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media/image7.jpg" ContentType="image/jpg"/>
  <Override PartName="/ppt/media/image8.jpg" ContentType="image/jpg"/>
  <Override PartName="/ppt/comments/modernComment_856_B8F7F09.xml" ContentType="application/vnd.ms-powerpoint.comments+xml"/>
  <Override PartName="/ppt/media/image11.jpg" ContentType="image/jpg"/>
  <Override PartName="/ppt/media/image19.jpg" ContentType="image/jpg"/>
  <Override PartName="/ppt/notesSlides/notesSlide1.xml" ContentType="application/vnd.openxmlformats-officedocument.presentationml.notesSlide+xml"/>
  <Override PartName="/ppt/comments/modernComment_605_366B3D5D.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25.jpg" ContentType="image/jpg"/>
  <Override PartName="/ppt/media/image26.jpg" ContentType="image/jpg"/>
  <Override PartName="/ppt/media/image27.jpg" ContentType="image/jpg"/>
  <Override PartName="/ppt/media/image28.jpg" ContentType="image/jpg"/>
  <Override PartName="/ppt/media/image30.jpg" ContentType="image/jpg"/>
  <Override PartName="/ppt/notesSlides/notesSlide4.xml" ContentType="application/vnd.openxmlformats-officedocument.presentationml.notesSlide+xml"/>
  <Override PartName="/ppt/media/image38.jpg" ContentType="image/jpg"/>
  <Override PartName="/ppt/media/image40.jpg" ContentType="image/jpg"/>
  <Override PartName="/ppt/media/image41.jpg" ContentType="image/jpg"/>
  <Override PartName="/ppt/media/image44.jpg" ContentType="image/jpg"/>
  <Override PartName="/ppt/media/image45.jpg" ContentType="image/jpg"/>
  <Override PartName="/ppt/media/image50.jpg" ContentType="image/jpg"/>
  <Override PartName="/ppt/notesSlides/notesSlide5.xml" ContentType="application/vnd.openxmlformats-officedocument.presentationml.notesSlide+xml"/>
  <Override PartName="/ppt/media/image58.jpg" ContentType="image/jpg"/>
  <Override PartName="/ppt/media/image59.jpg" ContentType="image/jpg"/>
  <Override PartName="/ppt/media/image61.jpg" ContentType="image/jpg"/>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827_2782752C.xml" ContentType="application/vnd.ms-powerpoint.comments+xml"/>
  <Override PartName="/ppt/notesSlides/notesSlide8.xml" ContentType="application/vnd.openxmlformats-officedocument.presentationml.notesSlide+xml"/>
  <Override PartName="/ppt/media/image66.jpg" ContentType="image/jpg"/>
  <Override PartName="/ppt/media/image67.jpg" ContentType="image/jpg"/>
  <Override PartName="/ppt/media/image68.jpg" ContentType="image/jpg"/>
  <Override PartName="/ppt/media/image69.jpg" ContentType="image/jpg"/>
  <Override PartName="/ppt/notesSlides/notesSlide9.xml" ContentType="application/vnd.openxmlformats-officedocument.presentationml.notesSlide+xml"/>
  <Override PartName="/ppt/media/image71.jpg" ContentType="image/jpg"/>
  <Override PartName="/ppt/media/image72.jpg" ContentType="image/jpg"/>
  <Override PartName="/ppt/notesSlides/notesSlide10.xml" ContentType="application/vnd.openxmlformats-officedocument.presentationml.notesSlide+xml"/>
  <Override PartName="/ppt/media/image74.jpg" ContentType="image/jpg"/>
  <Override PartName="/ppt/media/image75.jpg" ContentType="image/jpg"/>
  <Override PartName="/ppt/media/image76.jpg" ContentType="image/jpg"/>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79.jpg" ContentType="image/jpg"/>
  <Override PartName="/ppt/media/image80.jpg" ContentType="image/jpg"/>
  <Override PartName="/ppt/comments/modernComment_82F_91EEFB4E.xml" ContentType="application/vnd.ms-powerpoint.comments+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96" r:id="rId2"/>
    <p:sldMasterId id="2147483711" r:id="rId3"/>
    <p:sldMasterId id="2147483722" r:id="rId4"/>
    <p:sldMasterId id="2147483752" r:id="rId5"/>
  </p:sldMasterIdLst>
  <p:notesMasterIdLst>
    <p:notesMasterId r:id="rId118"/>
  </p:notesMasterIdLst>
  <p:sldIdLst>
    <p:sldId id="1795" r:id="rId6"/>
    <p:sldId id="1843" r:id="rId7"/>
    <p:sldId id="2124" r:id="rId8"/>
    <p:sldId id="2142" r:id="rId9"/>
    <p:sldId id="2131" r:id="rId10"/>
    <p:sldId id="2133" r:id="rId11"/>
    <p:sldId id="2134" r:id="rId12"/>
    <p:sldId id="2140" r:id="rId13"/>
    <p:sldId id="292" r:id="rId14"/>
    <p:sldId id="296" r:id="rId15"/>
    <p:sldId id="299" r:id="rId16"/>
    <p:sldId id="300" r:id="rId17"/>
    <p:sldId id="301" r:id="rId18"/>
    <p:sldId id="2107" r:id="rId19"/>
    <p:sldId id="2108" r:id="rId20"/>
    <p:sldId id="2143" r:id="rId21"/>
    <p:sldId id="2097" r:id="rId22"/>
    <p:sldId id="2146" r:id="rId23"/>
    <p:sldId id="2144" r:id="rId24"/>
    <p:sldId id="2148" r:id="rId25"/>
    <p:sldId id="2149" r:id="rId26"/>
    <p:sldId id="1541" r:id="rId27"/>
    <p:sldId id="2150" r:id="rId28"/>
    <p:sldId id="1992" r:id="rId29"/>
    <p:sldId id="2151" r:id="rId30"/>
    <p:sldId id="322" r:id="rId31"/>
    <p:sldId id="331" r:id="rId32"/>
    <p:sldId id="2118" r:id="rId33"/>
    <p:sldId id="326" r:id="rId34"/>
    <p:sldId id="1816" r:id="rId35"/>
    <p:sldId id="2120" r:id="rId36"/>
    <p:sldId id="344" r:id="rId37"/>
    <p:sldId id="2165" r:id="rId38"/>
    <p:sldId id="2130" r:id="rId39"/>
    <p:sldId id="342" r:id="rId40"/>
    <p:sldId id="1951" r:id="rId41"/>
    <p:sldId id="2162" r:id="rId42"/>
    <p:sldId id="2104" r:id="rId43"/>
    <p:sldId id="2037" r:id="rId44"/>
    <p:sldId id="1978" r:id="rId45"/>
    <p:sldId id="1759" r:id="rId46"/>
    <p:sldId id="337" r:id="rId47"/>
    <p:sldId id="339" r:id="rId48"/>
    <p:sldId id="335" r:id="rId49"/>
    <p:sldId id="333" r:id="rId50"/>
    <p:sldId id="359" r:id="rId51"/>
    <p:sldId id="2153" r:id="rId52"/>
    <p:sldId id="354" r:id="rId53"/>
    <p:sldId id="350" r:id="rId54"/>
    <p:sldId id="1757" r:id="rId55"/>
    <p:sldId id="275" r:id="rId56"/>
    <p:sldId id="2164" r:id="rId57"/>
    <p:sldId id="2163" r:id="rId58"/>
    <p:sldId id="2050" r:id="rId59"/>
    <p:sldId id="2049" r:id="rId60"/>
    <p:sldId id="2051" r:id="rId61"/>
    <p:sldId id="2047" r:id="rId62"/>
    <p:sldId id="2052" r:id="rId63"/>
    <p:sldId id="285" r:id="rId64"/>
    <p:sldId id="2053" r:id="rId65"/>
    <p:sldId id="2054" r:id="rId66"/>
    <p:sldId id="289" r:id="rId67"/>
    <p:sldId id="290" r:id="rId68"/>
    <p:sldId id="1966" r:id="rId69"/>
    <p:sldId id="1967" r:id="rId70"/>
    <p:sldId id="2046" r:id="rId71"/>
    <p:sldId id="2055" r:id="rId72"/>
    <p:sldId id="302" r:id="rId73"/>
    <p:sldId id="2155" r:id="rId74"/>
    <p:sldId id="306" r:id="rId75"/>
    <p:sldId id="2156" r:id="rId76"/>
    <p:sldId id="2069" r:id="rId77"/>
    <p:sldId id="311" r:id="rId78"/>
    <p:sldId id="312" r:id="rId79"/>
    <p:sldId id="313" r:id="rId80"/>
    <p:sldId id="1776" r:id="rId81"/>
    <p:sldId id="2168" r:id="rId82"/>
    <p:sldId id="1777" r:id="rId83"/>
    <p:sldId id="2040" r:id="rId84"/>
    <p:sldId id="2043" r:id="rId85"/>
    <p:sldId id="272" r:id="rId86"/>
    <p:sldId id="2154" r:id="rId87"/>
    <p:sldId id="2166" r:id="rId88"/>
    <p:sldId id="2167" r:id="rId89"/>
    <p:sldId id="2039" r:id="rId90"/>
    <p:sldId id="2087" r:id="rId91"/>
    <p:sldId id="1783" r:id="rId92"/>
    <p:sldId id="2152" r:id="rId93"/>
    <p:sldId id="2072" r:id="rId94"/>
    <p:sldId id="259" r:id="rId95"/>
    <p:sldId id="2157" r:id="rId96"/>
    <p:sldId id="269" r:id="rId97"/>
    <p:sldId id="270" r:id="rId98"/>
    <p:sldId id="271" r:id="rId99"/>
    <p:sldId id="2074" r:id="rId100"/>
    <p:sldId id="2158" r:id="rId101"/>
    <p:sldId id="2159" r:id="rId102"/>
    <p:sldId id="2081" r:id="rId103"/>
    <p:sldId id="2078" r:id="rId104"/>
    <p:sldId id="2075" r:id="rId105"/>
    <p:sldId id="284" r:id="rId106"/>
    <p:sldId id="2080" r:id="rId107"/>
    <p:sldId id="2079" r:id="rId108"/>
    <p:sldId id="2086" r:id="rId109"/>
    <p:sldId id="2094" r:id="rId110"/>
    <p:sldId id="2160" r:id="rId111"/>
    <p:sldId id="291" r:id="rId112"/>
    <p:sldId id="2093" r:id="rId113"/>
    <p:sldId id="2095" r:id="rId114"/>
    <p:sldId id="2127" r:id="rId115"/>
    <p:sldId id="1976" r:id="rId116"/>
    <p:sldId id="2161" r:id="rId117"/>
  </p:sldIdLst>
  <p:sldSz cx="9144000" cy="5143500" type="screen16x9"/>
  <p:notesSz cx="6858000" cy="9144000"/>
  <p:embeddedFontLst>
    <p:embeddedFont>
      <p:font typeface="Avenir" panose="02000503020000020003" pitchFamily="2" charset="0"/>
      <p:regular r:id="rId119"/>
      <p:italic r:id="rId120"/>
    </p:embeddedFont>
    <p:embeddedFont>
      <p:font typeface="Cambria Math" panose="02040503050406030204" pitchFamily="18" charset="0"/>
      <p:regular r:id="rId121"/>
    </p:embeddedFont>
    <p:embeddedFont>
      <p:font typeface="Consolas" panose="020B0609020204030204" pitchFamily="49" charset="0"/>
      <p:regular r:id="rId122"/>
      <p:bold r:id="rId123"/>
      <p:italic r:id="rId124"/>
      <p:boldItalic r:id="rId125"/>
    </p:embeddedFont>
    <p:embeddedFont>
      <p:font typeface="Corbel" panose="020B0503020204020204" pitchFamily="34" charset="0"/>
      <p:regular r:id="rId126"/>
      <p:bold r:id="rId127"/>
      <p:italic r:id="rId128"/>
      <p:boldItalic r:id="rId129"/>
    </p:embeddedFont>
    <p:embeddedFont>
      <p:font typeface="Google Sans" panose="020F0502020204030204" pitchFamily="34" charset="0"/>
      <p:regular r:id="rId130"/>
      <p:bold r:id="rId131"/>
      <p:italic r:id="rId132"/>
      <p:boldItalic r:id="rId133"/>
    </p:embeddedFont>
    <p:embeddedFont>
      <p:font typeface="Roboto" panose="02000000000000000000" pitchFamily="2" charset="0"/>
      <p:regular r:id="rId134"/>
      <p:bold r:id="rId135"/>
      <p:italic r:id="rId136"/>
      <p:boldItalic r:id="rId137"/>
    </p:embeddedFont>
    <p:embeddedFont>
      <p:font typeface="Source Sans Pro" panose="020B0503030403020204" pitchFamily="34" charset="0"/>
      <p:regular r:id="rId138"/>
      <p:bold r:id="rId139"/>
      <p:italic r:id="rId140"/>
      <p:boldItalic r:id="rId141"/>
    </p:embeddedFont>
    <p:embeddedFont>
      <p:font typeface="Source Serif Pro" panose="02040603050405020204" pitchFamily="18" charset="0"/>
      <p:regular r:id="rId142"/>
      <p:bold r:id="rId143"/>
      <p:italic r:id="rId144"/>
      <p:boldItalic r:id="rId145"/>
    </p:embeddedFont>
    <p:embeddedFont>
      <p:font typeface="Tahoma" panose="020B0604030504040204" pitchFamily="34" charset="0"/>
      <p:regular r:id="rId146"/>
      <p:bold r:id="rId147"/>
    </p:embeddedFont>
    <p:embeddedFont>
      <p:font typeface="Trebuchet MS" panose="020B0703020202090204" pitchFamily="34" charset="0"/>
      <p:regular r:id="rId148"/>
      <p:bold r:id="rId149"/>
      <p:italic r:id="rId1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97BE05-7214-46BD-569F-A0959E827800}" name="Daniel Khashabi" initials="DK" userId="S::dkhasha1@jh.edu::62390808-c838-45e6-be59-d6fd0d208bc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4FBD4"/>
    <a:srgbClr val="0F93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ED9DB4-F13D-AC4B-9C84-ABC70AA9169F}" v="153" dt="2024-03-05T15:36:30.4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489"/>
    <p:restoredTop sz="94718"/>
  </p:normalViewPr>
  <p:slideViewPr>
    <p:cSldViewPr snapToGrid="0">
      <p:cViewPr>
        <p:scale>
          <a:sx n="129" d="100"/>
          <a:sy n="129" d="100"/>
        </p:scale>
        <p:origin x="160" y="1080"/>
      </p:cViewPr>
      <p:guideLst>
        <p:guide orient="horz" pos="1620"/>
        <p:guide pos="2880"/>
      </p:guideLst>
    </p:cSldViewPr>
  </p:slideViewPr>
  <p:outlineViewPr>
    <p:cViewPr>
      <p:scale>
        <a:sx n="33" d="100"/>
        <a:sy n="33" d="100"/>
      </p:scale>
      <p:origin x="0" y="-56656"/>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font" Target="fonts/font20.fntdata"/><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font" Target="fonts/font10.fntdata"/><Relationship Id="rId149" Type="http://schemas.openxmlformats.org/officeDocument/2006/relationships/font" Target="fonts/font31.fntdata"/><Relationship Id="rId5" Type="http://schemas.openxmlformats.org/officeDocument/2006/relationships/slideMaster" Target="slideMasters/slideMaster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notesMaster" Target="notesMasters/notesMaster1.xml"/><Relationship Id="rId134" Type="http://schemas.openxmlformats.org/officeDocument/2006/relationships/font" Target="fonts/font16.fntdata"/><Relationship Id="rId139" Type="http://schemas.openxmlformats.org/officeDocument/2006/relationships/font" Target="fonts/font21.fntdata"/><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font" Target="fonts/font32.fntdata"/><Relationship Id="rId155" Type="http://schemas.microsoft.com/office/2015/10/relationships/revisionInfo" Target="revisionInfo.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font" Target="fonts/font6.fntdata"/><Relationship Id="rId129" Type="http://schemas.openxmlformats.org/officeDocument/2006/relationships/font" Target="fonts/font11.fntdata"/><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font" Target="fonts/font22.fntdata"/><Relationship Id="rId145" Type="http://schemas.openxmlformats.org/officeDocument/2006/relationships/font" Target="fonts/font27.fntdata"/><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font" Target="fonts/font1.fntdata"/><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font" Target="fonts/font12.fntdata"/><Relationship Id="rId135" Type="http://schemas.openxmlformats.org/officeDocument/2006/relationships/font" Target="fonts/font17.fntdata"/><Relationship Id="rId151" Type="http://schemas.openxmlformats.org/officeDocument/2006/relationships/presProps" Target="presProps.xml"/><Relationship Id="rId156" Type="http://schemas.microsoft.com/office/2018/10/relationships/authors" Target="author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font" Target="fonts/font2.fntdata"/><Relationship Id="rId125" Type="http://schemas.openxmlformats.org/officeDocument/2006/relationships/font" Target="fonts/font7.fntdata"/><Relationship Id="rId141" Type="http://schemas.openxmlformats.org/officeDocument/2006/relationships/font" Target="fonts/font23.fntdata"/><Relationship Id="rId146" Type="http://schemas.openxmlformats.org/officeDocument/2006/relationships/font" Target="fonts/font28.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font" Target="fonts/font13.fntdata"/><Relationship Id="rId136" Type="http://schemas.openxmlformats.org/officeDocument/2006/relationships/font" Target="fonts/font18.fntdata"/><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font" Target="fonts/font8.fntdata"/><Relationship Id="rId147" Type="http://schemas.openxmlformats.org/officeDocument/2006/relationships/font" Target="fonts/font29.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font" Target="fonts/font3.fntdata"/><Relationship Id="rId142" Type="http://schemas.openxmlformats.org/officeDocument/2006/relationships/font" Target="fonts/font24.fntdata"/><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font" Target="fonts/font19.fntdata"/><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font" Target="fonts/font14.fntdata"/><Relationship Id="rId153" Type="http://schemas.openxmlformats.org/officeDocument/2006/relationships/theme" Target="theme/theme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font" Target="fonts/font9.fntdata"/><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font" Target="fonts/font4.fntdata"/><Relationship Id="rId143" Type="http://schemas.openxmlformats.org/officeDocument/2006/relationships/font" Target="fonts/font25.fntdata"/><Relationship Id="rId148" Type="http://schemas.openxmlformats.org/officeDocument/2006/relationships/font" Target="fonts/font30.fntdata"/><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font" Target="fonts/font15.fntdata"/><Relationship Id="rId154" Type="http://schemas.openxmlformats.org/officeDocument/2006/relationships/tableStyles" Target="tableStyles.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font" Target="fonts/font5.fntdata"/><Relationship Id="rId144" Type="http://schemas.openxmlformats.org/officeDocument/2006/relationships/font" Target="fonts/font26.fntdata"/><Relationship Id="rId90" Type="http://schemas.openxmlformats.org/officeDocument/2006/relationships/slide" Target="slides/slide85.xml"/></Relationships>
</file>

<file path=ppt/comments/modernComment_605_366B3D5D.xml><?xml version="1.0" encoding="utf-8"?>
<p188:cmLst xmlns:a="http://schemas.openxmlformats.org/drawingml/2006/main" xmlns:r="http://schemas.openxmlformats.org/officeDocument/2006/relationships" xmlns:p188="http://schemas.microsoft.com/office/powerpoint/2018/8/main">
  <p188:cm id="{325A82AA-97B4-744B-8111-F5DC751C0893}" authorId="{AC97BE05-7214-46BD-569F-A0959E827800}" status="resolved" created="2023-03-16T23:39:16.189" complete="100000">
    <pc:sldMkLst xmlns:pc="http://schemas.microsoft.com/office/powerpoint/2013/main/command">
      <pc:docMk/>
      <pc:sldMk cId="1419858599" sldId="1541"/>
    </pc:sldMkLst>
    <p188:replyLst>
      <p188:reply id="{153D5E57-AFC4-754A-BA3E-9D9376B34F66}" authorId="{AC97BE05-7214-46BD-569F-A0959E827800}" created="2024-02-26T20:23:56.793">
        <p188:txBody>
          <a:bodyPr/>
          <a:lstStyle/>
          <a:p>
            <a:r>
              <a:rPr lang="en-US"/>
              <a:t>I need to turn this into 1-slide summary. </a:t>
            </a:r>
          </a:p>
        </p188:txBody>
      </p188:reply>
      <p188:reply id="{95F68676-3038-4C49-B648-B1346904A972}" authorId="{AC97BE05-7214-46BD-569F-A0959E827800}" created="2024-02-26T20:24:23.233">
        <p188:txBody>
          <a:bodyPr/>
          <a:lstStyle/>
          <a:p>
            <a:r>
              <a:rPr lang="en-US"/>
              <a:t>Like, how easily can you interpret continuous prompts? 
</a:t>
            </a:r>
          </a:p>
        </p188:txBody>
      </p188:reply>
    </p188:replyLst>
    <p188:txBody>
      <a:bodyPr/>
      <a:lstStyle/>
      <a:p>
        <a:r>
          <a:rPr lang="en-US"/>
          <a:t>I think people did not understand: 
 - why “projection”? 
 - What is “discrete”? </a:t>
        </a:r>
      </a:p>
    </p188:txBody>
  </p188:cm>
</p188:cmLst>
</file>

<file path=ppt/comments/modernComment_827_2782752C.xml><?xml version="1.0" encoding="utf-8"?>
<p188:cmLst xmlns:a="http://schemas.openxmlformats.org/drawingml/2006/main" xmlns:r="http://schemas.openxmlformats.org/officeDocument/2006/relationships" xmlns:p188="http://schemas.microsoft.com/office/powerpoint/2018/8/main">
  <p188:cm id="{50665F79-D7B9-1441-9F0F-8A7CB17E0B8D}" authorId="{AC97BE05-7214-46BD-569F-A0959E827800}" status="resolved" created="2023-02-22T20:26:33.224">
    <pc:sldMkLst xmlns:pc="http://schemas.microsoft.com/office/powerpoint/2013/main/command">
      <pc:docMk/>
      <pc:sldMk cId="0" sldId="1774"/>
    </pc:sldMkLst>
    <p188:txBody>
      <a:bodyPr/>
      <a:lstStyle/>
      <a:p>
        <a:r>
          <a:rPr lang="en-US"/>
          <a:t>might be helpful to distribute this across multiple slides. </a:t>
        </a:r>
      </a:p>
    </p188:txBody>
  </p188:cm>
</p188:cmLst>
</file>

<file path=ppt/comments/modernComment_82F_91EEFB4E.xml><?xml version="1.0" encoding="utf-8"?>
<p188:cmLst xmlns:a="http://schemas.openxmlformats.org/drawingml/2006/main" xmlns:r="http://schemas.openxmlformats.org/officeDocument/2006/relationships" xmlns:p188="http://schemas.microsoft.com/office/powerpoint/2018/8/main">
  <p188:cm id="{97F3EBB5-EF37-BA4E-B5DC-6654A2AAAD5A}" authorId="{AC97BE05-7214-46BD-569F-A0959E827800}" status="resolved" created="2023-12-28T03:46:04.498" complete="100000">
    <pc:sldMkLst xmlns:pc="http://schemas.microsoft.com/office/powerpoint/2013/main/command">
      <pc:docMk/>
      <pc:sldMk cId="2448358222" sldId="2095"/>
    </pc:sldMkLst>
    <p188:txBody>
      <a:bodyPr/>
      <a:lstStyle/>
      <a:p>
        <a:r>
          <a:rPr lang="en-US"/>
          <a:t>Rework this slide. </a:t>
        </a:r>
      </a:p>
    </p188:txBody>
  </p188:cm>
</p188:cmLst>
</file>

<file path=ppt/comments/modernComment_856_B8F7F09.xml><?xml version="1.0" encoding="utf-8"?>
<p188:cmLst xmlns:a="http://schemas.openxmlformats.org/drawingml/2006/main" xmlns:r="http://schemas.openxmlformats.org/officeDocument/2006/relationships" xmlns:p188="http://schemas.microsoft.com/office/powerpoint/2018/8/main">
  <p188:cm id="{46DAF5E0-F44F-7D45-B17B-FD78CF435DA7}" authorId="{AC97BE05-7214-46BD-569F-A0959E827800}" status="resolved" created="2023-12-28T00:49:58.029" complete="100000">
    <pc:sldMkLst xmlns:pc="http://schemas.microsoft.com/office/powerpoint/2013/main/command">
      <pc:docMk/>
      <pc:sldMk cId="193953545" sldId="2115"/>
    </pc:sldMkLst>
    <p188:txBody>
      <a:bodyPr/>
      <a:lstStyle/>
      <a:p>
        <a:r>
          <a:rPr lang="en-US"/>
          <a:t>This figure can appear in slide 1 or 2, or both.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rbel" panose="020B0503020204020204" pitchFamily="34" charset="0"/>
        <a:ea typeface="Corbel" panose="020B0503020204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 continuous prompts</a:t>
            </a:r>
          </a:p>
          <a:p>
            <a:pPr marL="628650" lvl="1"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Typically defined as a vector of real numbers prepended to the embedding of an input text to make the model generate a desired outcome. </a:t>
            </a:r>
          </a:p>
          <a:p>
            <a:pPr marL="628650" lvl="1"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For example, a continuous prompts that effectively solves the sentiment classification task. </a:t>
            </a:r>
          </a:p>
          <a:p>
            <a:pPr marL="628650" lvl="1" indent="-171450" rtl="0">
              <a:buFont typeface="Arial" panose="020B0604020202020204" pitchFamily="34" charset="0"/>
              <a:buChar char="•"/>
            </a:pP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Turns out that continuous prompts are complementary to their discrete counterparts:</a:t>
            </a:r>
          </a:p>
          <a:p>
            <a:pPr marL="628650" lvl="1"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We have algorithms for effectively optimizing them. </a:t>
            </a:r>
          </a:p>
          <a:p>
            <a:pPr marL="628650" lvl="1"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However, </a:t>
            </a:r>
            <a:r>
              <a:rPr lang="en-US" sz="1200" b="0" i="0" u="none" strike="noStrike" kern="1200" dirty="0">
                <a:solidFill>
                  <a:schemeClr val="tx1"/>
                </a:solidFill>
                <a:effectLst/>
                <a:latin typeface="+mn-lt"/>
                <a:ea typeface="+mn-ea"/>
                <a:cs typeface="+mn-cs"/>
                <a:sym typeface="Wingdings" pitchFamily="2" charset="2"/>
              </a:rPr>
              <a:t>meaningful interpretation of continuous prompts </a:t>
            </a:r>
            <a:r>
              <a:rPr lang="en-US" sz="1200" b="0" i="0" u="none" strike="noStrike" kern="1200" dirty="0">
                <a:solidFill>
                  <a:schemeClr val="tx1"/>
                </a:solidFill>
                <a:effectLst/>
                <a:latin typeface="+mn-lt"/>
                <a:ea typeface="+mn-ea"/>
                <a:cs typeface="+mn-cs"/>
              </a:rPr>
              <a:t>as natural language is an </a:t>
            </a:r>
            <a:r>
              <a:rPr lang="en-US" sz="1200" b="0" i="0" u="none" strike="noStrike" kern="1200" dirty="0">
                <a:solidFill>
                  <a:schemeClr val="tx1"/>
                </a:solidFill>
                <a:effectLst/>
                <a:latin typeface="+mn-lt"/>
                <a:ea typeface="+mn-ea"/>
                <a:cs typeface="+mn-cs"/>
                <a:sym typeface="Wingdings" pitchFamily="2" charset="2"/>
              </a:rPr>
              <a:t>open question problem. </a:t>
            </a:r>
          </a:p>
          <a:p>
            <a:pPr marL="628650" lvl="1"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(click) --- maybe this particular continuous prompt has something to do with sentiment analysis?? Unclear. </a:t>
            </a:r>
            <a:endParaRPr lang="en-US" sz="1200" b="0" i="0" u="none" strike="noStrike" kern="1200" dirty="0">
              <a:solidFill>
                <a:schemeClr val="tx1"/>
              </a:solidFill>
              <a:effectLst/>
              <a:latin typeface="+mn-lt"/>
              <a:ea typeface="+mn-ea"/>
              <a:cs typeface="+mn-cs"/>
              <a:sym typeface="Wingdings" pitchFamily="2" charset="2"/>
            </a:endParaRPr>
          </a:p>
          <a:p>
            <a:pPr marL="171450" indent="-171450" rtl="0">
              <a:buFont typeface="Arial" panose="020B0604020202020204" pitchFamily="34" charset="0"/>
              <a:buChar char="•"/>
            </a:pPr>
            <a:endParaRPr lang="en-US" sz="1200" b="0" i="0" u="none" strike="noStrike" kern="1200" dirty="0">
              <a:solidFill>
                <a:schemeClr val="tx1"/>
              </a:solidFill>
              <a:effectLst/>
              <a:latin typeface="+mn-lt"/>
              <a:ea typeface="+mn-ea"/>
              <a:cs typeface="+mn-cs"/>
              <a:sym typeface="Wingdings" pitchFamily="2" charset="2"/>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sym typeface="Wingdings" pitchFamily="2" charset="2"/>
              </a:rPr>
              <a:t>Motivated by this, we are interested in the research question of … </a:t>
            </a:r>
          </a:p>
          <a:p>
            <a:pPr marL="171450" indent="-171450" rtl="0">
              <a:buFont typeface="Arial" panose="020B0604020202020204" pitchFamily="34" charset="0"/>
              <a:buChar char="•"/>
            </a:pPr>
            <a:endParaRPr lang="en-US" sz="1200" b="0" i="0" u="none" strike="noStrike" kern="1200" dirty="0">
              <a:solidFill>
                <a:schemeClr val="tx1"/>
              </a:solidFill>
              <a:effectLst/>
              <a:latin typeface="+mn-lt"/>
              <a:ea typeface="+mn-ea"/>
              <a:cs typeface="+mn-cs"/>
              <a:sym typeface="Wingdings" pitchFamily="2" charset="2"/>
            </a:endParaRPr>
          </a:p>
          <a:p>
            <a:pPr marL="171450" indent="-171450" rtl="0">
              <a:buFont typeface="Arial" panose="020B0604020202020204" pitchFamily="34" charset="0"/>
              <a:buChar char="•"/>
            </a:pPr>
            <a:r>
              <a:rPr lang="en-US" b="0" strike="sngStrike" dirty="0">
                <a:effectLst/>
              </a:rPr>
              <a:t>Motivated by the discrepancies between discrete and continuous prompts, we study focus continuous prompts and their interpretability. </a:t>
            </a:r>
          </a:p>
        </p:txBody>
      </p:sp>
      <p:sp>
        <p:nvSpPr>
          <p:cNvPr id="4" name="Slide Number Placeholder 3"/>
          <p:cNvSpPr>
            <a:spLocks noGrp="1"/>
          </p:cNvSpPr>
          <p:nvPr>
            <p:ph type="sldNum" sz="quarter" idx="5"/>
          </p:nvPr>
        </p:nvSpPr>
        <p:spPr/>
        <p:txBody>
          <a:bodyPr/>
          <a:lstStyle/>
          <a:p>
            <a:fld id="{7E3EFFCD-2707-464E-8668-7D1BDDA9873E}" type="slidenum">
              <a:rPr lang="en-US" smtClean="0"/>
              <a:t>22</a:t>
            </a:fld>
            <a:endParaRPr lang="en-US"/>
          </a:p>
        </p:txBody>
      </p:sp>
    </p:spTree>
    <p:extLst>
      <p:ext uri="{BB962C8B-B14F-4D97-AF65-F5344CB8AC3E}">
        <p14:creationId xmlns:p14="http://schemas.microsoft.com/office/powerpoint/2010/main" val="3960597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46578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06138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4984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Prompt engineering </a:t>
            </a:r>
          </a:p>
        </p:txBody>
      </p:sp>
    </p:spTree>
    <p:extLst>
      <p:ext uri="{BB962C8B-B14F-4D97-AF65-F5344CB8AC3E}">
        <p14:creationId xmlns:p14="http://schemas.microsoft.com/office/powerpoint/2010/main" val="3883954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33504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51175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13bf7412a2f_0_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6" name="Google Shape;916;g13bf7412a2f_0_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51872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66753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37558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8236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2161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97204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
        <p:nvSpPr>
          <p:cNvPr id="31" name="Google Shape;31;p6"/>
          <p:cNvSpPr txBox="1">
            <a:spLocks noGrp="1"/>
          </p:cNvSpPr>
          <p:nvPr>
            <p:ph type="body" idx="1"/>
          </p:nvPr>
        </p:nvSpPr>
        <p:spPr>
          <a:xfrm>
            <a:off x="16955" y="4695967"/>
            <a:ext cx="3155100" cy="453900"/>
          </a:xfrm>
          <a:prstGeom prst="rect">
            <a:avLst/>
          </a:prstGeom>
        </p:spPr>
        <p:txBody>
          <a:bodyPr spcFirstLastPara="1" wrap="square" lIns="91425" tIns="91425" rIns="91425" bIns="91425" anchor="t" anchorCtr="0">
            <a:normAutofit/>
          </a:bodyPr>
          <a:lstStyle>
            <a:lvl1pPr marL="457189" lvl="0" indent="-317492" rtl="0">
              <a:spcBef>
                <a:spcPts val="0"/>
              </a:spcBef>
              <a:spcAft>
                <a:spcPts val="0"/>
              </a:spcAft>
              <a:buSzPts val="1400"/>
              <a:buChar char="●"/>
              <a:defRPr sz="1400"/>
            </a:lvl1pPr>
            <a:lvl2pPr marL="914378" lvl="1" indent="-292093" rtl="0">
              <a:spcBef>
                <a:spcPts val="0"/>
              </a:spcBef>
              <a:spcAft>
                <a:spcPts val="0"/>
              </a:spcAft>
              <a:buSzPts val="1000"/>
              <a:buChar char="○"/>
              <a:defRPr sz="1000"/>
            </a:lvl2pPr>
            <a:lvl3pPr marL="1371566" lvl="2" indent="-292093" rtl="0">
              <a:spcBef>
                <a:spcPts val="0"/>
              </a:spcBef>
              <a:spcAft>
                <a:spcPts val="0"/>
              </a:spcAft>
              <a:buSzPts val="1000"/>
              <a:buChar char="■"/>
              <a:defRPr sz="1000"/>
            </a:lvl3pPr>
            <a:lvl4pPr marL="1828754" lvl="3" indent="-292093" rtl="0">
              <a:spcBef>
                <a:spcPts val="0"/>
              </a:spcBef>
              <a:spcAft>
                <a:spcPts val="0"/>
              </a:spcAft>
              <a:buSzPts val="1000"/>
              <a:buChar char="●"/>
              <a:defRPr sz="1000"/>
            </a:lvl4pPr>
            <a:lvl5pPr marL="2285943" lvl="4" indent="-292093" rtl="0">
              <a:spcBef>
                <a:spcPts val="0"/>
              </a:spcBef>
              <a:spcAft>
                <a:spcPts val="0"/>
              </a:spcAft>
              <a:buSzPts val="1000"/>
              <a:buChar char="○"/>
              <a:defRPr sz="1000"/>
            </a:lvl5pPr>
            <a:lvl6pPr marL="2743132" lvl="5" indent="-292093" rtl="0">
              <a:spcBef>
                <a:spcPts val="0"/>
              </a:spcBef>
              <a:spcAft>
                <a:spcPts val="0"/>
              </a:spcAft>
              <a:buSzPts val="1000"/>
              <a:buChar char="■"/>
              <a:defRPr sz="1000"/>
            </a:lvl6pPr>
            <a:lvl7pPr marL="3200320" lvl="6" indent="-292093" rtl="0">
              <a:spcBef>
                <a:spcPts val="0"/>
              </a:spcBef>
              <a:spcAft>
                <a:spcPts val="0"/>
              </a:spcAft>
              <a:buSzPts val="1000"/>
              <a:buChar char="●"/>
              <a:defRPr sz="1000"/>
            </a:lvl7pPr>
            <a:lvl8pPr marL="3657509" lvl="7" indent="-292093" rtl="0">
              <a:spcBef>
                <a:spcPts val="0"/>
              </a:spcBef>
              <a:spcAft>
                <a:spcPts val="0"/>
              </a:spcAft>
              <a:buSzPts val="1000"/>
              <a:buChar char="○"/>
              <a:defRPr sz="1000"/>
            </a:lvl8pPr>
            <a:lvl9pPr marL="4114697" lvl="8" indent="-292093" rtl="0">
              <a:spcBef>
                <a:spcPts val="0"/>
              </a:spcBef>
              <a:spcAft>
                <a:spcPts val="0"/>
              </a:spcAft>
              <a:buSzPts val="1000"/>
              <a:buChar char="■"/>
              <a:defRPr sz="10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31513-21BA-69D9-46B3-4288DF1F8502}"/>
              </a:ext>
            </a:extLst>
          </p:cNvPr>
          <p:cNvSpPr>
            <a:spLocks noGrp="1"/>
          </p:cNvSpPr>
          <p:nvPr>
            <p:ph type="title"/>
          </p:nvPr>
        </p:nvSpPr>
        <p:spPr/>
        <p:txBody>
          <a:bodyPr/>
          <a:lstStyle/>
          <a:p>
            <a:r>
              <a:rPr lang="en-US"/>
              <a:t>Click to edit Master title style</a:t>
            </a:r>
            <a:endParaRPr lang="en-CN"/>
          </a:p>
        </p:txBody>
      </p:sp>
      <p:sp>
        <p:nvSpPr>
          <p:cNvPr id="3" name="Content Placeholder 2">
            <a:extLst>
              <a:ext uri="{FF2B5EF4-FFF2-40B4-BE49-F238E27FC236}">
                <a16:creationId xmlns:a16="http://schemas.microsoft.com/office/drawing/2014/main" id="{2229FC8F-EFCF-946C-FB4F-829BDABC18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960B3578-F61A-3D71-7DF9-7749DF4EAC02}"/>
              </a:ext>
            </a:extLst>
          </p:cNvPr>
          <p:cNvSpPr>
            <a:spLocks noGrp="1"/>
          </p:cNvSpPr>
          <p:nvPr>
            <p:ph type="dt" sz="half" idx="10"/>
          </p:nvPr>
        </p:nvSpPr>
        <p:spPr/>
        <p:txBody>
          <a:bodyPr/>
          <a:lstStyle>
            <a:lvl1pPr>
              <a:defRPr b="0" i="0">
                <a:latin typeface="Corbel" panose="020B0503020204020204" pitchFamily="34" charset="0"/>
              </a:defRPr>
            </a:lvl1pPr>
          </a:lstStyle>
          <a:p>
            <a:fld id="{0104F993-25E2-634E-BAAE-979470ED3484}" type="datetimeFigureOut">
              <a:rPr lang="en-CN" smtClean="0"/>
              <a:pPr/>
              <a:t>3/4/24</a:t>
            </a:fld>
            <a:endParaRPr lang="en-CN"/>
          </a:p>
        </p:txBody>
      </p:sp>
      <p:sp>
        <p:nvSpPr>
          <p:cNvPr id="5" name="Footer Placeholder 4">
            <a:extLst>
              <a:ext uri="{FF2B5EF4-FFF2-40B4-BE49-F238E27FC236}">
                <a16:creationId xmlns:a16="http://schemas.microsoft.com/office/drawing/2014/main" id="{E0F369B4-94DC-374C-B891-76485760FDE2}"/>
              </a:ext>
            </a:extLst>
          </p:cNvPr>
          <p:cNvSpPr>
            <a:spLocks noGrp="1"/>
          </p:cNvSpPr>
          <p:nvPr>
            <p:ph type="ftr" sz="quarter" idx="11"/>
          </p:nvPr>
        </p:nvSpPr>
        <p:spPr/>
        <p:txBody>
          <a:bodyPr/>
          <a:lstStyle>
            <a:lvl1pPr>
              <a:defRPr b="0" i="0">
                <a:latin typeface="Corbel" panose="020B0503020204020204" pitchFamily="34" charset="0"/>
              </a:defRPr>
            </a:lvl1pPr>
          </a:lstStyle>
          <a:p>
            <a:endParaRPr lang="en-CN"/>
          </a:p>
        </p:txBody>
      </p:sp>
      <p:sp>
        <p:nvSpPr>
          <p:cNvPr id="6" name="Slide Number Placeholder 5">
            <a:extLst>
              <a:ext uri="{FF2B5EF4-FFF2-40B4-BE49-F238E27FC236}">
                <a16:creationId xmlns:a16="http://schemas.microsoft.com/office/drawing/2014/main" id="{4B622DF6-B9CC-948D-B599-46DBCBE950DD}"/>
              </a:ext>
            </a:extLst>
          </p:cNvPr>
          <p:cNvSpPr>
            <a:spLocks noGrp="1"/>
          </p:cNvSpPr>
          <p:nvPr>
            <p:ph type="sldNum" sz="quarter" idx="12"/>
          </p:nvPr>
        </p:nvSpPr>
        <p:spPr/>
        <p:txBody>
          <a:bodyPr/>
          <a:lstStyle>
            <a:lvl1pPr>
              <a:defRPr b="0" i="0"/>
            </a:lvl1pPr>
          </a:lstStyle>
          <a:p>
            <a:fld id="{6C74AF8F-34DA-FD49-A130-D08203732350}" type="slidenum">
              <a:rPr lang="en-CN" smtClean="0"/>
              <a:pPr/>
              <a:t>‹#›</a:t>
            </a:fld>
            <a:endParaRPr lang="en-CN"/>
          </a:p>
        </p:txBody>
      </p:sp>
    </p:spTree>
    <p:extLst>
      <p:ext uri="{BB962C8B-B14F-4D97-AF65-F5344CB8AC3E}">
        <p14:creationId xmlns:p14="http://schemas.microsoft.com/office/powerpoint/2010/main" val="1145179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soft_purple_lst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F9E59-0172-044D-B347-0BC5D4E9AEAE}"/>
              </a:ext>
            </a:extLst>
          </p:cNvPr>
          <p:cNvSpPr>
            <a:spLocks noGrp="1"/>
          </p:cNvSpPr>
          <p:nvPr>
            <p:ph type="title"/>
          </p:nvPr>
        </p:nvSpPr>
        <p:spPr>
          <a:xfrm>
            <a:off x="628651" y="226449"/>
            <a:ext cx="3943350" cy="473402"/>
          </a:xfrm>
        </p:spPr>
        <p:txBody>
          <a:bodyPr/>
          <a:lstStyle>
            <a:lvl1pPr>
              <a:defRPr b="0" i="0">
                <a:latin typeface="Avenir" panose="02000503020000020003" pitchFamily="2"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5D7F2BA2-B2DD-AB4F-88DA-4FD6E0D4E208}"/>
              </a:ext>
            </a:extLst>
          </p:cNvPr>
          <p:cNvSpPr>
            <a:spLocks noGrp="1"/>
          </p:cNvSpPr>
          <p:nvPr>
            <p:ph type="dt" sz="half" idx="10"/>
          </p:nvPr>
        </p:nvSpPr>
        <p:spPr/>
        <p:txBody>
          <a:bodyPr/>
          <a:lstStyle>
            <a:lvl1pPr>
              <a:defRPr b="0" i="0">
                <a:latin typeface="Corbel" panose="020B0503020204020204" pitchFamily="34" charset="0"/>
              </a:defRPr>
            </a:lvl1pPr>
          </a:lstStyle>
          <a:p>
            <a:fld id="{481271BB-2EE1-4A4E-A529-52F1E1195EE2}" type="datetime1">
              <a:rPr lang="en-US" smtClean="0"/>
              <a:pPr/>
              <a:t>3/4/24</a:t>
            </a:fld>
            <a:endParaRPr lang="en-US" dirty="0"/>
          </a:p>
        </p:txBody>
      </p:sp>
      <p:sp>
        <p:nvSpPr>
          <p:cNvPr id="5" name="Footer Placeholder 4">
            <a:extLst>
              <a:ext uri="{FF2B5EF4-FFF2-40B4-BE49-F238E27FC236}">
                <a16:creationId xmlns:a16="http://schemas.microsoft.com/office/drawing/2014/main" id="{2E650A4A-B3FA-334E-ABC9-426BB6328D45}"/>
              </a:ext>
            </a:extLst>
          </p:cNvPr>
          <p:cNvSpPr>
            <a:spLocks noGrp="1"/>
          </p:cNvSpPr>
          <p:nvPr>
            <p:ph type="ftr" sz="quarter" idx="11"/>
          </p:nvPr>
        </p:nvSpPr>
        <p:spPr/>
        <p:txBody>
          <a:bodyPr/>
          <a:lstStyle>
            <a:lvl1pPr>
              <a:defRPr b="0" i="0">
                <a:latin typeface="Corbel" panose="020B0503020204020204" pitchFamily="34" charset="0"/>
              </a:defRPr>
            </a:lvl1pPr>
          </a:lstStyle>
          <a:p>
            <a:endParaRPr lang="en-US"/>
          </a:p>
        </p:txBody>
      </p:sp>
      <p:sp>
        <p:nvSpPr>
          <p:cNvPr id="6" name="Slide Number Placeholder 5">
            <a:extLst>
              <a:ext uri="{FF2B5EF4-FFF2-40B4-BE49-F238E27FC236}">
                <a16:creationId xmlns:a16="http://schemas.microsoft.com/office/drawing/2014/main" id="{B0A6C19A-1795-6D42-93BB-95A0B9B25679}"/>
              </a:ext>
            </a:extLst>
          </p:cNvPr>
          <p:cNvSpPr>
            <a:spLocks noGrp="1"/>
          </p:cNvSpPr>
          <p:nvPr>
            <p:ph type="sldNum" sz="quarter" idx="12"/>
          </p:nvPr>
        </p:nvSpPr>
        <p:spPr>
          <a:xfrm>
            <a:off x="6915150" y="4766627"/>
            <a:ext cx="2057400" cy="273844"/>
          </a:xfrm>
        </p:spPr>
        <p:txBody>
          <a:bodyPr/>
          <a:lstStyle>
            <a:lvl1pPr>
              <a:defRPr b="0" i="0"/>
            </a:lvl1pPr>
          </a:lstStyle>
          <a:p>
            <a:fld id="{6BCA73C5-4051-2D45-AC51-FD5A1C1C157A}" type="slidenum">
              <a:rPr lang="en-US" smtClean="0"/>
              <a:pPr/>
              <a:t>‹#›</a:t>
            </a:fld>
            <a:endParaRPr lang="en-US" dirty="0"/>
          </a:p>
        </p:txBody>
      </p:sp>
      <p:sp>
        <p:nvSpPr>
          <p:cNvPr id="7" name="Rectangle 6">
            <a:extLst>
              <a:ext uri="{FF2B5EF4-FFF2-40B4-BE49-F238E27FC236}">
                <a16:creationId xmlns:a16="http://schemas.microsoft.com/office/drawing/2014/main" id="{28BC0193-669C-0A4A-902A-3B329B07DF2F}"/>
              </a:ext>
            </a:extLst>
          </p:cNvPr>
          <p:cNvSpPr/>
          <p:nvPr userDrawn="1"/>
        </p:nvSpPr>
        <p:spPr>
          <a:xfrm>
            <a:off x="38966" y="23899"/>
            <a:ext cx="9086850" cy="5074920"/>
          </a:xfrm>
          <a:prstGeom prst="rect">
            <a:avLst/>
          </a:prstGeom>
          <a:solidFill>
            <a:schemeClr val="bg1"/>
          </a:solidFill>
          <a:ln w="88900">
            <a:solidFill>
              <a:srgbClr val="BDAF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latin typeface="Corbel" panose="020B0503020204020204" pitchFamily="34" charset="0"/>
            </a:endParaRPr>
          </a:p>
        </p:txBody>
      </p:sp>
      <p:sp>
        <p:nvSpPr>
          <p:cNvPr id="8" name="Rectangle 7">
            <a:extLst>
              <a:ext uri="{FF2B5EF4-FFF2-40B4-BE49-F238E27FC236}">
                <a16:creationId xmlns:a16="http://schemas.microsoft.com/office/drawing/2014/main" id="{C7765461-4928-6445-B134-8DED9485542D}"/>
              </a:ext>
            </a:extLst>
          </p:cNvPr>
          <p:cNvSpPr/>
          <p:nvPr userDrawn="1"/>
        </p:nvSpPr>
        <p:spPr>
          <a:xfrm>
            <a:off x="677854" y="578612"/>
            <a:ext cx="995084" cy="6873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latin typeface="Corbel" panose="020B0503020204020204" pitchFamily="34" charset="0"/>
            </a:endParaRPr>
          </a:p>
        </p:txBody>
      </p:sp>
    </p:spTree>
    <p:extLst>
      <p:ext uri="{BB962C8B-B14F-4D97-AF65-F5344CB8AC3E}">
        <p14:creationId xmlns:p14="http://schemas.microsoft.com/office/powerpoint/2010/main" val="4114456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1F2628"/>
                </a:solidFill>
                <a:latin typeface="Corbel" panose="020B0503020204020204" pitchFamily="34" charset="0"/>
                <a:cs typeface="Corbel" panose="020B0503020204020204" pitchFamily="34" charset="0"/>
              </a:defRPr>
            </a:lvl1pPr>
          </a:lstStyle>
          <a:p>
            <a:endParaRPr dirty="0"/>
          </a:p>
        </p:txBody>
      </p:sp>
      <p:sp>
        <p:nvSpPr>
          <p:cNvPr id="3" name="Holder 3"/>
          <p:cNvSpPr>
            <a:spLocks noGrp="1"/>
          </p:cNvSpPr>
          <p:nvPr>
            <p:ph sz="half" idx="2"/>
          </p:nvPr>
        </p:nvSpPr>
        <p:spPr>
          <a:xfrm>
            <a:off x="384724" y="1216356"/>
            <a:ext cx="3475990" cy="318549"/>
          </a:xfrm>
          <a:prstGeom prst="rect">
            <a:avLst/>
          </a:prstGeom>
        </p:spPr>
        <p:txBody>
          <a:bodyPr wrap="square" lIns="0" tIns="0" rIns="0" bIns="0">
            <a:spAutoFit/>
          </a:bodyPr>
          <a:lstStyle>
            <a:lvl1pPr>
              <a:defRPr sz="1800" b="0" i="0">
                <a:solidFill>
                  <a:srgbClr val="606060"/>
                </a:solidFill>
                <a:latin typeface="Corbel" panose="020B0503020204020204" pitchFamily="34" charset="0"/>
                <a:cs typeface="Corbel" panose="020B0503020204020204" pitchFamily="34" charset="0"/>
              </a:defRPr>
            </a:lvl1pPr>
          </a:lstStyle>
          <a:p>
            <a:endParaRPr dirty="0"/>
          </a:p>
        </p:txBody>
      </p:sp>
      <p:sp>
        <p:nvSpPr>
          <p:cNvPr id="4" name="Holder 4"/>
          <p:cNvSpPr>
            <a:spLocks noGrp="1"/>
          </p:cNvSpPr>
          <p:nvPr>
            <p:ph sz="half" idx="3"/>
          </p:nvPr>
        </p:nvSpPr>
        <p:spPr>
          <a:xfrm>
            <a:off x="4709160" y="1183005"/>
            <a:ext cx="3977640" cy="33947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b="0" i="0">
                <a:solidFill>
                  <a:schemeClr val="tx1">
                    <a:tint val="75000"/>
                  </a:schemeClr>
                </a:solidFill>
                <a:latin typeface="Corbel" panose="020B0503020204020204" pitchFamily="34" charset="0"/>
              </a:defRPr>
            </a:lvl1pPr>
          </a:lstStyle>
          <a:p>
            <a:endParaRPr lang="en-US"/>
          </a:p>
        </p:txBody>
      </p:sp>
      <p:sp>
        <p:nvSpPr>
          <p:cNvPr id="6" name="Holder 6"/>
          <p:cNvSpPr>
            <a:spLocks noGrp="1"/>
          </p:cNvSpPr>
          <p:nvPr>
            <p:ph type="dt" sz="half" idx="6"/>
          </p:nvPr>
        </p:nvSpPr>
        <p:spPr/>
        <p:txBody>
          <a:bodyPr lIns="0" tIns="0" rIns="0" bIns="0"/>
          <a:lstStyle>
            <a:lvl1pPr algn="l">
              <a:defRPr b="0" i="0">
                <a:solidFill>
                  <a:schemeClr val="tx1">
                    <a:tint val="75000"/>
                  </a:schemeClr>
                </a:solidFill>
                <a:latin typeface="Corbel" panose="020B0503020204020204" pitchFamily="34" charset="0"/>
              </a:defRPr>
            </a:lvl1pPr>
          </a:lstStyle>
          <a:p>
            <a:fld id="{1D8BD707-D9CF-40AE-B4C6-C98DA3205C09}" type="datetimeFigureOut">
              <a:rPr lang="en-US" smtClean="0"/>
              <a:pPr/>
              <a:t>3/4/24</a:t>
            </a:fld>
            <a:endParaRPr lang="en-US" dirty="0"/>
          </a:p>
        </p:txBody>
      </p:sp>
      <p:sp>
        <p:nvSpPr>
          <p:cNvPr id="7" name="Holder 7"/>
          <p:cNvSpPr>
            <a:spLocks noGrp="1"/>
          </p:cNvSpPr>
          <p:nvPr>
            <p:ph type="sldNum" sz="quarter" idx="7"/>
          </p:nvPr>
        </p:nvSpPr>
        <p:spPr/>
        <p:txBody>
          <a:bodyPr lIns="0" tIns="0" rIns="0" bIns="0"/>
          <a:lstStyle>
            <a:lvl1pPr>
              <a:defRPr sz="1000" b="0" i="0">
                <a:solidFill>
                  <a:srgbClr val="1F2628"/>
                </a:solidFill>
                <a:latin typeface="Corbel" panose="020B0503020204020204" pitchFamily="34" charset="0"/>
                <a:cs typeface="Corbel" panose="020B0503020204020204" pitchFamily="34" charset="0"/>
              </a:defRPr>
            </a:lvl1pPr>
          </a:lstStyle>
          <a:p>
            <a:pPr marL="38100">
              <a:spcBef>
                <a:spcPts val="20"/>
              </a:spcBef>
            </a:pPr>
            <a:fld id="{81D60167-4931-47E6-BA6A-407CBD079E47}" type="slidenum">
              <a:rPr lang="en-US" spc="-55" smtClean="0"/>
              <a:pPr marL="38100">
                <a:spcBef>
                  <a:spcPts val="20"/>
                </a:spcBef>
              </a:pPr>
              <a:t>‹#›</a:t>
            </a:fld>
            <a:endParaRPr lang="en-US" spc="-55" dirty="0"/>
          </a:p>
        </p:txBody>
      </p:sp>
    </p:spTree>
    <p:extLst>
      <p:ext uri="{BB962C8B-B14F-4D97-AF65-F5344CB8AC3E}">
        <p14:creationId xmlns:p14="http://schemas.microsoft.com/office/powerpoint/2010/main" val="3742213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Blank - Alternat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8083EC3A-EB3E-7345-B46A-27ACBD087784}"/>
              </a:ext>
            </a:extLst>
          </p:cNvPr>
          <p:cNvSpPr>
            <a:spLocks noGrp="1"/>
          </p:cNvSpPr>
          <p:nvPr>
            <p:ph type="sldNum" sz="quarter" idx="10"/>
          </p:nvPr>
        </p:nvSpPr>
        <p:spPr>
          <a:xfrm>
            <a:off x="8746332" y="4869657"/>
            <a:ext cx="397669" cy="273844"/>
          </a:xfrm>
        </p:spPr>
        <p:txBody>
          <a:bodyPr/>
          <a:lstStyle>
            <a:lvl1pPr>
              <a:defRPr/>
            </a:lvl1pPr>
          </a:lstStyle>
          <a:p>
            <a:pPr>
              <a:defRPr/>
            </a:pPr>
            <a:fld id="{37E6B2A9-E175-7F40-B993-EC9D598FC2D7}" type="slidenum">
              <a:rPr lang="en-US"/>
              <a:pPr>
                <a:defRPr/>
              </a:pPr>
              <a:t>‹#›</a:t>
            </a:fld>
            <a:endParaRPr lang="en-US" dirty="0"/>
          </a:p>
        </p:txBody>
      </p:sp>
    </p:spTree>
    <p:extLst>
      <p:ext uri="{BB962C8B-B14F-4D97-AF65-F5344CB8AC3E}">
        <p14:creationId xmlns:p14="http://schemas.microsoft.com/office/powerpoint/2010/main" val="2473986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Bullet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54A0AA2-B636-401F-B58B-6DF5349EBC51}"/>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dirty="0"/>
              <a:t>Click to </a:t>
            </a:r>
            <a:r>
              <a:rPr lang="en-US" noProof="0"/>
              <a:t>add title</a:t>
            </a:r>
            <a:endParaRPr lang="en-US" noProof="0" dirty="0"/>
          </a:p>
        </p:txBody>
      </p:sp>
      <p:sp>
        <p:nvSpPr>
          <p:cNvPr id="11" name="Rectangle 10">
            <a:extLst>
              <a:ext uri="{FF2B5EF4-FFF2-40B4-BE49-F238E27FC236}">
                <a16:creationId xmlns:a16="http://schemas.microsoft.com/office/drawing/2014/main" id="{20414BC9-864B-4D63-BFF5-8A26BC6E547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533919" y="1390650"/>
            <a:ext cx="8085415" cy="3077573"/>
          </a:xfrm>
          <a:prstGeom prst="rect">
            <a:avLst/>
          </a:prstGeom>
        </p:spPr>
        <p:txBody>
          <a:bodyPr>
            <a:noAutofit/>
          </a:bodyPr>
          <a:lstStyle>
            <a:lvl1pPr marL="230188" indent="-230188">
              <a:spcBef>
                <a:spcPts val="750"/>
              </a:spcBef>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pic>
        <p:nvPicPr>
          <p:cNvPr id="8" name="WSE logo">
            <a:extLst>
              <a:ext uri="{FF2B5EF4-FFF2-40B4-BE49-F238E27FC236}">
                <a16:creationId xmlns:a16="http://schemas.microsoft.com/office/drawing/2014/main" id="{5F712F24-2ADD-4B4F-B20F-5AF8A0644F0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spTree>
    <p:extLst>
      <p:ext uri="{BB962C8B-B14F-4D97-AF65-F5344CB8AC3E}">
        <p14:creationId xmlns:p14="http://schemas.microsoft.com/office/powerpoint/2010/main" val="3195581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 - Dark Blue">
    <p:spTree>
      <p:nvGrpSpPr>
        <p:cNvPr id="1" name=""/>
        <p:cNvGrpSpPr/>
        <p:nvPr/>
      </p:nvGrpSpPr>
      <p:grpSpPr>
        <a:xfrm>
          <a:off x="0" y="0"/>
          <a:ext cx="0" cy="0"/>
          <a:chOff x="0" y="0"/>
          <a:chExt cx="0" cy="0"/>
        </a:xfrm>
      </p:grpSpPr>
      <p:pic>
        <p:nvPicPr>
          <p:cNvPr id="2" name="Picture 18">
            <a:extLst>
              <a:ext uri="{FF2B5EF4-FFF2-40B4-BE49-F238E27FC236}">
                <a16:creationId xmlns:a16="http://schemas.microsoft.com/office/drawing/2014/main" id="{268DE600-90A7-4B6B-BFFA-EA2C6E80718E}"/>
              </a:ext>
              <a:ext uri="{C183D7F6-B498-43B3-948B-1728B52AA6E4}">
                <adec:decorative xmlns:adec="http://schemas.microsoft.com/office/drawing/2017/decorative" val="1"/>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brightnessContrast contrast="25000"/>
                    </a14:imgEffect>
                  </a14:imgLayer>
                </a14:imgProps>
              </a:ext>
              <a:ext uri="{28A0092B-C50C-407E-A947-70E740481C1C}">
                <a14:useLocalDpi xmlns:a14="http://schemas.microsoft.com/office/drawing/2010/main" val="0"/>
              </a:ext>
            </a:extLst>
          </a:blip>
          <a:srcRect t="7813" b="7813"/>
          <a:stretch/>
        </p:blipFill>
        <p:spPr bwMode="auto">
          <a:xfrm>
            <a:off x="0" y="0"/>
            <a:ext cx="9144000" cy="5143500"/>
          </a:xfrm>
          <a:prstGeom prst="rect">
            <a:avLst/>
          </a:prstGeom>
          <a:extLst>
            <a:ext uri="{909E8E84-426E-40DD-AFC4-6F175D3DCCD1}">
              <a14:hiddenFill xmlns:a14="http://schemas.microsoft.com/office/drawing/2010/main">
                <a:solidFill>
                  <a:srgbClr val="FFFFFF"/>
                </a:solidFill>
              </a14:hiddenFill>
            </a:ext>
          </a:extLst>
        </p:spPr>
      </p:pic>
      <p:sp>
        <p:nvSpPr>
          <p:cNvPr id="3" name="Freeform 13">
            <a:extLst>
              <a:ext uri="{FF2B5EF4-FFF2-40B4-BE49-F238E27FC236}">
                <a16:creationId xmlns:a16="http://schemas.microsoft.com/office/drawing/2014/main" id="{EBA27004-3833-43ED-82E9-6895434B895C}"/>
              </a:ext>
              <a:ext uri="{C183D7F6-B498-43B3-948B-1728B52AA6E4}">
                <adec:decorative xmlns:adec="http://schemas.microsoft.com/office/drawing/2017/decorative" val="1"/>
              </a:ext>
            </a:extLst>
          </p:cNvPr>
          <p:cNvSpPr>
            <a:spLocks/>
          </p:cNvSpPr>
          <p:nvPr userDrawn="1"/>
        </p:nvSpPr>
        <p:spPr bwMode="auto">
          <a:xfrm rot="10800000">
            <a:off x="0" y="0"/>
            <a:ext cx="9144001" cy="5143499"/>
          </a:xfrm>
          <a:prstGeom prst="rect">
            <a:avLst/>
          </a:prstGeom>
          <a:solidFill>
            <a:schemeClr val="tx2">
              <a:alpha val="85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WSE Logo">
            <a:extLst>
              <a:ext uri="{FF2B5EF4-FFF2-40B4-BE49-F238E27FC236}">
                <a16:creationId xmlns:a16="http://schemas.microsoft.com/office/drawing/2014/main" id="{5F610272-EE8A-4752-A390-42C726F6D241}"/>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3149" t="29483" r="13581" b="28303"/>
          <a:stretch/>
        </p:blipFill>
        <p:spPr>
          <a:xfrm>
            <a:off x="6298808" y="447090"/>
            <a:ext cx="2377440" cy="621421"/>
          </a:xfrm>
          <a:prstGeom prst="rect">
            <a:avLst/>
          </a:prstGeom>
        </p:spPr>
      </p:pic>
      <p:sp>
        <p:nvSpPr>
          <p:cNvPr id="6" name="Course Title">
            <a:extLst>
              <a:ext uri="{FF2B5EF4-FFF2-40B4-BE49-F238E27FC236}">
                <a16:creationId xmlns:a16="http://schemas.microsoft.com/office/drawing/2014/main" id="{A43E8622-AA5C-40CF-A3A0-8B2BF9D75025}"/>
              </a:ext>
            </a:extLst>
          </p:cNvPr>
          <p:cNvSpPr>
            <a:spLocks noGrp="1"/>
          </p:cNvSpPr>
          <p:nvPr>
            <p:ph type="title" hasCustomPrompt="1"/>
          </p:nvPr>
        </p:nvSpPr>
        <p:spPr>
          <a:xfrm>
            <a:off x="467751" y="2240842"/>
            <a:ext cx="8208498" cy="544124"/>
          </a:xfrm>
          <a:prstGeom prst="rect">
            <a:avLst/>
          </a:prstGeom>
        </p:spPr>
        <p:txBody>
          <a:bodyPr vert="horz" lIns="91440" tIns="45720" rIns="91440" bIns="45720" rtlCol="0" anchor="ctr">
            <a:normAutofit/>
          </a:bodyPr>
          <a:lstStyle>
            <a:lvl1pPr>
              <a:defRPr sz="4125"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course title</a:t>
            </a:r>
          </a:p>
        </p:txBody>
      </p:sp>
      <p:sp>
        <p:nvSpPr>
          <p:cNvPr id="7" name="Lecture Title">
            <a:extLst>
              <a:ext uri="{FF2B5EF4-FFF2-40B4-BE49-F238E27FC236}">
                <a16:creationId xmlns:a16="http://schemas.microsoft.com/office/drawing/2014/main" id="{DE1C7E4D-69CB-4F79-9436-E0466B26FBBF}"/>
              </a:ext>
            </a:extLst>
          </p:cNvPr>
          <p:cNvSpPr>
            <a:spLocks noGrp="1"/>
          </p:cNvSpPr>
          <p:nvPr>
            <p:ph type="body" sz="quarter" idx="10" hasCustomPrompt="1"/>
          </p:nvPr>
        </p:nvSpPr>
        <p:spPr>
          <a:xfrm>
            <a:off x="467749" y="2784966"/>
            <a:ext cx="8219053" cy="366706"/>
          </a:xfrm>
          <a:prstGeom prst="rect">
            <a:avLst/>
          </a:prstGeom>
        </p:spPr>
        <p:txBody>
          <a:bodyPr>
            <a:normAutofit/>
          </a:bodyPr>
          <a:lstStyle>
            <a:lvl1pPr marL="0" indent="0">
              <a:buNone/>
              <a:defRPr sz="225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add lecture title</a:t>
            </a:r>
          </a:p>
        </p:txBody>
      </p:sp>
    </p:spTree>
    <p:extLst>
      <p:ext uri="{BB962C8B-B14F-4D97-AF65-F5344CB8AC3E}">
        <p14:creationId xmlns:p14="http://schemas.microsoft.com/office/powerpoint/2010/main" val="37591672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 Dark Blue">
    <p:spTree>
      <p:nvGrpSpPr>
        <p:cNvPr id="1" name=""/>
        <p:cNvGrpSpPr/>
        <p:nvPr/>
      </p:nvGrpSpPr>
      <p:grpSpPr>
        <a:xfrm>
          <a:off x="0" y="0"/>
          <a:ext cx="0" cy="0"/>
          <a:chOff x="0" y="0"/>
          <a:chExt cx="0" cy="0"/>
        </a:xfrm>
      </p:grpSpPr>
      <p:pic>
        <p:nvPicPr>
          <p:cNvPr id="2" name="Picture 18">
            <a:extLst>
              <a:ext uri="{FF2B5EF4-FFF2-40B4-BE49-F238E27FC236}">
                <a16:creationId xmlns:a16="http://schemas.microsoft.com/office/drawing/2014/main" id="{268DE600-90A7-4B6B-BFFA-EA2C6E80718E}"/>
              </a:ext>
              <a:ext uri="{C183D7F6-B498-43B3-948B-1728B52AA6E4}">
                <adec:decorative xmlns:adec="http://schemas.microsoft.com/office/drawing/2017/decorative" val="1"/>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brightnessContrast contrast="25000"/>
                    </a14:imgEffect>
                  </a14:imgLayer>
                </a14:imgProps>
              </a:ext>
              <a:ext uri="{28A0092B-C50C-407E-A947-70E740481C1C}">
                <a14:useLocalDpi xmlns:a14="http://schemas.microsoft.com/office/drawing/2010/main" val="0"/>
              </a:ext>
            </a:extLst>
          </a:blip>
          <a:srcRect t="7813" b="7813"/>
          <a:stretch/>
        </p:blipFill>
        <p:spPr bwMode="auto">
          <a:xfrm>
            <a:off x="0" y="0"/>
            <a:ext cx="9144000" cy="5143500"/>
          </a:xfrm>
          <a:prstGeom prst="rect">
            <a:avLst/>
          </a:prstGeom>
          <a:extLst>
            <a:ext uri="{909E8E84-426E-40DD-AFC4-6F175D3DCCD1}">
              <a14:hiddenFill xmlns:a14="http://schemas.microsoft.com/office/drawing/2010/main">
                <a:solidFill>
                  <a:srgbClr val="FFFFFF"/>
                </a:solidFill>
              </a14:hiddenFill>
            </a:ext>
          </a:extLst>
        </p:spPr>
      </p:pic>
      <p:sp>
        <p:nvSpPr>
          <p:cNvPr id="3" name="Freeform 13">
            <a:extLst>
              <a:ext uri="{FF2B5EF4-FFF2-40B4-BE49-F238E27FC236}">
                <a16:creationId xmlns:a16="http://schemas.microsoft.com/office/drawing/2014/main" id="{EBA27004-3833-43ED-82E9-6895434B895C}"/>
              </a:ext>
              <a:ext uri="{C183D7F6-B498-43B3-948B-1728B52AA6E4}">
                <adec:decorative xmlns:adec="http://schemas.microsoft.com/office/drawing/2017/decorative" val="1"/>
              </a:ext>
            </a:extLst>
          </p:cNvPr>
          <p:cNvSpPr>
            <a:spLocks/>
          </p:cNvSpPr>
          <p:nvPr userDrawn="1"/>
        </p:nvSpPr>
        <p:spPr bwMode="auto">
          <a:xfrm rot="10800000">
            <a:off x="0" y="0"/>
            <a:ext cx="9144001" cy="5143499"/>
          </a:xfrm>
          <a:prstGeom prst="rect">
            <a:avLst/>
          </a:prstGeom>
          <a:solidFill>
            <a:schemeClr val="tx2">
              <a:alpha val="85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WSE Logo">
            <a:extLst>
              <a:ext uri="{FF2B5EF4-FFF2-40B4-BE49-F238E27FC236}">
                <a16:creationId xmlns:a16="http://schemas.microsoft.com/office/drawing/2014/main" id="{5F610272-EE8A-4752-A390-42C726F6D241}"/>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3149" t="29483" r="13581" b="28303"/>
          <a:stretch/>
        </p:blipFill>
        <p:spPr>
          <a:xfrm>
            <a:off x="6298808" y="447090"/>
            <a:ext cx="2377440" cy="621421"/>
          </a:xfrm>
          <a:prstGeom prst="rect">
            <a:avLst/>
          </a:prstGeom>
        </p:spPr>
      </p:pic>
      <p:sp>
        <p:nvSpPr>
          <p:cNvPr id="6" name="Course Title">
            <a:extLst>
              <a:ext uri="{FF2B5EF4-FFF2-40B4-BE49-F238E27FC236}">
                <a16:creationId xmlns:a16="http://schemas.microsoft.com/office/drawing/2014/main" id="{A43E8622-AA5C-40CF-A3A0-8B2BF9D75025}"/>
              </a:ext>
            </a:extLst>
          </p:cNvPr>
          <p:cNvSpPr>
            <a:spLocks noGrp="1"/>
          </p:cNvSpPr>
          <p:nvPr>
            <p:ph type="title" hasCustomPrompt="1"/>
          </p:nvPr>
        </p:nvSpPr>
        <p:spPr>
          <a:xfrm>
            <a:off x="467751" y="2240842"/>
            <a:ext cx="8208498" cy="544124"/>
          </a:xfrm>
          <a:prstGeom prst="rect">
            <a:avLst/>
          </a:prstGeom>
        </p:spPr>
        <p:txBody>
          <a:bodyPr vert="horz" lIns="91440" tIns="45720" rIns="91440" bIns="45720" rtlCol="0" anchor="ctr">
            <a:normAutofit/>
          </a:bodyPr>
          <a:lstStyle>
            <a:lvl1pPr>
              <a:defRPr sz="4125"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course title</a:t>
            </a:r>
          </a:p>
        </p:txBody>
      </p:sp>
      <p:sp>
        <p:nvSpPr>
          <p:cNvPr id="7" name="Lecture Title">
            <a:extLst>
              <a:ext uri="{FF2B5EF4-FFF2-40B4-BE49-F238E27FC236}">
                <a16:creationId xmlns:a16="http://schemas.microsoft.com/office/drawing/2014/main" id="{DE1C7E4D-69CB-4F79-9436-E0466B26FBBF}"/>
              </a:ext>
            </a:extLst>
          </p:cNvPr>
          <p:cNvSpPr>
            <a:spLocks noGrp="1"/>
          </p:cNvSpPr>
          <p:nvPr>
            <p:ph type="body" sz="quarter" idx="10" hasCustomPrompt="1"/>
          </p:nvPr>
        </p:nvSpPr>
        <p:spPr>
          <a:xfrm>
            <a:off x="467749" y="2784966"/>
            <a:ext cx="8219053" cy="366706"/>
          </a:xfrm>
          <a:prstGeom prst="rect">
            <a:avLst/>
          </a:prstGeom>
        </p:spPr>
        <p:txBody>
          <a:bodyPr>
            <a:normAutofit/>
          </a:bodyPr>
          <a:lstStyle>
            <a:lvl1pPr marL="0" indent="0">
              <a:buNone/>
              <a:defRPr sz="225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add lecture title</a:t>
            </a:r>
          </a:p>
        </p:txBody>
      </p:sp>
    </p:spTree>
    <p:extLst>
      <p:ext uri="{BB962C8B-B14F-4D97-AF65-F5344CB8AC3E}">
        <p14:creationId xmlns:p14="http://schemas.microsoft.com/office/powerpoint/2010/main" val="18245187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54A0AA2-B636-401F-B58B-6DF5349EBC51}"/>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dirty="0"/>
              <a:t>Click to </a:t>
            </a:r>
            <a:r>
              <a:rPr lang="en-US" noProof="0"/>
              <a:t>add title</a:t>
            </a:r>
            <a:endParaRPr lang="en-US" noProof="0" dirty="0"/>
          </a:p>
        </p:txBody>
      </p:sp>
      <p:sp>
        <p:nvSpPr>
          <p:cNvPr id="11" name="Rectangle 10">
            <a:extLst>
              <a:ext uri="{FF2B5EF4-FFF2-40B4-BE49-F238E27FC236}">
                <a16:creationId xmlns:a16="http://schemas.microsoft.com/office/drawing/2014/main" id="{20414BC9-864B-4D63-BFF5-8A26BC6E547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533919" y="1390650"/>
            <a:ext cx="8085415" cy="3077573"/>
          </a:xfrm>
          <a:prstGeom prst="rect">
            <a:avLst/>
          </a:prstGeom>
        </p:spPr>
        <p:txBody>
          <a:bodyPr>
            <a:noAutofit/>
          </a:bodyPr>
          <a:lstStyle>
            <a:lvl1pPr marL="230188" indent="-230188">
              <a:spcBef>
                <a:spcPts val="750"/>
              </a:spcBef>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pic>
        <p:nvPicPr>
          <p:cNvPr id="8" name="WSE logo">
            <a:extLst>
              <a:ext uri="{FF2B5EF4-FFF2-40B4-BE49-F238E27FC236}">
                <a16:creationId xmlns:a16="http://schemas.microsoft.com/office/drawing/2014/main" id="{5F712F24-2ADD-4B4F-B20F-5AF8A0644F0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spTree>
    <p:extLst>
      <p:ext uri="{BB962C8B-B14F-4D97-AF65-F5344CB8AC3E}">
        <p14:creationId xmlns:p14="http://schemas.microsoft.com/office/powerpoint/2010/main" val="23524055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4 Items and Text - Simple">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95812EB8-9C15-3D45-A153-203E42E9854C}"/>
              </a:ext>
            </a:extLst>
          </p:cNvPr>
          <p:cNvSpPr>
            <a:spLocks noGrp="1"/>
          </p:cNvSpPr>
          <p:nvPr>
            <p:ph type="title" hasCustomPrompt="1"/>
          </p:nvPr>
        </p:nvSpPr>
        <p:spPr>
          <a:xfrm>
            <a:off x="530351" y="107119"/>
            <a:ext cx="8088983" cy="857542"/>
          </a:xfrm>
          <a:prstGeom prst="rect">
            <a:avLst/>
          </a:prstGeom>
        </p:spPr>
        <p:txBody>
          <a:bodyPr anchor="b"/>
          <a:lstStyle>
            <a:lvl1pPr>
              <a:defRPr sz="3000" b="1">
                <a:solidFill>
                  <a:schemeClr val="tx2"/>
                </a:solidFill>
              </a:defRPr>
            </a:lvl1pPr>
          </a:lstStyle>
          <a:p>
            <a:r>
              <a:rPr lang="en-US" dirty="0"/>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0352" y="1389888"/>
            <a:ext cx="8096622" cy="1523999"/>
          </a:xfrm>
          <a:prstGeom prst="rect">
            <a:avLst/>
          </a:prstGeom>
          <a:ln w="6350">
            <a:noFill/>
          </a:ln>
        </p:spPr>
        <p:txBody>
          <a:bodyPr>
            <a:noAutofit/>
          </a:bodyPr>
          <a:lstStyle>
            <a:lvl1pPr marL="231775" indent="-231775"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30188">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530351" y="3058846"/>
            <a:ext cx="8088983" cy="1523999"/>
          </a:xfrm>
          <a:prstGeom prst="rect">
            <a:avLst/>
          </a:prstGeom>
          <a:ln w="6350">
            <a:noFill/>
          </a:ln>
        </p:spPr>
        <p:txBody>
          <a:bodyPr>
            <a:noAutofit/>
          </a:bodyPr>
          <a:lstStyle>
            <a:lvl1pPr marL="231775" indent="-231775"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marR="0" indent="-230188" algn="l" defTabSz="685800" rtl="0" eaLnBrk="1" fontAlgn="auto" latinLnBrk="0" hangingPunct="1">
              <a:lnSpc>
                <a:spcPct val="90000"/>
              </a:lnSpc>
              <a:spcBef>
                <a:spcPts val="375"/>
              </a:spcBef>
              <a:spcAft>
                <a:spcPts val="0"/>
              </a:spcAft>
              <a:buClr>
                <a:srgbClr val="092C74"/>
              </a:buClr>
              <a:buSzTx/>
              <a:buFont typeface="Courier New" panose="02070309020205020404" pitchFamily="49" charset="0"/>
              <a:buChar char="o"/>
              <a:tabLst/>
              <a:defRPr sz="1600"/>
            </a:lvl2pPr>
            <a:lvl3pPr marL="914400" indent="-228600">
              <a:buClr>
                <a:srgbClr val="092C74"/>
              </a:buClr>
              <a:buFont typeface="Arial" panose="020B0604020202020204" pitchFamily="34" charset="0"/>
              <a:buChar char="•"/>
              <a:defRPr sz="1600"/>
            </a:lvl3pPr>
          </a:lstStyle>
          <a:p>
            <a:pPr lvl="0"/>
            <a:r>
              <a:rPr lang="en-US" dirty="0"/>
              <a:t>Click to add bullets</a:t>
            </a:r>
          </a:p>
          <a:p>
            <a:pPr lvl="1"/>
            <a:r>
              <a:rPr lang="en-US" dirty="0"/>
              <a:t>Second level</a:t>
            </a:r>
          </a:p>
          <a:p>
            <a:pPr lvl="2"/>
            <a:r>
              <a:rPr lang="en-US" dirty="0"/>
              <a:t>Third level</a:t>
            </a:r>
          </a:p>
          <a:p>
            <a:pPr lvl="1"/>
            <a:endParaRPr lang="en-US" dirty="0"/>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8292319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ullets and Image - Simpl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08DC6AAE-017C-4253-840E-AB4D795A3E47}"/>
              </a:ext>
            </a:extLst>
          </p:cNvPr>
          <p:cNvSpPr>
            <a:spLocks noGrp="1"/>
          </p:cNvSpPr>
          <p:nvPr>
            <p:ph type="title" hasCustomPrompt="1"/>
          </p:nvPr>
        </p:nvSpPr>
        <p:spPr>
          <a:xfrm>
            <a:off x="732234" y="304800"/>
            <a:ext cx="3607289" cy="890244"/>
          </a:xfrm>
          <a:prstGeom prst="rect">
            <a:avLst/>
          </a:prstGeom>
        </p:spPr>
        <p:txBody>
          <a:bodyPr anchor="b"/>
          <a:lstStyle>
            <a:lvl1pPr>
              <a:defRPr sz="3000" b="1">
                <a:solidFill>
                  <a:schemeClr val="tx2"/>
                </a:solidFill>
              </a:defRPr>
            </a:lvl1pPr>
          </a:lstStyle>
          <a:p>
            <a:r>
              <a:rPr lang="en-US" dirty="0"/>
              <a:t>Click to add title</a:t>
            </a:r>
          </a:p>
        </p:txBody>
      </p:sp>
      <p:sp>
        <p:nvSpPr>
          <p:cNvPr id="7" name="Rectangle 6">
            <a:extLst>
              <a:ext uri="{FF2B5EF4-FFF2-40B4-BE49-F238E27FC236}">
                <a16:creationId xmlns:a16="http://schemas.microsoft.com/office/drawing/2014/main" id="{68EA6AD7-2136-4D32-B4FA-6F27E804E79A}"/>
              </a:ext>
              <a:ext uri="{C183D7F6-B498-43B3-948B-1728B52AA6E4}">
                <adec:decorative xmlns:adec="http://schemas.microsoft.com/office/drawing/2017/decorative" val="1"/>
              </a:ext>
            </a:extLst>
          </p:cNvPr>
          <p:cNvSpPr/>
          <p:nvPr userDrawn="1"/>
        </p:nvSpPr>
        <p:spPr>
          <a:xfrm>
            <a:off x="822960" y="1197160"/>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732234" y="1545336"/>
            <a:ext cx="3607289" cy="2926080"/>
          </a:xfrm>
          <a:prstGeom prst="rect">
            <a:avLst/>
          </a:prstGeom>
        </p:spPr>
        <p:txBody>
          <a:bodyPr>
            <a:noAutofit/>
          </a:bodyPr>
          <a:lstStyle>
            <a:lvl1pPr marL="230188" indent="-230188">
              <a:spcBef>
                <a:spcPts val="750"/>
              </a:spcBef>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 name="Picture">
            <a:extLst>
              <a:ext uri="{FF2B5EF4-FFF2-40B4-BE49-F238E27FC236}">
                <a16:creationId xmlns:a16="http://schemas.microsoft.com/office/drawing/2014/main" id="{75B79D34-DFEF-4AC5-AC86-378A247C4C3F}"/>
              </a:ext>
            </a:extLst>
          </p:cNvPr>
          <p:cNvSpPr>
            <a:spLocks noGrp="1"/>
          </p:cNvSpPr>
          <p:nvPr>
            <p:ph type="pic" sz="quarter" idx="10"/>
          </p:nvPr>
        </p:nvSpPr>
        <p:spPr>
          <a:xfrm>
            <a:off x="4804477" y="0"/>
            <a:ext cx="3607289" cy="5143500"/>
          </a:xfrm>
          <a:custGeom>
            <a:avLst/>
            <a:gdLst>
              <a:gd name="connsiteX0" fmla="*/ 0 w 3657600"/>
              <a:gd name="connsiteY0" fmla="*/ 0 h 4343400"/>
              <a:gd name="connsiteX1" fmla="*/ 3657600 w 3657600"/>
              <a:gd name="connsiteY1" fmla="*/ 0 h 4343400"/>
              <a:gd name="connsiteX2" fmla="*/ 3657600 w 3657600"/>
              <a:gd name="connsiteY2" fmla="*/ 4343400 h 4343400"/>
              <a:gd name="connsiteX3" fmla="*/ 0 w 3657600"/>
              <a:gd name="connsiteY3" fmla="*/ 4343400 h 4343400"/>
            </a:gdLst>
            <a:ahLst/>
            <a:cxnLst>
              <a:cxn ang="0">
                <a:pos x="connsiteX0" y="connsiteY0"/>
              </a:cxn>
              <a:cxn ang="0">
                <a:pos x="connsiteX1" y="connsiteY1"/>
              </a:cxn>
              <a:cxn ang="0">
                <a:pos x="connsiteX2" y="connsiteY2"/>
              </a:cxn>
              <a:cxn ang="0">
                <a:pos x="connsiteX3" y="connsiteY3"/>
              </a:cxn>
            </a:cxnLst>
            <a:rect l="l" t="t" r="r" b="b"/>
            <a:pathLst>
              <a:path w="3657600" h="4343400">
                <a:moveTo>
                  <a:pt x="0" y="0"/>
                </a:moveTo>
                <a:lnTo>
                  <a:pt x="3657600" y="0"/>
                </a:lnTo>
                <a:lnTo>
                  <a:pt x="3657600" y="4343400"/>
                </a:lnTo>
                <a:lnTo>
                  <a:pt x="0" y="43434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4" name="Picture Citation">
            <a:extLst>
              <a:ext uri="{FF2B5EF4-FFF2-40B4-BE49-F238E27FC236}">
                <a16:creationId xmlns:a16="http://schemas.microsoft.com/office/drawing/2014/main" id="{355E0E6A-E25B-428F-BA8C-4A0886B089FA}"/>
              </a:ext>
            </a:extLst>
          </p:cNvPr>
          <p:cNvSpPr>
            <a:spLocks noGrp="1"/>
          </p:cNvSpPr>
          <p:nvPr>
            <p:ph type="body" sz="quarter" idx="18" hasCustomPrompt="1"/>
          </p:nvPr>
        </p:nvSpPr>
        <p:spPr>
          <a:xfrm>
            <a:off x="3371461" y="4860168"/>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pic>
        <p:nvPicPr>
          <p:cNvPr id="9" name="WSE logo">
            <a:extLst>
              <a:ext uri="{FF2B5EF4-FFF2-40B4-BE49-F238E27FC236}">
                <a16:creationId xmlns:a16="http://schemas.microsoft.com/office/drawing/2014/main" id="{D3042606-CA6F-4BC4-80EF-92D44CA31831}"/>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12" name="Page Number">
            <a:extLst>
              <a:ext uri="{FF2B5EF4-FFF2-40B4-BE49-F238E27FC236}">
                <a16:creationId xmlns:a16="http://schemas.microsoft.com/office/drawing/2014/main" id="{01F6A14B-EEAE-2542-8809-4C8C18188C92}"/>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spTree>
    <p:extLst>
      <p:ext uri="{BB962C8B-B14F-4D97-AF65-F5344CB8AC3E}">
        <p14:creationId xmlns:p14="http://schemas.microsoft.com/office/powerpoint/2010/main" val="3226844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189" lvl="0" indent="-304793">
              <a:spcBef>
                <a:spcPts val="0"/>
              </a:spcBef>
              <a:spcAft>
                <a:spcPts val="0"/>
              </a:spcAft>
              <a:buSzPts val="1200"/>
              <a:buChar char="●"/>
              <a:defRPr sz="12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
        <p:nvSpPr>
          <p:cNvPr id="36" name="Google Shape;36;p7"/>
          <p:cNvSpPr txBox="1">
            <a:spLocks noGrp="1"/>
          </p:cNvSpPr>
          <p:nvPr>
            <p:ph type="body" idx="2"/>
          </p:nvPr>
        </p:nvSpPr>
        <p:spPr>
          <a:xfrm>
            <a:off x="16955" y="4695967"/>
            <a:ext cx="3155100" cy="453900"/>
          </a:xfrm>
          <a:prstGeom prst="rect">
            <a:avLst/>
          </a:prstGeom>
        </p:spPr>
        <p:txBody>
          <a:bodyPr spcFirstLastPara="1" wrap="square" lIns="91425" tIns="91425" rIns="91425" bIns="91425" anchor="t" anchorCtr="0">
            <a:normAutofit/>
          </a:bodyPr>
          <a:lstStyle>
            <a:lvl1pPr marL="457189" lvl="0" indent="-317492" rtl="0">
              <a:spcBef>
                <a:spcPts val="0"/>
              </a:spcBef>
              <a:spcAft>
                <a:spcPts val="0"/>
              </a:spcAft>
              <a:buSzPts val="1400"/>
              <a:buChar char="●"/>
              <a:defRPr sz="1400"/>
            </a:lvl1pPr>
            <a:lvl2pPr marL="914378" lvl="1" indent="-292093" rtl="0">
              <a:spcBef>
                <a:spcPts val="0"/>
              </a:spcBef>
              <a:spcAft>
                <a:spcPts val="0"/>
              </a:spcAft>
              <a:buSzPts val="1000"/>
              <a:buChar char="○"/>
              <a:defRPr sz="1000"/>
            </a:lvl2pPr>
            <a:lvl3pPr marL="1371566" lvl="2" indent="-292093" rtl="0">
              <a:spcBef>
                <a:spcPts val="0"/>
              </a:spcBef>
              <a:spcAft>
                <a:spcPts val="0"/>
              </a:spcAft>
              <a:buSzPts val="1000"/>
              <a:buChar char="■"/>
              <a:defRPr sz="1000"/>
            </a:lvl3pPr>
            <a:lvl4pPr marL="1828754" lvl="3" indent="-292093" rtl="0">
              <a:spcBef>
                <a:spcPts val="0"/>
              </a:spcBef>
              <a:spcAft>
                <a:spcPts val="0"/>
              </a:spcAft>
              <a:buSzPts val="1000"/>
              <a:buChar char="●"/>
              <a:defRPr sz="1000"/>
            </a:lvl4pPr>
            <a:lvl5pPr marL="2285943" lvl="4" indent="-292093" rtl="0">
              <a:spcBef>
                <a:spcPts val="0"/>
              </a:spcBef>
              <a:spcAft>
                <a:spcPts val="0"/>
              </a:spcAft>
              <a:buSzPts val="1000"/>
              <a:buChar char="○"/>
              <a:defRPr sz="1000"/>
            </a:lvl5pPr>
            <a:lvl6pPr marL="2743132" lvl="5" indent="-292093" rtl="0">
              <a:spcBef>
                <a:spcPts val="0"/>
              </a:spcBef>
              <a:spcAft>
                <a:spcPts val="0"/>
              </a:spcAft>
              <a:buSzPts val="1000"/>
              <a:buChar char="■"/>
              <a:defRPr sz="1000"/>
            </a:lvl6pPr>
            <a:lvl7pPr marL="3200320" lvl="6" indent="-292093" rtl="0">
              <a:spcBef>
                <a:spcPts val="0"/>
              </a:spcBef>
              <a:spcAft>
                <a:spcPts val="0"/>
              </a:spcAft>
              <a:buSzPts val="1000"/>
              <a:buChar char="●"/>
              <a:defRPr sz="1000"/>
            </a:lvl7pPr>
            <a:lvl8pPr marL="3657509" lvl="7" indent="-292093" rtl="0">
              <a:spcBef>
                <a:spcPts val="0"/>
              </a:spcBef>
              <a:spcAft>
                <a:spcPts val="0"/>
              </a:spcAft>
              <a:buSzPts val="1000"/>
              <a:buChar char="○"/>
              <a:defRPr sz="1000"/>
            </a:lvl8pPr>
            <a:lvl9pPr marL="4114697" lvl="8" indent="-292093" rtl="0">
              <a:spcBef>
                <a:spcPts val="0"/>
              </a:spcBef>
              <a:spcAft>
                <a:spcPts val="0"/>
              </a:spcAft>
              <a:buSzPts val="1000"/>
              <a:buChar char="■"/>
              <a:defRPr sz="10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a:solidFill>
                  <a:schemeClr val="tx2"/>
                </a:solidFill>
              </a:defRPr>
            </a:lvl1pPr>
          </a:lstStyle>
          <a:p>
            <a:r>
              <a:rPr lang="en-US" dirty="0"/>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30352" y="1389888"/>
            <a:ext cx="3571875" cy="3134272"/>
          </a:xfrm>
          <a:prstGeom prst="rect">
            <a:avLst/>
          </a:prstGeom>
        </p:spPr>
        <p:txBody>
          <a:bodyPr>
            <a:noAutofit/>
          </a:bodyPr>
          <a:lstStyle>
            <a:lvl1pPr marL="258366" indent="-258366">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0" y="1389888"/>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4594694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i="0">
                <a:solidFill>
                  <a:schemeClr val="tx2"/>
                </a:solidFill>
              </a:defRPr>
            </a:lvl1pPr>
          </a:lstStyle>
          <a:p>
            <a:r>
              <a:rPr lang="en-US" dirty="0"/>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Picture">
            <a:extLst>
              <a:ext uri="{FF2B5EF4-FFF2-40B4-BE49-F238E27FC236}">
                <a16:creationId xmlns:a16="http://schemas.microsoft.com/office/drawing/2014/main" id="{4884B21B-478C-4C01-9996-0F72AC036144}"/>
              </a:ext>
            </a:extLst>
          </p:cNvPr>
          <p:cNvSpPr>
            <a:spLocks noGrp="1"/>
          </p:cNvSpPr>
          <p:nvPr>
            <p:ph type="pic" sz="quarter" idx="19"/>
          </p:nvPr>
        </p:nvSpPr>
        <p:spPr bwMode="auto">
          <a:xfrm>
            <a:off x="522711"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2" name="Picture Citation">
            <a:extLst>
              <a:ext uri="{FF2B5EF4-FFF2-40B4-BE49-F238E27FC236}">
                <a16:creationId xmlns:a16="http://schemas.microsoft.com/office/drawing/2014/main" id="{47FB68FD-CDA4-408D-A343-8A86DF16AEA4}"/>
              </a:ext>
            </a:extLst>
          </p:cNvPr>
          <p:cNvSpPr>
            <a:spLocks noGrp="1"/>
          </p:cNvSpPr>
          <p:nvPr>
            <p:ph type="body" sz="quarter" idx="20" hasCustomPrompt="1"/>
          </p:nvPr>
        </p:nvSpPr>
        <p:spPr>
          <a:xfrm>
            <a:off x="3017538" y="4585070"/>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765176"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98613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ullets and Image - Simple Small">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E64E24-CAF0-4D23-BB2F-41C411BEFBE6}"/>
              </a:ext>
            </a:extLst>
          </p:cNvPr>
          <p:cNvSpPr>
            <a:spLocks noGrp="1"/>
          </p:cNvSpPr>
          <p:nvPr>
            <p:ph type="title" hasCustomPrompt="1"/>
          </p:nvPr>
        </p:nvSpPr>
        <p:spPr>
          <a:xfrm>
            <a:off x="530352" y="107118"/>
            <a:ext cx="8164088" cy="858505"/>
          </a:xfrm>
          <a:prstGeom prst="rect">
            <a:avLst/>
          </a:prstGeom>
        </p:spPr>
        <p:txBody>
          <a:bodyPr anchor="b"/>
          <a:lstStyle>
            <a:lvl1pPr>
              <a:defRPr sz="3000" b="1" i="0" u="none">
                <a:solidFill>
                  <a:srgbClr val="092C74"/>
                </a:solidFill>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dirty="0"/>
              <a:t>Click to add title</a:t>
            </a:r>
            <a:endParaRPr kumimoji="0" lang="en-US" sz="3000" b="1" i="0" u="none" strike="noStrike" kern="1200" cap="none" spc="0" normalizeH="0" baseline="0" noProof="0" dirty="0">
              <a:ln>
                <a:noFill/>
              </a:ln>
              <a:solidFill>
                <a:srgbClr val="002D72"/>
              </a:solidFill>
              <a:effectLst/>
              <a:uLnTx/>
              <a:uFillTx/>
              <a:latin typeface="Tahoma"/>
              <a:ea typeface="+mn-ea"/>
              <a:cs typeface="+mn-cs"/>
            </a:endParaRP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114925" y="1272248"/>
            <a:ext cx="3571875" cy="3174967"/>
          </a:xfrm>
          <a:prstGeom prst="rect">
            <a:avLst/>
          </a:prstGeom>
        </p:spPr>
        <p:txBody>
          <a:bodyPr>
            <a:noAutofit/>
          </a:bodyPr>
          <a:lstStyle>
            <a:lvl1pPr marL="258366" indent="-258366">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 y="1272249"/>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2521814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and Bullets - Left">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42DFC6F8-F82A-4114-AF17-42AD3A68F045}"/>
              </a:ext>
            </a:extLst>
          </p:cNvPr>
          <p:cNvSpPr>
            <a:spLocks noGrp="1"/>
          </p:cNvSpPr>
          <p:nvPr>
            <p:ph type="title" hasCustomPrompt="1"/>
          </p:nvPr>
        </p:nvSpPr>
        <p:spPr>
          <a:xfrm>
            <a:off x="4357254" y="107119"/>
            <a:ext cx="4262080" cy="857542"/>
          </a:xfrm>
          <a:prstGeom prst="rect">
            <a:avLst/>
          </a:prstGeom>
        </p:spPr>
        <p:txBody>
          <a:bodyPr anchor="b"/>
          <a:lstStyle>
            <a:lvl1pPr>
              <a:defRPr sz="3000" b="1">
                <a:solidFill>
                  <a:schemeClr val="tx2"/>
                </a:solidFill>
              </a:defRPr>
            </a:lvl1pPr>
          </a:lstStyle>
          <a:p>
            <a:r>
              <a:rPr lang="en-US" dirty="0"/>
              <a:t>Click to add title</a:t>
            </a:r>
          </a:p>
        </p:txBody>
      </p:sp>
      <p:sp>
        <p:nvSpPr>
          <p:cNvPr id="12" name="Rectangle 11">
            <a:extLst>
              <a:ext uri="{FF2B5EF4-FFF2-40B4-BE49-F238E27FC236}">
                <a16:creationId xmlns:a16="http://schemas.microsoft.com/office/drawing/2014/main" id="{FC9F9A7C-CFE6-4689-B094-29307EAE2619}"/>
              </a:ext>
              <a:ext uri="{C183D7F6-B498-43B3-948B-1728B52AA6E4}">
                <adec:decorative xmlns:adec="http://schemas.microsoft.com/office/drawing/2017/decorative" val="1"/>
              </a:ext>
            </a:extLst>
          </p:cNvPr>
          <p:cNvSpPr/>
          <p:nvPr userDrawn="1"/>
        </p:nvSpPr>
        <p:spPr>
          <a:xfrm>
            <a:off x="4434840" y="96515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8DA302DD-2F66-408A-AD8F-F13AE0B7E7E7}"/>
              </a:ext>
            </a:extLst>
          </p:cNvPr>
          <p:cNvSpPr>
            <a:spLocks noGrp="1"/>
          </p:cNvSpPr>
          <p:nvPr>
            <p:ph type="body" sz="quarter" idx="16" hasCustomPrompt="1"/>
          </p:nvPr>
        </p:nvSpPr>
        <p:spPr>
          <a:xfrm>
            <a:off x="4357255" y="1343025"/>
            <a:ext cx="4329545" cy="2993001"/>
          </a:xfrm>
          <a:prstGeom prst="rect">
            <a:avLst/>
          </a:prstGeom>
        </p:spPr>
        <p:txBody>
          <a:bodyPr>
            <a:noAutofit/>
          </a:bodyPr>
          <a:lstStyle>
            <a:lvl1pPr marL="228600" indent="-228600">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 name="Picture Placeholder 4">
            <a:extLst>
              <a:ext uri="{FF2B5EF4-FFF2-40B4-BE49-F238E27FC236}">
                <a16:creationId xmlns:a16="http://schemas.microsoft.com/office/drawing/2014/main" id="{A0BCC896-FFF3-426B-9D11-0F273466765C}"/>
              </a:ext>
            </a:extLst>
          </p:cNvPr>
          <p:cNvSpPr>
            <a:spLocks noGrp="1"/>
          </p:cNvSpPr>
          <p:nvPr>
            <p:ph type="pic" sz="quarter" idx="11"/>
          </p:nvPr>
        </p:nvSpPr>
        <p:spPr>
          <a:xfrm>
            <a:off x="0" y="455555"/>
            <a:ext cx="3849291" cy="3880471"/>
          </a:xfrm>
          <a:custGeom>
            <a:avLst/>
            <a:gdLst>
              <a:gd name="connsiteX0" fmla="*/ 0 w 3644900"/>
              <a:gd name="connsiteY0" fmla="*/ 0 h 5029200"/>
              <a:gd name="connsiteX1" fmla="*/ 3644900 w 3644900"/>
              <a:gd name="connsiteY1" fmla="*/ 0 h 5029200"/>
              <a:gd name="connsiteX2" fmla="*/ 3644900 w 3644900"/>
              <a:gd name="connsiteY2" fmla="*/ 5029200 h 5029200"/>
              <a:gd name="connsiteX3" fmla="*/ 0 w 3644900"/>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3644900" h="5029200">
                <a:moveTo>
                  <a:pt x="0" y="0"/>
                </a:moveTo>
                <a:lnTo>
                  <a:pt x="3644900" y="0"/>
                </a:lnTo>
                <a:lnTo>
                  <a:pt x="3644900" y="5029200"/>
                </a:lnTo>
                <a:lnTo>
                  <a:pt x="0" y="50292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9" name="Picture Citation">
            <a:extLst>
              <a:ext uri="{FF2B5EF4-FFF2-40B4-BE49-F238E27FC236}">
                <a16:creationId xmlns:a16="http://schemas.microsoft.com/office/drawing/2014/main" id="{5DDDCA7F-5C0D-4D05-AFA8-052A81B4CD42}"/>
              </a:ext>
            </a:extLst>
          </p:cNvPr>
          <p:cNvSpPr>
            <a:spLocks noGrp="1"/>
          </p:cNvSpPr>
          <p:nvPr>
            <p:ph type="body" sz="quarter" idx="18" hasCustomPrompt="1"/>
          </p:nvPr>
        </p:nvSpPr>
        <p:spPr>
          <a:xfrm>
            <a:off x="0" y="4336026"/>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7" name="Page Number">
            <a:extLst>
              <a:ext uri="{FF2B5EF4-FFF2-40B4-BE49-F238E27FC236}">
                <a16:creationId xmlns:a16="http://schemas.microsoft.com/office/drawing/2014/main" id="{5FF3179F-903F-4802-ACAB-83CB211F68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1" name="WSE logo">
            <a:extLst>
              <a:ext uri="{FF2B5EF4-FFF2-40B4-BE49-F238E27FC236}">
                <a16:creationId xmlns:a16="http://schemas.microsoft.com/office/drawing/2014/main" id="{D62DDA77-9FC9-45C0-9D2C-19564EE2F4D5}"/>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6496393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g Image and Bullet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B9D2BC59-BAA9-4F86-A1D2-5D980B71B6D0}"/>
              </a:ext>
            </a:extLst>
          </p:cNvPr>
          <p:cNvSpPr>
            <a:spLocks noGrp="1"/>
          </p:cNvSpPr>
          <p:nvPr>
            <p:ph type="title" hasCustomPrompt="1"/>
          </p:nvPr>
        </p:nvSpPr>
        <p:spPr>
          <a:xfrm>
            <a:off x="5555673" y="325582"/>
            <a:ext cx="3131127" cy="1192682"/>
          </a:xfrm>
          <a:prstGeom prst="rect">
            <a:avLst/>
          </a:prstGeom>
        </p:spPr>
        <p:txBody>
          <a:bodyPr anchor="b"/>
          <a:lstStyle>
            <a:lvl1pPr>
              <a:defRPr sz="3000" b="1">
                <a:solidFill>
                  <a:schemeClr val="tx2"/>
                </a:solidFill>
              </a:defRPr>
            </a:lvl1pPr>
          </a:lstStyle>
          <a:p>
            <a:r>
              <a:rPr lang="en-US" dirty="0"/>
              <a:t>Click to add title</a:t>
            </a:r>
          </a:p>
        </p:txBody>
      </p:sp>
      <p:sp>
        <p:nvSpPr>
          <p:cNvPr id="7" name="Rectangle 6">
            <a:extLst>
              <a:ext uri="{FF2B5EF4-FFF2-40B4-BE49-F238E27FC236}">
                <a16:creationId xmlns:a16="http://schemas.microsoft.com/office/drawing/2014/main" id="{3BBBCBD4-734B-4675-AF6F-AADF5D7D00E9}"/>
              </a:ext>
              <a:ext uri="{C183D7F6-B498-43B3-948B-1728B52AA6E4}">
                <adec:decorative xmlns:adec="http://schemas.microsoft.com/office/drawing/2017/decorative" val="1"/>
              </a:ext>
            </a:extLst>
          </p:cNvPr>
          <p:cNvSpPr/>
          <p:nvPr/>
        </p:nvSpPr>
        <p:spPr>
          <a:xfrm>
            <a:off x="5623560" y="1518264"/>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Bullets">
            <a:extLst>
              <a:ext uri="{FF2B5EF4-FFF2-40B4-BE49-F238E27FC236}">
                <a16:creationId xmlns:a16="http://schemas.microsoft.com/office/drawing/2014/main" id="{193BA231-D4D9-4495-ABB3-778FD8DA042C}"/>
              </a:ext>
            </a:extLst>
          </p:cNvPr>
          <p:cNvSpPr>
            <a:spLocks noGrp="1"/>
          </p:cNvSpPr>
          <p:nvPr userDrawn="1">
            <p:ph type="body" sz="quarter" idx="16" hasCustomPrompt="1"/>
          </p:nvPr>
        </p:nvSpPr>
        <p:spPr>
          <a:xfrm>
            <a:off x="5555673" y="1835727"/>
            <a:ext cx="3131127" cy="2668980"/>
          </a:xfrm>
          <a:prstGeom prst="rect">
            <a:avLst/>
          </a:prstGeom>
        </p:spPr>
        <p:txBody>
          <a:bodyPr>
            <a:noAutofit/>
          </a:bodyPr>
          <a:lstStyle>
            <a:lvl1pPr marL="228600" indent="-228600">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 name="Picture">
            <a:extLst>
              <a:ext uri="{FF2B5EF4-FFF2-40B4-BE49-F238E27FC236}">
                <a16:creationId xmlns:a16="http://schemas.microsoft.com/office/drawing/2014/main" id="{265A9C31-C8EA-436B-A2CE-0C7EF8C1A1CF}"/>
              </a:ext>
            </a:extLst>
          </p:cNvPr>
          <p:cNvSpPr>
            <a:spLocks noGrp="1"/>
          </p:cNvSpPr>
          <p:nvPr>
            <p:ph type="pic" sz="quarter" idx="10"/>
          </p:nvPr>
        </p:nvSpPr>
        <p:spPr>
          <a:xfrm>
            <a:off x="1" y="0"/>
            <a:ext cx="5074238" cy="5143500"/>
          </a:xfrm>
          <a:custGeom>
            <a:avLst/>
            <a:gdLst>
              <a:gd name="connsiteX0" fmla="*/ 0 w 5965370"/>
              <a:gd name="connsiteY0" fmla="*/ 0 h 6858000"/>
              <a:gd name="connsiteX1" fmla="*/ 5965370 w 5965370"/>
              <a:gd name="connsiteY1" fmla="*/ 0 h 6858000"/>
              <a:gd name="connsiteX2" fmla="*/ 5965370 w 5965370"/>
              <a:gd name="connsiteY2" fmla="*/ 6858000 h 6858000"/>
              <a:gd name="connsiteX3" fmla="*/ 0 w 59653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65370" h="6858000">
                <a:moveTo>
                  <a:pt x="0" y="0"/>
                </a:moveTo>
                <a:lnTo>
                  <a:pt x="5965370" y="0"/>
                </a:lnTo>
                <a:lnTo>
                  <a:pt x="5965370" y="6858000"/>
                </a:lnTo>
                <a:lnTo>
                  <a:pt x="0" y="68580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6" name="Picture Citation">
            <a:extLst>
              <a:ext uri="{FF2B5EF4-FFF2-40B4-BE49-F238E27FC236}">
                <a16:creationId xmlns:a16="http://schemas.microsoft.com/office/drawing/2014/main" id="{EE8084E3-8476-4A31-8838-95D56C1C9991}"/>
              </a:ext>
            </a:extLst>
          </p:cNvPr>
          <p:cNvSpPr>
            <a:spLocks noGrp="1"/>
          </p:cNvSpPr>
          <p:nvPr>
            <p:ph type="body" sz="quarter" idx="18" hasCustomPrompt="1"/>
          </p:nvPr>
        </p:nvSpPr>
        <p:spPr>
          <a:xfrm>
            <a:off x="5076620" y="486016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4" name="Page Number">
            <a:extLst>
              <a:ext uri="{FF2B5EF4-FFF2-40B4-BE49-F238E27FC236}">
                <a16:creationId xmlns:a16="http://schemas.microsoft.com/office/drawing/2014/main" id="{111069FF-2DBD-453E-A62E-A87DF2CF2FB0}"/>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spTree>
    <p:extLst>
      <p:ext uri="{BB962C8B-B14F-4D97-AF65-F5344CB8AC3E}">
        <p14:creationId xmlns:p14="http://schemas.microsoft.com/office/powerpoint/2010/main" val="21594465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Big Image and Bullet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B9D2BC59-BAA9-4F86-A1D2-5D980B71B6D0}"/>
              </a:ext>
            </a:extLst>
          </p:cNvPr>
          <p:cNvSpPr>
            <a:spLocks noGrp="1"/>
          </p:cNvSpPr>
          <p:nvPr>
            <p:ph type="title" hasCustomPrompt="1"/>
          </p:nvPr>
        </p:nvSpPr>
        <p:spPr>
          <a:xfrm>
            <a:off x="395289" y="328403"/>
            <a:ext cx="3131127" cy="1192682"/>
          </a:xfrm>
          <a:prstGeom prst="rect">
            <a:avLst/>
          </a:prstGeom>
        </p:spPr>
        <p:txBody>
          <a:bodyPr anchor="b"/>
          <a:lstStyle>
            <a:lvl1pPr>
              <a:defRPr sz="3000" b="1">
                <a:solidFill>
                  <a:schemeClr val="tx2"/>
                </a:solidFill>
              </a:defRPr>
            </a:lvl1pPr>
          </a:lstStyle>
          <a:p>
            <a:r>
              <a:rPr lang="en-US" dirty="0"/>
              <a:t>Click to add title</a:t>
            </a:r>
          </a:p>
        </p:txBody>
      </p:sp>
      <p:sp>
        <p:nvSpPr>
          <p:cNvPr id="7" name="Rectangle 6">
            <a:extLst>
              <a:ext uri="{FF2B5EF4-FFF2-40B4-BE49-F238E27FC236}">
                <a16:creationId xmlns:a16="http://schemas.microsoft.com/office/drawing/2014/main" id="{3BBBCBD4-734B-4675-AF6F-AADF5D7D00E9}"/>
              </a:ext>
              <a:ext uri="{C183D7F6-B498-43B3-948B-1728B52AA6E4}">
                <adec:decorative xmlns:adec="http://schemas.microsoft.com/office/drawing/2017/decorative" val="1"/>
              </a:ext>
            </a:extLst>
          </p:cNvPr>
          <p:cNvSpPr/>
          <p:nvPr/>
        </p:nvSpPr>
        <p:spPr>
          <a:xfrm>
            <a:off x="463176" y="1521085"/>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Bullets">
            <a:extLst>
              <a:ext uri="{FF2B5EF4-FFF2-40B4-BE49-F238E27FC236}">
                <a16:creationId xmlns:a16="http://schemas.microsoft.com/office/drawing/2014/main" id="{193BA231-D4D9-4495-ABB3-778FD8DA042C}"/>
              </a:ext>
            </a:extLst>
          </p:cNvPr>
          <p:cNvSpPr>
            <a:spLocks noGrp="1"/>
          </p:cNvSpPr>
          <p:nvPr userDrawn="1">
            <p:ph type="body" sz="quarter" idx="16" hasCustomPrompt="1"/>
          </p:nvPr>
        </p:nvSpPr>
        <p:spPr>
          <a:xfrm>
            <a:off x="395289" y="1838548"/>
            <a:ext cx="3131127" cy="2668980"/>
          </a:xfrm>
          <a:prstGeom prst="rect">
            <a:avLst/>
          </a:prstGeom>
        </p:spPr>
        <p:txBody>
          <a:bodyPr>
            <a:noAutofit/>
          </a:bodyPr>
          <a:lstStyle>
            <a:lvl1pPr marL="228600" indent="-228600">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5" name="Picture">
            <a:extLst>
              <a:ext uri="{FF2B5EF4-FFF2-40B4-BE49-F238E27FC236}">
                <a16:creationId xmlns:a16="http://schemas.microsoft.com/office/drawing/2014/main" id="{265A9C31-C8EA-436B-A2CE-0C7EF8C1A1CF}"/>
              </a:ext>
            </a:extLst>
          </p:cNvPr>
          <p:cNvSpPr>
            <a:spLocks noGrp="1"/>
          </p:cNvSpPr>
          <p:nvPr>
            <p:ph type="pic" sz="quarter" idx="10"/>
          </p:nvPr>
        </p:nvSpPr>
        <p:spPr>
          <a:xfrm>
            <a:off x="4069762" y="0"/>
            <a:ext cx="5074238" cy="5143500"/>
          </a:xfrm>
          <a:custGeom>
            <a:avLst/>
            <a:gdLst>
              <a:gd name="connsiteX0" fmla="*/ 0 w 5965370"/>
              <a:gd name="connsiteY0" fmla="*/ 0 h 6858000"/>
              <a:gd name="connsiteX1" fmla="*/ 5965370 w 5965370"/>
              <a:gd name="connsiteY1" fmla="*/ 0 h 6858000"/>
              <a:gd name="connsiteX2" fmla="*/ 5965370 w 5965370"/>
              <a:gd name="connsiteY2" fmla="*/ 6858000 h 6858000"/>
              <a:gd name="connsiteX3" fmla="*/ 0 w 59653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65370" h="6858000">
                <a:moveTo>
                  <a:pt x="0" y="0"/>
                </a:moveTo>
                <a:lnTo>
                  <a:pt x="5965370" y="0"/>
                </a:lnTo>
                <a:lnTo>
                  <a:pt x="5965370" y="6858000"/>
                </a:lnTo>
                <a:lnTo>
                  <a:pt x="0" y="68580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6" name="Picture Citation">
            <a:extLst>
              <a:ext uri="{FF2B5EF4-FFF2-40B4-BE49-F238E27FC236}">
                <a16:creationId xmlns:a16="http://schemas.microsoft.com/office/drawing/2014/main" id="{EE8084E3-8476-4A31-8838-95D56C1C9991}"/>
              </a:ext>
            </a:extLst>
          </p:cNvPr>
          <p:cNvSpPr>
            <a:spLocks noGrp="1"/>
          </p:cNvSpPr>
          <p:nvPr>
            <p:ph type="body" sz="quarter" idx="18" hasCustomPrompt="1"/>
          </p:nvPr>
        </p:nvSpPr>
        <p:spPr>
          <a:xfrm>
            <a:off x="2577459" y="488400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4" name="Page Number">
            <a:extLst>
              <a:ext uri="{FF2B5EF4-FFF2-40B4-BE49-F238E27FC236}">
                <a16:creationId xmlns:a16="http://schemas.microsoft.com/office/drawing/2014/main" id="{111069FF-2DBD-453E-A62E-A87DF2CF2FB0}"/>
              </a:ext>
            </a:extLst>
          </p:cNvPr>
          <p:cNvSpPr txBox="1"/>
          <p:nvPr userDrawn="1"/>
        </p:nvSpPr>
        <p:spPr>
          <a:xfrm>
            <a:off x="-400049" y="4895931"/>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11841549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 or Imag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70285FB5-8EF0-4290-82AE-0E7D18F5E1B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4" name="Rectangle 13">
            <a:extLst>
              <a:ext uri="{FF2B5EF4-FFF2-40B4-BE49-F238E27FC236}">
                <a16:creationId xmlns:a16="http://schemas.microsoft.com/office/drawing/2014/main" id="{D70550E0-BE9C-4243-B6E1-D36E23EBA7E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able or Image">
            <a:extLst>
              <a:ext uri="{FF2B5EF4-FFF2-40B4-BE49-F238E27FC236}">
                <a16:creationId xmlns:a16="http://schemas.microsoft.com/office/drawing/2014/main" id="{474FEC9E-6C14-410D-B6E1-07F8E9C778B3}"/>
              </a:ext>
            </a:extLst>
          </p:cNvPr>
          <p:cNvSpPr>
            <a:spLocks noGrp="1"/>
          </p:cNvSpPr>
          <p:nvPr>
            <p:ph sz="quarter" idx="20" hasCustomPrompt="1"/>
          </p:nvPr>
        </p:nvSpPr>
        <p:spPr>
          <a:xfrm>
            <a:off x="533123" y="1154923"/>
            <a:ext cx="8085416" cy="3423466"/>
          </a:xfrm>
          <a:prstGeom prst="rect">
            <a:avLst/>
          </a:prstGeom>
        </p:spPr>
        <p:txBody>
          <a:bodyPr/>
          <a:lstStyle>
            <a:lvl1pPr marL="230188" indent="-230188">
              <a:buClr>
                <a:schemeClr val="tx2"/>
              </a:buClr>
              <a:buFont typeface="Wingdings" panose="05000000000000000000" pitchFamily="2" charset="2"/>
              <a:buNone/>
              <a:defRPr sz="18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Table or image</a:t>
            </a:r>
          </a:p>
        </p:txBody>
      </p:sp>
      <p:sp>
        <p:nvSpPr>
          <p:cNvPr id="9" name="Citation">
            <a:extLst>
              <a:ext uri="{FF2B5EF4-FFF2-40B4-BE49-F238E27FC236}">
                <a16:creationId xmlns:a16="http://schemas.microsoft.com/office/drawing/2014/main" id="{CA0A6044-029B-48E2-80D3-50F966024683}"/>
              </a:ext>
            </a:extLst>
          </p:cNvPr>
          <p:cNvSpPr>
            <a:spLocks noGrp="1"/>
          </p:cNvSpPr>
          <p:nvPr>
            <p:ph type="body" sz="quarter" idx="19" hasCustomPrompt="1"/>
          </p:nvPr>
        </p:nvSpPr>
        <p:spPr>
          <a:xfrm>
            <a:off x="1874520" y="4581310"/>
            <a:ext cx="6744017" cy="200055"/>
          </a:xfrm>
          <a:prstGeom prst="rect">
            <a:avLst/>
          </a:prstGeom>
        </p:spPr>
        <p:txBody>
          <a:bodyPr anchor="ctr"/>
          <a:lstStyle>
            <a:lvl1pPr algn="r">
              <a:buNone/>
              <a:defRPr lang="en-US" sz="1050" b="0" i="0" u="none" strike="noStrike" smtClean="0">
                <a:effectLst/>
              </a:defRPr>
            </a:lvl1pPr>
            <a:lvl2pPr>
              <a:buNone/>
              <a:defRPr sz="700"/>
            </a:lvl2pPr>
            <a:lvl3pPr>
              <a:buNone/>
              <a:defRPr sz="700"/>
            </a:lvl3pPr>
            <a:lvl4pPr>
              <a:buNone/>
              <a:defRPr sz="700"/>
            </a:lvl4pPr>
            <a:lvl5pPr>
              <a:buNone/>
              <a:defRPr sz="700"/>
            </a:lvl5pPr>
          </a:lstStyle>
          <a:p>
            <a:pPr lvl="0"/>
            <a:r>
              <a:rPr lang="en-US" dirty="0"/>
              <a:t>Adapted/Reprinted from [APA reference].</a:t>
            </a:r>
          </a:p>
        </p:txBody>
      </p:sp>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2" name="WSE logo">
            <a:extLst>
              <a:ext uri="{FF2B5EF4-FFF2-40B4-BE49-F238E27FC236}">
                <a16:creationId xmlns:a16="http://schemas.microsoft.com/office/drawing/2014/main" id="{3A47A697-B777-4F7D-815F-EDBEC2B3E85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8210606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able or Imag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70285FB5-8EF0-4290-82AE-0E7D18F5E1B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4" name="Rectangle 13">
            <a:extLst>
              <a:ext uri="{FF2B5EF4-FFF2-40B4-BE49-F238E27FC236}">
                <a16:creationId xmlns:a16="http://schemas.microsoft.com/office/drawing/2014/main" id="{D70550E0-BE9C-4243-B6E1-D36E23EBA7E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2" name="WSE logo">
            <a:extLst>
              <a:ext uri="{FF2B5EF4-FFF2-40B4-BE49-F238E27FC236}">
                <a16:creationId xmlns:a16="http://schemas.microsoft.com/office/drawing/2014/main" id="{3A47A697-B777-4F7D-815F-EDBEC2B3E85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0322080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22624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nd Slide - Light Blue">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61522A75-C6E1-4A35-AEF4-3058F787B06D}"/>
              </a:ext>
            </a:extLst>
          </p:cNvPr>
          <p:cNvSpPr>
            <a:spLocks noGrp="1"/>
          </p:cNvSpPr>
          <p:nvPr>
            <p:ph type="title" hasCustomPrompt="1"/>
          </p:nvPr>
        </p:nvSpPr>
        <p:spPr>
          <a:xfrm>
            <a:off x="529290" y="-938619"/>
            <a:ext cx="8085415" cy="876185"/>
          </a:xfrm>
          <a:prstGeom prst="rect">
            <a:avLst/>
          </a:prstGeom>
        </p:spPr>
        <p:txBody>
          <a:bodyPr anchor="ctr"/>
          <a:lstStyle>
            <a:lvl1pPr>
              <a:defRPr sz="3000" b="1">
                <a:solidFill>
                  <a:schemeClr val="tx2"/>
                </a:solidFill>
              </a:defRPr>
            </a:lvl1pPr>
          </a:lstStyle>
          <a:p>
            <a:r>
              <a:rPr lang="en-US" dirty="0"/>
              <a:t>Copyright The Johns Hopkins University 2023. All rights reserved.</a:t>
            </a:r>
          </a:p>
        </p:txBody>
      </p:sp>
      <p:pic>
        <p:nvPicPr>
          <p:cNvPr id="2" name="Picture 18" descr="Medical History Moment - The Founding of Johns Hopkins University ...">
            <a:extLst>
              <a:ext uri="{FF2B5EF4-FFF2-40B4-BE49-F238E27FC236}">
                <a16:creationId xmlns:a16="http://schemas.microsoft.com/office/drawing/2014/main" id="{6855C648-89BA-05DB-FBE4-06DECEF5D9D4}"/>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rcRect l="6323" t="7786" r="6323" b="18463"/>
          <a:stretch/>
        </p:blipFill>
        <p:spPr bwMode="auto">
          <a:xfrm>
            <a:off x="0" y="0"/>
            <a:ext cx="9143999" cy="5143497"/>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13">
            <a:extLst>
              <a:ext uri="{FF2B5EF4-FFF2-40B4-BE49-F238E27FC236}">
                <a16:creationId xmlns:a16="http://schemas.microsoft.com/office/drawing/2014/main" id="{6A59C72E-C9CB-418F-981E-D5C3438A0826}"/>
              </a:ext>
              <a:ext uri="{C183D7F6-B498-43B3-948B-1728B52AA6E4}">
                <adec:decorative xmlns:adec="http://schemas.microsoft.com/office/drawing/2017/decorative" val="1"/>
              </a:ext>
            </a:extLst>
          </p:cNvPr>
          <p:cNvSpPr>
            <a:spLocks/>
          </p:cNvSpPr>
          <p:nvPr userDrawn="1"/>
        </p:nvSpPr>
        <p:spPr bwMode="auto">
          <a:xfrm rot="10800000">
            <a:off x="-2" y="-3"/>
            <a:ext cx="9144001" cy="5143499"/>
          </a:xfrm>
          <a:prstGeom prst="rect">
            <a:avLst/>
          </a:prstGeom>
          <a:gradFill flip="none" rotWithShape="1">
            <a:gsLst>
              <a:gs pos="0">
                <a:srgbClr val="69ACE5">
                  <a:alpha val="85000"/>
                </a:srgbClr>
              </a:gs>
              <a:gs pos="75000">
                <a:srgbClr val="3B6FAF">
                  <a:alpha val="85000"/>
                </a:srgbClr>
              </a:gs>
            </a:gsLst>
            <a:lin ang="10800000" scaled="1"/>
            <a:tileRect/>
          </a:gra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WSE Logo">
            <a:extLst>
              <a:ext uri="{FF2B5EF4-FFF2-40B4-BE49-F238E27FC236}">
                <a16:creationId xmlns:a16="http://schemas.microsoft.com/office/drawing/2014/main" id="{73EE76B3-19B8-4A4F-9962-98EBF35D9275}"/>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5642" t="22639" r="15939" b="21111"/>
          <a:stretch/>
        </p:blipFill>
        <p:spPr>
          <a:xfrm>
            <a:off x="2584969" y="1417162"/>
            <a:ext cx="3974062" cy="2309176"/>
          </a:xfrm>
          <a:prstGeom prst="rect">
            <a:avLst/>
          </a:prstGeom>
        </p:spPr>
      </p:pic>
      <p:sp>
        <p:nvSpPr>
          <p:cNvPr id="5" name="Rectangle 4">
            <a:extLst>
              <a:ext uri="{FF2B5EF4-FFF2-40B4-BE49-F238E27FC236}">
                <a16:creationId xmlns:a16="http://schemas.microsoft.com/office/drawing/2014/main" id="{1146C736-D135-449F-AC2D-8C9ACCE3507D}"/>
              </a:ext>
            </a:extLst>
          </p:cNvPr>
          <p:cNvSpPr/>
          <p:nvPr userDrawn="1"/>
        </p:nvSpPr>
        <p:spPr>
          <a:xfrm>
            <a:off x="0" y="4727386"/>
            <a:ext cx="9144000" cy="217090"/>
          </a:xfrm>
          <a:prstGeom prst="rect">
            <a:avLst/>
          </a:prstGeom>
        </p:spPr>
        <p:txBody>
          <a:bodyPr wrap="square" lIns="81639" tIns="40820" rIns="81639" bIns="40820">
            <a:spAutoFit/>
          </a:bodyPr>
          <a:lstStyle/>
          <a:p>
            <a:pPr algn="ctr"/>
            <a:r>
              <a:rPr lang="en-US" sz="875" dirty="0">
                <a:solidFill>
                  <a:schemeClr val="bg1"/>
                </a:solidFill>
                <a:latin typeface="Arial"/>
                <a:cs typeface="Arial"/>
              </a:rPr>
              <a:t>© The Johns Hopkins University 2023, All Rights Reserved.</a:t>
            </a:r>
          </a:p>
        </p:txBody>
      </p:sp>
    </p:spTree>
    <p:extLst>
      <p:ext uri="{BB962C8B-B14F-4D97-AF65-F5344CB8AC3E}">
        <p14:creationId xmlns:p14="http://schemas.microsoft.com/office/powerpoint/2010/main" val="111460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
        <p:nvSpPr>
          <p:cNvPr id="31" name="Google Shape;31;p6"/>
          <p:cNvSpPr txBox="1">
            <a:spLocks noGrp="1"/>
          </p:cNvSpPr>
          <p:nvPr>
            <p:ph type="body" idx="1"/>
          </p:nvPr>
        </p:nvSpPr>
        <p:spPr>
          <a:xfrm>
            <a:off x="16955" y="4695967"/>
            <a:ext cx="3155100" cy="453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343" b="0" i="0">
                <a:solidFill>
                  <a:schemeClr val="tx1"/>
                </a:solidFill>
                <a:latin typeface="Arial MT"/>
                <a:cs typeface="Arial M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3/4/24</a:t>
            </a:fld>
            <a:endParaRPr lang="en-US"/>
          </a:p>
        </p:txBody>
      </p:sp>
      <p:sp>
        <p:nvSpPr>
          <p:cNvPr id="5" name="Holder 5"/>
          <p:cNvSpPr>
            <a:spLocks noGrp="1"/>
          </p:cNvSpPr>
          <p:nvPr>
            <p:ph type="sldNum" sz="quarter" idx="7"/>
          </p:nvPr>
        </p:nvSpPr>
        <p:spPr/>
        <p:txBody>
          <a:bodyPr lIns="0" tIns="0" rIns="0" bIns="0"/>
          <a:lstStyle>
            <a:lvl1pPr>
              <a:defRPr sz="887" b="0" i="0">
                <a:solidFill>
                  <a:srgbClr val="888888"/>
                </a:solidFill>
                <a:latin typeface="Calibri"/>
                <a:cs typeface="Calibri"/>
              </a:defRPr>
            </a:lvl1pPr>
          </a:lstStyle>
          <a:p>
            <a:pPr marL="17328">
              <a:lnSpc>
                <a:spcPts val="898"/>
              </a:lnSpc>
            </a:pPr>
            <a:fld id="{81D60167-4931-47E6-BA6A-407CBD079E47}" type="slidenum">
              <a:rPr lang="en-US" spc="5" smtClean="0"/>
              <a:pPr marL="17328">
                <a:lnSpc>
                  <a:spcPts val="898"/>
                </a:lnSpc>
              </a:pPr>
              <a:t>‹#›</a:t>
            </a:fld>
            <a:endParaRPr lang="en-US" spc="5" dirty="0"/>
          </a:p>
        </p:txBody>
      </p:sp>
    </p:spTree>
    <p:extLst>
      <p:ext uri="{BB962C8B-B14F-4D97-AF65-F5344CB8AC3E}">
        <p14:creationId xmlns:p14="http://schemas.microsoft.com/office/powerpoint/2010/main" val="23983455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57164" y="452716"/>
            <a:ext cx="7829673" cy="457048"/>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71600" y="2880360"/>
            <a:ext cx="6400800" cy="29084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3/4/24</a:t>
            </a:fld>
            <a:endParaRPr lang="en-US"/>
          </a:p>
        </p:txBody>
      </p:sp>
      <p:sp>
        <p:nvSpPr>
          <p:cNvPr id="6" name="Holder 6"/>
          <p:cNvSpPr>
            <a:spLocks noGrp="1"/>
          </p:cNvSpPr>
          <p:nvPr>
            <p:ph type="sldNum" sz="quarter" idx="7"/>
          </p:nvPr>
        </p:nvSpPr>
        <p:spPr/>
        <p:txBody>
          <a:bodyPr lIns="0" tIns="0" rIns="0" bIns="0"/>
          <a:lstStyle>
            <a:lvl1pPr>
              <a:defRPr sz="887" b="0" i="0">
                <a:solidFill>
                  <a:srgbClr val="888888"/>
                </a:solidFill>
                <a:latin typeface="Calibri"/>
                <a:cs typeface="Calibri"/>
              </a:defRPr>
            </a:lvl1pPr>
          </a:lstStyle>
          <a:p>
            <a:pPr marL="17328">
              <a:lnSpc>
                <a:spcPts val="898"/>
              </a:lnSpc>
            </a:pPr>
            <a:fld id="{81D60167-4931-47E6-BA6A-407CBD079E47}" type="slidenum">
              <a:rPr lang="en-US" spc="5" smtClean="0"/>
              <a:pPr marL="17328">
                <a:lnSpc>
                  <a:spcPts val="898"/>
                </a:lnSpc>
              </a:pPr>
              <a:t>‹#›</a:t>
            </a:fld>
            <a:endParaRPr lang="en-US" spc="5" dirty="0"/>
          </a:p>
        </p:txBody>
      </p:sp>
    </p:spTree>
    <p:extLst>
      <p:ext uri="{BB962C8B-B14F-4D97-AF65-F5344CB8AC3E}">
        <p14:creationId xmlns:p14="http://schemas.microsoft.com/office/powerpoint/2010/main" val="6221416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Image and Bullets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11" name="Text">
            <a:extLst>
              <a:ext uri="{FF2B5EF4-FFF2-40B4-BE49-F238E27FC236}">
                <a16:creationId xmlns:a16="http://schemas.microsoft.com/office/drawing/2014/main" id="{4F3CE606-8D56-4BB0-B849-C27882F536E4}"/>
              </a:ext>
            </a:extLst>
          </p:cNvPr>
          <p:cNvSpPr>
            <a:spLocks noGrp="1"/>
          </p:cNvSpPr>
          <p:nvPr>
            <p:ph type="body" sz="quarter" idx="16" hasCustomPrompt="1"/>
          </p:nvPr>
        </p:nvSpPr>
        <p:spPr>
          <a:xfrm>
            <a:off x="402011" y="1612107"/>
            <a:ext cx="8339978" cy="2000250"/>
          </a:xfrm>
          <a:prstGeom prst="rect">
            <a:avLst/>
          </a:prstGeom>
        </p:spPr>
        <p:txBody>
          <a:bodyPr>
            <a:noAutofit/>
          </a:bodyPr>
          <a:lstStyle>
            <a:lvl1pPr marL="0" indent="0" algn="l">
              <a:buNone/>
              <a:defRPr sz="24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Click to add text</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83177463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31513-21BA-69D9-46B3-4288DF1F8502}"/>
              </a:ext>
            </a:extLst>
          </p:cNvPr>
          <p:cNvSpPr>
            <a:spLocks noGrp="1"/>
          </p:cNvSpPr>
          <p:nvPr>
            <p:ph type="title"/>
          </p:nvPr>
        </p:nvSpPr>
        <p:spPr/>
        <p:txBody>
          <a:bodyPr/>
          <a:lstStyle/>
          <a:p>
            <a:r>
              <a:rPr lang="en-US"/>
              <a:t>Click to edit Master title style</a:t>
            </a:r>
            <a:endParaRPr lang="en-CN"/>
          </a:p>
        </p:txBody>
      </p:sp>
      <p:sp>
        <p:nvSpPr>
          <p:cNvPr id="3" name="Content Placeholder 2">
            <a:extLst>
              <a:ext uri="{FF2B5EF4-FFF2-40B4-BE49-F238E27FC236}">
                <a16:creationId xmlns:a16="http://schemas.microsoft.com/office/drawing/2014/main" id="{2229FC8F-EFCF-946C-FB4F-829BDABC18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960B3578-F61A-3D71-7DF9-7749DF4EAC02}"/>
              </a:ext>
            </a:extLst>
          </p:cNvPr>
          <p:cNvSpPr>
            <a:spLocks noGrp="1"/>
          </p:cNvSpPr>
          <p:nvPr>
            <p:ph type="dt" sz="half" idx="10"/>
          </p:nvPr>
        </p:nvSpPr>
        <p:spPr/>
        <p:txBody>
          <a:bodyPr/>
          <a:lstStyle/>
          <a:p>
            <a:fld id="{0104F993-25E2-634E-BAAE-979470ED3484}" type="datetimeFigureOut">
              <a:rPr lang="en-CN" smtClean="0"/>
              <a:t>3/4/24</a:t>
            </a:fld>
            <a:endParaRPr lang="en-CN"/>
          </a:p>
        </p:txBody>
      </p:sp>
      <p:sp>
        <p:nvSpPr>
          <p:cNvPr id="5" name="Footer Placeholder 4">
            <a:extLst>
              <a:ext uri="{FF2B5EF4-FFF2-40B4-BE49-F238E27FC236}">
                <a16:creationId xmlns:a16="http://schemas.microsoft.com/office/drawing/2014/main" id="{E0F369B4-94DC-374C-B891-76485760FDE2}"/>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4B622DF6-B9CC-948D-B599-46DBCBE950DD}"/>
              </a:ext>
            </a:extLst>
          </p:cNvPr>
          <p:cNvSpPr>
            <a:spLocks noGrp="1"/>
          </p:cNvSpPr>
          <p:nvPr>
            <p:ph type="sldNum" sz="quarter" idx="12"/>
          </p:nvPr>
        </p:nvSpPr>
        <p:spPr/>
        <p:txBody>
          <a:bodyPr/>
          <a:lstStyle/>
          <a:p>
            <a:fld id="{6C74AF8F-34DA-FD49-A130-D08203732350}" type="slidenum">
              <a:rPr lang="en-CN" smtClean="0"/>
              <a:t>‹#›</a:t>
            </a:fld>
            <a:endParaRPr lang="en-CN"/>
          </a:p>
        </p:txBody>
      </p:sp>
    </p:spTree>
    <p:extLst>
      <p:ext uri="{BB962C8B-B14F-4D97-AF65-F5344CB8AC3E}">
        <p14:creationId xmlns:p14="http://schemas.microsoft.com/office/powerpoint/2010/main" val="37112555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ullets and Image - Dark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93811C-CED5-4A3A-A63F-55F501B73F73}"/>
              </a:ext>
              <a:ext uri="{C183D7F6-B498-43B3-948B-1728B52AA6E4}">
                <adec:decorative xmlns:adec="http://schemas.microsoft.com/office/drawing/2017/decorative" val="1"/>
              </a:ext>
            </a:extLst>
          </p:cNvPr>
          <p:cNvSpPr/>
          <p:nvPr userDrawn="1"/>
        </p:nvSpPr>
        <p:spPr>
          <a:xfrm>
            <a:off x="4572000" y="0"/>
            <a:ext cx="4572001"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3" name="Title">
            <a:extLst>
              <a:ext uri="{FF2B5EF4-FFF2-40B4-BE49-F238E27FC236}">
                <a16:creationId xmlns:a16="http://schemas.microsoft.com/office/drawing/2014/main" id="{672894F5-694C-4E89-9466-8B211199C5B1}"/>
              </a:ext>
            </a:extLst>
          </p:cNvPr>
          <p:cNvSpPr>
            <a:spLocks noGrp="1"/>
          </p:cNvSpPr>
          <p:nvPr>
            <p:ph type="title" hasCustomPrompt="1"/>
          </p:nvPr>
        </p:nvSpPr>
        <p:spPr>
          <a:xfrm>
            <a:off x="4859479" y="311887"/>
            <a:ext cx="3997039" cy="859536"/>
          </a:xfrm>
          <a:prstGeom prst="rect">
            <a:avLst/>
          </a:prstGeom>
        </p:spPr>
        <p:txBody>
          <a:bodyPr anchor="b"/>
          <a:lstStyle>
            <a:lvl1pPr>
              <a:defRPr sz="3000" b="1">
                <a:solidFill>
                  <a:schemeClr val="bg1"/>
                </a:solidFill>
              </a:defRPr>
            </a:lvl1pPr>
          </a:lstStyle>
          <a:p>
            <a:r>
              <a:rPr lang="en-US" dirty="0"/>
              <a:t>Click to add title</a:t>
            </a:r>
          </a:p>
        </p:txBody>
      </p:sp>
      <p:sp>
        <p:nvSpPr>
          <p:cNvPr id="9" name="Rectangle 8">
            <a:extLst>
              <a:ext uri="{FF2B5EF4-FFF2-40B4-BE49-F238E27FC236}">
                <a16:creationId xmlns:a16="http://schemas.microsoft.com/office/drawing/2014/main" id="{BDCEFF7E-EC91-4D9F-B8FF-3732B7C43915}"/>
              </a:ext>
              <a:ext uri="{C183D7F6-B498-43B3-948B-1728B52AA6E4}">
                <adec:decorative xmlns:adec="http://schemas.microsoft.com/office/drawing/2017/decorative" val="1"/>
              </a:ext>
            </a:extLst>
          </p:cNvPr>
          <p:cNvSpPr/>
          <p:nvPr/>
        </p:nvSpPr>
        <p:spPr>
          <a:xfrm>
            <a:off x="4937760" y="1180644"/>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11" name="Subtitle">
            <a:extLst>
              <a:ext uri="{FF2B5EF4-FFF2-40B4-BE49-F238E27FC236}">
                <a16:creationId xmlns:a16="http://schemas.microsoft.com/office/drawing/2014/main" id="{64F033F1-BBC7-40C9-9D92-D1A77D35D2B0}"/>
              </a:ext>
            </a:extLst>
          </p:cNvPr>
          <p:cNvSpPr>
            <a:spLocks noGrp="1"/>
          </p:cNvSpPr>
          <p:nvPr>
            <p:ph type="body" sz="quarter" idx="15" hasCustomPrompt="1"/>
          </p:nvPr>
        </p:nvSpPr>
        <p:spPr>
          <a:xfrm>
            <a:off x="4859481" y="1341594"/>
            <a:ext cx="3997038" cy="357791"/>
          </a:xfrm>
          <a:prstGeom prst="rect">
            <a:avLst/>
          </a:prstGeom>
        </p:spPr>
        <p:txBody>
          <a:bodyPr>
            <a:noAutofit/>
          </a:bodyPr>
          <a:lstStyle>
            <a:lvl1pPr marL="0" indent="0">
              <a:buNone/>
              <a:defRPr sz="18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subtitle</a:t>
            </a:r>
          </a:p>
        </p:txBody>
      </p:sp>
      <p:sp>
        <p:nvSpPr>
          <p:cNvPr id="12" name="Bullets">
            <a:extLst>
              <a:ext uri="{FF2B5EF4-FFF2-40B4-BE49-F238E27FC236}">
                <a16:creationId xmlns:a16="http://schemas.microsoft.com/office/drawing/2014/main" id="{11930C6E-74F3-4A46-8459-CB7DF31D2004}"/>
              </a:ext>
            </a:extLst>
          </p:cNvPr>
          <p:cNvSpPr>
            <a:spLocks noGrp="1"/>
          </p:cNvSpPr>
          <p:nvPr>
            <p:ph type="body" sz="quarter" idx="16" hasCustomPrompt="1"/>
          </p:nvPr>
        </p:nvSpPr>
        <p:spPr>
          <a:xfrm>
            <a:off x="4859480" y="1983499"/>
            <a:ext cx="3997038" cy="2538460"/>
          </a:xfrm>
          <a:prstGeom prst="rect">
            <a:avLst/>
          </a:prstGeom>
        </p:spPr>
        <p:txBody>
          <a:bodyPr>
            <a:noAutofit/>
          </a:bodyPr>
          <a:lstStyle>
            <a:lvl1pPr marL="230188" indent="-230188">
              <a:buClr>
                <a:srgbClr val="69ACE5"/>
              </a:buClr>
              <a:buFont typeface="Wingdings" panose="05000000000000000000" pitchFamily="2" charset="2"/>
              <a:buChar char="§"/>
              <a:defRPr sz="16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solidFill>
                  <a:schemeClr val="bg1"/>
                </a:solidFill>
              </a:defRPr>
            </a:lvl2pPr>
            <a:lvl3pPr marL="914400" indent="-228600">
              <a:buClr>
                <a:schemeClr val="bg2"/>
              </a:buClr>
              <a:defRPr sz="1600">
                <a:solidFill>
                  <a:schemeClr val="bg1"/>
                </a:solidFill>
              </a:defRPr>
            </a:lvl3pPr>
          </a:lstStyle>
          <a:p>
            <a:pPr lvl="0"/>
            <a:r>
              <a:rPr lang="en-US" noProof="0"/>
              <a:t>Click to add bullets</a:t>
            </a:r>
          </a:p>
          <a:p>
            <a:pPr lvl="1"/>
            <a:r>
              <a:rPr lang="en-US" noProof="0"/>
              <a:t>Second level</a:t>
            </a:r>
          </a:p>
          <a:p>
            <a:pPr lvl="2"/>
            <a:r>
              <a:rPr lang="en-US" noProof="0"/>
              <a:t>Third level</a:t>
            </a:r>
          </a:p>
        </p:txBody>
      </p:sp>
      <p:sp>
        <p:nvSpPr>
          <p:cNvPr id="2" name="Picture">
            <a:extLst>
              <a:ext uri="{FF2B5EF4-FFF2-40B4-BE49-F238E27FC236}">
                <a16:creationId xmlns:a16="http://schemas.microsoft.com/office/drawing/2014/main" id="{125F2012-5AA2-4722-938F-6C2712BA4404}"/>
              </a:ext>
            </a:extLst>
          </p:cNvPr>
          <p:cNvSpPr>
            <a:spLocks noGrp="1"/>
          </p:cNvSpPr>
          <p:nvPr>
            <p:ph type="pic" sz="quarter" idx="13"/>
          </p:nvPr>
        </p:nvSpPr>
        <p:spPr>
          <a:xfrm>
            <a:off x="0" y="-1"/>
            <a:ext cx="4572000" cy="51435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p:spPr>
        <p:txBody>
          <a:bodyPr wrap="square">
            <a:noAutofit/>
          </a:bodyPr>
          <a:lstStyle>
            <a:lvl1pPr>
              <a:buNone/>
              <a:defRPr/>
            </a:lvl1pPr>
          </a:lstStyle>
          <a:p>
            <a:endParaRPr lang="id-ID" dirty="0"/>
          </a:p>
        </p:txBody>
      </p:sp>
      <p:sp>
        <p:nvSpPr>
          <p:cNvPr id="20" name="Picture Citation">
            <a:extLst>
              <a:ext uri="{FF2B5EF4-FFF2-40B4-BE49-F238E27FC236}">
                <a16:creationId xmlns:a16="http://schemas.microsoft.com/office/drawing/2014/main" id="{6E0C0891-678B-4B94-B45C-18B52DCC614F}"/>
              </a:ext>
            </a:extLst>
          </p:cNvPr>
          <p:cNvSpPr>
            <a:spLocks noGrp="1"/>
          </p:cNvSpPr>
          <p:nvPr>
            <p:ph type="body" sz="quarter" idx="18" hasCustomPrompt="1"/>
          </p:nvPr>
        </p:nvSpPr>
        <p:spPr>
          <a:xfrm>
            <a:off x="4859480" y="4855311"/>
            <a:ext cx="1426796" cy="199537"/>
          </a:xfrm>
          <a:prstGeom prst="rect">
            <a:avLst/>
          </a:prstGeom>
        </p:spPr>
        <p:txBody>
          <a:bodyPr anchor="ctr"/>
          <a:lstStyle>
            <a:lvl1pPr algn="l">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18" name="Page Number">
            <a:extLst>
              <a:ext uri="{FF2B5EF4-FFF2-40B4-BE49-F238E27FC236}">
                <a16:creationId xmlns:a16="http://schemas.microsoft.com/office/drawing/2014/main" id="{A3221F5F-9756-4BE8-A395-29DB69822AD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solidFill>
                <a:latin typeface="+mj-lt"/>
              </a:rPr>
              <a:t>                </a:t>
            </a:r>
            <a:fld id="{F2C1E792-EDA4-4DC5-8412-A2C2E5D30ADF}" type="slidenum">
              <a:rPr lang="en-US" sz="1000" b="1" baseline="0">
                <a:solidFill>
                  <a:schemeClr val="bg1"/>
                </a:solidFill>
                <a:latin typeface="+mj-lt"/>
              </a:rPr>
              <a:pPr algn="r" defTabSz="685783">
                <a:defRPr/>
              </a:pPr>
              <a:t>‹#›</a:t>
            </a:fld>
            <a:endParaRPr lang="en-US" sz="1000" b="1" baseline="0" dirty="0">
              <a:solidFill>
                <a:schemeClr val="bg1"/>
              </a:solidFill>
              <a:latin typeface="+mj-lt"/>
            </a:endParaRPr>
          </a:p>
        </p:txBody>
      </p:sp>
      <p:pic>
        <p:nvPicPr>
          <p:cNvPr id="14" name="WSE logo">
            <a:extLst>
              <a:ext uri="{FF2B5EF4-FFF2-40B4-BE49-F238E27FC236}">
                <a16:creationId xmlns:a16="http://schemas.microsoft.com/office/drawing/2014/main" id="{9517D212-C05C-4C07-9599-6B4EC3A53469}"/>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8420268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and 3 Colum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FC922D-F971-4707-8283-A3B5043B799C}"/>
              </a:ext>
            </a:extLst>
          </p:cNvPr>
          <p:cNvSpPr/>
          <p:nvPr userDrawn="1"/>
        </p:nvSpPr>
        <p:spPr>
          <a:xfrm>
            <a:off x="457200" y="428625"/>
            <a:ext cx="8229600" cy="19617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5" name="Title">
            <a:extLst>
              <a:ext uri="{FF2B5EF4-FFF2-40B4-BE49-F238E27FC236}">
                <a16:creationId xmlns:a16="http://schemas.microsoft.com/office/drawing/2014/main" id="{6111DEAC-5DA3-40FB-8328-493BB53C3D8E}"/>
              </a:ext>
            </a:extLst>
          </p:cNvPr>
          <p:cNvSpPr>
            <a:spLocks noGrp="1"/>
          </p:cNvSpPr>
          <p:nvPr>
            <p:ph type="title" hasCustomPrompt="1"/>
          </p:nvPr>
        </p:nvSpPr>
        <p:spPr>
          <a:xfrm>
            <a:off x="821722" y="972475"/>
            <a:ext cx="3575013" cy="927216"/>
          </a:xfrm>
          <a:prstGeom prst="rect">
            <a:avLst/>
          </a:prstGeom>
        </p:spPr>
        <p:txBody>
          <a:bodyPr anchor="b"/>
          <a:lstStyle>
            <a:lvl1pPr>
              <a:defRPr sz="3000" b="1">
                <a:solidFill>
                  <a:schemeClr val="bg1"/>
                </a:solidFill>
              </a:defRPr>
            </a:lvl1pPr>
          </a:lstStyle>
          <a:p>
            <a:r>
              <a:rPr lang="en-US" noProof="0" dirty="0"/>
              <a:t>Click to add title</a:t>
            </a:r>
          </a:p>
        </p:txBody>
      </p:sp>
      <p:sp>
        <p:nvSpPr>
          <p:cNvPr id="10" name="Rectangle 9">
            <a:extLst>
              <a:ext uri="{FF2B5EF4-FFF2-40B4-BE49-F238E27FC236}">
                <a16:creationId xmlns:a16="http://schemas.microsoft.com/office/drawing/2014/main" id="{C658811F-BA33-419E-AC91-AAC3393B703F}"/>
              </a:ext>
            </a:extLst>
          </p:cNvPr>
          <p:cNvSpPr/>
          <p:nvPr userDrawn="1"/>
        </p:nvSpPr>
        <p:spPr>
          <a:xfrm>
            <a:off x="910668" y="1899691"/>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7" name="Picture">
            <a:extLst>
              <a:ext uri="{FF2B5EF4-FFF2-40B4-BE49-F238E27FC236}">
                <a16:creationId xmlns:a16="http://schemas.microsoft.com/office/drawing/2014/main" id="{709620F3-CE75-4F88-B996-D13338DB490A}"/>
              </a:ext>
            </a:extLst>
          </p:cNvPr>
          <p:cNvSpPr>
            <a:spLocks noGrp="1"/>
          </p:cNvSpPr>
          <p:nvPr>
            <p:ph type="pic" sz="quarter" idx="12"/>
          </p:nvPr>
        </p:nvSpPr>
        <p:spPr bwMode="auto">
          <a:xfrm>
            <a:off x="4762663" y="594484"/>
            <a:ext cx="3558209" cy="2158655"/>
          </a:xfrm>
          <a:custGeom>
            <a:avLst/>
            <a:gdLst>
              <a:gd name="connsiteX0" fmla="*/ 0 w 4744278"/>
              <a:gd name="connsiteY0" fmla="*/ 0 h 2878206"/>
              <a:gd name="connsiteX1" fmla="*/ 4744278 w 4744278"/>
              <a:gd name="connsiteY1" fmla="*/ 0 h 2878206"/>
              <a:gd name="connsiteX2" fmla="*/ 4744278 w 4744278"/>
              <a:gd name="connsiteY2" fmla="*/ 2878206 h 2878206"/>
              <a:gd name="connsiteX3" fmla="*/ 0 w 4744278"/>
              <a:gd name="connsiteY3" fmla="*/ 2878206 h 2878206"/>
            </a:gdLst>
            <a:ahLst/>
            <a:cxnLst>
              <a:cxn ang="0">
                <a:pos x="connsiteX0" y="connsiteY0"/>
              </a:cxn>
              <a:cxn ang="0">
                <a:pos x="connsiteX1" y="connsiteY1"/>
              </a:cxn>
              <a:cxn ang="0">
                <a:pos x="connsiteX2" y="connsiteY2"/>
              </a:cxn>
              <a:cxn ang="0">
                <a:pos x="connsiteX3" y="connsiteY3"/>
              </a:cxn>
            </a:cxnLst>
            <a:rect l="l" t="t" r="r" b="b"/>
            <a:pathLst>
              <a:path w="4744278" h="2878206">
                <a:moveTo>
                  <a:pt x="0" y="0"/>
                </a:moveTo>
                <a:lnTo>
                  <a:pt x="4744278" y="0"/>
                </a:lnTo>
                <a:lnTo>
                  <a:pt x="4744278" y="2878206"/>
                </a:lnTo>
                <a:lnTo>
                  <a:pt x="0" y="2878206"/>
                </a:lnTo>
                <a:close/>
              </a:path>
            </a:pathLst>
          </a:cu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dirty="0"/>
          </a:p>
        </p:txBody>
      </p:sp>
      <p:sp>
        <p:nvSpPr>
          <p:cNvPr id="22" name="Picture Citation">
            <a:extLst>
              <a:ext uri="{FF2B5EF4-FFF2-40B4-BE49-F238E27FC236}">
                <a16:creationId xmlns:a16="http://schemas.microsoft.com/office/drawing/2014/main" id="{0703DEBD-9CAD-4A4B-AFB1-1784BA72587B}"/>
              </a:ext>
            </a:extLst>
          </p:cNvPr>
          <p:cNvSpPr>
            <a:spLocks noGrp="1"/>
          </p:cNvSpPr>
          <p:nvPr>
            <p:ph type="body" sz="quarter" idx="20" hasCustomPrompt="1"/>
          </p:nvPr>
        </p:nvSpPr>
        <p:spPr>
          <a:xfrm>
            <a:off x="6894076" y="2757901"/>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6" name="Bullets 1">
            <a:extLst>
              <a:ext uri="{FF2B5EF4-FFF2-40B4-BE49-F238E27FC236}">
                <a16:creationId xmlns:a16="http://schemas.microsoft.com/office/drawing/2014/main" id="{FAFED653-B531-4E78-8677-DC685EEA40D3}"/>
              </a:ext>
            </a:extLst>
          </p:cNvPr>
          <p:cNvSpPr>
            <a:spLocks noGrp="1"/>
          </p:cNvSpPr>
          <p:nvPr>
            <p:ph type="body" sz="quarter" idx="16" hasCustomPrompt="1"/>
          </p:nvPr>
        </p:nvSpPr>
        <p:spPr>
          <a:xfrm>
            <a:off x="457200" y="3069516"/>
            <a:ext cx="2523944" cy="1650312"/>
          </a:xfrm>
          <a:prstGeom prst="rect">
            <a:avLst/>
          </a:prstGeom>
        </p:spPr>
        <p:txBody>
          <a:bodyPr>
            <a:noAutofit/>
          </a:bodyPr>
          <a:lstStyle>
            <a:lvl1pPr marL="230188" indent="-230188">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chemeClr val="bg2"/>
              </a:buClr>
              <a:defRPr sz="1600"/>
            </a:lvl3pPr>
          </a:lstStyle>
          <a:p>
            <a:pPr lvl="0"/>
            <a:r>
              <a:rPr lang="en-US" noProof="0" dirty="0"/>
              <a:t>Click to add bullets</a:t>
            </a:r>
          </a:p>
          <a:p>
            <a:pPr lvl="1"/>
            <a:r>
              <a:rPr lang="en-US" noProof="0" dirty="0"/>
              <a:t>Second level</a:t>
            </a:r>
          </a:p>
        </p:txBody>
      </p:sp>
      <p:sp>
        <p:nvSpPr>
          <p:cNvPr id="17" name="Bullets 2">
            <a:extLst>
              <a:ext uri="{FF2B5EF4-FFF2-40B4-BE49-F238E27FC236}">
                <a16:creationId xmlns:a16="http://schemas.microsoft.com/office/drawing/2014/main" id="{0577BDD5-F52D-4F20-B068-E48B0A0D4C05}"/>
              </a:ext>
            </a:extLst>
          </p:cNvPr>
          <p:cNvSpPr>
            <a:spLocks noGrp="1"/>
          </p:cNvSpPr>
          <p:nvPr>
            <p:ph type="body" sz="quarter" idx="17" hasCustomPrompt="1"/>
          </p:nvPr>
        </p:nvSpPr>
        <p:spPr>
          <a:xfrm>
            <a:off x="3310028" y="3063024"/>
            <a:ext cx="2523944" cy="1650312"/>
          </a:xfrm>
          <a:prstGeom prst="rect">
            <a:avLst/>
          </a:prstGeom>
        </p:spPr>
        <p:txBody>
          <a:bodyPr>
            <a:noAutofit/>
          </a:bodyPr>
          <a:lstStyle>
            <a:lvl1pPr marL="230188" indent="-230188">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chemeClr val="bg2"/>
              </a:buClr>
              <a:defRPr sz="1600"/>
            </a:lvl3pPr>
          </a:lstStyle>
          <a:p>
            <a:pPr lvl="0"/>
            <a:r>
              <a:rPr lang="en-US" noProof="0" dirty="0"/>
              <a:t>Click to add bullets</a:t>
            </a:r>
          </a:p>
          <a:p>
            <a:pPr lvl="1"/>
            <a:r>
              <a:rPr lang="en-US" noProof="0" dirty="0"/>
              <a:t>Second level</a:t>
            </a:r>
          </a:p>
        </p:txBody>
      </p:sp>
      <p:sp>
        <p:nvSpPr>
          <p:cNvPr id="12" name="Bullets 3">
            <a:extLst>
              <a:ext uri="{FF2B5EF4-FFF2-40B4-BE49-F238E27FC236}">
                <a16:creationId xmlns:a16="http://schemas.microsoft.com/office/drawing/2014/main" id="{A32A3E7D-CC2E-4FBA-983C-0B62D18C1672}"/>
              </a:ext>
            </a:extLst>
          </p:cNvPr>
          <p:cNvSpPr>
            <a:spLocks noGrp="1"/>
          </p:cNvSpPr>
          <p:nvPr>
            <p:ph type="body" sz="quarter" idx="18" hasCustomPrompt="1"/>
          </p:nvPr>
        </p:nvSpPr>
        <p:spPr>
          <a:xfrm>
            <a:off x="6162856" y="3064359"/>
            <a:ext cx="2523944" cy="1650312"/>
          </a:xfrm>
          <a:prstGeom prst="rect">
            <a:avLst/>
          </a:prstGeom>
        </p:spPr>
        <p:txBody>
          <a:bodyPr>
            <a:noAutofit/>
          </a:bodyPr>
          <a:lstStyle>
            <a:lvl1pPr marL="230188" indent="-230188">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chemeClr val="bg2"/>
              </a:buClr>
              <a:defRPr sz="1600"/>
            </a:lvl3pPr>
          </a:lstStyle>
          <a:p>
            <a:pPr lvl="0"/>
            <a:r>
              <a:rPr lang="en-US" noProof="0" dirty="0"/>
              <a:t>Click to add bullets</a:t>
            </a:r>
          </a:p>
          <a:p>
            <a:pPr lvl="1"/>
            <a:r>
              <a:rPr lang="en-US" noProof="0" dirty="0"/>
              <a:t>Second level</a:t>
            </a:r>
          </a:p>
        </p:txBody>
      </p:sp>
      <p:sp>
        <p:nvSpPr>
          <p:cNvPr id="20" name="Page Number">
            <a:extLst>
              <a:ext uri="{FF2B5EF4-FFF2-40B4-BE49-F238E27FC236}">
                <a16:creationId xmlns:a16="http://schemas.microsoft.com/office/drawing/2014/main" id="{380D9A22-5897-43DE-B092-AE5494CE5D2F}"/>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4" name="WSE logo">
            <a:extLst>
              <a:ext uri="{FF2B5EF4-FFF2-40B4-BE49-F238E27FC236}">
                <a16:creationId xmlns:a16="http://schemas.microsoft.com/office/drawing/2014/main" id="{AD37F1B9-E29E-4BAD-9584-2A9287180140}"/>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9843702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Text Triangle">
    <p:spTree>
      <p:nvGrpSpPr>
        <p:cNvPr id="1" name=""/>
        <p:cNvGrpSpPr/>
        <p:nvPr/>
      </p:nvGrpSpPr>
      <p:grpSpPr>
        <a:xfrm>
          <a:off x="0" y="0"/>
          <a:ext cx="0" cy="0"/>
          <a:chOff x="0" y="0"/>
          <a:chExt cx="0" cy="0"/>
        </a:xfrm>
      </p:grpSpPr>
      <p:pic>
        <p:nvPicPr>
          <p:cNvPr id="16" name="Background Picture">
            <a:extLst>
              <a:ext uri="{FF2B5EF4-FFF2-40B4-BE49-F238E27FC236}">
                <a16:creationId xmlns:a16="http://schemas.microsoft.com/office/drawing/2014/main" id="{9E5B6CA6-B6F4-4449-B80B-373EA4BE12E6}"/>
              </a:ext>
              <a:ext uri="{C183D7F6-B498-43B3-948B-1728B52AA6E4}">
                <adec:decorative xmlns:adec="http://schemas.microsoft.com/office/drawing/2017/decorative" val="1"/>
              </a:ext>
            </a:extLst>
          </p:cNvPr>
          <p:cNvPicPr>
            <a:picLocks noChangeAspect="1"/>
          </p:cNvPicPr>
          <p:nvPr userDrawn="1"/>
        </p:nvPicPr>
        <p:blipFill>
          <a:blip r:embed="rId2">
            <a:grayscl/>
            <a:extLst>
              <a:ext uri="{28A0092B-C50C-407E-A947-70E740481C1C}">
                <a14:useLocalDpi xmlns:a14="http://schemas.microsoft.com/office/drawing/2010/main" val="0"/>
              </a:ext>
            </a:extLst>
          </a:blip>
          <a:stretch>
            <a:fillRect/>
          </a:stretch>
        </p:blipFill>
        <p:spPr>
          <a:xfrm rot="5400000">
            <a:off x="-639641" y="639640"/>
            <a:ext cx="5143500" cy="3864219"/>
          </a:xfrm>
          <a:prstGeom prst="rect">
            <a:avLst/>
          </a:prstGeom>
        </p:spPr>
      </p:pic>
      <p:sp>
        <p:nvSpPr>
          <p:cNvPr id="8" name="Freeform 13">
            <a:extLst>
              <a:ext uri="{FF2B5EF4-FFF2-40B4-BE49-F238E27FC236}">
                <a16:creationId xmlns:a16="http://schemas.microsoft.com/office/drawing/2014/main" id="{A9CFBE73-852C-4CD7-B0DD-890AB86C2950}"/>
              </a:ext>
              <a:ext uri="{C183D7F6-B498-43B3-948B-1728B52AA6E4}">
                <adec:decorative xmlns:adec="http://schemas.microsoft.com/office/drawing/2017/decorative" val="1"/>
              </a:ext>
            </a:extLst>
          </p:cNvPr>
          <p:cNvSpPr>
            <a:spLocks/>
          </p:cNvSpPr>
          <p:nvPr userDrawn="1"/>
        </p:nvSpPr>
        <p:spPr bwMode="auto">
          <a:xfrm rot="10800000">
            <a:off x="-2" y="-4"/>
            <a:ext cx="3793891" cy="5143499"/>
          </a:xfrm>
          <a:prstGeom prst="rect">
            <a:avLst/>
          </a:prstGeom>
          <a:solidFill>
            <a:schemeClr val="tx2">
              <a:alpha val="70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Freeform 7">
            <a:extLst>
              <a:ext uri="{FF2B5EF4-FFF2-40B4-BE49-F238E27FC236}">
                <a16:creationId xmlns:a16="http://schemas.microsoft.com/office/drawing/2014/main" id="{25013AE2-E3DB-4823-B27C-E37E2BA578FF}"/>
              </a:ext>
              <a:ext uri="{C183D7F6-B498-43B3-948B-1728B52AA6E4}">
                <adec:decorative xmlns:adec="http://schemas.microsoft.com/office/drawing/2017/decorative" val="1"/>
              </a:ext>
            </a:extLst>
          </p:cNvPr>
          <p:cNvSpPr/>
          <p:nvPr userDrawn="1"/>
        </p:nvSpPr>
        <p:spPr>
          <a:xfrm>
            <a:off x="1318845" y="0"/>
            <a:ext cx="7825154" cy="5143500"/>
          </a:xfrm>
          <a:custGeom>
            <a:avLst/>
            <a:gdLst>
              <a:gd name="connsiteX0" fmla="*/ 2 w 16204045"/>
              <a:gd name="connsiteY0" fmla="*/ 0 h 10287000"/>
              <a:gd name="connsiteX1" fmla="*/ 16204045 w 16204045"/>
              <a:gd name="connsiteY1" fmla="*/ 0 h 10287000"/>
              <a:gd name="connsiteX2" fmla="*/ 16204045 w 16204045"/>
              <a:gd name="connsiteY2" fmla="*/ 10287000 h 10287000"/>
              <a:gd name="connsiteX3" fmla="*/ 0 w 16204045"/>
              <a:gd name="connsiteY3" fmla="*/ 10287000 h 10287000"/>
              <a:gd name="connsiteX4" fmla="*/ 5143501 w 16204045"/>
              <a:gd name="connsiteY4" fmla="*/ 5143499 h 1028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4045" h="10287000">
                <a:moveTo>
                  <a:pt x="2" y="0"/>
                </a:moveTo>
                <a:lnTo>
                  <a:pt x="16204045" y="0"/>
                </a:lnTo>
                <a:lnTo>
                  <a:pt x="16204045" y="10287000"/>
                </a:lnTo>
                <a:lnTo>
                  <a:pt x="0" y="10287000"/>
                </a:lnTo>
                <a:lnTo>
                  <a:pt x="5143501" y="5143499"/>
                </a:lnTo>
                <a:close/>
              </a:path>
            </a:pathLst>
          </a:custGeom>
          <a:solidFill>
            <a:schemeClr val="bg1"/>
          </a:solidFill>
          <a:ln w="635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1028700">
              <a:defRPr/>
            </a:pPr>
            <a:endParaRPr lang="uk-UA" sz="2100" kern="0">
              <a:solidFill>
                <a:srgbClr val="0A091B"/>
              </a:solidFill>
              <a:latin typeface="Roboto"/>
            </a:endParaRPr>
          </a:p>
        </p:txBody>
      </p:sp>
      <p:sp>
        <p:nvSpPr>
          <p:cNvPr id="10" name="Title">
            <a:extLst>
              <a:ext uri="{FF2B5EF4-FFF2-40B4-BE49-F238E27FC236}">
                <a16:creationId xmlns:a16="http://schemas.microsoft.com/office/drawing/2014/main" id="{0DC1BC56-1CC3-46DB-9AF3-0ABE9C7B5CF7}"/>
              </a:ext>
            </a:extLst>
          </p:cNvPr>
          <p:cNvSpPr>
            <a:spLocks noGrp="1"/>
          </p:cNvSpPr>
          <p:nvPr>
            <p:ph type="title" hasCustomPrompt="1"/>
          </p:nvPr>
        </p:nvSpPr>
        <p:spPr>
          <a:xfrm>
            <a:off x="4142509" y="368595"/>
            <a:ext cx="4682835" cy="867165"/>
          </a:xfrm>
          <a:prstGeom prst="rect">
            <a:avLst/>
          </a:prstGeom>
        </p:spPr>
        <p:txBody>
          <a:bodyPr anchor="b"/>
          <a:lstStyle>
            <a:lvl1pPr>
              <a:defRPr sz="3000" b="1">
                <a:solidFill>
                  <a:schemeClr val="tx2"/>
                </a:solidFill>
              </a:defRPr>
            </a:lvl1pPr>
          </a:lstStyle>
          <a:p>
            <a:r>
              <a:rPr lang="en-US" dirty="0"/>
              <a:t>Click to add title</a:t>
            </a:r>
          </a:p>
        </p:txBody>
      </p:sp>
      <p:sp>
        <p:nvSpPr>
          <p:cNvPr id="7" name="Rectangle 6">
            <a:extLst>
              <a:ext uri="{FF2B5EF4-FFF2-40B4-BE49-F238E27FC236}">
                <a16:creationId xmlns:a16="http://schemas.microsoft.com/office/drawing/2014/main" id="{F4AC4DA1-588C-473F-9289-61578C2D78BF}"/>
              </a:ext>
              <a:ext uri="{C183D7F6-B498-43B3-948B-1728B52AA6E4}">
                <adec:decorative xmlns:adec="http://schemas.microsoft.com/office/drawing/2017/decorative" val="1"/>
              </a:ext>
            </a:extLst>
          </p:cNvPr>
          <p:cNvSpPr/>
          <p:nvPr/>
        </p:nvSpPr>
        <p:spPr>
          <a:xfrm>
            <a:off x="4244340" y="1235761"/>
            <a:ext cx="778180" cy="111908"/>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endParaRPr>
          </a:p>
        </p:txBody>
      </p:sp>
      <p:sp>
        <p:nvSpPr>
          <p:cNvPr id="13" name="Body Text">
            <a:extLst>
              <a:ext uri="{FF2B5EF4-FFF2-40B4-BE49-F238E27FC236}">
                <a16:creationId xmlns:a16="http://schemas.microsoft.com/office/drawing/2014/main" id="{0A9F6E88-C000-47AF-BB13-5C005638DADF}"/>
              </a:ext>
            </a:extLst>
          </p:cNvPr>
          <p:cNvSpPr>
            <a:spLocks noGrp="1"/>
          </p:cNvSpPr>
          <p:nvPr>
            <p:ph type="body" sz="quarter" idx="14" hasCustomPrompt="1"/>
          </p:nvPr>
        </p:nvSpPr>
        <p:spPr>
          <a:xfrm>
            <a:off x="4142509" y="1628638"/>
            <a:ext cx="4682835" cy="2804816"/>
          </a:xfrm>
          <a:prstGeom prst="rect">
            <a:avLst/>
          </a:prstGeom>
        </p:spPr>
        <p:txBody>
          <a:bodyPr>
            <a:noAutofit/>
          </a:bodyPr>
          <a:lstStyle>
            <a:lvl1pPr marL="0" indent="0">
              <a:buClr>
                <a:schemeClr val="tx2"/>
              </a:buClr>
              <a:buFont typeface="Wingdings" panose="05000000000000000000" pitchFamily="2" charset="2"/>
              <a:buNone/>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tx2"/>
              </a:buClr>
              <a:buFont typeface="Courier New" panose="02070309020205020404" pitchFamily="49" charset="0"/>
              <a:buChar char="o"/>
              <a:defRPr sz="1600"/>
            </a:lvl2pPr>
            <a:lvl3pPr marL="914400" indent="-228600">
              <a:buClr>
                <a:schemeClr val="tx2"/>
              </a:buClr>
              <a:defRPr sz="1600"/>
            </a:lvl3pPr>
          </a:lstStyle>
          <a:p>
            <a:pPr lvl="0"/>
            <a:r>
              <a:rPr lang="en-US" noProof="0"/>
              <a:t>Click to add text</a:t>
            </a:r>
          </a:p>
        </p:txBody>
      </p:sp>
      <p:sp>
        <p:nvSpPr>
          <p:cNvPr id="9" name="Page Number">
            <a:extLst>
              <a:ext uri="{FF2B5EF4-FFF2-40B4-BE49-F238E27FC236}">
                <a16:creationId xmlns:a16="http://schemas.microsoft.com/office/drawing/2014/main" id="{C6E950EA-E181-41E8-BC07-F40B1DDDABC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spTree>
    <p:extLst>
      <p:ext uri="{BB962C8B-B14F-4D97-AF65-F5344CB8AC3E}">
        <p14:creationId xmlns:p14="http://schemas.microsoft.com/office/powerpoint/2010/main" val="24253672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Image and Bullets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11" name="Text">
            <a:extLst>
              <a:ext uri="{FF2B5EF4-FFF2-40B4-BE49-F238E27FC236}">
                <a16:creationId xmlns:a16="http://schemas.microsoft.com/office/drawing/2014/main" id="{4F3CE606-8D56-4BB0-B849-C27882F536E4}"/>
              </a:ext>
            </a:extLst>
          </p:cNvPr>
          <p:cNvSpPr>
            <a:spLocks noGrp="1"/>
          </p:cNvSpPr>
          <p:nvPr>
            <p:ph type="body" sz="quarter" idx="16" hasCustomPrompt="1"/>
          </p:nvPr>
        </p:nvSpPr>
        <p:spPr>
          <a:xfrm>
            <a:off x="402011" y="1612107"/>
            <a:ext cx="8339978" cy="2000250"/>
          </a:xfrm>
          <a:prstGeom prst="rect">
            <a:avLst/>
          </a:prstGeom>
        </p:spPr>
        <p:txBody>
          <a:bodyPr>
            <a:noAutofit/>
          </a:bodyPr>
          <a:lstStyle>
            <a:lvl1pPr marL="0" indent="0" algn="l">
              <a:buNone/>
              <a:defRPr sz="24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Click to add text</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86010538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Image and Bullets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dirty="0">
              <a:ln>
                <a:noFill/>
              </a:ln>
              <a:solidFill>
                <a:srgbClr val="0A091B"/>
              </a:solidFill>
              <a:effectLst/>
              <a:uLnTx/>
              <a:uFillTx/>
              <a:latin typeface="Roboto"/>
              <a:ea typeface="+mn-ea"/>
              <a:cs typeface="+mn-cs"/>
            </a:endParaRPr>
          </a:p>
        </p:txBody>
      </p:sp>
      <p:sp>
        <p:nvSpPr>
          <p:cNvPr id="3" name="Title 2">
            <a:extLst>
              <a:ext uri="{FF2B5EF4-FFF2-40B4-BE49-F238E27FC236}">
                <a16:creationId xmlns:a16="http://schemas.microsoft.com/office/drawing/2014/main" id="{5C8D7605-D747-2A44-A3F6-03925D5D4C34}"/>
              </a:ext>
            </a:extLst>
          </p:cNvPr>
          <p:cNvSpPr>
            <a:spLocks noGrp="1"/>
          </p:cNvSpPr>
          <p:nvPr>
            <p:ph type="title"/>
          </p:nvPr>
        </p:nvSpPr>
        <p:spPr>
          <a:xfrm>
            <a:off x="233846" y="1500379"/>
            <a:ext cx="8678926" cy="2199262"/>
          </a:xfrm>
          <a:prstGeom prst="rect">
            <a:avLst/>
          </a:prstGeom>
        </p:spPr>
        <p:txBody>
          <a:bodyPr/>
          <a:lstStyle>
            <a:lvl1pPr>
              <a:defRPr sz="2400">
                <a:solidFill>
                  <a:schemeClr val="bg1"/>
                </a:solidFill>
                <a:latin typeface="+mn-lt"/>
              </a:defRPr>
            </a:lvl1pPr>
          </a:lstStyle>
          <a:p>
            <a:r>
              <a:rPr lang="en-US"/>
              <a:t>Click to edit Master title style</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13637019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Image and Bullets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dirty="0">
              <a:ln>
                <a:noFill/>
              </a:ln>
              <a:solidFill>
                <a:srgbClr val="0A091B"/>
              </a:solidFill>
              <a:effectLst/>
              <a:uLnTx/>
              <a:uFillTx/>
              <a:latin typeface="Roboto"/>
              <a:ea typeface="+mn-ea"/>
              <a:cs typeface="+mn-cs"/>
            </a:endParaRPr>
          </a:p>
        </p:txBody>
      </p:sp>
      <p:sp>
        <p:nvSpPr>
          <p:cNvPr id="3" name="Title 2">
            <a:extLst>
              <a:ext uri="{FF2B5EF4-FFF2-40B4-BE49-F238E27FC236}">
                <a16:creationId xmlns:a16="http://schemas.microsoft.com/office/drawing/2014/main" id="{5C8D7605-D747-2A44-A3F6-03925D5D4C34}"/>
              </a:ext>
            </a:extLst>
          </p:cNvPr>
          <p:cNvSpPr>
            <a:spLocks noGrp="1"/>
          </p:cNvSpPr>
          <p:nvPr>
            <p:ph type="title"/>
          </p:nvPr>
        </p:nvSpPr>
        <p:spPr>
          <a:xfrm>
            <a:off x="233846" y="1500379"/>
            <a:ext cx="8678926" cy="2199262"/>
          </a:xfrm>
          <a:prstGeom prst="rect">
            <a:avLst/>
          </a:prstGeom>
        </p:spPr>
        <p:txBody>
          <a:bodyPr/>
          <a:lstStyle>
            <a:lvl1pPr>
              <a:defRPr sz="2400">
                <a:solidFill>
                  <a:schemeClr val="bg1"/>
                </a:solidFill>
                <a:latin typeface="+mn-lt"/>
              </a:defRPr>
            </a:lvl1pPr>
          </a:lstStyle>
          <a:p>
            <a:r>
              <a:rPr lang="en-US"/>
              <a:t>Click to edit Master title style</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28995697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
        <p:nvSpPr>
          <p:cNvPr id="36" name="Google Shape;36;p7"/>
          <p:cNvSpPr txBox="1">
            <a:spLocks noGrp="1"/>
          </p:cNvSpPr>
          <p:nvPr>
            <p:ph type="body" idx="2"/>
          </p:nvPr>
        </p:nvSpPr>
        <p:spPr>
          <a:xfrm>
            <a:off x="16955" y="4695967"/>
            <a:ext cx="3155100" cy="453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Image Circ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9696BA-3CAD-4740-83E8-4A2CDE35D95F}"/>
              </a:ext>
              <a:ext uri="{C183D7F6-B498-43B3-948B-1728B52AA6E4}">
                <adec:decorative xmlns:adec="http://schemas.microsoft.com/office/drawing/2017/decorative" val="1"/>
              </a:ext>
            </a:extLst>
          </p:cNvPr>
          <p:cNvSpPr/>
          <p:nvPr userDrawn="1"/>
        </p:nvSpPr>
        <p:spPr>
          <a:xfrm>
            <a:off x="0" y="1338056"/>
            <a:ext cx="9144000" cy="24673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Source Serif Pro" panose="02040603050405020204" pitchFamily="18" charset="0"/>
              <a:ea typeface="Source Serif Pro" panose="02040603050405020204" pitchFamily="18" charset="0"/>
              <a:cs typeface="+mn-cs"/>
            </a:endParaRPr>
          </a:p>
        </p:txBody>
      </p:sp>
      <p:sp>
        <p:nvSpPr>
          <p:cNvPr id="8" name="Rectangle 7">
            <a:extLst>
              <a:ext uri="{FF2B5EF4-FFF2-40B4-BE49-F238E27FC236}">
                <a16:creationId xmlns:a16="http://schemas.microsoft.com/office/drawing/2014/main" id="{78FF6BD4-99E6-47D8-8CB4-96909C050F4E}"/>
              </a:ext>
              <a:ext uri="{C183D7F6-B498-43B3-948B-1728B52AA6E4}">
                <adec:decorative xmlns:adec="http://schemas.microsoft.com/office/drawing/2017/decorative" val="1"/>
              </a:ext>
            </a:extLst>
          </p:cNvPr>
          <p:cNvSpPr/>
          <p:nvPr/>
        </p:nvSpPr>
        <p:spPr>
          <a:xfrm>
            <a:off x="3822954" y="2421798"/>
            <a:ext cx="778180" cy="103340"/>
          </a:xfrm>
          <a:prstGeom prst="rect">
            <a:avLst/>
          </a:prstGeom>
          <a:solidFill>
            <a:schemeClr val="tx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14" name="Title">
            <a:extLst>
              <a:ext uri="{FF2B5EF4-FFF2-40B4-BE49-F238E27FC236}">
                <a16:creationId xmlns:a16="http://schemas.microsoft.com/office/drawing/2014/main" id="{8241E8AA-7C6C-4211-943F-08C05083C95D}"/>
              </a:ext>
            </a:extLst>
          </p:cNvPr>
          <p:cNvSpPr>
            <a:spLocks noGrp="1"/>
          </p:cNvSpPr>
          <p:nvPr>
            <p:ph type="title" hasCustomPrompt="1"/>
          </p:nvPr>
        </p:nvSpPr>
        <p:spPr>
          <a:xfrm>
            <a:off x="3733748" y="1552353"/>
            <a:ext cx="4953052" cy="867606"/>
          </a:xfrm>
          <a:prstGeom prst="rect">
            <a:avLst/>
          </a:prstGeom>
        </p:spPr>
        <p:txBody>
          <a:bodyPr anchor="b"/>
          <a:lstStyle>
            <a:lvl1pPr>
              <a:defRPr sz="3000" b="1">
                <a:solidFill>
                  <a:srgbClr val="092C74"/>
                </a:solidFill>
              </a:defRPr>
            </a:lvl1pPr>
          </a:lstStyle>
          <a:p>
            <a:r>
              <a:rPr lang="en-US" noProof="0" dirty="0"/>
              <a:t>Click to add title</a:t>
            </a:r>
          </a:p>
        </p:txBody>
      </p:sp>
      <p:sp>
        <p:nvSpPr>
          <p:cNvPr id="12" name="Body Text">
            <a:extLst>
              <a:ext uri="{FF2B5EF4-FFF2-40B4-BE49-F238E27FC236}">
                <a16:creationId xmlns:a16="http://schemas.microsoft.com/office/drawing/2014/main" id="{4B6AB3A2-1B90-4E53-9B04-A72DC3F6BDEA}"/>
              </a:ext>
            </a:extLst>
          </p:cNvPr>
          <p:cNvSpPr>
            <a:spLocks noGrp="1"/>
          </p:cNvSpPr>
          <p:nvPr>
            <p:ph type="body" sz="quarter" idx="15" hasCustomPrompt="1"/>
          </p:nvPr>
        </p:nvSpPr>
        <p:spPr>
          <a:xfrm>
            <a:off x="3733749" y="2723542"/>
            <a:ext cx="4953051" cy="737417"/>
          </a:xfrm>
          <a:prstGeom prst="rect">
            <a:avLst/>
          </a:prstGeom>
        </p:spPr>
        <p:txBody>
          <a:bodyPr>
            <a:noAutofit/>
          </a:bodyPr>
          <a:lstStyle>
            <a:lvl1pPr marL="0" indent="0">
              <a:buNone/>
              <a:defRPr sz="1400" b="0">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 name="Picture">
            <a:extLst>
              <a:ext uri="{FF2B5EF4-FFF2-40B4-BE49-F238E27FC236}">
                <a16:creationId xmlns:a16="http://schemas.microsoft.com/office/drawing/2014/main" id="{AA0F990B-C544-47FD-B660-9B95AC702D2C}"/>
              </a:ext>
            </a:extLst>
          </p:cNvPr>
          <p:cNvSpPr>
            <a:spLocks noGrp="1"/>
          </p:cNvSpPr>
          <p:nvPr>
            <p:ph type="pic" sz="quarter" idx="10"/>
          </p:nvPr>
        </p:nvSpPr>
        <p:spPr>
          <a:xfrm>
            <a:off x="457200" y="1162075"/>
            <a:ext cx="2819349" cy="2819349"/>
          </a:xfrm>
          <a:custGeom>
            <a:avLst/>
            <a:gdLst>
              <a:gd name="connsiteX0" fmla="*/ 1879566 w 3759132"/>
              <a:gd name="connsiteY0" fmla="*/ 0 h 3759132"/>
              <a:gd name="connsiteX1" fmla="*/ 3759132 w 3759132"/>
              <a:gd name="connsiteY1" fmla="*/ 1879566 h 3759132"/>
              <a:gd name="connsiteX2" fmla="*/ 1879566 w 3759132"/>
              <a:gd name="connsiteY2" fmla="*/ 3759132 h 3759132"/>
              <a:gd name="connsiteX3" fmla="*/ 0 w 3759132"/>
              <a:gd name="connsiteY3" fmla="*/ 1879566 h 3759132"/>
              <a:gd name="connsiteX4" fmla="*/ 1879566 w 3759132"/>
              <a:gd name="connsiteY4" fmla="*/ 0 h 3759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9132" h="3759132">
                <a:moveTo>
                  <a:pt x="1879566" y="0"/>
                </a:moveTo>
                <a:cubicBezTo>
                  <a:pt x="2917622" y="0"/>
                  <a:pt x="3759132" y="841510"/>
                  <a:pt x="3759132" y="1879566"/>
                </a:cubicBezTo>
                <a:cubicBezTo>
                  <a:pt x="3759132" y="2917622"/>
                  <a:pt x="2917622" y="3759132"/>
                  <a:pt x="1879566" y="3759132"/>
                </a:cubicBezTo>
                <a:cubicBezTo>
                  <a:pt x="841510" y="3759132"/>
                  <a:pt x="0" y="2917622"/>
                  <a:pt x="0" y="1879566"/>
                </a:cubicBezTo>
                <a:cubicBezTo>
                  <a:pt x="0" y="841510"/>
                  <a:pt x="841510" y="0"/>
                  <a:pt x="1879566" y="0"/>
                </a:cubicBezTo>
                <a:close/>
              </a:path>
            </a:pathLst>
          </a:custGeom>
        </p:spPr>
        <p:txBody>
          <a:bodyPr wrap="square">
            <a:noAutofit/>
          </a:bodyPr>
          <a:lstStyle>
            <a:lvl1pPr>
              <a:buNone/>
              <a:defRPr/>
            </a:lvl1pPr>
          </a:lstStyle>
          <a:p>
            <a:endParaRPr lang="id-ID" dirty="0"/>
          </a:p>
        </p:txBody>
      </p:sp>
      <p:sp>
        <p:nvSpPr>
          <p:cNvPr id="18" name="Picture Citation">
            <a:extLst>
              <a:ext uri="{FF2B5EF4-FFF2-40B4-BE49-F238E27FC236}">
                <a16:creationId xmlns:a16="http://schemas.microsoft.com/office/drawing/2014/main" id="{F501A6CF-A735-4626-98DA-9E8B0FD3122A}"/>
              </a:ext>
            </a:extLst>
          </p:cNvPr>
          <p:cNvSpPr>
            <a:spLocks noGrp="1"/>
          </p:cNvSpPr>
          <p:nvPr>
            <p:ph type="body" sz="quarter" idx="18" hasCustomPrompt="1"/>
          </p:nvPr>
        </p:nvSpPr>
        <p:spPr>
          <a:xfrm>
            <a:off x="1153476" y="4057377"/>
            <a:ext cx="1426796" cy="200055"/>
          </a:xfrm>
          <a:prstGeom prst="rect">
            <a:avLst/>
          </a:prstGeom>
        </p:spPr>
        <p:txBody>
          <a:bodyPr anchor="ctr"/>
          <a:lstStyle>
            <a:lvl1pPr algn="ct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3" name="Page Number">
            <a:extLst>
              <a:ext uri="{FF2B5EF4-FFF2-40B4-BE49-F238E27FC236}">
                <a16:creationId xmlns:a16="http://schemas.microsoft.com/office/drawing/2014/main" id="{9D01B63B-5697-4312-8E71-329C97791FCC}"/>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1" name="WSE logo">
            <a:extLst>
              <a:ext uri="{FF2B5EF4-FFF2-40B4-BE49-F238E27FC236}">
                <a16:creationId xmlns:a16="http://schemas.microsoft.com/office/drawing/2014/main" id="{72AF7E56-FAB2-4B4F-84DF-5DD134D27D5B}"/>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5725523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ullets and 2 Imag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15760-3E07-42D4-A21D-F0FD40BE70BA}"/>
              </a:ext>
              <a:ext uri="{C183D7F6-B498-43B3-948B-1728B52AA6E4}">
                <adec:decorative xmlns:adec="http://schemas.microsoft.com/office/drawing/2017/decorative" val="1"/>
              </a:ext>
            </a:extLst>
          </p:cNvPr>
          <p:cNvSpPr/>
          <p:nvPr userDrawn="1"/>
        </p:nvSpPr>
        <p:spPr>
          <a:xfrm>
            <a:off x="0" y="1"/>
            <a:ext cx="4268391" cy="26860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4" name="Title">
            <a:extLst>
              <a:ext uri="{FF2B5EF4-FFF2-40B4-BE49-F238E27FC236}">
                <a16:creationId xmlns:a16="http://schemas.microsoft.com/office/drawing/2014/main" id="{31B6ABB6-9249-43D4-9BFB-1F42958AF66B}"/>
              </a:ext>
            </a:extLst>
          </p:cNvPr>
          <p:cNvSpPr>
            <a:spLocks noGrp="1"/>
          </p:cNvSpPr>
          <p:nvPr>
            <p:ph type="title" hasCustomPrompt="1"/>
          </p:nvPr>
        </p:nvSpPr>
        <p:spPr>
          <a:xfrm>
            <a:off x="339437" y="148856"/>
            <a:ext cx="3588328" cy="869463"/>
          </a:xfrm>
          <a:prstGeom prst="rect">
            <a:avLst/>
          </a:prstGeom>
        </p:spPr>
        <p:txBody>
          <a:bodyPr anchor="b"/>
          <a:lstStyle>
            <a:lvl1pPr>
              <a:defRPr sz="3000" b="1">
                <a:solidFill>
                  <a:schemeClr val="bg1"/>
                </a:solidFill>
              </a:defRPr>
            </a:lvl1pPr>
          </a:lstStyle>
          <a:p>
            <a:r>
              <a:rPr lang="en-US" dirty="0"/>
              <a:t>Click to add title</a:t>
            </a:r>
          </a:p>
        </p:txBody>
      </p:sp>
      <p:sp>
        <p:nvSpPr>
          <p:cNvPr id="10" name="Rectangle 9">
            <a:extLst>
              <a:ext uri="{FF2B5EF4-FFF2-40B4-BE49-F238E27FC236}">
                <a16:creationId xmlns:a16="http://schemas.microsoft.com/office/drawing/2014/main" id="{E9AAC933-258D-4315-BE02-5E15627A047D}"/>
              </a:ext>
              <a:ext uri="{C183D7F6-B498-43B3-948B-1728B52AA6E4}">
                <adec:decorative xmlns:adec="http://schemas.microsoft.com/office/drawing/2017/decorative" val="1"/>
              </a:ext>
            </a:extLst>
          </p:cNvPr>
          <p:cNvSpPr/>
          <p:nvPr/>
        </p:nvSpPr>
        <p:spPr>
          <a:xfrm>
            <a:off x="426720" y="1018847"/>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13" name="Text">
            <a:extLst>
              <a:ext uri="{FF2B5EF4-FFF2-40B4-BE49-F238E27FC236}">
                <a16:creationId xmlns:a16="http://schemas.microsoft.com/office/drawing/2014/main" id="{90E77657-A0B6-49EF-B483-225CE89E5322}"/>
              </a:ext>
            </a:extLst>
          </p:cNvPr>
          <p:cNvSpPr>
            <a:spLocks noGrp="1"/>
          </p:cNvSpPr>
          <p:nvPr>
            <p:ph type="body" sz="quarter" idx="15" hasCustomPrompt="1"/>
          </p:nvPr>
        </p:nvSpPr>
        <p:spPr>
          <a:xfrm>
            <a:off x="339436" y="1378656"/>
            <a:ext cx="3588328" cy="737417"/>
          </a:xfrm>
          <a:prstGeom prst="rect">
            <a:avLst/>
          </a:prstGeom>
        </p:spPr>
        <p:txBody>
          <a:bodyPr>
            <a:noAutofit/>
          </a:bodyPr>
          <a:lstStyle>
            <a:lvl1pPr marL="0" indent="0">
              <a:buNone/>
              <a:defRPr sz="16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15" name="Bullets">
            <a:extLst>
              <a:ext uri="{FF2B5EF4-FFF2-40B4-BE49-F238E27FC236}">
                <a16:creationId xmlns:a16="http://schemas.microsoft.com/office/drawing/2014/main" id="{AED0488D-2197-437E-977B-1F0684754E1F}"/>
              </a:ext>
            </a:extLst>
          </p:cNvPr>
          <p:cNvSpPr>
            <a:spLocks noGrp="1"/>
          </p:cNvSpPr>
          <p:nvPr>
            <p:ph type="body" sz="quarter" idx="16" hasCustomPrompt="1"/>
          </p:nvPr>
        </p:nvSpPr>
        <p:spPr>
          <a:xfrm>
            <a:off x="4572000" y="3110345"/>
            <a:ext cx="4268624" cy="1614142"/>
          </a:xfrm>
          <a:prstGeom prst="rect">
            <a:avLst/>
          </a:prstGeom>
        </p:spPr>
        <p:txBody>
          <a:bodyPr>
            <a:noAutofit/>
          </a:bodyPr>
          <a:lstStyle>
            <a:lvl1pPr marL="230188" indent="-230188">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7" name="Picture 1">
            <a:extLst>
              <a:ext uri="{FF2B5EF4-FFF2-40B4-BE49-F238E27FC236}">
                <a16:creationId xmlns:a16="http://schemas.microsoft.com/office/drawing/2014/main" id="{B026DFBA-6B10-4A30-8151-CF6F094DFC5D}"/>
              </a:ext>
            </a:extLst>
          </p:cNvPr>
          <p:cNvSpPr>
            <a:spLocks noGrp="1"/>
          </p:cNvSpPr>
          <p:nvPr>
            <p:ph type="pic" sz="quarter" idx="12"/>
          </p:nvPr>
        </p:nvSpPr>
        <p:spPr bwMode="auto">
          <a:xfrm>
            <a:off x="4268391" y="0"/>
            <a:ext cx="4875609" cy="2686049"/>
          </a:xfrm>
          <a:custGeom>
            <a:avLst/>
            <a:gdLst>
              <a:gd name="connsiteX0" fmla="*/ 0 w 6652591"/>
              <a:gd name="connsiteY0" fmla="*/ 0 h 3429000"/>
              <a:gd name="connsiteX1" fmla="*/ 6652591 w 6652591"/>
              <a:gd name="connsiteY1" fmla="*/ 0 h 3429000"/>
              <a:gd name="connsiteX2" fmla="*/ 6652591 w 6652591"/>
              <a:gd name="connsiteY2" fmla="*/ 3429000 h 3429000"/>
              <a:gd name="connsiteX3" fmla="*/ 0 w 6652591"/>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652591" h="3429000">
                <a:moveTo>
                  <a:pt x="0" y="0"/>
                </a:moveTo>
                <a:lnTo>
                  <a:pt x="6652591" y="0"/>
                </a:lnTo>
                <a:lnTo>
                  <a:pt x="6652591" y="3429000"/>
                </a:lnTo>
                <a:lnTo>
                  <a:pt x="0" y="3429000"/>
                </a:lnTo>
                <a:close/>
              </a:path>
            </a:pathLst>
          </a:cu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dirty="0"/>
          </a:p>
        </p:txBody>
      </p:sp>
      <p:sp>
        <p:nvSpPr>
          <p:cNvPr id="20" name="Picture 1 Citation">
            <a:extLst>
              <a:ext uri="{FF2B5EF4-FFF2-40B4-BE49-F238E27FC236}">
                <a16:creationId xmlns:a16="http://schemas.microsoft.com/office/drawing/2014/main" id="{934C4126-513D-4063-8159-9000EEF20C1B}"/>
              </a:ext>
            </a:extLst>
          </p:cNvPr>
          <p:cNvSpPr>
            <a:spLocks noGrp="1"/>
          </p:cNvSpPr>
          <p:nvPr>
            <p:ph type="body" sz="quarter" idx="19" hasCustomPrompt="1"/>
          </p:nvPr>
        </p:nvSpPr>
        <p:spPr>
          <a:xfrm>
            <a:off x="7413828" y="2686050"/>
            <a:ext cx="1426796" cy="205928"/>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6" name="Picture 2">
            <a:extLst>
              <a:ext uri="{FF2B5EF4-FFF2-40B4-BE49-F238E27FC236}">
                <a16:creationId xmlns:a16="http://schemas.microsoft.com/office/drawing/2014/main" id="{2F36CBD8-DA4E-4734-8794-822955545B20}"/>
              </a:ext>
            </a:extLst>
          </p:cNvPr>
          <p:cNvSpPr>
            <a:spLocks noGrp="1"/>
          </p:cNvSpPr>
          <p:nvPr>
            <p:ph type="pic" sz="quarter" idx="11"/>
          </p:nvPr>
        </p:nvSpPr>
        <p:spPr bwMode="auto">
          <a:xfrm>
            <a:off x="6928" y="2686050"/>
            <a:ext cx="4268390" cy="2457450"/>
          </a:xfrm>
          <a:custGeom>
            <a:avLst/>
            <a:gdLst>
              <a:gd name="connsiteX0" fmla="*/ 0 w 2584174"/>
              <a:gd name="connsiteY0" fmla="*/ 0 h 3710609"/>
              <a:gd name="connsiteX1" fmla="*/ 2584174 w 2584174"/>
              <a:gd name="connsiteY1" fmla="*/ 0 h 3710609"/>
              <a:gd name="connsiteX2" fmla="*/ 2584174 w 2584174"/>
              <a:gd name="connsiteY2" fmla="*/ 3710609 h 3710609"/>
              <a:gd name="connsiteX3" fmla="*/ 0 w 2584174"/>
              <a:gd name="connsiteY3" fmla="*/ 3710609 h 3710609"/>
            </a:gdLst>
            <a:ahLst/>
            <a:cxnLst>
              <a:cxn ang="0">
                <a:pos x="connsiteX0" y="connsiteY0"/>
              </a:cxn>
              <a:cxn ang="0">
                <a:pos x="connsiteX1" y="connsiteY1"/>
              </a:cxn>
              <a:cxn ang="0">
                <a:pos x="connsiteX2" y="connsiteY2"/>
              </a:cxn>
              <a:cxn ang="0">
                <a:pos x="connsiteX3" y="connsiteY3"/>
              </a:cxn>
            </a:cxnLst>
            <a:rect l="l" t="t" r="r" b="b"/>
            <a:pathLst>
              <a:path w="2584174" h="3710609">
                <a:moveTo>
                  <a:pt x="0" y="0"/>
                </a:moveTo>
                <a:lnTo>
                  <a:pt x="2584174" y="0"/>
                </a:lnTo>
                <a:lnTo>
                  <a:pt x="2584174" y="3710609"/>
                </a:lnTo>
                <a:lnTo>
                  <a:pt x="0" y="3710609"/>
                </a:lnTo>
                <a:close/>
              </a:path>
            </a:pathLst>
          </a:cu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dirty="0"/>
          </a:p>
        </p:txBody>
      </p:sp>
      <p:sp>
        <p:nvSpPr>
          <p:cNvPr id="19" name="Picture 2 Citation">
            <a:extLst>
              <a:ext uri="{FF2B5EF4-FFF2-40B4-BE49-F238E27FC236}">
                <a16:creationId xmlns:a16="http://schemas.microsoft.com/office/drawing/2014/main" id="{84787030-AF2E-40DC-BF01-B82036902638}"/>
              </a:ext>
            </a:extLst>
          </p:cNvPr>
          <p:cNvSpPr>
            <a:spLocks noGrp="1"/>
          </p:cNvSpPr>
          <p:nvPr>
            <p:ph type="body" sz="quarter" idx="18" hasCustomPrompt="1"/>
          </p:nvPr>
        </p:nvSpPr>
        <p:spPr>
          <a:xfrm>
            <a:off x="4275318" y="4860168"/>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8" name="Page Number">
            <a:extLst>
              <a:ext uri="{FF2B5EF4-FFF2-40B4-BE49-F238E27FC236}">
                <a16:creationId xmlns:a16="http://schemas.microsoft.com/office/drawing/2014/main" id="{5B1CCA31-5A25-479D-AD67-186535D4878C}"/>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7" name="WSE logo">
            <a:extLst>
              <a:ext uri="{FF2B5EF4-FFF2-40B4-BE49-F238E27FC236}">
                <a16:creationId xmlns:a16="http://schemas.microsoft.com/office/drawing/2014/main" id="{35AF0EDF-51BB-4438-8F46-7DF1B21E6A6D}"/>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4822351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and Bullets - Light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90ABE2-A37C-4759-BB33-9EAD1E88A796}"/>
              </a:ext>
              <a:ext uri="{C183D7F6-B498-43B3-948B-1728B52AA6E4}">
                <adec:decorative xmlns:adec="http://schemas.microsoft.com/office/drawing/2017/decorative" val="1"/>
              </a:ext>
            </a:extLst>
          </p:cNvPr>
          <p:cNvSpPr/>
          <p:nvPr userDrawn="1"/>
        </p:nvSpPr>
        <p:spPr>
          <a:xfrm>
            <a:off x="5651016" y="455556"/>
            <a:ext cx="3492984" cy="30936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99237"/>
            <a:ext cx="4581006" cy="865424"/>
          </a:xfrm>
          <a:prstGeom prst="rect">
            <a:avLst/>
          </a:prstGeom>
        </p:spPr>
        <p:txBody>
          <a:bodyPr anchor="b"/>
          <a:lstStyle>
            <a:lvl1pPr>
              <a:defRPr sz="3000" b="1">
                <a:solidFill>
                  <a:schemeClr val="tx2"/>
                </a:solidFill>
              </a:defRPr>
            </a:lvl1pPr>
          </a:lstStyle>
          <a:p>
            <a:r>
              <a:rPr lang="en-US" dirty="0"/>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42925" y="1430584"/>
            <a:ext cx="3571875" cy="3134272"/>
          </a:xfrm>
          <a:prstGeom prst="rect">
            <a:avLst/>
          </a:prstGeom>
        </p:spPr>
        <p:txBody>
          <a:bodyPr>
            <a:noAutofit/>
          </a:bodyPr>
          <a:lstStyle>
            <a:lvl1pPr marL="258366" indent="-258366">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0" y="1430584"/>
            <a:ext cx="4114800" cy="3134272"/>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7811725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age and Bullets - Dark Blue">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185CA7AE-7686-4662-B756-DCF209F5877D}"/>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7" name="Rectangle 16">
            <a:extLst>
              <a:ext uri="{FF2B5EF4-FFF2-40B4-BE49-F238E27FC236}">
                <a16:creationId xmlns:a16="http://schemas.microsoft.com/office/drawing/2014/main" id="{0ADDFDD8-D646-43B5-AA68-7BD2BA874478}"/>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4572000" y="1426369"/>
            <a:ext cx="4572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6" name="Picture"/>
          <p:cNvSpPr>
            <a:spLocks noGrp="1"/>
          </p:cNvSpPr>
          <p:nvPr>
            <p:ph type="pic" sz="quarter" idx="11"/>
          </p:nvPr>
        </p:nvSpPr>
        <p:spPr>
          <a:xfrm>
            <a:off x="0" y="1426369"/>
            <a:ext cx="4572000" cy="2743200"/>
          </a:xfrm>
          <a:prstGeom prst="rect">
            <a:avLst/>
          </a:prstGeom>
        </p:spPr>
        <p:txBody>
          <a:bodyPr/>
          <a:lstStyle>
            <a:lvl1pPr>
              <a:buNone/>
              <a:defRPr/>
            </a:lvl1pPr>
          </a:lstStyle>
          <a:p>
            <a:endParaRPr lang="uk-UA" dirty="0"/>
          </a:p>
        </p:txBody>
      </p:sp>
      <p:sp>
        <p:nvSpPr>
          <p:cNvPr id="14" name="Picture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416956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1" name="Text">
            <a:extLst>
              <a:ext uri="{FF2B5EF4-FFF2-40B4-BE49-F238E27FC236}">
                <a16:creationId xmlns:a16="http://schemas.microsoft.com/office/drawing/2014/main" id="{4F3CE606-8D56-4BB0-B849-C27882F536E4}"/>
              </a:ext>
            </a:extLst>
          </p:cNvPr>
          <p:cNvSpPr>
            <a:spLocks noGrp="1"/>
          </p:cNvSpPr>
          <p:nvPr>
            <p:ph type="body" sz="quarter" idx="16" hasCustomPrompt="1"/>
          </p:nvPr>
        </p:nvSpPr>
        <p:spPr>
          <a:xfrm>
            <a:off x="5019675" y="1797844"/>
            <a:ext cx="3676650" cy="2000250"/>
          </a:xfrm>
          <a:prstGeom prst="rect">
            <a:avLst/>
          </a:prstGeom>
        </p:spPr>
        <p:txBody>
          <a:bodyPr>
            <a:noAutofit/>
          </a:bodyPr>
          <a:lstStyle>
            <a:lvl1pPr marL="0" indent="0" algn="l">
              <a:buNone/>
              <a:defRPr sz="16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392834233"/>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ig Image and 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EB5493-B3A2-40C1-8BB1-AB892AD7FCC5}"/>
              </a:ext>
              <a:ext uri="{C183D7F6-B498-43B3-948B-1728B52AA6E4}">
                <adec:decorative xmlns:adec="http://schemas.microsoft.com/office/drawing/2017/decorative" val="1"/>
              </a:ext>
            </a:extLst>
          </p:cNvPr>
          <p:cNvSpPr/>
          <p:nvPr userDrawn="1"/>
        </p:nvSpPr>
        <p:spPr>
          <a:xfrm>
            <a:off x="1" y="-2"/>
            <a:ext cx="3122840" cy="51435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Source Serif Pro" panose="02040603050405020204" pitchFamily="18" charset="0"/>
              <a:ea typeface="Source Serif Pro" panose="02040603050405020204" pitchFamily="18" charset="0"/>
              <a:cs typeface="+mn-cs"/>
            </a:endParaRPr>
          </a:p>
        </p:txBody>
      </p:sp>
      <p:sp>
        <p:nvSpPr>
          <p:cNvPr id="2" name="Picture">
            <a:extLst>
              <a:ext uri="{FF2B5EF4-FFF2-40B4-BE49-F238E27FC236}">
                <a16:creationId xmlns:a16="http://schemas.microsoft.com/office/drawing/2014/main" id="{FBF9887D-E6B3-4215-89CB-6D0E9B71B902}"/>
              </a:ext>
            </a:extLst>
          </p:cNvPr>
          <p:cNvSpPr>
            <a:spLocks noGrp="1"/>
          </p:cNvSpPr>
          <p:nvPr>
            <p:ph type="pic" sz="quarter" idx="26"/>
          </p:nvPr>
        </p:nvSpPr>
        <p:spPr bwMode="auto">
          <a:xfrm>
            <a:off x="857251" y="1248603"/>
            <a:ext cx="4531178" cy="2646293"/>
          </a:xfrm>
          <a:custGeom>
            <a:avLst/>
            <a:gdLst>
              <a:gd name="connsiteX0" fmla="*/ 0 w 6089373"/>
              <a:gd name="connsiteY0" fmla="*/ 0 h 3528391"/>
              <a:gd name="connsiteX1" fmla="*/ 6089373 w 6089373"/>
              <a:gd name="connsiteY1" fmla="*/ 0 h 3528391"/>
              <a:gd name="connsiteX2" fmla="*/ 6089373 w 6089373"/>
              <a:gd name="connsiteY2" fmla="*/ 3528391 h 3528391"/>
              <a:gd name="connsiteX3" fmla="*/ 0 w 6089373"/>
              <a:gd name="connsiteY3" fmla="*/ 3528391 h 3528391"/>
            </a:gdLst>
            <a:ahLst/>
            <a:cxnLst>
              <a:cxn ang="0">
                <a:pos x="connsiteX0" y="connsiteY0"/>
              </a:cxn>
              <a:cxn ang="0">
                <a:pos x="connsiteX1" y="connsiteY1"/>
              </a:cxn>
              <a:cxn ang="0">
                <a:pos x="connsiteX2" y="connsiteY2"/>
              </a:cxn>
              <a:cxn ang="0">
                <a:pos x="connsiteX3" y="connsiteY3"/>
              </a:cxn>
            </a:cxnLst>
            <a:rect l="l" t="t" r="r" b="b"/>
            <a:pathLst>
              <a:path w="6089373" h="3528391">
                <a:moveTo>
                  <a:pt x="0" y="0"/>
                </a:moveTo>
                <a:lnTo>
                  <a:pt x="6089373" y="0"/>
                </a:lnTo>
                <a:lnTo>
                  <a:pt x="6089373" y="3528391"/>
                </a:lnTo>
                <a:lnTo>
                  <a:pt x="0" y="3528391"/>
                </a:lnTo>
                <a:close/>
              </a:path>
            </a:pathLst>
          </a:cu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dirty="0"/>
          </a:p>
        </p:txBody>
      </p:sp>
      <p:sp>
        <p:nvSpPr>
          <p:cNvPr id="11" name="Picture Citation">
            <a:extLst>
              <a:ext uri="{FF2B5EF4-FFF2-40B4-BE49-F238E27FC236}">
                <a16:creationId xmlns:a16="http://schemas.microsoft.com/office/drawing/2014/main" id="{AD6D53B2-B358-42B0-8674-1675EB1C62AF}"/>
              </a:ext>
            </a:extLst>
          </p:cNvPr>
          <p:cNvSpPr>
            <a:spLocks noGrp="1"/>
          </p:cNvSpPr>
          <p:nvPr>
            <p:ph type="body" sz="quarter" idx="18" hasCustomPrompt="1"/>
          </p:nvPr>
        </p:nvSpPr>
        <p:spPr>
          <a:xfrm>
            <a:off x="857251" y="3908750"/>
            <a:ext cx="1426796" cy="200055"/>
          </a:xfrm>
          <a:prstGeom prst="rect">
            <a:avLst/>
          </a:prstGeom>
        </p:spPr>
        <p:txBody>
          <a:bodyPr anchor="ctr"/>
          <a:lstStyle>
            <a:lvl1pPr algn="l">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7" name="Icon">
            <a:extLst>
              <a:ext uri="{FF2B5EF4-FFF2-40B4-BE49-F238E27FC236}">
                <a16:creationId xmlns:a16="http://schemas.microsoft.com/office/drawing/2014/main" id="{FE8CABBD-9B77-4E67-9A9B-7336CC8B4135}"/>
              </a:ext>
              <a:ext uri="{C183D7F6-B498-43B3-948B-1728B52AA6E4}">
                <adec:decorative xmlns:adec="http://schemas.microsoft.com/office/drawing/2017/decorative" val="1"/>
              </a:ext>
            </a:extLst>
          </p:cNvPr>
          <p:cNvSpPr>
            <a:spLocks noChangeArrowheads="1"/>
          </p:cNvSpPr>
          <p:nvPr/>
        </p:nvSpPr>
        <p:spPr bwMode="auto">
          <a:xfrm>
            <a:off x="7095297" y="1629793"/>
            <a:ext cx="339420" cy="288112"/>
          </a:xfrm>
          <a:custGeom>
            <a:avLst/>
            <a:gdLst>
              <a:gd name="T0" fmla="*/ 350 w 759"/>
              <a:gd name="T1" fmla="*/ 379 h 642"/>
              <a:gd name="T2" fmla="*/ 350 w 759"/>
              <a:gd name="T3" fmla="*/ 554 h 642"/>
              <a:gd name="T4" fmla="*/ 263 w 759"/>
              <a:gd name="T5" fmla="*/ 641 h 642"/>
              <a:gd name="T6" fmla="*/ 88 w 759"/>
              <a:gd name="T7" fmla="*/ 641 h 642"/>
              <a:gd name="T8" fmla="*/ 0 w 759"/>
              <a:gd name="T9" fmla="*/ 554 h 642"/>
              <a:gd name="T10" fmla="*/ 0 w 759"/>
              <a:gd name="T11" fmla="*/ 233 h 642"/>
              <a:gd name="T12" fmla="*/ 233 w 759"/>
              <a:gd name="T13" fmla="*/ 0 h 642"/>
              <a:gd name="T14" fmla="*/ 263 w 759"/>
              <a:gd name="T15" fmla="*/ 0 h 642"/>
              <a:gd name="T16" fmla="*/ 292 w 759"/>
              <a:gd name="T17" fmla="*/ 29 h 642"/>
              <a:gd name="T18" fmla="*/ 292 w 759"/>
              <a:gd name="T19" fmla="*/ 87 h 642"/>
              <a:gd name="T20" fmla="*/ 263 w 759"/>
              <a:gd name="T21" fmla="*/ 116 h 642"/>
              <a:gd name="T22" fmla="*/ 233 w 759"/>
              <a:gd name="T23" fmla="*/ 116 h 642"/>
              <a:gd name="T24" fmla="*/ 117 w 759"/>
              <a:gd name="T25" fmla="*/ 233 h 642"/>
              <a:gd name="T26" fmla="*/ 117 w 759"/>
              <a:gd name="T27" fmla="*/ 248 h 642"/>
              <a:gd name="T28" fmla="*/ 161 w 759"/>
              <a:gd name="T29" fmla="*/ 291 h 642"/>
              <a:gd name="T30" fmla="*/ 263 w 759"/>
              <a:gd name="T31" fmla="*/ 291 h 642"/>
              <a:gd name="T32" fmla="*/ 350 w 759"/>
              <a:gd name="T33" fmla="*/ 379 h 642"/>
              <a:gd name="T34" fmla="*/ 758 w 759"/>
              <a:gd name="T35" fmla="*/ 379 h 642"/>
              <a:gd name="T36" fmla="*/ 758 w 759"/>
              <a:gd name="T37" fmla="*/ 554 h 642"/>
              <a:gd name="T38" fmla="*/ 671 w 759"/>
              <a:gd name="T39" fmla="*/ 641 h 642"/>
              <a:gd name="T40" fmla="*/ 496 w 759"/>
              <a:gd name="T41" fmla="*/ 641 h 642"/>
              <a:gd name="T42" fmla="*/ 408 w 759"/>
              <a:gd name="T43" fmla="*/ 554 h 642"/>
              <a:gd name="T44" fmla="*/ 408 w 759"/>
              <a:gd name="T45" fmla="*/ 233 h 642"/>
              <a:gd name="T46" fmla="*/ 642 w 759"/>
              <a:gd name="T47" fmla="*/ 0 h 642"/>
              <a:gd name="T48" fmla="*/ 671 w 759"/>
              <a:gd name="T49" fmla="*/ 0 h 642"/>
              <a:gd name="T50" fmla="*/ 700 w 759"/>
              <a:gd name="T51" fmla="*/ 29 h 642"/>
              <a:gd name="T52" fmla="*/ 700 w 759"/>
              <a:gd name="T53" fmla="*/ 87 h 642"/>
              <a:gd name="T54" fmla="*/ 671 w 759"/>
              <a:gd name="T55" fmla="*/ 116 h 642"/>
              <a:gd name="T56" fmla="*/ 642 w 759"/>
              <a:gd name="T57" fmla="*/ 116 h 642"/>
              <a:gd name="T58" fmla="*/ 525 w 759"/>
              <a:gd name="T59" fmla="*/ 233 h 642"/>
              <a:gd name="T60" fmla="*/ 525 w 759"/>
              <a:gd name="T61" fmla="*/ 248 h 642"/>
              <a:gd name="T62" fmla="*/ 569 w 759"/>
              <a:gd name="T63" fmla="*/ 291 h 642"/>
              <a:gd name="T64" fmla="*/ 671 w 759"/>
              <a:gd name="T65" fmla="*/ 291 h 642"/>
              <a:gd name="T66" fmla="*/ 758 w 759"/>
              <a:gd name="T67" fmla="*/ 379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59" h="642">
                <a:moveTo>
                  <a:pt x="350" y="379"/>
                </a:moveTo>
                <a:lnTo>
                  <a:pt x="350" y="554"/>
                </a:lnTo>
                <a:cubicBezTo>
                  <a:pt x="350" y="602"/>
                  <a:pt x="311" y="641"/>
                  <a:pt x="263" y="641"/>
                </a:cubicBezTo>
                <a:lnTo>
                  <a:pt x="88" y="641"/>
                </a:lnTo>
                <a:cubicBezTo>
                  <a:pt x="39" y="641"/>
                  <a:pt x="0" y="602"/>
                  <a:pt x="0" y="554"/>
                </a:cubicBezTo>
                <a:lnTo>
                  <a:pt x="0" y="233"/>
                </a:lnTo>
                <a:cubicBezTo>
                  <a:pt x="0" y="105"/>
                  <a:pt x="105" y="0"/>
                  <a:pt x="233" y="0"/>
                </a:cubicBezTo>
                <a:lnTo>
                  <a:pt x="263" y="0"/>
                </a:lnTo>
                <a:cubicBezTo>
                  <a:pt x="279" y="0"/>
                  <a:pt x="292" y="13"/>
                  <a:pt x="292" y="29"/>
                </a:cubicBezTo>
                <a:lnTo>
                  <a:pt x="292" y="87"/>
                </a:lnTo>
                <a:cubicBezTo>
                  <a:pt x="292" y="103"/>
                  <a:pt x="279" y="116"/>
                  <a:pt x="263" y="116"/>
                </a:cubicBezTo>
                <a:lnTo>
                  <a:pt x="233" y="116"/>
                </a:lnTo>
                <a:cubicBezTo>
                  <a:pt x="169" y="116"/>
                  <a:pt x="117" y="169"/>
                  <a:pt x="117" y="233"/>
                </a:cubicBezTo>
                <a:lnTo>
                  <a:pt x="117" y="248"/>
                </a:lnTo>
                <a:cubicBezTo>
                  <a:pt x="117" y="272"/>
                  <a:pt x="136" y="291"/>
                  <a:pt x="161" y="291"/>
                </a:cubicBezTo>
                <a:lnTo>
                  <a:pt x="263" y="291"/>
                </a:lnTo>
                <a:cubicBezTo>
                  <a:pt x="311" y="291"/>
                  <a:pt x="350" y="330"/>
                  <a:pt x="350" y="379"/>
                </a:cubicBezTo>
                <a:close/>
                <a:moveTo>
                  <a:pt x="758" y="379"/>
                </a:moveTo>
                <a:lnTo>
                  <a:pt x="758" y="554"/>
                </a:lnTo>
                <a:cubicBezTo>
                  <a:pt x="758" y="602"/>
                  <a:pt x="719" y="641"/>
                  <a:pt x="671" y="641"/>
                </a:cubicBezTo>
                <a:lnTo>
                  <a:pt x="496" y="641"/>
                </a:lnTo>
                <a:cubicBezTo>
                  <a:pt x="447" y="641"/>
                  <a:pt x="408" y="602"/>
                  <a:pt x="408" y="554"/>
                </a:cubicBezTo>
                <a:lnTo>
                  <a:pt x="408" y="233"/>
                </a:lnTo>
                <a:cubicBezTo>
                  <a:pt x="408" y="105"/>
                  <a:pt x="513" y="0"/>
                  <a:pt x="642" y="0"/>
                </a:cubicBezTo>
                <a:lnTo>
                  <a:pt x="671" y="0"/>
                </a:lnTo>
                <a:cubicBezTo>
                  <a:pt x="687" y="0"/>
                  <a:pt x="700" y="13"/>
                  <a:pt x="700" y="29"/>
                </a:cubicBezTo>
                <a:lnTo>
                  <a:pt x="700" y="87"/>
                </a:lnTo>
                <a:cubicBezTo>
                  <a:pt x="700" y="103"/>
                  <a:pt x="687" y="116"/>
                  <a:pt x="671" y="116"/>
                </a:cubicBezTo>
                <a:lnTo>
                  <a:pt x="642" y="116"/>
                </a:lnTo>
                <a:cubicBezTo>
                  <a:pt x="577" y="116"/>
                  <a:pt x="525" y="169"/>
                  <a:pt x="525" y="233"/>
                </a:cubicBezTo>
                <a:lnTo>
                  <a:pt x="525" y="248"/>
                </a:lnTo>
                <a:cubicBezTo>
                  <a:pt x="525" y="272"/>
                  <a:pt x="545" y="291"/>
                  <a:pt x="569" y="291"/>
                </a:cubicBezTo>
                <a:lnTo>
                  <a:pt x="671" y="291"/>
                </a:lnTo>
                <a:cubicBezTo>
                  <a:pt x="719" y="291"/>
                  <a:pt x="758" y="330"/>
                  <a:pt x="758" y="379"/>
                </a:cubicBezTo>
                <a:close/>
              </a:path>
            </a:pathLst>
          </a:custGeom>
          <a:solidFill>
            <a:srgbClr val="092C74"/>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pPr marL="0" marR="0" lvl="0" indent="0" algn="l" defTabSz="342900"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350" b="0" i="0" u="none" strike="noStrike" kern="1200" cap="none" spc="0" normalizeH="0" baseline="0" noProof="0" dirty="0">
              <a:ln>
                <a:noFill/>
              </a:ln>
              <a:solidFill>
                <a:srgbClr val="E2BC00"/>
              </a:solidFill>
              <a:effectLst/>
              <a:uLnTx/>
              <a:uFillTx/>
              <a:latin typeface="Source Serif Pro" panose="02040603050405020204" pitchFamily="18" charset="0"/>
              <a:ea typeface="Source Serif Pro" panose="02040603050405020204" pitchFamily="18" charset="0"/>
            </a:endParaRPr>
          </a:p>
        </p:txBody>
      </p:sp>
      <p:sp>
        <p:nvSpPr>
          <p:cNvPr id="10" name="Quote">
            <a:extLst>
              <a:ext uri="{FF2B5EF4-FFF2-40B4-BE49-F238E27FC236}">
                <a16:creationId xmlns:a16="http://schemas.microsoft.com/office/drawing/2014/main" id="{D569EA10-43E0-4BEE-B214-09F7B8A23227}"/>
              </a:ext>
            </a:extLst>
          </p:cNvPr>
          <p:cNvSpPr>
            <a:spLocks noGrp="1"/>
          </p:cNvSpPr>
          <p:nvPr>
            <p:ph type="body" sz="quarter" idx="15" hasCustomPrompt="1"/>
          </p:nvPr>
        </p:nvSpPr>
        <p:spPr>
          <a:xfrm>
            <a:off x="6038633" y="2149100"/>
            <a:ext cx="2452748" cy="1361768"/>
          </a:xfrm>
          <a:prstGeom prst="rect">
            <a:avLst/>
          </a:prstGeom>
        </p:spPr>
        <p:txBody>
          <a:bodyPr>
            <a:noAutofit/>
          </a:bodyPr>
          <a:lstStyle>
            <a:lvl1pPr marL="0" indent="0" algn="ctr">
              <a:buNone/>
              <a:defRPr sz="1200" b="1"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quote</a:t>
            </a:r>
          </a:p>
        </p:txBody>
      </p:sp>
      <p:sp>
        <p:nvSpPr>
          <p:cNvPr id="9" name="Page Number">
            <a:extLst>
              <a:ext uri="{FF2B5EF4-FFF2-40B4-BE49-F238E27FC236}">
                <a16:creationId xmlns:a16="http://schemas.microsoft.com/office/drawing/2014/main" id="{EEE55CF8-625E-4400-8F6B-ECBACA3EBA5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spTree>
    <p:extLst>
      <p:ext uri="{BB962C8B-B14F-4D97-AF65-F5344CB8AC3E}">
        <p14:creationId xmlns:p14="http://schemas.microsoft.com/office/powerpoint/2010/main" val="10180369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ig Quote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1554FC-FADE-4575-A597-D22AD9E65FB6}"/>
              </a:ext>
              <a:ext uri="{C183D7F6-B498-43B3-948B-1728B52AA6E4}">
                <adec:decorative xmlns:adec="http://schemas.microsoft.com/office/drawing/2017/decorative" val="1"/>
              </a:ext>
            </a:extLst>
          </p:cNvPr>
          <p:cNvSpPr/>
          <p:nvPr userDrawn="1"/>
        </p:nvSpPr>
        <p:spPr>
          <a:xfrm>
            <a:off x="279796" y="285751"/>
            <a:ext cx="8584406" cy="4571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F117C347-6C9A-4E19-9B45-59DD15CEE199}"/>
              </a:ext>
              <a:ext uri="{C183D7F6-B498-43B3-948B-1728B52AA6E4}">
                <adec:decorative xmlns:adec="http://schemas.microsoft.com/office/drawing/2017/decorative" val="1"/>
              </a:ext>
            </a:extLst>
          </p:cNvPr>
          <p:cNvSpPr/>
          <p:nvPr userDrawn="1"/>
        </p:nvSpPr>
        <p:spPr>
          <a:xfrm>
            <a:off x="5188702" y="1056529"/>
            <a:ext cx="3019509" cy="3030441"/>
          </a:xfrm>
          <a:prstGeom prst="rect">
            <a:avLst/>
          </a:prstGeom>
          <a:solidFill>
            <a:srgbClr val="092C74"/>
          </a:solidFill>
          <a:ln w="12700" cap="flat" cmpd="sng" algn="ctr">
            <a:noFill/>
            <a:prstDash val="solid"/>
            <a:miter lim="800000"/>
          </a:ln>
          <a:effectLst/>
        </p:spPr>
        <p:txBody>
          <a:bodyPr rtlCol="0" anchor="ctr"/>
          <a:lstStyle/>
          <a:p>
            <a:pPr marL="0" marR="0" lvl="0" indent="0" algn="ctr" defTabSz="685766"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chemeClr val="tx2"/>
              </a:solidFill>
              <a:effectLst/>
              <a:uLnTx/>
              <a:uFillTx/>
              <a:latin typeface="Source Sans Pro" panose="020B0503030403020204" pitchFamily="34" charset="0"/>
              <a:ea typeface="Source Sans Pro" panose="020B0503030403020204" pitchFamily="34" charset="0"/>
              <a:cs typeface="+mn-cs"/>
            </a:endParaRPr>
          </a:p>
        </p:txBody>
      </p:sp>
      <p:sp>
        <p:nvSpPr>
          <p:cNvPr id="8" name="Rectangle 7">
            <a:extLst>
              <a:ext uri="{FF2B5EF4-FFF2-40B4-BE49-F238E27FC236}">
                <a16:creationId xmlns:a16="http://schemas.microsoft.com/office/drawing/2014/main" id="{0392F947-1432-4A46-A4D0-277EDD87161D}"/>
              </a:ext>
            </a:extLst>
          </p:cNvPr>
          <p:cNvSpPr/>
          <p:nvPr userDrawn="1"/>
        </p:nvSpPr>
        <p:spPr>
          <a:xfrm>
            <a:off x="1416326" y="1543050"/>
            <a:ext cx="4253948"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Quote">
            <a:extLst>
              <a:ext uri="{FF2B5EF4-FFF2-40B4-BE49-F238E27FC236}">
                <a16:creationId xmlns:a16="http://schemas.microsoft.com/office/drawing/2014/main" id="{5C8A66A0-BC82-4893-917E-EB5E32A0EFD0}"/>
              </a:ext>
            </a:extLst>
          </p:cNvPr>
          <p:cNvSpPr>
            <a:spLocks noGrp="1"/>
          </p:cNvSpPr>
          <p:nvPr>
            <p:ph type="body" sz="quarter" idx="15" hasCustomPrompt="1"/>
          </p:nvPr>
        </p:nvSpPr>
        <p:spPr>
          <a:xfrm>
            <a:off x="1880255" y="1925782"/>
            <a:ext cx="3308447" cy="1330036"/>
          </a:xfrm>
          <a:prstGeom prst="rect">
            <a:avLst/>
          </a:prstGeom>
        </p:spPr>
        <p:txBody>
          <a:bodyPr anchor="ctr">
            <a:noAutofit/>
          </a:bodyPr>
          <a:lstStyle>
            <a:lvl1pPr marL="0" indent="0" algn="ctr">
              <a:buNone/>
              <a:defRPr sz="1200" b="1"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quote</a:t>
            </a:r>
          </a:p>
        </p:txBody>
      </p:sp>
      <p:sp>
        <p:nvSpPr>
          <p:cNvPr id="4" name="Picture">
            <a:extLst>
              <a:ext uri="{FF2B5EF4-FFF2-40B4-BE49-F238E27FC236}">
                <a16:creationId xmlns:a16="http://schemas.microsoft.com/office/drawing/2014/main" id="{4E6386A3-9469-4807-90E8-CCCADF41D9A9}"/>
              </a:ext>
            </a:extLst>
          </p:cNvPr>
          <p:cNvSpPr>
            <a:spLocks noGrp="1"/>
          </p:cNvSpPr>
          <p:nvPr>
            <p:ph type="pic" sz="quarter" idx="12"/>
          </p:nvPr>
        </p:nvSpPr>
        <p:spPr bwMode="auto">
          <a:xfrm>
            <a:off x="5670273" y="1543050"/>
            <a:ext cx="2057400" cy="2057400"/>
          </a:xfrm>
          <a:custGeom>
            <a:avLst/>
            <a:gdLst>
              <a:gd name="connsiteX0" fmla="*/ 0 w 2743200"/>
              <a:gd name="connsiteY0" fmla="*/ 0 h 2743200"/>
              <a:gd name="connsiteX1" fmla="*/ 2743200 w 2743200"/>
              <a:gd name="connsiteY1" fmla="*/ 0 h 2743200"/>
              <a:gd name="connsiteX2" fmla="*/ 2743200 w 2743200"/>
              <a:gd name="connsiteY2" fmla="*/ 2743200 h 2743200"/>
              <a:gd name="connsiteX3" fmla="*/ 0 w 274320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2743200" h="2743200">
                <a:moveTo>
                  <a:pt x="0" y="0"/>
                </a:moveTo>
                <a:lnTo>
                  <a:pt x="2743200" y="0"/>
                </a:lnTo>
                <a:lnTo>
                  <a:pt x="2743200" y="2743200"/>
                </a:lnTo>
                <a:lnTo>
                  <a:pt x="0" y="2743200"/>
                </a:lnTo>
                <a:close/>
              </a:path>
            </a:pathLst>
          </a:cu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1" name="Picture Citation">
            <a:extLst>
              <a:ext uri="{FF2B5EF4-FFF2-40B4-BE49-F238E27FC236}">
                <a16:creationId xmlns:a16="http://schemas.microsoft.com/office/drawing/2014/main" id="{0B1D907D-0C88-48F8-8FE2-9848768ADBD2}"/>
              </a:ext>
            </a:extLst>
          </p:cNvPr>
          <p:cNvSpPr>
            <a:spLocks noGrp="1"/>
          </p:cNvSpPr>
          <p:nvPr>
            <p:ph type="body" sz="quarter" idx="18" hasCustomPrompt="1"/>
          </p:nvPr>
        </p:nvSpPr>
        <p:spPr>
          <a:xfrm>
            <a:off x="6300877" y="3607377"/>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C812EE0D-8561-48A0-A9AE-FEBB91B26CAF}"/>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spTree>
    <p:extLst>
      <p:ext uri="{BB962C8B-B14F-4D97-AF65-F5344CB8AC3E}">
        <p14:creationId xmlns:p14="http://schemas.microsoft.com/office/powerpoint/2010/main" val="38574773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ig Quote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1554FC-FADE-4575-A597-D22AD9E65FB6}"/>
              </a:ext>
              <a:ext uri="{C183D7F6-B498-43B3-948B-1728B52AA6E4}">
                <adec:decorative xmlns:adec="http://schemas.microsoft.com/office/drawing/2017/decorative" val="1"/>
              </a:ext>
            </a:extLst>
          </p:cNvPr>
          <p:cNvSpPr/>
          <p:nvPr userDrawn="1"/>
        </p:nvSpPr>
        <p:spPr>
          <a:xfrm>
            <a:off x="279796" y="285751"/>
            <a:ext cx="8584406" cy="45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F117C347-6C9A-4E19-9B45-59DD15CEE199}"/>
              </a:ext>
              <a:ext uri="{C183D7F6-B498-43B3-948B-1728B52AA6E4}">
                <adec:decorative xmlns:adec="http://schemas.microsoft.com/office/drawing/2017/decorative" val="1"/>
              </a:ext>
            </a:extLst>
          </p:cNvPr>
          <p:cNvSpPr/>
          <p:nvPr userDrawn="1"/>
        </p:nvSpPr>
        <p:spPr>
          <a:xfrm>
            <a:off x="5188702" y="1056529"/>
            <a:ext cx="3019509" cy="3030441"/>
          </a:xfrm>
          <a:prstGeom prst="rect">
            <a:avLst/>
          </a:prstGeom>
          <a:solidFill>
            <a:srgbClr val="092C74"/>
          </a:solidFill>
          <a:ln w="12700" cap="flat" cmpd="sng" algn="ctr">
            <a:noFill/>
            <a:prstDash val="solid"/>
            <a:miter lim="800000"/>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2D72"/>
              </a:solidFill>
              <a:effectLst/>
              <a:uLnTx/>
              <a:uFillTx/>
              <a:latin typeface="Source Sans Pro" panose="020B0503030403020204" pitchFamily="34" charset="0"/>
              <a:ea typeface="Source Sans Pro" panose="020B0503030403020204" pitchFamily="34" charset="0"/>
              <a:cs typeface="+mn-cs"/>
            </a:endParaRPr>
          </a:p>
        </p:txBody>
      </p:sp>
      <p:sp>
        <p:nvSpPr>
          <p:cNvPr id="8" name="Rectangle 7">
            <a:extLst>
              <a:ext uri="{FF2B5EF4-FFF2-40B4-BE49-F238E27FC236}">
                <a16:creationId xmlns:a16="http://schemas.microsoft.com/office/drawing/2014/main" id="{0392F947-1432-4A46-A4D0-277EDD87161D}"/>
              </a:ext>
            </a:extLst>
          </p:cNvPr>
          <p:cNvSpPr/>
          <p:nvPr userDrawn="1"/>
        </p:nvSpPr>
        <p:spPr>
          <a:xfrm>
            <a:off x="1416326" y="1543050"/>
            <a:ext cx="4253948"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itle 2">
            <a:extLst>
              <a:ext uri="{FF2B5EF4-FFF2-40B4-BE49-F238E27FC236}">
                <a16:creationId xmlns:a16="http://schemas.microsoft.com/office/drawing/2014/main" id="{BC2E7280-E0EB-D34E-ACCA-E3CD484330ED}"/>
              </a:ext>
            </a:extLst>
          </p:cNvPr>
          <p:cNvSpPr>
            <a:spLocks noGrp="1"/>
          </p:cNvSpPr>
          <p:nvPr>
            <p:ph type="title"/>
          </p:nvPr>
        </p:nvSpPr>
        <p:spPr>
          <a:xfrm>
            <a:off x="1576553" y="1757825"/>
            <a:ext cx="3941378" cy="1700078"/>
          </a:xfrm>
          <a:prstGeom prst="rect">
            <a:avLst/>
          </a:prstGeom>
        </p:spPr>
        <p:txBody>
          <a:bodyPr/>
          <a:lstStyle>
            <a:lvl1pPr>
              <a:defRPr sz="1600">
                <a:latin typeface="+mn-lt"/>
              </a:defRPr>
            </a:lvl1pPr>
          </a:lstStyle>
          <a:p>
            <a:r>
              <a:rPr lang="en-US" dirty="0"/>
              <a:t>Click to edit Master title style</a:t>
            </a:r>
          </a:p>
        </p:txBody>
      </p:sp>
      <p:sp>
        <p:nvSpPr>
          <p:cNvPr id="4" name="Picture">
            <a:extLst>
              <a:ext uri="{FF2B5EF4-FFF2-40B4-BE49-F238E27FC236}">
                <a16:creationId xmlns:a16="http://schemas.microsoft.com/office/drawing/2014/main" id="{4E6386A3-9469-4807-90E8-CCCADF41D9A9}"/>
              </a:ext>
            </a:extLst>
          </p:cNvPr>
          <p:cNvSpPr>
            <a:spLocks noGrp="1"/>
          </p:cNvSpPr>
          <p:nvPr>
            <p:ph type="pic" sz="quarter" idx="12"/>
          </p:nvPr>
        </p:nvSpPr>
        <p:spPr bwMode="auto">
          <a:xfrm>
            <a:off x="5670273" y="1543050"/>
            <a:ext cx="2057400" cy="2057400"/>
          </a:xfrm>
          <a:custGeom>
            <a:avLst/>
            <a:gdLst>
              <a:gd name="connsiteX0" fmla="*/ 0 w 2743200"/>
              <a:gd name="connsiteY0" fmla="*/ 0 h 2743200"/>
              <a:gd name="connsiteX1" fmla="*/ 2743200 w 2743200"/>
              <a:gd name="connsiteY1" fmla="*/ 0 h 2743200"/>
              <a:gd name="connsiteX2" fmla="*/ 2743200 w 2743200"/>
              <a:gd name="connsiteY2" fmla="*/ 2743200 h 2743200"/>
              <a:gd name="connsiteX3" fmla="*/ 0 w 274320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2743200" h="2743200">
                <a:moveTo>
                  <a:pt x="0" y="0"/>
                </a:moveTo>
                <a:lnTo>
                  <a:pt x="2743200" y="0"/>
                </a:lnTo>
                <a:lnTo>
                  <a:pt x="2743200" y="2743200"/>
                </a:lnTo>
                <a:lnTo>
                  <a:pt x="0" y="2743200"/>
                </a:lnTo>
                <a:close/>
              </a:path>
            </a:pathLst>
          </a:cu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1" name="Picture Citation">
            <a:extLst>
              <a:ext uri="{FF2B5EF4-FFF2-40B4-BE49-F238E27FC236}">
                <a16:creationId xmlns:a16="http://schemas.microsoft.com/office/drawing/2014/main" id="{0B1D907D-0C88-48F8-8FE2-9848768ADBD2}"/>
              </a:ext>
            </a:extLst>
          </p:cNvPr>
          <p:cNvSpPr>
            <a:spLocks noGrp="1"/>
          </p:cNvSpPr>
          <p:nvPr>
            <p:ph type="body" sz="quarter" idx="18" hasCustomPrompt="1"/>
          </p:nvPr>
        </p:nvSpPr>
        <p:spPr>
          <a:xfrm>
            <a:off x="6300877" y="3607377"/>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C812EE0D-8561-48A0-A9AE-FEBB91B26CAF}"/>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739262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Items and Bullets">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AE8B6D00-0CE5-4F77-A502-4776F085A5BB}"/>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8" name="Rectangle 17">
            <a:extLst>
              <a:ext uri="{FF2B5EF4-FFF2-40B4-BE49-F238E27FC236}">
                <a16:creationId xmlns:a16="http://schemas.microsoft.com/office/drawing/2014/main" id="{02D77B7E-D676-4430-9251-20A93BF4552C}"/>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211955E-A65C-4E31-A691-13A70FEECBCF}"/>
              </a:ext>
              <a:ext uri="{C183D7F6-B498-43B3-948B-1728B52AA6E4}">
                <adec:decorative xmlns:adec="http://schemas.microsoft.com/office/drawing/2017/decorative" val="1"/>
              </a:ext>
            </a:extLst>
          </p:cNvPr>
          <p:cNvSpPr/>
          <p:nvPr userDrawn="1"/>
        </p:nvSpPr>
        <p:spPr>
          <a:xfrm>
            <a:off x="0" y="2479986"/>
            <a:ext cx="9144000" cy="2693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Source Serif Pro" panose="02040603050405020204" pitchFamily="18" charset="0"/>
              <a:ea typeface="Source Serif Pro" panose="02040603050405020204" pitchFamily="18" charset="0"/>
              <a:cs typeface="+mn-cs"/>
            </a:endParaRPr>
          </a:p>
        </p:txBody>
      </p:sp>
      <p:sp>
        <p:nvSpPr>
          <p:cNvPr id="13" name="Picture 1">
            <a:extLst>
              <a:ext uri="{FF2B5EF4-FFF2-40B4-BE49-F238E27FC236}">
                <a16:creationId xmlns:a16="http://schemas.microsoft.com/office/drawing/2014/main" id="{3EF03DDC-6633-494B-9776-488C6BEEF146}"/>
              </a:ext>
            </a:extLst>
          </p:cNvPr>
          <p:cNvSpPr>
            <a:spLocks noGrp="1"/>
          </p:cNvSpPr>
          <p:nvPr>
            <p:ph type="pic" sz="quarter" idx="17"/>
          </p:nvPr>
        </p:nvSpPr>
        <p:spPr bwMode="auto">
          <a:xfrm>
            <a:off x="533919" y="1559292"/>
            <a:ext cx="1687285" cy="1665353"/>
          </a:xfrm>
          <a:prstGeom prst="ellipse">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p>
            <a:endParaRPr lang="en-US" dirty="0"/>
          </a:p>
        </p:txBody>
      </p:sp>
      <p:sp>
        <p:nvSpPr>
          <p:cNvPr id="28" name="Picture 1 Citation">
            <a:extLst>
              <a:ext uri="{FF2B5EF4-FFF2-40B4-BE49-F238E27FC236}">
                <a16:creationId xmlns:a16="http://schemas.microsoft.com/office/drawing/2014/main" id="{23EDEA9D-6619-4636-9D0C-708BA2E0C94E}"/>
              </a:ext>
            </a:extLst>
          </p:cNvPr>
          <p:cNvSpPr>
            <a:spLocks noGrp="1"/>
          </p:cNvSpPr>
          <p:nvPr>
            <p:ph type="body" sz="quarter" idx="24" hasCustomPrompt="1"/>
          </p:nvPr>
        </p:nvSpPr>
        <p:spPr>
          <a:xfrm>
            <a:off x="664163" y="3239365"/>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20" name="Bullet 1">
            <a:extLst>
              <a:ext uri="{FF2B5EF4-FFF2-40B4-BE49-F238E27FC236}">
                <a16:creationId xmlns:a16="http://schemas.microsoft.com/office/drawing/2014/main" id="{4A0E21E2-0D13-441F-82DA-7A39FD0CFA13}"/>
              </a:ext>
            </a:extLst>
          </p:cNvPr>
          <p:cNvSpPr>
            <a:spLocks noGrp="1"/>
          </p:cNvSpPr>
          <p:nvPr>
            <p:ph type="body" sz="quarter" idx="20" hasCustomPrompt="1"/>
          </p:nvPr>
        </p:nvSpPr>
        <p:spPr>
          <a:xfrm>
            <a:off x="537750" y="3583997"/>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1125">
              <a:buClr>
                <a:schemeClr val="bg1"/>
              </a:buClr>
              <a:buFont typeface="Courier New" panose="02070309020205020404" pitchFamily="49" charset="0"/>
              <a:buChar char="o"/>
              <a:defRPr sz="1000">
                <a:solidFill>
                  <a:schemeClr val="bg1"/>
                </a:solidFill>
              </a:defRPr>
            </a:lvl2pPr>
            <a:lvl3pPr marL="914400" indent="-228600">
              <a:defRPr sz="1000">
                <a:solidFill>
                  <a:schemeClr val="bg1"/>
                </a:solidFill>
              </a:defRPr>
            </a:lvl3pPr>
          </a:lstStyle>
          <a:p>
            <a:pPr lvl="0"/>
            <a:r>
              <a:rPr lang="en-US" noProof="0" dirty="0"/>
              <a:t>Click to add bullets</a:t>
            </a:r>
          </a:p>
          <a:p>
            <a:pPr lvl="1"/>
            <a:r>
              <a:rPr lang="en-US" noProof="0" dirty="0"/>
              <a:t>Second level</a:t>
            </a:r>
          </a:p>
        </p:txBody>
      </p:sp>
      <p:sp>
        <p:nvSpPr>
          <p:cNvPr id="12" name="Picture 2">
            <a:extLst>
              <a:ext uri="{FF2B5EF4-FFF2-40B4-BE49-F238E27FC236}">
                <a16:creationId xmlns:a16="http://schemas.microsoft.com/office/drawing/2014/main" id="{2E4C83EF-E5C1-438E-8B2B-8E1C2D8A343E}"/>
              </a:ext>
            </a:extLst>
          </p:cNvPr>
          <p:cNvSpPr>
            <a:spLocks noGrp="1"/>
          </p:cNvSpPr>
          <p:nvPr>
            <p:ph type="pic" sz="quarter" idx="16"/>
          </p:nvPr>
        </p:nvSpPr>
        <p:spPr bwMode="auto">
          <a:xfrm>
            <a:off x="2683807" y="1574012"/>
            <a:ext cx="1687285" cy="1665353"/>
          </a:xfrm>
          <a:prstGeom prst="ellipse">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p>
            <a:endParaRPr lang="en-US" dirty="0"/>
          </a:p>
        </p:txBody>
      </p:sp>
      <p:sp>
        <p:nvSpPr>
          <p:cNvPr id="29" name="Picture 2 Citation">
            <a:extLst>
              <a:ext uri="{FF2B5EF4-FFF2-40B4-BE49-F238E27FC236}">
                <a16:creationId xmlns:a16="http://schemas.microsoft.com/office/drawing/2014/main" id="{A0086350-D8A5-4130-8619-AE16BACE43CF}"/>
              </a:ext>
            </a:extLst>
          </p:cNvPr>
          <p:cNvSpPr>
            <a:spLocks noGrp="1"/>
          </p:cNvSpPr>
          <p:nvPr>
            <p:ph type="body" sz="quarter" idx="25" hasCustomPrompt="1"/>
          </p:nvPr>
        </p:nvSpPr>
        <p:spPr>
          <a:xfrm>
            <a:off x="2812135" y="3245850"/>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21" name="Bullet 2">
            <a:extLst>
              <a:ext uri="{FF2B5EF4-FFF2-40B4-BE49-F238E27FC236}">
                <a16:creationId xmlns:a16="http://schemas.microsoft.com/office/drawing/2014/main" id="{D54FA790-8A27-4C02-86E4-F475F67FD487}"/>
              </a:ext>
            </a:extLst>
          </p:cNvPr>
          <p:cNvSpPr>
            <a:spLocks noGrp="1"/>
          </p:cNvSpPr>
          <p:nvPr>
            <p:ph type="body" sz="quarter" idx="21" hasCustomPrompt="1"/>
          </p:nvPr>
        </p:nvSpPr>
        <p:spPr>
          <a:xfrm>
            <a:off x="2683807" y="3598717"/>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1125">
              <a:buClr>
                <a:schemeClr val="bg1"/>
              </a:buClr>
              <a:buFont typeface="Courier New" panose="02070309020205020404" pitchFamily="49" charset="0"/>
              <a:buChar char="o"/>
              <a:defRPr sz="1000">
                <a:solidFill>
                  <a:schemeClr val="bg1"/>
                </a:solidFill>
              </a:defRPr>
            </a:lvl2pPr>
          </a:lstStyle>
          <a:p>
            <a:pPr lvl="0"/>
            <a:r>
              <a:rPr lang="en-US" noProof="0" dirty="0"/>
              <a:t>Click to add bullets</a:t>
            </a:r>
          </a:p>
          <a:p>
            <a:pPr lvl="1"/>
            <a:r>
              <a:rPr lang="en-US" noProof="0" dirty="0"/>
              <a:t>Second level</a:t>
            </a:r>
          </a:p>
        </p:txBody>
      </p:sp>
      <p:sp>
        <p:nvSpPr>
          <p:cNvPr id="11" name="Picture 3">
            <a:extLst>
              <a:ext uri="{FF2B5EF4-FFF2-40B4-BE49-F238E27FC236}">
                <a16:creationId xmlns:a16="http://schemas.microsoft.com/office/drawing/2014/main" id="{A351FD4D-8E7A-4EB5-B689-26D5EE8CBDAA}"/>
              </a:ext>
            </a:extLst>
          </p:cNvPr>
          <p:cNvSpPr>
            <a:spLocks noGrp="1"/>
          </p:cNvSpPr>
          <p:nvPr>
            <p:ph type="pic" sz="quarter" idx="18"/>
          </p:nvPr>
        </p:nvSpPr>
        <p:spPr bwMode="auto">
          <a:xfrm>
            <a:off x="4796130" y="1574012"/>
            <a:ext cx="1687285" cy="1665353"/>
          </a:xfrm>
          <a:prstGeom prst="ellipse">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p>
            <a:endParaRPr lang="en-US" dirty="0"/>
          </a:p>
        </p:txBody>
      </p:sp>
      <p:sp>
        <p:nvSpPr>
          <p:cNvPr id="30" name="Picture 3 Citation">
            <a:extLst>
              <a:ext uri="{FF2B5EF4-FFF2-40B4-BE49-F238E27FC236}">
                <a16:creationId xmlns:a16="http://schemas.microsoft.com/office/drawing/2014/main" id="{D6D743B7-EFB0-47FD-A3B0-8348B7AE467A}"/>
              </a:ext>
            </a:extLst>
          </p:cNvPr>
          <p:cNvSpPr>
            <a:spLocks noGrp="1"/>
          </p:cNvSpPr>
          <p:nvPr>
            <p:ph type="body" sz="quarter" idx="26" hasCustomPrompt="1"/>
          </p:nvPr>
        </p:nvSpPr>
        <p:spPr>
          <a:xfrm>
            <a:off x="4926374" y="3243516"/>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22" name="Bullet 3">
            <a:extLst>
              <a:ext uri="{FF2B5EF4-FFF2-40B4-BE49-F238E27FC236}">
                <a16:creationId xmlns:a16="http://schemas.microsoft.com/office/drawing/2014/main" id="{7E7E2D7E-6AA9-45C1-862B-20DD14162683}"/>
              </a:ext>
            </a:extLst>
          </p:cNvPr>
          <p:cNvSpPr>
            <a:spLocks noGrp="1"/>
          </p:cNvSpPr>
          <p:nvPr>
            <p:ph type="body" sz="quarter" idx="22" hasCustomPrompt="1"/>
          </p:nvPr>
        </p:nvSpPr>
        <p:spPr>
          <a:xfrm>
            <a:off x="4799963" y="3598717"/>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bg1"/>
              </a:buClr>
              <a:buFont typeface="Courier New" panose="02070309020205020404" pitchFamily="49" charset="0"/>
              <a:buChar char="o"/>
              <a:defRPr sz="1000">
                <a:solidFill>
                  <a:schemeClr val="bg1"/>
                </a:solidFill>
              </a:defRPr>
            </a:lvl2pPr>
          </a:lstStyle>
          <a:p>
            <a:pPr lvl="0"/>
            <a:r>
              <a:rPr lang="en-US" noProof="0" dirty="0"/>
              <a:t>Click to add bullets</a:t>
            </a:r>
          </a:p>
          <a:p>
            <a:pPr lvl="1"/>
            <a:r>
              <a:rPr lang="en-US" noProof="0" dirty="0"/>
              <a:t>Second level</a:t>
            </a:r>
          </a:p>
        </p:txBody>
      </p:sp>
      <p:sp>
        <p:nvSpPr>
          <p:cNvPr id="10" name="Picture 4">
            <a:extLst>
              <a:ext uri="{FF2B5EF4-FFF2-40B4-BE49-F238E27FC236}">
                <a16:creationId xmlns:a16="http://schemas.microsoft.com/office/drawing/2014/main" id="{D8648803-C884-4BE6-8CD5-BC3B1F26808D}"/>
              </a:ext>
            </a:extLst>
          </p:cNvPr>
          <p:cNvSpPr>
            <a:spLocks noGrp="1"/>
          </p:cNvSpPr>
          <p:nvPr>
            <p:ph type="pic" sz="quarter" idx="19"/>
          </p:nvPr>
        </p:nvSpPr>
        <p:spPr bwMode="auto">
          <a:xfrm>
            <a:off x="6933252" y="1559292"/>
            <a:ext cx="1687285" cy="1665353"/>
          </a:xfrm>
          <a:prstGeom prst="ellipse">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p>
            <a:endParaRPr lang="en-US" dirty="0"/>
          </a:p>
        </p:txBody>
      </p:sp>
      <p:sp>
        <p:nvSpPr>
          <p:cNvPr id="31" name="Picture 4 Citation">
            <a:extLst>
              <a:ext uri="{FF2B5EF4-FFF2-40B4-BE49-F238E27FC236}">
                <a16:creationId xmlns:a16="http://schemas.microsoft.com/office/drawing/2014/main" id="{CCE9FB30-9A0B-481A-8316-DA7750A5B612}"/>
              </a:ext>
            </a:extLst>
          </p:cNvPr>
          <p:cNvSpPr>
            <a:spLocks noGrp="1"/>
          </p:cNvSpPr>
          <p:nvPr>
            <p:ph type="body" sz="quarter" idx="27" hasCustomPrompt="1"/>
          </p:nvPr>
        </p:nvSpPr>
        <p:spPr>
          <a:xfrm>
            <a:off x="7063496" y="3229986"/>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23" name="Bullet 4">
            <a:extLst>
              <a:ext uri="{FF2B5EF4-FFF2-40B4-BE49-F238E27FC236}">
                <a16:creationId xmlns:a16="http://schemas.microsoft.com/office/drawing/2014/main" id="{D7971259-2CFF-43DE-B8EF-1B4A73DC8849}"/>
              </a:ext>
            </a:extLst>
          </p:cNvPr>
          <p:cNvSpPr>
            <a:spLocks noGrp="1"/>
          </p:cNvSpPr>
          <p:nvPr>
            <p:ph type="body" sz="quarter" idx="23" hasCustomPrompt="1"/>
          </p:nvPr>
        </p:nvSpPr>
        <p:spPr>
          <a:xfrm>
            <a:off x="6935168" y="3583996"/>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bg1"/>
              </a:buClr>
              <a:buFont typeface="Courier New" panose="02070309020205020404" pitchFamily="49" charset="0"/>
              <a:buChar char="o"/>
              <a:defRPr sz="1000">
                <a:solidFill>
                  <a:schemeClr val="bg1"/>
                </a:solidFill>
              </a:defRPr>
            </a:lvl2pPr>
          </a:lstStyle>
          <a:p>
            <a:pPr lvl="0"/>
            <a:r>
              <a:rPr lang="en-US" noProof="0" dirty="0"/>
              <a:t>Click to add bullets</a:t>
            </a:r>
          </a:p>
          <a:p>
            <a:pPr lvl="1"/>
            <a:r>
              <a:rPr lang="en-US" noProof="0" dirty="0"/>
              <a:t>Second level</a:t>
            </a:r>
          </a:p>
        </p:txBody>
      </p:sp>
      <p:sp>
        <p:nvSpPr>
          <p:cNvPr id="27" name="Page Number">
            <a:extLst>
              <a:ext uri="{FF2B5EF4-FFF2-40B4-BE49-F238E27FC236}">
                <a16:creationId xmlns:a16="http://schemas.microsoft.com/office/drawing/2014/main" id="{D7320757-0FB4-4CE4-B232-73364EDF6C68}"/>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solidFill>
                <a:latin typeface="+mj-lt"/>
              </a:rPr>
              <a:t>                </a:t>
            </a:r>
            <a:fld id="{F2C1E792-EDA4-4DC5-8412-A2C2E5D30ADF}" type="slidenum">
              <a:rPr lang="en-US" sz="1000" b="1" baseline="0">
                <a:solidFill>
                  <a:schemeClr val="bg1"/>
                </a:solidFill>
                <a:latin typeface="+mj-lt"/>
              </a:rPr>
              <a:pPr algn="r" defTabSz="685783">
                <a:defRPr/>
              </a:pPr>
              <a:t>‹#›</a:t>
            </a:fld>
            <a:endParaRPr lang="en-US" sz="1000" b="1" baseline="0" dirty="0">
              <a:solidFill>
                <a:schemeClr val="bg1"/>
              </a:solidFill>
              <a:latin typeface="+mj-lt"/>
            </a:endParaRPr>
          </a:p>
        </p:txBody>
      </p:sp>
    </p:spTree>
    <p:extLst>
      <p:ext uri="{BB962C8B-B14F-4D97-AF65-F5344CB8AC3E}">
        <p14:creationId xmlns:p14="http://schemas.microsoft.com/office/powerpoint/2010/main" val="11485363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ight Blue Callout">
    <p:bg>
      <p:bgPr>
        <a:solidFill>
          <a:srgbClr val="69ACE5"/>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D48CE8C-C275-46E6-9D6E-D300E5B923C6}"/>
              </a:ext>
              <a:ext uri="{C183D7F6-B498-43B3-948B-1728B52AA6E4}">
                <adec:decorative xmlns:adec="http://schemas.microsoft.com/office/drawing/2017/decorative" val="1"/>
              </a:ext>
            </a:extLst>
          </p:cNvPr>
          <p:cNvSpPr/>
          <p:nvPr userDrawn="1"/>
        </p:nvSpPr>
        <p:spPr>
          <a:xfrm>
            <a:off x="1069534" y="1600200"/>
            <a:ext cx="1943100" cy="1943100"/>
          </a:xfrm>
          <a:prstGeom prst="ellipse">
            <a:avLst/>
          </a:prstGeom>
          <a:solidFill>
            <a:srgbClr val="092C74"/>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5" name="Text">
            <a:extLst>
              <a:ext uri="{FF2B5EF4-FFF2-40B4-BE49-F238E27FC236}">
                <a16:creationId xmlns:a16="http://schemas.microsoft.com/office/drawing/2014/main" id="{20A1A377-F0DC-451D-AD18-E54E930A614B}"/>
              </a:ext>
            </a:extLst>
          </p:cNvPr>
          <p:cNvSpPr>
            <a:spLocks noGrp="1"/>
          </p:cNvSpPr>
          <p:nvPr>
            <p:ph type="body" sz="quarter" idx="10" hasCustomPrompt="1"/>
          </p:nvPr>
        </p:nvSpPr>
        <p:spPr>
          <a:xfrm>
            <a:off x="3523886" y="1775113"/>
            <a:ext cx="5162914" cy="1593273"/>
          </a:xfrm>
          <a:prstGeom prst="rect">
            <a:avLst/>
          </a:prstGeom>
        </p:spPr>
        <p:txBody>
          <a:bodyPr anchor="ctr">
            <a:normAutofit/>
          </a:bodyPr>
          <a:lstStyle>
            <a:lvl1pPr marL="0" indent="0">
              <a:buNone/>
              <a:defRPr sz="16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 subtitle styles</a:t>
            </a:r>
          </a:p>
        </p:txBody>
      </p:sp>
      <p:sp>
        <p:nvSpPr>
          <p:cNvPr id="6" name="Page Number">
            <a:extLst>
              <a:ext uri="{FF2B5EF4-FFF2-40B4-BE49-F238E27FC236}">
                <a16:creationId xmlns:a16="http://schemas.microsoft.com/office/drawing/2014/main" id="{DD38D696-ECB8-473D-97C3-2C4977B479B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solidFill>
                <a:latin typeface="+mj-lt"/>
              </a:rPr>
              <a:t>                </a:t>
            </a:r>
            <a:fld id="{F2C1E792-EDA4-4DC5-8412-A2C2E5D30ADF}" type="slidenum">
              <a:rPr lang="en-US" sz="1000" b="1" baseline="0">
                <a:solidFill>
                  <a:srgbClr val="092C74"/>
                </a:solidFill>
                <a:latin typeface="+mj-lt"/>
              </a:rPr>
              <a:pPr algn="r" defTabSz="685783">
                <a:defRPr/>
              </a:pPr>
              <a:t>‹#›</a:t>
            </a:fld>
            <a:endParaRPr lang="en-US" sz="1000" b="1" baseline="0" dirty="0">
              <a:solidFill>
                <a:srgbClr val="092C74"/>
              </a:solidFill>
              <a:latin typeface="+mj-lt"/>
            </a:endParaRPr>
          </a:p>
        </p:txBody>
      </p:sp>
    </p:spTree>
    <p:extLst>
      <p:ext uri="{BB962C8B-B14F-4D97-AF65-F5344CB8AC3E}">
        <p14:creationId xmlns:p14="http://schemas.microsoft.com/office/powerpoint/2010/main" val="40988430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Light Blue Callout">
    <p:bg>
      <p:bgPr>
        <a:solidFill>
          <a:schemeClr val="accent2"/>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D48CE8C-C275-46E6-9D6E-D300E5B923C6}"/>
              </a:ext>
              <a:ext uri="{C183D7F6-B498-43B3-948B-1728B52AA6E4}">
                <adec:decorative xmlns:adec="http://schemas.microsoft.com/office/drawing/2017/decorative" val="1"/>
              </a:ext>
            </a:extLst>
          </p:cNvPr>
          <p:cNvSpPr/>
          <p:nvPr userDrawn="1"/>
        </p:nvSpPr>
        <p:spPr>
          <a:xfrm>
            <a:off x="1069534" y="1600200"/>
            <a:ext cx="1943100" cy="1943100"/>
          </a:xfrm>
          <a:prstGeom prst="ellipse">
            <a:avLst/>
          </a:prstGeom>
          <a:solidFill>
            <a:srgbClr val="092C74"/>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0A091B"/>
              </a:solidFill>
              <a:effectLst/>
              <a:uLnTx/>
              <a:uFillTx/>
              <a:latin typeface="Roboto"/>
              <a:ea typeface="+mn-ea"/>
              <a:cs typeface="+mn-cs"/>
            </a:endParaRPr>
          </a:p>
        </p:txBody>
      </p:sp>
      <p:sp>
        <p:nvSpPr>
          <p:cNvPr id="4" name="Rectangle 3">
            <a:extLst>
              <a:ext uri="{FF2B5EF4-FFF2-40B4-BE49-F238E27FC236}">
                <a16:creationId xmlns:a16="http://schemas.microsoft.com/office/drawing/2014/main" id="{F9B22E3D-8576-D248-8FD1-C324D7DFE63C}"/>
              </a:ext>
            </a:extLst>
          </p:cNvPr>
          <p:cNvSpPr/>
          <p:nvPr userDrawn="1"/>
        </p:nvSpPr>
        <p:spPr>
          <a:xfrm>
            <a:off x="3342290" y="1600200"/>
            <a:ext cx="5801710" cy="1943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2" name="Title 1">
            <a:extLst>
              <a:ext uri="{FF2B5EF4-FFF2-40B4-BE49-F238E27FC236}">
                <a16:creationId xmlns:a16="http://schemas.microsoft.com/office/drawing/2014/main" id="{806028B7-D1DD-4A43-98BB-B15FB80155D2}"/>
              </a:ext>
            </a:extLst>
          </p:cNvPr>
          <p:cNvSpPr>
            <a:spLocks noGrp="1"/>
          </p:cNvSpPr>
          <p:nvPr>
            <p:ph type="title"/>
          </p:nvPr>
        </p:nvSpPr>
        <p:spPr>
          <a:xfrm>
            <a:off x="3523887" y="1821512"/>
            <a:ext cx="5472968" cy="1500475"/>
          </a:xfrm>
          <a:prstGeom prst="rect">
            <a:avLst/>
          </a:prstGeom>
          <a:solidFill>
            <a:schemeClr val="bg1"/>
          </a:solidFill>
        </p:spPr>
        <p:txBody>
          <a:bodyPr/>
          <a:lstStyle>
            <a:lvl1pPr>
              <a:defRPr sz="1600">
                <a:solidFill>
                  <a:schemeClr val="tx2"/>
                </a:solidFill>
                <a:latin typeface="+mn-lt"/>
              </a:defRPr>
            </a:lvl1pPr>
          </a:lstStyle>
          <a:p>
            <a:r>
              <a:rPr lang="en-US" dirty="0"/>
              <a:t>Click to edit Master title style</a:t>
            </a:r>
          </a:p>
        </p:txBody>
      </p:sp>
      <p:sp>
        <p:nvSpPr>
          <p:cNvPr id="6" name="Page Number">
            <a:extLst>
              <a:ext uri="{FF2B5EF4-FFF2-40B4-BE49-F238E27FC236}">
                <a16:creationId xmlns:a16="http://schemas.microsoft.com/office/drawing/2014/main" id="{DD38D696-ECB8-473D-97C3-2C4977B479B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2744120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9" name="Google Shape;39;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imple Callout">
    <p:spTree>
      <p:nvGrpSpPr>
        <p:cNvPr id="1" name=""/>
        <p:cNvGrpSpPr/>
        <p:nvPr/>
      </p:nvGrpSpPr>
      <p:grpSpPr>
        <a:xfrm>
          <a:off x="0" y="0"/>
          <a:ext cx="0" cy="0"/>
          <a:chOff x="0" y="0"/>
          <a:chExt cx="0" cy="0"/>
        </a:xfrm>
      </p:grpSpPr>
      <p:sp>
        <p:nvSpPr>
          <p:cNvPr id="5" name="Text">
            <a:extLst>
              <a:ext uri="{FF2B5EF4-FFF2-40B4-BE49-F238E27FC236}">
                <a16:creationId xmlns:a16="http://schemas.microsoft.com/office/drawing/2014/main" id="{20A1A377-F0DC-451D-AD18-E54E930A614B}"/>
              </a:ext>
            </a:extLst>
          </p:cNvPr>
          <p:cNvSpPr>
            <a:spLocks noGrp="1"/>
          </p:cNvSpPr>
          <p:nvPr>
            <p:ph type="body" sz="quarter" idx="10" hasCustomPrompt="1"/>
          </p:nvPr>
        </p:nvSpPr>
        <p:spPr>
          <a:xfrm>
            <a:off x="1371600" y="2059686"/>
            <a:ext cx="6400800" cy="1024128"/>
          </a:xfrm>
          <a:prstGeom prst="rect">
            <a:avLst/>
          </a:prstGeom>
          <a:ln>
            <a:noFill/>
            <a:extLst>
              <a:ext uri="{C807C97D-BFC1-408E-A445-0C87EB9F89A2}">
                <ask:lineSketchStyleProps xmlns:ask="http://schemas.microsoft.com/office/drawing/2018/sketchyshapes" sd="1219033472">
                  <a:custGeom>
                    <a:avLst/>
                    <a:gdLst>
                      <a:gd name="connsiteX0" fmla="*/ 0 w 6400800"/>
                      <a:gd name="connsiteY0" fmla="*/ 0 h 1024128"/>
                      <a:gd name="connsiteX1" fmla="*/ 448056 w 6400800"/>
                      <a:gd name="connsiteY1" fmla="*/ 0 h 1024128"/>
                      <a:gd name="connsiteX2" fmla="*/ 1216152 w 6400800"/>
                      <a:gd name="connsiteY2" fmla="*/ 0 h 1024128"/>
                      <a:gd name="connsiteX3" fmla="*/ 1920240 w 6400800"/>
                      <a:gd name="connsiteY3" fmla="*/ 0 h 1024128"/>
                      <a:gd name="connsiteX4" fmla="*/ 2368296 w 6400800"/>
                      <a:gd name="connsiteY4" fmla="*/ 0 h 1024128"/>
                      <a:gd name="connsiteX5" fmla="*/ 2944368 w 6400800"/>
                      <a:gd name="connsiteY5" fmla="*/ 0 h 1024128"/>
                      <a:gd name="connsiteX6" fmla="*/ 3712464 w 6400800"/>
                      <a:gd name="connsiteY6" fmla="*/ 0 h 1024128"/>
                      <a:gd name="connsiteX7" fmla="*/ 4352544 w 6400800"/>
                      <a:gd name="connsiteY7" fmla="*/ 0 h 1024128"/>
                      <a:gd name="connsiteX8" fmla="*/ 5056632 w 6400800"/>
                      <a:gd name="connsiteY8" fmla="*/ 0 h 1024128"/>
                      <a:gd name="connsiteX9" fmla="*/ 5632704 w 6400800"/>
                      <a:gd name="connsiteY9" fmla="*/ 0 h 1024128"/>
                      <a:gd name="connsiteX10" fmla="*/ 6400800 w 6400800"/>
                      <a:gd name="connsiteY10" fmla="*/ 0 h 1024128"/>
                      <a:gd name="connsiteX11" fmla="*/ 6400800 w 6400800"/>
                      <a:gd name="connsiteY11" fmla="*/ 532547 h 1024128"/>
                      <a:gd name="connsiteX12" fmla="*/ 6400800 w 6400800"/>
                      <a:gd name="connsiteY12" fmla="*/ 1024128 h 1024128"/>
                      <a:gd name="connsiteX13" fmla="*/ 5952744 w 6400800"/>
                      <a:gd name="connsiteY13" fmla="*/ 1024128 h 1024128"/>
                      <a:gd name="connsiteX14" fmla="*/ 5504688 w 6400800"/>
                      <a:gd name="connsiteY14" fmla="*/ 1024128 h 1024128"/>
                      <a:gd name="connsiteX15" fmla="*/ 4800600 w 6400800"/>
                      <a:gd name="connsiteY15" fmla="*/ 1024128 h 1024128"/>
                      <a:gd name="connsiteX16" fmla="*/ 4352544 w 6400800"/>
                      <a:gd name="connsiteY16" fmla="*/ 1024128 h 1024128"/>
                      <a:gd name="connsiteX17" fmla="*/ 3712464 w 6400800"/>
                      <a:gd name="connsiteY17" fmla="*/ 1024128 h 1024128"/>
                      <a:gd name="connsiteX18" fmla="*/ 3200400 w 6400800"/>
                      <a:gd name="connsiteY18" fmla="*/ 1024128 h 1024128"/>
                      <a:gd name="connsiteX19" fmla="*/ 2560320 w 6400800"/>
                      <a:gd name="connsiteY19" fmla="*/ 1024128 h 1024128"/>
                      <a:gd name="connsiteX20" fmla="*/ 1920240 w 6400800"/>
                      <a:gd name="connsiteY20" fmla="*/ 1024128 h 1024128"/>
                      <a:gd name="connsiteX21" fmla="*/ 1280160 w 6400800"/>
                      <a:gd name="connsiteY21" fmla="*/ 1024128 h 1024128"/>
                      <a:gd name="connsiteX22" fmla="*/ 640080 w 6400800"/>
                      <a:gd name="connsiteY22" fmla="*/ 1024128 h 1024128"/>
                      <a:gd name="connsiteX23" fmla="*/ 0 w 6400800"/>
                      <a:gd name="connsiteY23" fmla="*/ 1024128 h 1024128"/>
                      <a:gd name="connsiteX24" fmla="*/ 0 w 6400800"/>
                      <a:gd name="connsiteY24" fmla="*/ 501823 h 1024128"/>
                      <a:gd name="connsiteX25" fmla="*/ 0 w 6400800"/>
                      <a:gd name="connsiteY25" fmla="*/ 0 h 10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00800" h="1024128" fill="none" extrusionOk="0">
                        <a:moveTo>
                          <a:pt x="0" y="0"/>
                        </a:moveTo>
                        <a:cubicBezTo>
                          <a:pt x="114003" y="2240"/>
                          <a:pt x="334853" y="8483"/>
                          <a:pt x="448056" y="0"/>
                        </a:cubicBezTo>
                        <a:cubicBezTo>
                          <a:pt x="561259" y="-8483"/>
                          <a:pt x="898673" y="32867"/>
                          <a:pt x="1216152" y="0"/>
                        </a:cubicBezTo>
                        <a:cubicBezTo>
                          <a:pt x="1533631" y="-32867"/>
                          <a:pt x="1777884" y="21873"/>
                          <a:pt x="1920240" y="0"/>
                        </a:cubicBezTo>
                        <a:cubicBezTo>
                          <a:pt x="2062596" y="-21873"/>
                          <a:pt x="2221069" y="21062"/>
                          <a:pt x="2368296" y="0"/>
                        </a:cubicBezTo>
                        <a:cubicBezTo>
                          <a:pt x="2515523" y="-21062"/>
                          <a:pt x="2687131" y="-25525"/>
                          <a:pt x="2944368" y="0"/>
                        </a:cubicBezTo>
                        <a:cubicBezTo>
                          <a:pt x="3201605" y="25525"/>
                          <a:pt x="3525093" y="-23965"/>
                          <a:pt x="3712464" y="0"/>
                        </a:cubicBezTo>
                        <a:cubicBezTo>
                          <a:pt x="3899835" y="23965"/>
                          <a:pt x="4160557" y="-24896"/>
                          <a:pt x="4352544" y="0"/>
                        </a:cubicBezTo>
                        <a:cubicBezTo>
                          <a:pt x="4544531" y="24896"/>
                          <a:pt x="4867664" y="-32301"/>
                          <a:pt x="5056632" y="0"/>
                        </a:cubicBezTo>
                        <a:cubicBezTo>
                          <a:pt x="5245600" y="32301"/>
                          <a:pt x="5477915" y="3001"/>
                          <a:pt x="5632704" y="0"/>
                        </a:cubicBezTo>
                        <a:cubicBezTo>
                          <a:pt x="5787493" y="-3001"/>
                          <a:pt x="6237857" y="22197"/>
                          <a:pt x="6400800" y="0"/>
                        </a:cubicBezTo>
                        <a:cubicBezTo>
                          <a:pt x="6396578" y="133146"/>
                          <a:pt x="6403251" y="296148"/>
                          <a:pt x="6400800" y="532547"/>
                        </a:cubicBezTo>
                        <a:cubicBezTo>
                          <a:pt x="6398349" y="768946"/>
                          <a:pt x="6381196" y="898683"/>
                          <a:pt x="6400800" y="1024128"/>
                        </a:cubicBezTo>
                        <a:cubicBezTo>
                          <a:pt x="6268239" y="1024008"/>
                          <a:pt x="6143268" y="1010020"/>
                          <a:pt x="5952744" y="1024128"/>
                        </a:cubicBezTo>
                        <a:cubicBezTo>
                          <a:pt x="5762220" y="1038236"/>
                          <a:pt x="5643066" y="1008549"/>
                          <a:pt x="5504688" y="1024128"/>
                        </a:cubicBezTo>
                        <a:cubicBezTo>
                          <a:pt x="5366310" y="1039707"/>
                          <a:pt x="5106931" y="1022226"/>
                          <a:pt x="4800600" y="1024128"/>
                        </a:cubicBezTo>
                        <a:cubicBezTo>
                          <a:pt x="4494269" y="1026030"/>
                          <a:pt x="4548652" y="1032944"/>
                          <a:pt x="4352544" y="1024128"/>
                        </a:cubicBezTo>
                        <a:cubicBezTo>
                          <a:pt x="4156436" y="1015312"/>
                          <a:pt x="3931114" y="1004365"/>
                          <a:pt x="3712464" y="1024128"/>
                        </a:cubicBezTo>
                        <a:cubicBezTo>
                          <a:pt x="3493814" y="1043891"/>
                          <a:pt x="3437052" y="1026545"/>
                          <a:pt x="3200400" y="1024128"/>
                        </a:cubicBezTo>
                        <a:cubicBezTo>
                          <a:pt x="2963748" y="1021711"/>
                          <a:pt x="2864624" y="1004544"/>
                          <a:pt x="2560320" y="1024128"/>
                        </a:cubicBezTo>
                        <a:cubicBezTo>
                          <a:pt x="2256016" y="1043712"/>
                          <a:pt x="2229375" y="1000575"/>
                          <a:pt x="1920240" y="1024128"/>
                        </a:cubicBezTo>
                        <a:cubicBezTo>
                          <a:pt x="1611105" y="1047681"/>
                          <a:pt x="1448612" y="1019113"/>
                          <a:pt x="1280160" y="1024128"/>
                        </a:cubicBezTo>
                        <a:cubicBezTo>
                          <a:pt x="1111708" y="1029143"/>
                          <a:pt x="922508" y="1019914"/>
                          <a:pt x="640080" y="1024128"/>
                        </a:cubicBezTo>
                        <a:cubicBezTo>
                          <a:pt x="357652" y="1028342"/>
                          <a:pt x="253574" y="1044160"/>
                          <a:pt x="0" y="1024128"/>
                        </a:cubicBezTo>
                        <a:cubicBezTo>
                          <a:pt x="-2269" y="848950"/>
                          <a:pt x="14764" y="685118"/>
                          <a:pt x="0" y="501823"/>
                        </a:cubicBezTo>
                        <a:cubicBezTo>
                          <a:pt x="-14764" y="318529"/>
                          <a:pt x="23002" y="223198"/>
                          <a:pt x="0" y="0"/>
                        </a:cubicBezTo>
                        <a:close/>
                      </a:path>
                      <a:path w="6400800" h="1024128" stroke="0" extrusionOk="0">
                        <a:moveTo>
                          <a:pt x="0" y="0"/>
                        </a:moveTo>
                        <a:cubicBezTo>
                          <a:pt x="257510" y="5952"/>
                          <a:pt x="323222" y="-23013"/>
                          <a:pt x="576072" y="0"/>
                        </a:cubicBezTo>
                        <a:cubicBezTo>
                          <a:pt x="828922" y="23013"/>
                          <a:pt x="906989" y="-3764"/>
                          <a:pt x="1024128" y="0"/>
                        </a:cubicBezTo>
                        <a:cubicBezTo>
                          <a:pt x="1141267" y="3764"/>
                          <a:pt x="1608844" y="14506"/>
                          <a:pt x="1792224" y="0"/>
                        </a:cubicBezTo>
                        <a:cubicBezTo>
                          <a:pt x="1975604" y="-14506"/>
                          <a:pt x="2125923" y="3677"/>
                          <a:pt x="2368296" y="0"/>
                        </a:cubicBezTo>
                        <a:cubicBezTo>
                          <a:pt x="2610669" y="-3677"/>
                          <a:pt x="2825109" y="26561"/>
                          <a:pt x="2944368" y="0"/>
                        </a:cubicBezTo>
                        <a:cubicBezTo>
                          <a:pt x="3063627" y="-26561"/>
                          <a:pt x="3353138" y="-4308"/>
                          <a:pt x="3712464" y="0"/>
                        </a:cubicBezTo>
                        <a:cubicBezTo>
                          <a:pt x="4071790" y="4308"/>
                          <a:pt x="4009888" y="23758"/>
                          <a:pt x="4224528" y="0"/>
                        </a:cubicBezTo>
                        <a:cubicBezTo>
                          <a:pt x="4439168" y="-23758"/>
                          <a:pt x="4697605" y="-12830"/>
                          <a:pt x="4992624" y="0"/>
                        </a:cubicBezTo>
                        <a:cubicBezTo>
                          <a:pt x="5287643" y="12830"/>
                          <a:pt x="5398489" y="34515"/>
                          <a:pt x="5760720" y="0"/>
                        </a:cubicBezTo>
                        <a:cubicBezTo>
                          <a:pt x="6122951" y="-34515"/>
                          <a:pt x="6246735" y="28921"/>
                          <a:pt x="6400800" y="0"/>
                        </a:cubicBezTo>
                        <a:cubicBezTo>
                          <a:pt x="6379169" y="250330"/>
                          <a:pt x="6388764" y="374694"/>
                          <a:pt x="6400800" y="532547"/>
                        </a:cubicBezTo>
                        <a:cubicBezTo>
                          <a:pt x="6412836" y="690400"/>
                          <a:pt x="6398280" y="916356"/>
                          <a:pt x="6400800" y="1024128"/>
                        </a:cubicBezTo>
                        <a:cubicBezTo>
                          <a:pt x="6284915" y="1021275"/>
                          <a:pt x="6077492" y="1042253"/>
                          <a:pt x="5952744" y="1024128"/>
                        </a:cubicBezTo>
                        <a:cubicBezTo>
                          <a:pt x="5827996" y="1006003"/>
                          <a:pt x="5563410" y="1037273"/>
                          <a:pt x="5184648" y="1024128"/>
                        </a:cubicBezTo>
                        <a:cubicBezTo>
                          <a:pt x="4805886" y="1010983"/>
                          <a:pt x="4901458" y="1045731"/>
                          <a:pt x="4672584" y="1024128"/>
                        </a:cubicBezTo>
                        <a:cubicBezTo>
                          <a:pt x="4443710" y="1002525"/>
                          <a:pt x="4282734" y="1016145"/>
                          <a:pt x="4032504" y="1024128"/>
                        </a:cubicBezTo>
                        <a:cubicBezTo>
                          <a:pt x="3782274" y="1032111"/>
                          <a:pt x="3608184" y="1005870"/>
                          <a:pt x="3264408" y="1024128"/>
                        </a:cubicBezTo>
                        <a:cubicBezTo>
                          <a:pt x="2920632" y="1042386"/>
                          <a:pt x="2836861" y="997002"/>
                          <a:pt x="2624328" y="1024128"/>
                        </a:cubicBezTo>
                        <a:cubicBezTo>
                          <a:pt x="2411795" y="1051254"/>
                          <a:pt x="2380197" y="1041522"/>
                          <a:pt x="2176272" y="1024128"/>
                        </a:cubicBezTo>
                        <a:cubicBezTo>
                          <a:pt x="1972347" y="1006734"/>
                          <a:pt x="1811281" y="1033774"/>
                          <a:pt x="1664208" y="1024128"/>
                        </a:cubicBezTo>
                        <a:cubicBezTo>
                          <a:pt x="1517135" y="1014482"/>
                          <a:pt x="1095838" y="1045874"/>
                          <a:pt x="896112" y="1024128"/>
                        </a:cubicBezTo>
                        <a:cubicBezTo>
                          <a:pt x="696386" y="1002382"/>
                          <a:pt x="368294" y="1032078"/>
                          <a:pt x="0" y="1024128"/>
                        </a:cubicBezTo>
                        <a:cubicBezTo>
                          <a:pt x="11432" y="882552"/>
                          <a:pt x="17460" y="773110"/>
                          <a:pt x="0" y="532547"/>
                        </a:cubicBezTo>
                        <a:cubicBezTo>
                          <a:pt x="-17460" y="291984"/>
                          <a:pt x="-24626" y="195263"/>
                          <a:pt x="0" y="0"/>
                        </a:cubicBezTo>
                        <a:close/>
                      </a:path>
                    </a:pathLst>
                  </a:custGeom>
                  <ask:type>
                    <ask:lineSketchNone/>
                  </ask:type>
                </ask:lineSketchStyleProps>
              </a:ext>
            </a:extLst>
          </a:ln>
        </p:spPr>
        <p:txBody>
          <a:bodyPr anchor="ctr">
            <a:normAutofit/>
          </a:bodyPr>
          <a:lstStyle>
            <a:lvl1pPr marL="0" indent="0" algn="ctr">
              <a:buNone/>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grpSp>
        <p:nvGrpSpPr>
          <p:cNvPr id="7" name="Group 6">
            <a:extLst>
              <a:ext uri="{FF2B5EF4-FFF2-40B4-BE49-F238E27FC236}">
                <a16:creationId xmlns:a16="http://schemas.microsoft.com/office/drawing/2014/main" id="{8EC484E3-124A-47D6-8B12-3738DF80AF05}"/>
              </a:ext>
              <a:ext uri="{C183D7F6-B498-43B3-948B-1728B52AA6E4}">
                <adec:decorative xmlns:adec="http://schemas.microsoft.com/office/drawing/2017/decorative" val="1"/>
              </a:ext>
            </a:extLst>
          </p:cNvPr>
          <p:cNvGrpSpPr/>
          <p:nvPr userDrawn="1"/>
        </p:nvGrpSpPr>
        <p:grpSpPr>
          <a:xfrm>
            <a:off x="1114753" y="1822294"/>
            <a:ext cx="474784" cy="474784"/>
            <a:chOff x="1503190" y="2206870"/>
            <a:chExt cx="633045" cy="633045"/>
          </a:xfrm>
        </p:grpSpPr>
        <p:cxnSp>
          <p:nvCxnSpPr>
            <p:cNvPr id="8" name="Straight Connector 7">
              <a:extLst>
                <a:ext uri="{FF2B5EF4-FFF2-40B4-BE49-F238E27FC236}">
                  <a16:creationId xmlns:a16="http://schemas.microsoft.com/office/drawing/2014/main" id="{97047BEA-0185-4428-83CD-C2CCF102CDC1}"/>
                </a:ext>
              </a:extLst>
            </p:cNvPr>
            <p:cNvCxnSpPr>
              <a:cxnSpLocks/>
            </p:cNvCxnSpPr>
            <p:nvPr/>
          </p:nvCxnSpPr>
          <p:spPr>
            <a:xfrm flipV="1">
              <a:off x="1553419"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BB4A0406-8E88-4181-A084-F1E09631C2E4}"/>
                </a:ext>
              </a:extLst>
            </p:cNvPr>
            <p:cNvCxnSpPr>
              <a:cxnSpLocks/>
            </p:cNvCxnSpPr>
            <p:nvPr/>
          </p:nvCxnSpPr>
          <p:spPr>
            <a:xfrm rot="5400000" flipV="1">
              <a:off x="1819713"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grpSp>
        <p:nvGrpSpPr>
          <p:cNvPr id="13" name="Group 12">
            <a:extLst>
              <a:ext uri="{FF2B5EF4-FFF2-40B4-BE49-F238E27FC236}">
                <a16:creationId xmlns:a16="http://schemas.microsoft.com/office/drawing/2014/main" id="{F3A41340-23BB-4726-9CB7-A4F56882D50A}"/>
              </a:ext>
              <a:ext uri="{C183D7F6-B498-43B3-948B-1728B52AA6E4}">
                <adec:decorative xmlns:adec="http://schemas.microsoft.com/office/drawing/2017/decorative" val="1"/>
              </a:ext>
            </a:extLst>
          </p:cNvPr>
          <p:cNvGrpSpPr/>
          <p:nvPr userDrawn="1"/>
        </p:nvGrpSpPr>
        <p:grpSpPr>
          <a:xfrm rot="10800000">
            <a:off x="7547978" y="2846422"/>
            <a:ext cx="474784" cy="474784"/>
            <a:chOff x="1511836" y="2206870"/>
            <a:chExt cx="633045" cy="633045"/>
          </a:xfrm>
        </p:grpSpPr>
        <p:cxnSp>
          <p:nvCxnSpPr>
            <p:cNvPr id="14" name="Straight Connector 13">
              <a:extLst>
                <a:ext uri="{FF2B5EF4-FFF2-40B4-BE49-F238E27FC236}">
                  <a16:creationId xmlns:a16="http://schemas.microsoft.com/office/drawing/2014/main" id="{AA46C6C1-5E6D-4844-89AC-AE75A12818E1}"/>
                </a:ext>
              </a:extLst>
            </p:cNvPr>
            <p:cNvCxnSpPr>
              <a:cxnSpLocks/>
            </p:cNvCxnSpPr>
            <p:nvPr/>
          </p:nvCxnSpPr>
          <p:spPr>
            <a:xfrm flipV="1">
              <a:off x="1561884"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CE3B8023-386E-4231-9B54-4F983B4E81D9}"/>
                </a:ext>
              </a:extLst>
            </p:cNvPr>
            <p:cNvCxnSpPr>
              <a:cxnSpLocks/>
            </p:cNvCxnSpPr>
            <p:nvPr/>
          </p:nvCxnSpPr>
          <p:spPr>
            <a:xfrm rot="5400000" flipV="1">
              <a:off x="1828359"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sp>
        <p:nvSpPr>
          <p:cNvPr id="12" name="Page Number">
            <a:extLst>
              <a:ext uri="{FF2B5EF4-FFF2-40B4-BE49-F238E27FC236}">
                <a16:creationId xmlns:a16="http://schemas.microsoft.com/office/drawing/2014/main" id="{EE4A65FC-086F-464B-8207-2570400E7A4A}"/>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6" name="WSE logo">
            <a:extLst>
              <a:ext uri="{FF2B5EF4-FFF2-40B4-BE49-F238E27FC236}">
                <a16:creationId xmlns:a16="http://schemas.microsoft.com/office/drawing/2014/main" id="{0B81A465-587E-44B8-B00B-02F8C2007E3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388336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Items and Text - Simple">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A9969320-F42D-4BA1-8841-D6ABE618C398}"/>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6" name="Rectangle 25">
            <a:extLst>
              <a:ext uri="{FF2B5EF4-FFF2-40B4-BE49-F238E27FC236}">
                <a16:creationId xmlns:a16="http://schemas.microsoft.com/office/drawing/2014/main" id="{3D29B067-FC08-4D13-A58F-B927560B51D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Item 1 Title">
            <a:extLst>
              <a:ext uri="{FF2B5EF4-FFF2-40B4-BE49-F238E27FC236}">
                <a16:creationId xmlns:a16="http://schemas.microsoft.com/office/drawing/2014/main" id="{9034A217-D3D6-4202-8E9F-F36C90A940A2}"/>
              </a:ext>
            </a:extLst>
          </p:cNvPr>
          <p:cNvSpPr>
            <a:spLocks noGrp="1"/>
          </p:cNvSpPr>
          <p:nvPr>
            <p:ph type="body" sz="quarter" idx="21"/>
          </p:nvPr>
        </p:nvSpPr>
        <p:spPr>
          <a:xfrm>
            <a:off x="1676897" y="1416362"/>
            <a:ext cx="6942438"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5" name="Item 1 Text">
            <a:extLst>
              <a:ext uri="{FF2B5EF4-FFF2-40B4-BE49-F238E27FC236}">
                <a16:creationId xmlns:a16="http://schemas.microsoft.com/office/drawing/2014/main" id="{33BAD677-83D8-40A2-BACC-37416269DE02}"/>
              </a:ext>
            </a:extLst>
          </p:cNvPr>
          <p:cNvSpPr>
            <a:spLocks noGrp="1"/>
          </p:cNvSpPr>
          <p:nvPr>
            <p:ph type="body" sz="quarter" idx="22"/>
          </p:nvPr>
        </p:nvSpPr>
        <p:spPr>
          <a:xfrm>
            <a:off x="1676897" y="1742835"/>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7" name="Item 2 Text">
            <a:extLst>
              <a:ext uri="{FF2B5EF4-FFF2-40B4-BE49-F238E27FC236}">
                <a16:creationId xmlns:a16="http://schemas.microsoft.com/office/drawing/2014/main" id="{D1C23B3C-B769-45CD-A360-A8F635A4253A}"/>
              </a:ext>
            </a:extLst>
          </p:cNvPr>
          <p:cNvSpPr>
            <a:spLocks noGrp="1"/>
          </p:cNvSpPr>
          <p:nvPr>
            <p:ph type="body" sz="quarter" idx="24"/>
          </p:nvPr>
        </p:nvSpPr>
        <p:spPr>
          <a:xfrm>
            <a:off x="1676897" y="2788039"/>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6" name="Item 2 Title">
            <a:extLst>
              <a:ext uri="{FF2B5EF4-FFF2-40B4-BE49-F238E27FC236}">
                <a16:creationId xmlns:a16="http://schemas.microsoft.com/office/drawing/2014/main" id="{0ADB9006-E953-4BF3-8775-AC491016CA28}"/>
              </a:ext>
            </a:extLst>
          </p:cNvPr>
          <p:cNvSpPr>
            <a:spLocks noGrp="1"/>
          </p:cNvSpPr>
          <p:nvPr>
            <p:ph type="body" sz="quarter" idx="23"/>
          </p:nvPr>
        </p:nvSpPr>
        <p:spPr>
          <a:xfrm>
            <a:off x="1676897" y="2465012"/>
            <a:ext cx="6942438"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8" name="Item 3 Title">
            <a:extLst>
              <a:ext uri="{FF2B5EF4-FFF2-40B4-BE49-F238E27FC236}">
                <a16:creationId xmlns:a16="http://schemas.microsoft.com/office/drawing/2014/main" id="{9F90BECE-4540-471E-8091-719EC4FA05F7}"/>
              </a:ext>
            </a:extLst>
          </p:cNvPr>
          <p:cNvSpPr>
            <a:spLocks noGrp="1"/>
          </p:cNvSpPr>
          <p:nvPr>
            <p:ph type="body" sz="quarter" idx="25"/>
          </p:nvPr>
        </p:nvSpPr>
        <p:spPr>
          <a:xfrm>
            <a:off x="1676897" y="3513663"/>
            <a:ext cx="6942438"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9" name="Item 3 Text">
            <a:extLst>
              <a:ext uri="{FF2B5EF4-FFF2-40B4-BE49-F238E27FC236}">
                <a16:creationId xmlns:a16="http://schemas.microsoft.com/office/drawing/2014/main" id="{ED72E041-964B-4181-B257-1EE6C8213AA5}"/>
              </a:ext>
            </a:extLst>
          </p:cNvPr>
          <p:cNvSpPr>
            <a:spLocks noGrp="1"/>
          </p:cNvSpPr>
          <p:nvPr>
            <p:ph type="body" sz="quarter" idx="26"/>
          </p:nvPr>
        </p:nvSpPr>
        <p:spPr>
          <a:xfrm>
            <a:off x="1676897" y="3836691"/>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4" name="Page Number">
            <a:extLst>
              <a:ext uri="{FF2B5EF4-FFF2-40B4-BE49-F238E27FC236}">
                <a16:creationId xmlns:a16="http://schemas.microsoft.com/office/drawing/2014/main" id="{FDDCEC8F-2C58-466A-B78D-B21B7AC0B1B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5" name="WSE logo">
            <a:extLst>
              <a:ext uri="{FF2B5EF4-FFF2-40B4-BE49-F238E27FC236}">
                <a16:creationId xmlns:a16="http://schemas.microsoft.com/office/drawing/2014/main" id="{53D41192-9C77-467F-9EF0-3D499A0935CD}"/>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93726280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 Items and Text">
    <p:spTree>
      <p:nvGrpSpPr>
        <p:cNvPr id="1" name=""/>
        <p:cNvGrpSpPr/>
        <p:nvPr/>
      </p:nvGrpSpPr>
      <p:grpSpPr>
        <a:xfrm>
          <a:off x="0" y="0"/>
          <a:ext cx="0" cy="0"/>
          <a:chOff x="0" y="0"/>
          <a:chExt cx="0" cy="0"/>
        </a:xfrm>
      </p:grpSpPr>
      <p:sp>
        <p:nvSpPr>
          <p:cNvPr id="18" name="Title">
            <a:extLst>
              <a:ext uri="{FF2B5EF4-FFF2-40B4-BE49-F238E27FC236}">
                <a16:creationId xmlns:a16="http://schemas.microsoft.com/office/drawing/2014/main" id="{FD5D22EA-DA0F-4003-95BD-68EF68F107D8}"/>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6" name="Rectangle 25">
            <a:extLst>
              <a:ext uri="{FF2B5EF4-FFF2-40B4-BE49-F238E27FC236}">
                <a16:creationId xmlns:a16="http://schemas.microsoft.com/office/drawing/2014/main" id="{3D29B067-FC08-4D13-A58F-B927560B51D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Item 1 Title">
            <a:extLst>
              <a:ext uri="{FF2B5EF4-FFF2-40B4-BE49-F238E27FC236}">
                <a16:creationId xmlns:a16="http://schemas.microsoft.com/office/drawing/2014/main" id="{9034A217-D3D6-4202-8E9F-F36C90A940A2}"/>
              </a:ext>
            </a:extLst>
          </p:cNvPr>
          <p:cNvSpPr>
            <a:spLocks noGrp="1"/>
          </p:cNvSpPr>
          <p:nvPr>
            <p:ph type="body" sz="quarter" idx="21"/>
          </p:nvPr>
        </p:nvSpPr>
        <p:spPr>
          <a:xfrm>
            <a:off x="1676897" y="1416362"/>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5" name="Item 1 Text">
            <a:extLst>
              <a:ext uri="{FF2B5EF4-FFF2-40B4-BE49-F238E27FC236}">
                <a16:creationId xmlns:a16="http://schemas.microsoft.com/office/drawing/2014/main" id="{33BAD677-83D8-40A2-BACC-37416269DE02}"/>
              </a:ext>
            </a:extLst>
          </p:cNvPr>
          <p:cNvSpPr>
            <a:spLocks noGrp="1"/>
          </p:cNvSpPr>
          <p:nvPr>
            <p:ph type="body" sz="quarter" idx="22"/>
          </p:nvPr>
        </p:nvSpPr>
        <p:spPr>
          <a:xfrm>
            <a:off x="1676897" y="1742835"/>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6" name="Item 2 Title">
            <a:extLst>
              <a:ext uri="{FF2B5EF4-FFF2-40B4-BE49-F238E27FC236}">
                <a16:creationId xmlns:a16="http://schemas.microsoft.com/office/drawing/2014/main" id="{0ADB9006-E953-4BF3-8775-AC491016CA28}"/>
              </a:ext>
            </a:extLst>
          </p:cNvPr>
          <p:cNvSpPr>
            <a:spLocks noGrp="1"/>
          </p:cNvSpPr>
          <p:nvPr>
            <p:ph type="body" sz="quarter" idx="23"/>
          </p:nvPr>
        </p:nvSpPr>
        <p:spPr>
          <a:xfrm>
            <a:off x="1676897" y="2465012"/>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7" name="Item 2 Text">
            <a:extLst>
              <a:ext uri="{FF2B5EF4-FFF2-40B4-BE49-F238E27FC236}">
                <a16:creationId xmlns:a16="http://schemas.microsoft.com/office/drawing/2014/main" id="{D1C23B3C-B769-45CD-A360-A8F635A4253A}"/>
              </a:ext>
            </a:extLst>
          </p:cNvPr>
          <p:cNvSpPr>
            <a:spLocks noGrp="1"/>
          </p:cNvSpPr>
          <p:nvPr>
            <p:ph type="body" sz="quarter" idx="24"/>
          </p:nvPr>
        </p:nvSpPr>
        <p:spPr>
          <a:xfrm>
            <a:off x="1676897" y="2801009"/>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8" name="ITem 3 Title">
            <a:extLst>
              <a:ext uri="{FF2B5EF4-FFF2-40B4-BE49-F238E27FC236}">
                <a16:creationId xmlns:a16="http://schemas.microsoft.com/office/drawing/2014/main" id="{9F90BECE-4540-471E-8091-719EC4FA05F7}"/>
              </a:ext>
            </a:extLst>
          </p:cNvPr>
          <p:cNvSpPr>
            <a:spLocks noGrp="1"/>
          </p:cNvSpPr>
          <p:nvPr>
            <p:ph type="body" sz="quarter" idx="25"/>
          </p:nvPr>
        </p:nvSpPr>
        <p:spPr>
          <a:xfrm>
            <a:off x="1676897" y="3513663"/>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9" name="Item 3 Text">
            <a:extLst>
              <a:ext uri="{FF2B5EF4-FFF2-40B4-BE49-F238E27FC236}">
                <a16:creationId xmlns:a16="http://schemas.microsoft.com/office/drawing/2014/main" id="{ED72E041-964B-4181-B257-1EE6C8213AA5}"/>
              </a:ext>
            </a:extLst>
          </p:cNvPr>
          <p:cNvSpPr>
            <a:spLocks noGrp="1"/>
          </p:cNvSpPr>
          <p:nvPr>
            <p:ph type="body" sz="quarter" idx="26"/>
          </p:nvPr>
        </p:nvSpPr>
        <p:spPr>
          <a:xfrm>
            <a:off x="1676897" y="3849661"/>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0" name="Item 4 Title">
            <a:extLst>
              <a:ext uri="{FF2B5EF4-FFF2-40B4-BE49-F238E27FC236}">
                <a16:creationId xmlns:a16="http://schemas.microsoft.com/office/drawing/2014/main" id="{6C648141-3B1A-4A5B-A08A-B937DA82B379}"/>
              </a:ext>
            </a:extLst>
          </p:cNvPr>
          <p:cNvSpPr>
            <a:spLocks noGrp="1"/>
          </p:cNvSpPr>
          <p:nvPr>
            <p:ph type="body" sz="quarter" idx="27"/>
          </p:nvPr>
        </p:nvSpPr>
        <p:spPr>
          <a:xfrm>
            <a:off x="5724232" y="1416361"/>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1" name="Item 4 Text">
            <a:extLst>
              <a:ext uri="{FF2B5EF4-FFF2-40B4-BE49-F238E27FC236}">
                <a16:creationId xmlns:a16="http://schemas.microsoft.com/office/drawing/2014/main" id="{A46F24BA-C9D1-4501-95F5-C0354BAA510C}"/>
              </a:ext>
            </a:extLst>
          </p:cNvPr>
          <p:cNvSpPr>
            <a:spLocks noGrp="1"/>
          </p:cNvSpPr>
          <p:nvPr>
            <p:ph type="body" sz="quarter" idx="28"/>
          </p:nvPr>
        </p:nvSpPr>
        <p:spPr>
          <a:xfrm>
            <a:off x="5724232" y="1742834"/>
            <a:ext cx="2895103" cy="548544"/>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2" name="Item 5 Title">
            <a:extLst>
              <a:ext uri="{FF2B5EF4-FFF2-40B4-BE49-F238E27FC236}">
                <a16:creationId xmlns:a16="http://schemas.microsoft.com/office/drawing/2014/main" id="{199E24F4-ADFC-407D-A87C-57876863862E}"/>
              </a:ext>
            </a:extLst>
          </p:cNvPr>
          <p:cNvSpPr>
            <a:spLocks noGrp="1"/>
          </p:cNvSpPr>
          <p:nvPr>
            <p:ph type="body" sz="quarter" idx="29"/>
          </p:nvPr>
        </p:nvSpPr>
        <p:spPr>
          <a:xfrm>
            <a:off x="5724232" y="2465011"/>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3" name="Item 5 Text">
            <a:extLst>
              <a:ext uri="{FF2B5EF4-FFF2-40B4-BE49-F238E27FC236}">
                <a16:creationId xmlns:a16="http://schemas.microsoft.com/office/drawing/2014/main" id="{06BC9547-5CA5-4871-A52E-478C55785DAA}"/>
              </a:ext>
            </a:extLst>
          </p:cNvPr>
          <p:cNvSpPr>
            <a:spLocks noGrp="1"/>
          </p:cNvSpPr>
          <p:nvPr>
            <p:ph type="body" sz="quarter" idx="30"/>
          </p:nvPr>
        </p:nvSpPr>
        <p:spPr>
          <a:xfrm>
            <a:off x="5724232" y="2801009"/>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4" name="Item 6 Title">
            <a:extLst>
              <a:ext uri="{FF2B5EF4-FFF2-40B4-BE49-F238E27FC236}">
                <a16:creationId xmlns:a16="http://schemas.microsoft.com/office/drawing/2014/main" id="{64F76CE0-35A5-4304-920D-2B9471C0FBDC}"/>
              </a:ext>
            </a:extLst>
          </p:cNvPr>
          <p:cNvSpPr>
            <a:spLocks noGrp="1"/>
          </p:cNvSpPr>
          <p:nvPr>
            <p:ph type="body" sz="quarter" idx="31"/>
          </p:nvPr>
        </p:nvSpPr>
        <p:spPr>
          <a:xfrm>
            <a:off x="5724232" y="3518014"/>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5" name="Item 6 Text">
            <a:extLst>
              <a:ext uri="{FF2B5EF4-FFF2-40B4-BE49-F238E27FC236}">
                <a16:creationId xmlns:a16="http://schemas.microsoft.com/office/drawing/2014/main" id="{DD69F438-DA31-4E08-BF66-576904C0656C}"/>
              </a:ext>
            </a:extLst>
          </p:cNvPr>
          <p:cNvSpPr>
            <a:spLocks noGrp="1"/>
          </p:cNvSpPr>
          <p:nvPr>
            <p:ph type="body" sz="quarter" idx="32"/>
          </p:nvPr>
        </p:nvSpPr>
        <p:spPr>
          <a:xfrm>
            <a:off x="5724232" y="3844485"/>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20" name="Page Number">
            <a:extLst>
              <a:ext uri="{FF2B5EF4-FFF2-40B4-BE49-F238E27FC236}">
                <a16:creationId xmlns:a16="http://schemas.microsoft.com/office/drawing/2014/main" id="{9F557C48-BE62-4248-9796-19772B87DE87}"/>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21" name="WSE logo">
            <a:extLst>
              <a:ext uri="{FF2B5EF4-FFF2-40B4-BE49-F238E27FC236}">
                <a16:creationId xmlns:a16="http://schemas.microsoft.com/office/drawing/2014/main" id="{6CB826C5-83CA-46C3-BD25-55E75A1EF0C1}"/>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429431731"/>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 Items and Text - Numbers">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7AA35A02-5774-42F0-A1FA-B29AFC5020FF}"/>
              </a:ext>
            </a:extLst>
          </p:cNvPr>
          <p:cNvSpPr>
            <a:spLocks noGrp="1"/>
          </p:cNvSpPr>
          <p:nvPr>
            <p:ph type="title" hasCustomPrompt="1"/>
          </p:nvPr>
        </p:nvSpPr>
        <p:spPr>
          <a:xfrm>
            <a:off x="533919" y="107117"/>
            <a:ext cx="8085415" cy="857543"/>
          </a:xfrm>
          <a:prstGeom prst="rect">
            <a:avLst/>
          </a:prstGeom>
        </p:spPr>
        <p:txBody>
          <a:bodyPr anchor="b"/>
          <a:lstStyle>
            <a:lvl1pPr>
              <a:defRPr sz="3000" b="1">
                <a:solidFill>
                  <a:schemeClr val="tx2"/>
                </a:solidFill>
              </a:defRPr>
            </a:lvl1pPr>
          </a:lstStyle>
          <a:p>
            <a:r>
              <a:rPr lang="en-US" dirty="0"/>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1"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3" name="Item 1 Title">
            <a:extLst>
              <a:ext uri="{FF2B5EF4-FFF2-40B4-BE49-F238E27FC236}">
                <a16:creationId xmlns:a16="http://schemas.microsoft.com/office/drawing/2014/main" id="{564750F6-2603-4368-BB0A-EA5F9650E23E}"/>
              </a:ext>
            </a:extLst>
          </p:cNvPr>
          <p:cNvSpPr>
            <a:spLocks noGrp="1"/>
          </p:cNvSpPr>
          <p:nvPr>
            <p:ph type="body" sz="quarter" idx="21" hasCustomPrompt="1"/>
          </p:nvPr>
        </p:nvSpPr>
        <p:spPr>
          <a:xfrm>
            <a:off x="1454034" y="1411274"/>
            <a:ext cx="2670292"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2244604"/>
            <a:ext cx="3587995"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5019675" y="1407603"/>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6" name="Item 2 Title">
            <a:extLst>
              <a:ext uri="{FF2B5EF4-FFF2-40B4-BE49-F238E27FC236}">
                <a16:creationId xmlns:a16="http://schemas.microsoft.com/office/drawing/2014/main" id="{775C0911-DC78-438D-982E-EE27D2BE8237}"/>
              </a:ext>
            </a:extLst>
          </p:cNvPr>
          <p:cNvSpPr>
            <a:spLocks noGrp="1"/>
          </p:cNvSpPr>
          <p:nvPr>
            <p:ph type="body" sz="quarter" idx="27" hasCustomPrompt="1"/>
          </p:nvPr>
        </p:nvSpPr>
        <p:spPr>
          <a:xfrm>
            <a:off x="5943601" y="1411274"/>
            <a:ext cx="2664068"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5019675" y="2244604"/>
            <a:ext cx="3587995"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13" name="Page Number">
            <a:extLst>
              <a:ext uri="{FF2B5EF4-FFF2-40B4-BE49-F238E27FC236}">
                <a16:creationId xmlns:a16="http://schemas.microsoft.com/office/drawing/2014/main" id="{5C874A4D-437B-47FA-9801-0B5730C4AFA2}"/>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5" name="WSE logo">
            <a:extLst>
              <a:ext uri="{FF2B5EF4-FFF2-40B4-BE49-F238E27FC236}">
                <a16:creationId xmlns:a16="http://schemas.microsoft.com/office/drawing/2014/main" id="{20DC7941-9718-4A82-83B9-1DDFA28D55A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6130785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 Items and Text - Numbers">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295453A6-EC5B-4B81-81A5-76D3459C4266}"/>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1"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3" name="Item 1 Title">
            <a:extLst>
              <a:ext uri="{FF2B5EF4-FFF2-40B4-BE49-F238E27FC236}">
                <a16:creationId xmlns:a16="http://schemas.microsoft.com/office/drawing/2014/main" id="{564750F6-2603-4368-BB0A-EA5F9650E23E}"/>
              </a:ext>
            </a:extLst>
          </p:cNvPr>
          <p:cNvSpPr>
            <a:spLocks noGrp="1"/>
          </p:cNvSpPr>
          <p:nvPr>
            <p:ph type="body" sz="quarter" idx="21" hasCustomPrompt="1"/>
          </p:nvPr>
        </p:nvSpPr>
        <p:spPr>
          <a:xfrm>
            <a:off x="1454034" y="1411274"/>
            <a:ext cx="1580401"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2244604"/>
            <a:ext cx="2498103"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3322948"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6" name="Item 2 Title">
            <a:extLst>
              <a:ext uri="{FF2B5EF4-FFF2-40B4-BE49-F238E27FC236}">
                <a16:creationId xmlns:a16="http://schemas.microsoft.com/office/drawing/2014/main" id="{775C0911-DC78-438D-982E-EE27D2BE8237}"/>
              </a:ext>
            </a:extLst>
          </p:cNvPr>
          <p:cNvSpPr>
            <a:spLocks noGrp="1"/>
          </p:cNvSpPr>
          <p:nvPr>
            <p:ph type="body" sz="quarter" idx="27" hasCustomPrompt="1"/>
          </p:nvPr>
        </p:nvSpPr>
        <p:spPr>
          <a:xfrm>
            <a:off x="4240650" y="1411274"/>
            <a:ext cx="1580401"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3322948" y="2244604"/>
            <a:ext cx="2498103"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8" name="Item 3">
            <a:extLst>
              <a:ext uri="{FF2B5EF4-FFF2-40B4-BE49-F238E27FC236}">
                <a16:creationId xmlns:a16="http://schemas.microsoft.com/office/drawing/2014/main" id="{D26DFFB9-1EEE-4955-8A60-F1A0795C397B}"/>
              </a:ext>
            </a:extLst>
          </p:cNvPr>
          <p:cNvSpPr>
            <a:spLocks noGrp="1"/>
          </p:cNvSpPr>
          <p:nvPr>
            <p:ph type="body" sz="quarter" idx="29" hasCustomPrompt="1"/>
          </p:nvPr>
        </p:nvSpPr>
        <p:spPr>
          <a:xfrm>
            <a:off x="6109566"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9" name="Item 3 Title">
            <a:extLst>
              <a:ext uri="{FF2B5EF4-FFF2-40B4-BE49-F238E27FC236}">
                <a16:creationId xmlns:a16="http://schemas.microsoft.com/office/drawing/2014/main" id="{6B8167EF-94E2-4549-81E1-E9702B15C161}"/>
              </a:ext>
            </a:extLst>
          </p:cNvPr>
          <p:cNvSpPr>
            <a:spLocks noGrp="1"/>
          </p:cNvSpPr>
          <p:nvPr>
            <p:ph type="body" sz="quarter" idx="30" hasCustomPrompt="1"/>
          </p:nvPr>
        </p:nvSpPr>
        <p:spPr>
          <a:xfrm>
            <a:off x="7027269" y="1411274"/>
            <a:ext cx="1580401"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1" name="Item 3 Text">
            <a:extLst>
              <a:ext uri="{FF2B5EF4-FFF2-40B4-BE49-F238E27FC236}">
                <a16:creationId xmlns:a16="http://schemas.microsoft.com/office/drawing/2014/main" id="{475581DD-A85C-4AC1-BF7D-FCB7CF083663}"/>
              </a:ext>
            </a:extLst>
          </p:cNvPr>
          <p:cNvSpPr>
            <a:spLocks noGrp="1"/>
          </p:cNvSpPr>
          <p:nvPr>
            <p:ph type="body" sz="quarter" idx="24" hasCustomPrompt="1"/>
          </p:nvPr>
        </p:nvSpPr>
        <p:spPr>
          <a:xfrm>
            <a:off x="6109566" y="2244604"/>
            <a:ext cx="2498103"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17" name="Page Number">
            <a:extLst>
              <a:ext uri="{FF2B5EF4-FFF2-40B4-BE49-F238E27FC236}">
                <a16:creationId xmlns:a16="http://schemas.microsoft.com/office/drawing/2014/main" id="{D23960BB-6DCC-47C0-8EE1-1415CC30BBA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8" name="WSE logo">
            <a:extLst>
              <a:ext uri="{FF2B5EF4-FFF2-40B4-BE49-F238E27FC236}">
                <a16:creationId xmlns:a16="http://schemas.microsoft.com/office/drawing/2014/main" id="{80F1C36A-58C0-4A77-B709-5E152A98E61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8562980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 Items and Text - Simple">
    <p:spTree>
      <p:nvGrpSpPr>
        <p:cNvPr id="1" name=""/>
        <p:cNvGrpSpPr/>
        <p:nvPr/>
      </p:nvGrpSpPr>
      <p:grpSpPr>
        <a:xfrm>
          <a:off x="0" y="0"/>
          <a:ext cx="0" cy="0"/>
          <a:chOff x="0" y="0"/>
          <a:chExt cx="0" cy="0"/>
        </a:xfrm>
      </p:grpSpPr>
      <p:sp>
        <p:nvSpPr>
          <p:cNvPr id="17" name="Title">
            <a:extLst>
              <a:ext uri="{FF2B5EF4-FFF2-40B4-BE49-F238E27FC236}">
                <a16:creationId xmlns:a16="http://schemas.microsoft.com/office/drawing/2014/main" id="{562DE9AC-3143-4C46-8BEE-302ABA5A6509}"/>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536330" y="1463046"/>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6330" y="1947761"/>
            <a:ext cx="1817849" cy="2582141"/>
          </a:xfrm>
          <a:prstGeom prst="rect">
            <a:avLst/>
          </a:prstGeom>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noProof="0" dirty="0"/>
              <a:t>Click to add bullets</a:t>
            </a:r>
          </a:p>
          <a:p>
            <a:pPr lvl="1"/>
            <a:r>
              <a:rPr lang="en-US" noProof="0" dirty="0"/>
              <a:t>Second level</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2614968" y="1447994"/>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2614968" y="1932709"/>
            <a:ext cx="1817849" cy="2582141"/>
          </a:xfrm>
          <a:prstGeom prst="rect">
            <a:avLst/>
          </a:prstGeom>
        </p:spPr>
        <p:txBody>
          <a:bodyPr>
            <a:noAutofit/>
          </a:bodyPr>
          <a:lstStyle>
            <a:lvl1pPr marL="117475" indent="-117475" algn="l">
              <a:buClr>
                <a:schemeClr val="tx2"/>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4693606" y="1447994"/>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7" name="Item 3 Text">
            <a:extLst>
              <a:ext uri="{FF2B5EF4-FFF2-40B4-BE49-F238E27FC236}">
                <a16:creationId xmlns:a16="http://schemas.microsoft.com/office/drawing/2014/main" id="{EA73AD4B-8431-41F5-9F29-39748C414583}"/>
              </a:ext>
            </a:extLst>
          </p:cNvPr>
          <p:cNvSpPr>
            <a:spLocks noGrp="1"/>
          </p:cNvSpPr>
          <p:nvPr>
            <p:ph type="body" sz="quarter" idx="25" hasCustomPrompt="1"/>
          </p:nvPr>
        </p:nvSpPr>
        <p:spPr>
          <a:xfrm>
            <a:off x="4693606" y="1932709"/>
            <a:ext cx="1817849" cy="2582141"/>
          </a:xfrm>
          <a:prstGeom prst="rect">
            <a:avLst/>
          </a:prstGeom>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noProof="0" dirty="0"/>
              <a:t>Click to add bullets</a:t>
            </a:r>
          </a:p>
          <a:p>
            <a:pPr lvl="1"/>
            <a:r>
              <a:rPr lang="en-US" noProof="0" dirty="0"/>
              <a:t>Second level</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6789823" y="1447994"/>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9" name="Item 4 Text">
            <a:extLst>
              <a:ext uri="{FF2B5EF4-FFF2-40B4-BE49-F238E27FC236}">
                <a16:creationId xmlns:a16="http://schemas.microsoft.com/office/drawing/2014/main" id="{62E2E31C-DF1E-436B-AB25-5E4D63D11C11}"/>
              </a:ext>
            </a:extLst>
          </p:cNvPr>
          <p:cNvSpPr>
            <a:spLocks noGrp="1"/>
          </p:cNvSpPr>
          <p:nvPr>
            <p:ph type="body" sz="quarter" idx="27" hasCustomPrompt="1"/>
          </p:nvPr>
        </p:nvSpPr>
        <p:spPr>
          <a:xfrm>
            <a:off x="6789823" y="1932709"/>
            <a:ext cx="1817849" cy="2582141"/>
          </a:xfrm>
          <a:prstGeom prst="rect">
            <a:avLst/>
          </a:prstGeom>
        </p:spPr>
        <p:txBody>
          <a:bodyPr>
            <a:noAutofit/>
          </a:bodyPr>
          <a:lstStyle>
            <a:lvl1pPr marL="117475" indent="-117475" algn="l">
              <a:buClr>
                <a:schemeClr val="tx2"/>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2509996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 Items and Text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D8B841-262A-4B03-B51F-86A89C000090}"/>
              </a:ext>
              <a:ext uri="{C183D7F6-B498-43B3-948B-1728B52AA6E4}">
                <adec:decorative xmlns:adec="http://schemas.microsoft.com/office/drawing/2017/decorative" val="1"/>
              </a:ext>
            </a:extLst>
          </p:cNvPr>
          <p:cNvSpPr/>
          <p:nvPr userDrawn="1"/>
        </p:nvSpPr>
        <p:spPr>
          <a:xfrm>
            <a:off x="0" y="1322279"/>
            <a:ext cx="9144000" cy="2743200"/>
          </a:xfrm>
          <a:prstGeom prst="rect">
            <a:avLst/>
          </a:prstGeom>
          <a:solidFill>
            <a:schemeClr val="tx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F2F2F5"/>
              </a:solidFill>
              <a:latin typeface="Roboto"/>
            </a:endParaRPr>
          </a:p>
        </p:txBody>
      </p:sp>
      <p:sp>
        <p:nvSpPr>
          <p:cNvPr id="16" name="Rectangle 15">
            <a:extLst>
              <a:ext uri="{FF2B5EF4-FFF2-40B4-BE49-F238E27FC236}">
                <a16:creationId xmlns:a16="http://schemas.microsoft.com/office/drawing/2014/main" id="{3582B397-6BB2-4E5C-A669-F186A3D523FA}"/>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Title">
            <a:extLst>
              <a:ext uri="{FF2B5EF4-FFF2-40B4-BE49-F238E27FC236}">
                <a16:creationId xmlns:a16="http://schemas.microsoft.com/office/drawing/2014/main" id="{4AD5310A-E63C-46AA-841F-B738FFBFC09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8" name="Item 1 Title">
            <a:extLst>
              <a:ext uri="{FF2B5EF4-FFF2-40B4-BE49-F238E27FC236}">
                <a16:creationId xmlns:a16="http://schemas.microsoft.com/office/drawing/2014/main" id="{5CE35401-0622-4F68-B52B-0F9A26D1D1FC}"/>
              </a:ext>
            </a:extLst>
          </p:cNvPr>
          <p:cNvSpPr>
            <a:spLocks noGrp="1"/>
          </p:cNvSpPr>
          <p:nvPr>
            <p:ph type="body" sz="quarter" idx="10" hasCustomPrompt="1"/>
          </p:nvPr>
        </p:nvSpPr>
        <p:spPr>
          <a:xfrm>
            <a:off x="592988"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19" name="Item 1 Text">
            <a:extLst>
              <a:ext uri="{FF2B5EF4-FFF2-40B4-BE49-F238E27FC236}">
                <a16:creationId xmlns:a16="http://schemas.microsoft.com/office/drawing/2014/main" id="{719B202F-5339-48FA-88EA-2887B53BB132}"/>
              </a:ext>
            </a:extLst>
          </p:cNvPr>
          <p:cNvSpPr>
            <a:spLocks noGrp="1"/>
          </p:cNvSpPr>
          <p:nvPr>
            <p:ph type="body" sz="quarter" idx="13" hasCustomPrompt="1"/>
          </p:nvPr>
        </p:nvSpPr>
        <p:spPr>
          <a:xfrm>
            <a:off x="592988"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20" name="Item 2 Title">
            <a:extLst>
              <a:ext uri="{FF2B5EF4-FFF2-40B4-BE49-F238E27FC236}">
                <a16:creationId xmlns:a16="http://schemas.microsoft.com/office/drawing/2014/main" id="{155CFADC-A293-4DC1-B7C0-7F7CAF86EDE7}"/>
              </a:ext>
            </a:extLst>
          </p:cNvPr>
          <p:cNvSpPr>
            <a:spLocks noGrp="1"/>
          </p:cNvSpPr>
          <p:nvPr>
            <p:ph type="body" sz="quarter" idx="15" hasCustomPrompt="1"/>
          </p:nvPr>
        </p:nvSpPr>
        <p:spPr>
          <a:xfrm>
            <a:off x="3525730"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21" name="Item 2 Text">
            <a:extLst>
              <a:ext uri="{FF2B5EF4-FFF2-40B4-BE49-F238E27FC236}">
                <a16:creationId xmlns:a16="http://schemas.microsoft.com/office/drawing/2014/main" id="{9BA58F50-BBFB-4D8E-971B-70C7E6E2E1EF}"/>
              </a:ext>
            </a:extLst>
          </p:cNvPr>
          <p:cNvSpPr>
            <a:spLocks noGrp="1"/>
          </p:cNvSpPr>
          <p:nvPr>
            <p:ph type="body" sz="quarter" idx="16" hasCustomPrompt="1"/>
          </p:nvPr>
        </p:nvSpPr>
        <p:spPr>
          <a:xfrm>
            <a:off x="3525729"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22" name="Item 3 Title">
            <a:extLst>
              <a:ext uri="{FF2B5EF4-FFF2-40B4-BE49-F238E27FC236}">
                <a16:creationId xmlns:a16="http://schemas.microsoft.com/office/drawing/2014/main" id="{C2583F76-A149-4B1E-B2E1-E81708D7BAC7}"/>
              </a:ext>
            </a:extLst>
          </p:cNvPr>
          <p:cNvSpPr>
            <a:spLocks noGrp="1"/>
          </p:cNvSpPr>
          <p:nvPr>
            <p:ph type="body" sz="quarter" idx="17" hasCustomPrompt="1"/>
          </p:nvPr>
        </p:nvSpPr>
        <p:spPr>
          <a:xfrm>
            <a:off x="6488014"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23" name="Item 3 Text">
            <a:extLst>
              <a:ext uri="{FF2B5EF4-FFF2-40B4-BE49-F238E27FC236}">
                <a16:creationId xmlns:a16="http://schemas.microsoft.com/office/drawing/2014/main" id="{183F46EB-750F-4011-9A50-C39EEC86CF78}"/>
              </a:ext>
            </a:extLst>
          </p:cNvPr>
          <p:cNvSpPr>
            <a:spLocks noGrp="1"/>
          </p:cNvSpPr>
          <p:nvPr>
            <p:ph type="body" sz="quarter" idx="18" hasCustomPrompt="1"/>
          </p:nvPr>
        </p:nvSpPr>
        <p:spPr>
          <a:xfrm>
            <a:off x="6488014"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15" name="Page Number">
            <a:extLst>
              <a:ext uri="{FF2B5EF4-FFF2-40B4-BE49-F238E27FC236}">
                <a16:creationId xmlns:a16="http://schemas.microsoft.com/office/drawing/2014/main" id="{97A8C763-37D1-4725-B3D2-FC0A67A964F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7" name="WSE logo">
            <a:extLst>
              <a:ext uri="{FF2B5EF4-FFF2-40B4-BE49-F238E27FC236}">
                <a16:creationId xmlns:a16="http://schemas.microsoft.com/office/drawing/2014/main" id="{2EF39E04-01D7-4A82-82EA-2710EF2F19C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784920603"/>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4 Items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1314DC-C137-41F8-98CE-32A5569A3430}"/>
              </a:ext>
              <a:ext uri="{C183D7F6-B498-43B3-948B-1728B52AA6E4}">
                <adec:decorative xmlns:adec="http://schemas.microsoft.com/office/drawing/2017/decorative" val="1"/>
              </a:ext>
            </a:extLst>
          </p:cNvPr>
          <p:cNvSpPr/>
          <p:nvPr userDrawn="1"/>
        </p:nvSpPr>
        <p:spPr>
          <a:xfrm>
            <a:off x="0" y="0"/>
            <a:ext cx="4572000" cy="5143500"/>
          </a:xfrm>
          <a:prstGeom prst="rect">
            <a:avLst/>
          </a:prstGeom>
          <a:solidFill>
            <a:schemeClr val="tx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18" name="Title">
            <a:extLst>
              <a:ext uri="{FF2B5EF4-FFF2-40B4-BE49-F238E27FC236}">
                <a16:creationId xmlns:a16="http://schemas.microsoft.com/office/drawing/2014/main" id="{41763441-4DFB-415A-8FDD-F25000B4226C}"/>
              </a:ext>
            </a:extLst>
          </p:cNvPr>
          <p:cNvSpPr>
            <a:spLocks noGrp="1"/>
          </p:cNvSpPr>
          <p:nvPr>
            <p:ph type="title" hasCustomPrompt="1"/>
          </p:nvPr>
        </p:nvSpPr>
        <p:spPr>
          <a:xfrm>
            <a:off x="339437" y="212651"/>
            <a:ext cx="3706784" cy="868462"/>
          </a:xfrm>
          <a:prstGeom prst="rect">
            <a:avLst/>
          </a:prstGeom>
        </p:spPr>
        <p:txBody>
          <a:bodyPr anchor="b"/>
          <a:lstStyle>
            <a:lvl1pPr>
              <a:defRPr sz="3000" b="1">
                <a:solidFill>
                  <a:schemeClr val="bg1"/>
                </a:solidFill>
              </a:defRPr>
            </a:lvl1pPr>
          </a:lstStyle>
          <a:p>
            <a:r>
              <a:rPr lang="en-US" dirty="0"/>
              <a:t>Click to add title</a:t>
            </a:r>
          </a:p>
        </p:txBody>
      </p:sp>
      <p:sp>
        <p:nvSpPr>
          <p:cNvPr id="52" name="Rectangle 51">
            <a:extLst>
              <a:ext uri="{FF2B5EF4-FFF2-40B4-BE49-F238E27FC236}">
                <a16:creationId xmlns:a16="http://schemas.microsoft.com/office/drawing/2014/main" id="{C47E358B-7B56-4BC0-B6CA-543BB356480C}"/>
              </a:ext>
              <a:ext uri="{C183D7F6-B498-43B3-948B-1728B52AA6E4}">
                <adec:decorative xmlns:adec="http://schemas.microsoft.com/office/drawing/2017/decorative" val="1"/>
              </a:ext>
            </a:extLst>
          </p:cNvPr>
          <p:cNvSpPr/>
          <p:nvPr userDrawn="1"/>
        </p:nvSpPr>
        <p:spPr>
          <a:xfrm>
            <a:off x="411480" y="1083327"/>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3" name="Picture"/>
          <p:cNvSpPr>
            <a:spLocks noGrp="1"/>
          </p:cNvSpPr>
          <p:nvPr>
            <p:ph type="pic" sz="quarter" idx="12"/>
          </p:nvPr>
        </p:nvSpPr>
        <p:spPr>
          <a:xfrm>
            <a:off x="4572000" y="0"/>
            <a:ext cx="4572000" cy="5143500"/>
          </a:xfrm>
          <a:prstGeom prst="rect">
            <a:avLst/>
          </a:prstGeom>
        </p:spPr>
        <p:txBody>
          <a:bodyPr/>
          <a:lstStyle>
            <a:lvl1pPr>
              <a:buNone/>
              <a:defRPr/>
            </a:lvl1pPr>
          </a:lstStyle>
          <a:p>
            <a:endParaRPr lang="uk-UA" dirty="0"/>
          </a:p>
        </p:txBody>
      </p:sp>
      <p:sp>
        <p:nvSpPr>
          <p:cNvPr id="16" name="Picture Citation">
            <a:extLst>
              <a:ext uri="{FF2B5EF4-FFF2-40B4-BE49-F238E27FC236}">
                <a16:creationId xmlns:a16="http://schemas.microsoft.com/office/drawing/2014/main" id="{90C07639-CECF-46C2-ADBD-7DAC7ABB98B7}"/>
              </a:ext>
            </a:extLst>
          </p:cNvPr>
          <p:cNvSpPr>
            <a:spLocks noGrp="1"/>
          </p:cNvSpPr>
          <p:nvPr>
            <p:ph type="body" sz="quarter" idx="21" hasCustomPrompt="1"/>
          </p:nvPr>
        </p:nvSpPr>
        <p:spPr>
          <a:xfrm>
            <a:off x="3145204" y="4907946"/>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36" name="Item 1 Title">
            <a:extLst>
              <a:ext uri="{FF2B5EF4-FFF2-40B4-BE49-F238E27FC236}">
                <a16:creationId xmlns:a16="http://schemas.microsoft.com/office/drawing/2014/main" id="{5A2FFEA5-78D4-4F42-8199-3E026DEC8F9C}"/>
              </a:ext>
            </a:extLst>
          </p:cNvPr>
          <p:cNvSpPr>
            <a:spLocks noGrp="1"/>
          </p:cNvSpPr>
          <p:nvPr>
            <p:ph type="body" sz="quarter" idx="10" hasCustomPrompt="1"/>
          </p:nvPr>
        </p:nvSpPr>
        <p:spPr>
          <a:xfrm>
            <a:off x="1414656" y="1428826"/>
            <a:ext cx="2631564" cy="320039"/>
          </a:xfrm>
          <a:prstGeom prst="rect">
            <a:avLst/>
          </a:prstGeom>
        </p:spPr>
        <p:txBody>
          <a:bodyPr>
            <a:normAutofit/>
          </a:bodyPr>
          <a:lstStyle>
            <a:lvl1pPr marL="0" indent="0">
              <a:buNone/>
              <a:defRPr sz="16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1</a:t>
            </a:r>
          </a:p>
        </p:txBody>
      </p:sp>
      <p:sp>
        <p:nvSpPr>
          <p:cNvPr id="37" name="Item 1 Text">
            <a:extLst>
              <a:ext uri="{FF2B5EF4-FFF2-40B4-BE49-F238E27FC236}">
                <a16:creationId xmlns:a16="http://schemas.microsoft.com/office/drawing/2014/main" id="{227AE2F4-71EB-4595-8BFD-8A2BBCA8FB4E}"/>
              </a:ext>
            </a:extLst>
          </p:cNvPr>
          <p:cNvSpPr>
            <a:spLocks noGrp="1"/>
          </p:cNvSpPr>
          <p:nvPr>
            <p:ph type="body" sz="quarter" idx="13" hasCustomPrompt="1"/>
          </p:nvPr>
        </p:nvSpPr>
        <p:spPr>
          <a:xfrm>
            <a:off x="1414656" y="1762138"/>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8" name="Item 2 Title">
            <a:extLst>
              <a:ext uri="{FF2B5EF4-FFF2-40B4-BE49-F238E27FC236}">
                <a16:creationId xmlns:a16="http://schemas.microsoft.com/office/drawing/2014/main" id="{345A8F90-2745-42D6-A5DD-A6FA8552EB49}"/>
              </a:ext>
            </a:extLst>
          </p:cNvPr>
          <p:cNvSpPr>
            <a:spLocks noGrp="1"/>
          </p:cNvSpPr>
          <p:nvPr>
            <p:ph type="body" sz="quarter" idx="14" hasCustomPrompt="1"/>
          </p:nvPr>
        </p:nvSpPr>
        <p:spPr>
          <a:xfrm>
            <a:off x="1414656" y="2322869"/>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2</a:t>
            </a:r>
          </a:p>
        </p:txBody>
      </p:sp>
      <p:sp>
        <p:nvSpPr>
          <p:cNvPr id="39" name="Item 2 Text">
            <a:extLst>
              <a:ext uri="{FF2B5EF4-FFF2-40B4-BE49-F238E27FC236}">
                <a16:creationId xmlns:a16="http://schemas.microsoft.com/office/drawing/2014/main" id="{1AD0D53E-20B9-43F3-ADFF-9C23B04A85D9}"/>
              </a:ext>
            </a:extLst>
          </p:cNvPr>
          <p:cNvSpPr>
            <a:spLocks noGrp="1"/>
          </p:cNvSpPr>
          <p:nvPr>
            <p:ph type="body" sz="quarter" idx="15" hasCustomPrompt="1"/>
          </p:nvPr>
        </p:nvSpPr>
        <p:spPr>
          <a:xfrm>
            <a:off x="1414656" y="2658089"/>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41" name="Item 3 Title">
            <a:extLst>
              <a:ext uri="{FF2B5EF4-FFF2-40B4-BE49-F238E27FC236}">
                <a16:creationId xmlns:a16="http://schemas.microsoft.com/office/drawing/2014/main" id="{0E415360-5B51-466C-A6F2-E55A2B6F08F8}"/>
              </a:ext>
            </a:extLst>
          </p:cNvPr>
          <p:cNvSpPr>
            <a:spLocks noGrp="1"/>
          </p:cNvSpPr>
          <p:nvPr>
            <p:ph type="body" sz="quarter" idx="16" hasCustomPrompt="1"/>
          </p:nvPr>
        </p:nvSpPr>
        <p:spPr>
          <a:xfrm>
            <a:off x="1414656" y="3238702"/>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3</a:t>
            </a:r>
          </a:p>
        </p:txBody>
      </p:sp>
      <p:sp>
        <p:nvSpPr>
          <p:cNvPr id="42" name="Item 3 Text">
            <a:extLst>
              <a:ext uri="{FF2B5EF4-FFF2-40B4-BE49-F238E27FC236}">
                <a16:creationId xmlns:a16="http://schemas.microsoft.com/office/drawing/2014/main" id="{D3612866-9A4B-4847-A6D5-8268D9C4E074}"/>
              </a:ext>
            </a:extLst>
          </p:cNvPr>
          <p:cNvSpPr>
            <a:spLocks noGrp="1"/>
          </p:cNvSpPr>
          <p:nvPr>
            <p:ph type="body" sz="quarter" idx="17" hasCustomPrompt="1"/>
          </p:nvPr>
        </p:nvSpPr>
        <p:spPr>
          <a:xfrm>
            <a:off x="1414656" y="3579468"/>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43" name="Item 4 Title">
            <a:extLst>
              <a:ext uri="{FF2B5EF4-FFF2-40B4-BE49-F238E27FC236}">
                <a16:creationId xmlns:a16="http://schemas.microsoft.com/office/drawing/2014/main" id="{3F85E08E-3D8F-4BCA-8B02-B5D69C061E64}"/>
              </a:ext>
            </a:extLst>
          </p:cNvPr>
          <p:cNvSpPr>
            <a:spLocks noGrp="1"/>
          </p:cNvSpPr>
          <p:nvPr>
            <p:ph type="body" sz="quarter" idx="18" hasCustomPrompt="1"/>
          </p:nvPr>
        </p:nvSpPr>
        <p:spPr>
          <a:xfrm>
            <a:off x="1414656" y="4153894"/>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4</a:t>
            </a:r>
          </a:p>
        </p:txBody>
      </p:sp>
      <p:sp>
        <p:nvSpPr>
          <p:cNvPr id="44" name="Item 4 Text">
            <a:extLst>
              <a:ext uri="{FF2B5EF4-FFF2-40B4-BE49-F238E27FC236}">
                <a16:creationId xmlns:a16="http://schemas.microsoft.com/office/drawing/2014/main" id="{C1F16FCB-5383-489D-9570-344080E60EB1}"/>
              </a:ext>
            </a:extLst>
          </p:cNvPr>
          <p:cNvSpPr>
            <a:spLocks noGrp="1"/>
          </p:cNvSpPr>
          <p:nvPr>
            <p:ph type="body" sz="quarter" idx="19" hasCustomPrompt="1"/>
          </p:nvPr>
        </p:nvSpPr>
        <p:spPr>
          <a:xfrm>
            <a:off x="1414656" y="4475797"/>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4" name="Page Number">
            <a:extLst>
              <a:ext uri="{FF2B5EF4-FFF2-40B4-BE49-F238E27FC236}">
                <a16:creationId xmlns:a16="http://schemas.microsoft.com/office/drawing/2014/main" id="{AD80480C-BCE4-F8AE-1888-D35CDB29D6DE}"/>
              </a:ext>
            </a:extLst>
          </p:cNvPr>
          <p:cNvSpPr txBox="1"/>
          <p:nvPr userDrawn="1"/>
        </p:nvSpPr>
        <p:spPr>
          <a:xfrm>
            <a:off x="-400049" y="4895931"/>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bg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bg1"/>
              </a:solidFill>
              <a:effectLst/>
              <a:uLnTx/>
              <a:uFillTx/>
              <a:latin typeface="Tahoma"/>
              <a:ea typeface="+mn-ea"/>
              <a:cs typeface="+mn-cs"/>
            </a:endParaRPr>
          </a:p>
        </p:txBody>
      </p:sp>
    </p:spTree>
    <p:extLst>
      <p:ext uri="{BB962C8B-B14F-4D97-AF65-F5344CB8AC3E}">
        <p14:creationId xmlns:p14="http://schemas.microsoft.com/office/powerpoint/2010/main" val="261130472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4 Items and Image - Light Blue">
    <p:bg>
      <p:bgPr>
        <a:solidFill>
          <a:srgbClr val="69ACE5"/>
        </a:solidFill>
        <a:effectLst/>
      </p:bgPr>
    </p:bg>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22286680-84B1-468A-8675-164CE4393174}"/>
              </a:ext>
            </a:extLst>
          </p:cNvPr>
          <p:cNvSpPr>
            <a:spLocks noGrp="1"/>
          </p:cNvSpPr>
          <p:nvPr>
            <p:ph type="title" hasCustomPrompt="1"/>
          </p:nvPr>
        </p:nvSpPr>
        <p:spPr>
          <a:xfrm>
            <a:off x="4980016" y="212650"/>
            <a:ext cx="3706784" cy="869809"/>
          </a:xfrm>
          <a:prstGeom prst="rect">
            <a:avLst/>
          </a:prstGeom>
        </p:spPr>
        <p:txBody>
          <a:bodyPr anchor="b"/>
          <a:lstStyle>
            <a:lvl1pPr>
              <a:defRPr sz="3000" b="1">
                <a:solidFill>
                  <a:srgbClr val="092C74"/>
                </a:solidFill>
              </a:defRPr>
            </a:lvl1pPr>
          </a:lstStyle>
          <a:p>
            <a:r>
              <a:rPr lang="en-US" dirty="0"/>
              <a:t>Click to add title</a:t>
            </a:r>
          </a:p>
        </p:txBody>
      </p:sp>
      <p:sp>
        <p:nvSpPr>
          <p:cNvPr id="3" name="Picture Placeholder 2"/>
          <p:cNvSpPr>
            <a:spLocks noGrp="1"/>
          </p:cNvSpPr>
          <p:nvPr>
            <p:ph type="pic" sz="quarter" idx="12"/>
          </p:nvPr>
        </p:nvSpPr>
        <p:spPr>
          <a:xfrm>
            <a:off x="0" y="0"/>
            <a:ext cx="4572000" cy="5143500"/>
          </a:xfrm>
          <a:prstGeom prst="rect">
            <a:avLst/>
          </a:prstGeom>
        </p:spPr>
        <p:txBody>
          <a:bodyPr/>
          <a:lstStyle>
            <a:lvl1pPr>
              <a:buNone/>
              <a:defRPr/>
            </a:lvl1pPr>
          </a:lstStyle>
          <a:p>
            <a:endParaRPr lang="uk-UA" dirty="0"/>
          </a:p>
        </p:txBody>
      </p:sp>
      <p:sp>
        <p:nvSpPr>
          <p:cNvPr id="18" name="Picture Citation">
            <a:extLst>
              <a:ext uri="{FF2B5EF4-FFF2-40B4-BE49-F238E27FC236}">
                <a16:creationId xmlns:a16="http://schemas.microsoft.com/office/drawing/2014/main" id="{13223670-BBEB-4361-8EA3-4E1A5435EEFC}"/>
              </a:ext>
            </a:extLst>
          </p:cNvPr>
          <p:cNvSpPr>
            <a:spLocks noGrp="1"/>
          </p:cNvSpPr>
          <p:nvPr>
            <p:ph type="body" sz="quarter" idx="27" hasCustomPrompt="1"/>
          </p:nvPr>
        </p:nvSpPr>
        <p:spPr>
          <a:xfrm>
            <a:off x="4572000" y="4860169"/>
            <a:ext cx="1426796" cy="200055"/>
          </a:xfrm>
          <a:prstGeom prst="rect">
            <a:avLst/>
          </a:prstGeom>
        </p:spPr>
        <p:txBody>
          <a:bodyPr anchor="ctr"/>
          <a:lstStyle>
            <a:lvl1pPr algn="l">
              <a:buNone/>
              <a:defRPr sz="1050">
                <a:solidFill>
                  <a:srgbClr val="092C74"/>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44" name="Rectangle 43">
            <a:extLst>
              <a:ext uri="{FF2B5EF4-FFF2-40B4-BE49-F238E27FC236}">
                <a16:creationId xmlns:a16="http://schemas.microsoft.com/office/drawing/2014/main" id="{4BBB1EC0-18D2-43C4-9328-501A6434B53C}"/>
              </a:ext>
              <a:ext uri="{C183D7F6-B498-43B3-948B-1728B52AA6E4}">
                <adec:decorative xmlns:adec="http://schemas.microsoft.com/office/drawing/2017/decorative" val="1"/>
              </a:ext>
            </a:extLst>
          </p:cNvPr>
          <p:cNvSpPr/>
          <p:nvPr userDrawn="1"/>
        </p:nvSpPr>
        <p:spPr>
          <a:xfrm>
            <a:off x="5047488" y="1083767"/>
            <a:ext cx="778180" cy="103340"/>
          </a:xfrm>
          <a:prstGeom prst="rect">
            <a:avLst/>
          </a:prstGeom>
          <a:solidFill>
            <a:schemeClr val="tx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30" name="Item 1 Title">
            <a:extLst>
              <a:ext uri="{FF2B5EF4-FFF2-40B4-BE49-F238E27FC236}">
                <a16:creationId xmlns:a16="http://schemas.microsoft.com/office/drawing/2014/main" id="{BF4C2CE7-8EAB-4C95-B1DF-56077F3C7D97}"/>
              </a:ext>
            </a:extLst>
          </p:cNvPr>
          <p:cNvSpPr>
            <a:spLocks noGrp="1"/>
          </p:cNvSpPr>
          <p:nvPr>
            <p:ph type="body" sz="quarter" idx="18" hasCustomPrompt="1"/>
          </p:nvPr>
        </p:nvSpPr>
        <p:spPr>
          <a:xfrm>
            <a:off x="5700906" y="1428826"/>
            <a:ext cx="2631564" cy="320039"/>
          </a:xfrm>
          <a:prstGeom prst="rect">
            <a:avLst/>
          </a:prstGeom>
        </p:spPr>
        <p:txBody>
          <a:bodyPr>
            <a:normAutofit/>
          </a:bodyPr>
          <a:lstStyle>
            <a:lvl1pPr marL="0" indent="0">
              <a:buNone/>
              <a:defRPr sz="16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1</a:t>
            </a:r>
          </a:p>
        </p:txBody>
      </p:sp>
      <p:sp>
        <p:nvSpPr>
          <p:cNvPr id="31" name="Item 1 Text">
            <a:extLst>
              <a:ext uri="{FF2B5EF4-FFF2-40B4-BE49-F238E27FC236}">
                <a16:creationId xmlns:a16="http://schemas.microsoft.com/office/drawing/2014/main" id="{E625F40A-7E88-4825-BA8B-6E8F98F70D53}"/>
              </a:ext>
            </a:extLst>
          </p:cNvPr>
          <p:cNvSpPr>
            <a:spLocks noGrp="1"/>
          </p:cNvSpPr>
          <p:nvPr>
            <p:ph type="body" sz="quarter" idx="19" hasCustomPrompt="1"/>
          </p:nvPr>
        </p:nvSpPr>
        <p:spPr>
          <a:xfrm>
            <a:off x="5700906" y="1762138"/>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2" name="Item 2 Title">
            <a:extLst>
              <a:ext uri="{FF2B5EF4-FFF2-40B4-BE49-F238E27FC236}">
                <a16:creationId xmlns:a16="http://schemas.microsoft.com/office/drawing/2014/main" id="{EAF7F9B1-5558-4A7E-91C6-7DB8DC4B3ED9}"/>
              </a:ext>
            </a:extLst>
          </p:cNvPr>
          <p:cNvSpPr>
            <a:spLocks noGrp="1"/>
          </p:cNvSpPr>
          <p:nvPr>
            <p:ph type="body" sz="quarter" idx="20" hasCustomPrompt="1"/>
          </p:nvPr>
        </p:nvSpPr>
        <p:spPr>
          <a:xfrm>
            <a:off x="5700906" y="2322869"/>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2</a:t>
            </a:r>
          </a:p>
        </p:txBody>
      </p:sp>
      <p:sp>
        <p:nvSpPr>
          <p:cNvPr id="33" name="Item 2 Text">
            <a:extLst>
              <a:ext uri="{FF2B5EF4-FFF2-40B4-BE49-F238E27FC236}">
                <a16:creationId xmlns:a16="http://schemas.microsoft.com/office/drawing/2014/main" id="{8A58E8F1-F71E-4337-A348-930BBBE80E81}"/>
              </a:ext>
            </a:extLst>
          </p:cNvPr>
          <p:cNvSpPr>
            <a:spLocks noGrp="1"/>
          </p:cNvSpPr>
          <p:nvPr>
            <p:ph type="body" sz="quarter" idx="21" hasCustomPrompt="1"/>
          </p:nvPr>
        </p:nvSpPr>
        <p:spPr>
          <a:xfrm>
            <a:off x="5700906" y="2658089"/>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4" name="Item 3 Title">
            <a:extLst>
              <a:ext uri="{FF2B5EF4-FFF2-40B4-BE49-F238E27FC236}">
                <a16:creationId xmlns:a16="http://schemas.microsoft.com/office/drawing/2014/main" id="{B7ACD949-03A3-43F6-ACE5-5D98460782A0}"/>
              </a:ext>
            </a:extLst>
          </p:cNvPr>
          <p:cNvSpPr>
            <a:spLocks noGrp="1"/>
          </p:cNvSpPr>
          <p:nvPr>
            <p:ph type="body" sz="quarter" idx="22" hasCustomPrompt="1"/>
          </p:nvPr>
        </p:nvSpPr>
        <p:spPr>
          <a:xfrm>
            <a:off x="5700906" y="3238702"/>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3</a:t>
            </a:r>
          </a:p>
        </p:txBody>
      </p:sp>
      <p:sp>
        <p:nvSpPr>
          <p:cNvPr id="35" name="Item 3 Text">
            <a:extLst>
              <a:ext uri="{FF2B5EF4-FFF2-40B4-BE49-F238E27FC236}">
                <a16:creationId xmlns:a16="http://schemas.microsoft.com/office/drawing/2014/main" id="{10259CDC-B4C8-4DEE-9798-0066E12E950B}"/>
              </a:ext>
            </a:extLst>
          </p:cNvPr>
          <p:cNvSpPr>
            <a:spLocks noGrp="1"/>
          </p:cNvSpPr>
          <p:nvPr>
            <p:ph type="body" sz="quarter" idx="23" hasCustomPrompt="1"/>
          </p:nvPr>
        </p:nvSpPr>
        <p:spPr>
          <a:xfrm>
            <a:off x="5700906" y="3579468"/>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6" name="Item 4 Title">
            <a:extLst>
              <a:ext uri="{FF2B5EF4-FFF2-40B4-BE49-F238E27FC236}">
                <a16:creationId xmlns:a16="http://schemas.microsoft.com/office/drawing/2014/main" id="{12305E31-24E6-4A77-886F-5014FEE17360}"/>
              </a:ext>
            </a:extLst>
          </p:cNvPr>
          <p:cNvSpPr>
            <a:spLocks noGrp="1"/>
          </p:cNvSpPr>
          <p:nvPr>
            <p:ph type="body" sz="quarter" idx="24" hasCustomPrompt="1"/>
          </p:nvPr>
        </p:nvSpPr>
        <p:spPr>
          <a:xfrm>
            <a:off x="5700906" y="4153894"/>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4</a:t>
            </a:r>
          </a:p>
        </p:txBody>
      </p:sp>
      <p:sp>
        <p:nvSpPr>
          <p:cNvPr id="37" name="Item 4 Text">
            <a:extLst>
              <a:ext uri="{FF2B5EF4-FFF2-40B4-BE49-F238E27FC236}">
                <a16:creationId xmlns:a16="http://schemas.microsoft.com/office/drawing/2014/main" id="{FDA9282E-D47F-4C92-9C94-945CC2D37AA6}"/>
              </a:ext>
            </a:extLst>
          </p:cNvPr>
          <p:cNvSpPr>
            <a:spLocks noGrp="1"/>
          </p:cNvSpPr>
          <p:nvPr>
            <p:ph type="body" sz="quarter" idx="25" hasCustomPrompt="1"/>
          </p:nvPr>
        </p:nvSpPr>
        <p:spPr>
          <a:xfrm>
            <a:off x="5700906" y="4475797"/>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16" name="Page Number">
            <a:extLst>
              <a:ext uri="{FF2B5EF4-FFF2-40B4-BE49-F238E27FC236}">
                <a16:creationId xmlns:a16="http://schemas.microsoft.com/office/drawing/2014/main" id="{1EFCF2D6-1B7A-475C-8D39-C1DC70050108}"/>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solidFill>
                <a:latin typeface="+mj-lt"/>
              </a:rPr>
              <a:t>                </a:t>
            </a:r>
            <a:fld id="{F2C1E792-EDA4-4DC5-8412-A2C2E5D30ADF}" type="slidenum">
              <a:rPr lang="en-US" sz="1000" b="1" baseline="0">
                <a:solidFill>
                  <a:srgbClr val="092C74"/>
                </a:solidFill>
                <a:latin typeface="+mj-lt"/>
              </a:rPr>
              <a:pPr algn="r" defTabSz="685783">
                <a:defRPr/>
              </a:pPr>
              <a:t>‹#›</a:t>
            </a:fld>
            <a:endParaRPr lang="en-US" sz="1000" b="1" baseline="0" dirty="0">
              <a:solidFill>
                <a:srgbClr val="092C74"/>
              </a:solidFill>
              <a:latin typeface="+mj-lt"/>
            </a:endParaRPr>
          </a:p>
        </p:txBody>
      </p:sp>
    </p:spTree>
    <p:extLst>
      <p:ext uri="{BB962C8B-B14F-4D97-AF65-F5344CB8AC3E}">
        <p14:creationId xmlns:p14="http://schemas.microsoft.com/office/powerpoint/2010/main" val="3613270113"/>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2 Items and Text - Number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3FC4CE32-48E2-3B4B-A344-FA1B60CC3794}"/>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3919" y="1125404"/>
            <a:ext cx="3587994" cy="509105"/>
          </a:xfrm>
          <a:prstGeom prst="rect">
            <a:avLst/>
          </a:prstGeom>
          <a:solidFill>
            <a:schemeClr val="tx2"/>
          </a:solidFill>
        </p:spPr>
        <p:txBody>
          <a:bodyPr anchor="ctr">
            <a:noAutofit/>
          </a:bodyPr>
          <a:lstStyle>
            <a:lvl1pPr marL="0" indent="0" algn="ctr">
              <a:buNone/>
              <a:defRPr sz="20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dirty="0"/>
              <a:t>Subtitle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3919" y="1732115"/>
            <a:ext cx="3587995" cy="2955829"/>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5017263" y="1121733"/>
            <a:ext cx="3587994" cy="509105"/>
          </a:xfrm>
          <a:prstGeom prst="rect">
            <a:avLst/>
          </a:prstGeom>
          <a:solidFill>
            <a:schemeClr val="tx2"/>
          </a:solidFill>
        </p:spPr>
        <p:txBody>
          <a:bodyPr anchor="ctr">
            <a:noAutofit/>
          </a:bodyPr>
          <a:lstStyle>
            <a:lvl1pPr marL="0" indent="0" algn="ctr">
              <a:buNone/>
              <a:defRPr sz="20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dirty="0"/>
              <a:t>Subtitle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5017263" y="1732115"/>
            <a:ext cx="3587995" cy="2955829"/>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13" name="Page Number">
            <a:extLst>
              <a:ext uri="{FF2B5EF4-FFF2-40B4-BE49-F238E27FC236}">
                <a16:creationId xmlns:a16="http://schemas.microsoft.com/office/drawing/2014/main" id="{5C874A4D-437B-47FA-9801-0B5730C4AFA2}"/>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pic>
        <p:nvPicPr>
          <p:cNvPr id="15" name="WSE logo">
            <a:extLst>
              <a:ext uri="{FF2B5EF4-FFF2-40B4-BE49-F238E27FC236}">
                <a16:creationId xmlns:a16="http://schemas.microsoft.com/office/drawing/2014/main" id="{20DC7941-9718-4A82-83B9-1DDFA28D55A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18446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0"/>
        <p:cNvGrpSpPr/>
        <p:nvPr/>
      </p:nvGrpSpPr>
      <p:grpSpPr>
        <a:xfrm>
          <a:off x="0" y="0"/>
          <a:ext cx="0" cy="0"/>
          <a:chOff x="0" y="0"/>
          <a:chExt cx="0" cy="0"/>
        </a:xfrm>
      </p:grpSpPr>
      <p:sp>
        <p:nvSpPr>
          <p:cNvPr id="41" name="Google Shape;41;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b="0" i="0" dirty="0">
              <a:latin typeface="Corbel" panose="020B0503020204020204" pitchFamily="34" charset="0"/>
            </a:endParaRPr>
          </a:p>
        </p:txBody>
      </p:sp>
      <p:sp>
        <p:nvSpPr>
          <p:cNvPr id="42" name="Google Shape;42;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189" lvl="0" indent="-342892">
              <a:spcBef>
                <a:spcPts val="0"/>
              </a:spcBef>
              <a:spcAft>
                <a:spcPts val="0"/>
              </a:spcAft>
              <a:buSzPts val="1800"/>
              <a:buChar char="●"/>
              <a:defRPr/>
            </a:lvl1pPr>
            <a:lvl2pPr marL="914378"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3 Items and Text - Numbers">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B452B98A-49AE-D745-88D4-EBD54A1A3206}"/>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0" y="1190555"/>
            <a:ext cx="2498103" cy="509105"/>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dirty="0"/>
              <a:t>Subtitle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1820193"/>
            <a:ext cx="2498103" cy="2742283"/>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3322947" y="1190555"/>
            <a:ext cx="2498103" cy="509105"/>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dirty="0"/>
              <a:t>Subtitle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3322948" y="1820193"/>
            <a:ext cx="2498103" cy="2742283"/>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58" name="Item 3">
            <a:extLst>
              <a:ext uri="{FF2B5EF4-FFF2-40B4-BE49-F238E27FC236}">
                <a16:creationId xmlns:a16="http://schemas.microsoft.com/office/drawing/2014/main" id="{D26DFFB9-1EEE-4955-8A60-F1A0795C397B}"/>
              </a:ext>
            </a:extLst>
          </p:cNvPr>
          <p:cNvSpPr>
            <a:spLocks noGrp="1"/>
          </p:cNvSpPr>
          <p:nvPr>
            <p:ph type="body" sz="quarter" idx="29" hasCustomPrompt="1"/>
          </p:nvPr>
        </p:nvSpPr>
        <p:spPr>
          <a:xfrm>
            <a:off x="6109565" y="1190555"/>
            <a:ext cx="2498103" cy="509105"/>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dirty="0"/>
              <a:t>Subtitle</a:t>
            </a:r>
          </a:p>
        </p:txBody>
      </p:sp>
      <p:sp>
        <p:nvSpPr>
          <p:cNvPr id="51" name="Item 3 Text">
            <a:extLst>
              <a:ext uri="{FF2B5EF4-FFF2-40B4-BE49-F238E27FC236}">
                <a16:creationId xmlns:a16="http://schemas.microsoft.com/office/drawing/2014/main" id="{475581DD-A85C-4AC1-BF7D-FCB7CF083663}"/>
              </a:ext>
            </a:extLst>
          </p:cNvPr>
          <p:cNvSpPr>
            <a:spLocks noGrp="1"/>
          </p:cNvSpPr>
          <p:nvPr>
            <p:ph type="body" sz="quarter" idx="24" hasCustomPrompt="1"/>
          </p:nvPr>
        </p:nvSpPr>
        <p:spPr>
          <a:xfrm>
            <a:off x="6109566" y="1820193"/>
            <a:ext cx="2498103" cy="2742283"/>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17" name="Page Number">
            <a:extLst>
              <a:ext uri="{FF2B5EF4-FFF2-40B4-BE49-F238E27FC236}">
                <a16:creationId xmlns:a16="http://schemas.microsoft.com/office/drawing/2014/main" id="{D23960BB-6DCC-47C0-8EE1-1415CC30BBA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pic>
        <p:nvPicPr>
          <p:cNvPr id="18" name="WSE logo">
            <a:extLst>
              <a:ext uri="{FF2B5EF4-FFF2-40B4-BE49-F238E27FC236}">
                <a16:creationId xmlns:a16="http://schemas.microsoft.com/office/drawing/2014/main" id="{80F1C36A-58C0-4A77-B709-5E152A98E61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9229181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4 Items and Text - Simple">
    <p:spTree>
      <p:nvGrpSpPr>
        <p:cNvPr id="1" name=""/>
        <p:cNvGrpSpPr/>
        <p:nvPr/>
      </p:nvGrpSpPr>
      <p:grpSpPr>
        <a:xfrm>
          <a:off x="0" y="0"/>
          <a:ext cx="0" cy="0"/>
          <a:chOff x="0" y="0"/>
          <a:chExt cx="0" cy="0"/>
        </a:xfrm>
      </p:grpSpPr>
      <p:sp>
        <p:nvSpPr>
          <p:cNvPr id="18" name="Title">
            <a:extLst>
              <a:ext uri="{FF2B5EF4-FFF2-40B4-BE49-F238E27FC236}">
                <a16:creationId xmlns:a16="http://schemas.microsoft.com/office/drawing/2014/main" id="{E5F8C0C4-F46E-7C48-AC3A-8898F331F899}"/>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536330" y="1147734"/>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6330" y="1585735"/>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dirty="0"/>
              <a:t>Click to add bullets</a:t>
            </a:r>
          </a:p>
          <a:p>
            <a:pPr lvl="1"/>
            <a:r>
              <a:rPr lang="en-US" dirty="0"/>
              <a:t>Second level</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2614968" y="1132682"/>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2614968" y="1570683"/>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dirty="0"/>
              <a:t>Click to add bullets</a:t>
            </a:r>
          </a:p>
          <a:p>
            <a:pPr lvl="1"/>
            <a:r>
              <a:rPr lang="en-US" dirty="0"/>
              <a:t>Second level</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4693606" y="1132682"/>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57" name="Item 3 Text">
            <a:extLst>
              <a:ext uri="{FF2B5EF4-FFF2-40B4-BE49-F238E27FC236}">
                <a16:creationId xmlns:a16="http://schemas.microsoft.com/office/drawing/2014/main" id="{EA73AD4B-8431-41F5-9F29-39748C414583}"/>
              </a:ext>
            </a:extLst>
          </p:cNvPr>
          <p:cNvSpPr>
            <a:spLocks noGrp="1"/>
          </p:cNvSpPr>
          <p:nvPr>
            <p:ph type="body" sz="quarter" idx="25" hasCustomPrompt="1"/>
          </p:nvPr>
        </p:nvSpPr>
        <p:spPr>
          <a:xfrm>
            <a:off x="4693606" y="1570683"/>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dirty="0"/>
              <a:t>Click to add bullets</a:t>
            </a:r>
          </a:p>
          <a:p>
            <a:pPr lvl="1"/>
            <a:r>
              <a:rPr lang="en-US" dirty="0"/>
              <a:t>Second level</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6789823" y="1132682"/>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59" name="Item 4 Text">
            <a:extLst>
              <a:ext uri="{FF2B5EF4-FFF2-40B4-BE49-F238E27FC236}">
                <a16:creationId xmlns:a16="http://schemas.microsoft.com/office/drawing/2014/main" id="{62E2E31C-DF1E-436B-AB25-5E4D63D11C11}"/>
              </a:ext>
            </a:extLst>
          </p:cNvPr>
          <p:cNvSpPr>
            <a:spLocks noGrp="1"/>
          </p:cNvSpPr>
          <p:nvPr>
            <p:ph type="body" sz="quarter" idx="27" hasCustomPrompt="1"/>
          </p:nvPr>
        </p:nvSpPr>
        <p:spPr>
          <a:xfrm>
            <a:off x="6789823" y="1570683"/>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dirty="0"/>
              <a:t>Click to add bullets</a:t>
            </a:r>
          </a:p>
          <a:p>
            <a:pPr lvl="1"/>
            <a:r>
              <a:rPr lang="en-US" dirty="0"/>
              <a:t>Second level</a:t>
            </a:r>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1739346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4 Items and Text - Simple">
    <p:spTree>
      <p:nvGrpSpPr>
        <p:cNvPr id="1" name=""/>
        <p:cNvGrpSpPr/>
        <p:nvPr/>
      </p:nvGrpSpPr>
      <p:grpSpPr>
        <a:xfrm>
          <a:off x="0" y="0"/>
          <a:ext cx="0" cy="0"/>
          <a:chOff x="0" y="0"/>
          <a:chExt cx="0" cy="0"/>
        </a:xfrm>
      </p:grpSpPr>
      <p:sp>
        <p:nvSpPr>
          <p:cNvPr id="24" name="Title">
            <a:extLst>
              <a:ext uri="{FF2B5EF4-FFF2-40B4-BE49-F238E27FC236}">
                <a16:creationId xmlns:a16="http://schemas.microsoft.com/office/drawing/2014/main" id="{A42F6F62-4CCC-134C-94B4-C90A17781E7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136245" y="1158793"/>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18" name="Table or Image">
            <a:extLst>
              <a:ext uri="{FF2B5EF4-FFF2-40B4-BE49-F238E27FC236}">
                <a16:creationId xmlns:a16="http://schemas.microsoft.com/office/drawing/2014/main" id="{DDD4E2F5-1A81-4241-9AE5-D5CFB69EC292}"/>
              </a:ext>
            </a:extLst>
          </p:cNvPr>
          <p:cNvSpPr>
            <a:spLocks noGrp="1"/>
          </p:cNvSpPr>
          <p:nvPr>
            <p:ph sz="quarter" idx="34" hasCustomPrompt="1"/>
          </p:nvPr>
        </p:nvSpPr>
        <p:spPr>
          <a:xfrm>
            <a:off x="136245" y="1585735"/>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first-level bullet or image</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1940518" y="117737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19" name="Table or Image">
            <a:extLst>
              <a:ext uri="{FF2B5EF4-FFF2-40B4-BE49-F238E27FC236}">
                <a16:creationId xmlns:a16="http://schemas.microsoft.com/office/drawing/2014/main" id="{F77511AE-C7BF-5C49-A300-0159E6B307C6}"/>
              </a:ext>
            </a:extLst>
          </p:cNvPr>
          <p:cNvSpPr>
            <a:spLocks noGrp="1"/>
          </p:cNvSpPr>
          <p:nvPr>
            <p:ph sz="quarter" idx="35" hasCustomPrompt="1"/>
          </p:nvPr>
        </p:nvSpPr>
        <p:spPr>
          <a:xfrm>
            <a:off x="1940518" y="1585735"/>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first-level bullet or image</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3755301" y="116144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20" name="Table or Image">
            <a:extLst>
              <a:ext uri="{FF2B5EF4-FFF2-40B4-BE49-F238E27FC236}">
                <a16:creationId xmlns:a16="http://schemas.microsoft.com/office/drawing/2014/main" id="{DA770E6D-EA2A-544D-B9F7-A7FC458B64A0}"/>
              </a:ext>
            </a:extLst>
          </p:cNvPr>
          <p:cNvSpPr>
            <a:spLocks noGrp="1"/>
          </p:cNvSpPr>
          <p:nvPr>
            <p:ph sz="quarter" idx="36" hasCustomPrompt="1"/>
          </p:nvPr>
        </p:nvSpPr>
        <p:spPr>
          <a:xfrm>
            <a:off x="3755301" y="1585734"/>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first-level bullet or image</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5612124" y="115635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21" name="Table or Image">
            <a:extLst>
              <a:ext uri="{FF2B5EF4-FFF2-40B4-BE49-F238E27FC236}">
                <a16:creationId xmlns:a16="http://schemas.microsoft.com/office/drawing/2014/main" id="{61CE47B8-4BB9-A84E-869C-30790EAB0AC1}"/>
              </a:ext>
            </a:extLst>
          </p:cNvPr>
          <p:cNvSpPr>
            <a:spLocks noGrp="1"/>
          </p:cNvSpPr>
          <p:nvPr>
            <p:ph sz="quarter" idx="37" hasCustomPrompt="1"/>
          </p:nvPr>
        </p:nvSpPr>
        <p:spPr>
          <a:xfrm>
            <a:off x="5612124" y="1577526"/>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first-level bullet or image</a:t>
            </a:r>
          </a:p>
        </p:txBody>
      </p:sp>
      <p:sp>
        <p:nvSpPr>
          <p:cNvPr id="22" name="Item 4 Title">
            <a:extLst>
              <a:ext uri="{FF2B5EF4-FFF2-40B4-BE49-F238E27FC236}">
                <a16:creationId xmlns:a16="http://schemas.microsoft.com/office/drawing/2014/main" id="{73A9FB82-86AB-A14D-B614-A001BB31BF37}"/>
              </a:ext>
            </a:extLst>
          </p:cNvPr>
          <p:cNvSpPr>
            <a:spLocks noGrp="1"/>
          </p:cNvSpPr>
          <p:nvPr>
            <p:ph type="body" sz="quarter" idx="38" hasCustomPrompt="1"/>
          </p:nvPr>
        </p:nvSpPr>
        <p:spPr>
          <a:xfrm>
            <a:off x="7458437" y="115635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23" name="Table or Image">
            <a:extLst>
              <a:ext uri="{FF2B5EF4-FFF2-40B4-BE49-F238E27FC236}">
                <a16:creationId xmlns:a16="http://schemas.microsoft.com/office/drawing/2014/main" id="{F17C3906-CD72-3449-B9D3-E90ED24E9D2A}"/>
              </a:ext>
            </a:extLst>
          </p:cNvPr>
          <p:cNvSpPr>
            <a:spLocks noGrp="1"/>
          </p:cNvSpPr>
          <p:nvPr>
            <p:ph sz="quarter" idx="39" hasCustomPrompt="1"/>
          </p:nvPr>
        </p:nvSpPr>
        <p:spPr>
          <a:xfrm>
            <a:off x="7458437" y="1577525"/>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first-level bullet or image</a:t>
            </a: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31978606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4 Items and Text - Blue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778FCE4-C62E-45FA-8069-17E0CDE13615}"/>
              </a:ext>
            </a:extLst>
          </p:cNvPr>
          <p:cNvSpPr>
            <a:spLocks noGrp="1"/>
          </p:cNvSpPr>
          <p:nvPr>
            <p:ph type="title" hasCustomPrompt="1"/>
          </p:nvPr>
        </p:nvSpPr>
        <p:spPr>
          <a:xfrm>
            <a:off x="533919" y="455555"/>
            <a:ext cx="8085415" cy="509105"/>
          </a:xfrm>
          <a:prstGeom prst="rect">
            <a:avLst/>
          </a:prstGeom>
        </p:spPr>
        <p:txBody>
          <a:bodyPr anchor="ctr"/>
          <a:lstStyle>
            <a:lvl1pPr>
              <a:defRPr sz="3000" b="1">
                <a:solidFill>
                  <a:schemeClr val="tx2"/>
                </a:solidFill>
              </a:defRPr>
            </a:lvl1pPr>
          </a:lstStyle>
          <a:p>
            <a:r>
              <a:rPr lang="en-US"/>
              <a:t>Click to add title</a:t>
            </a:r>
          </a:p>
        </p:txBody>
      </p:sp>
      <p:sp>
        <p:nvSpPr>
          <p:cNvPr id="26" name="Rectangle 25">
            <a:extLst>
              <a:ext uri="{FF2B5EF4-FFF2-40B4-BE49-F238E27FC236}">
                <a16:creationId xmlns:a16="http://schemas.microsoft.com/office/drawing/2014/main" id="{0F9DD6EC-3A2E-4812-A2E6-1C882E728CF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Rounded Rectangle 50">
            <a:extLst>
              <a:ext uri="{FF2B5EF4-FFF2-40B4-BE49-F238E27FC236}">
                <a16:creationId xmlns:a16="http://schemas.microsoft.com/office/drawing/2014/main" id="{7911D00D-6CBC-4CBB-BA40-3F7DD5D6EFCA}"/>
              </a:ext>
              <a:ext uri="{C183D7F6-B498-43B3-948B-1728B52AA6E4}">
                <adec:decorative xmlns:adec="http://schemas.microsoft.com/office/drawing/2017/decorative" val="1"/>
              </a:ext>
            </a:extLst>
          </p:cNvPr>
          <p:cNvSpPr/>
          <p:nvPr userDrawn="1"/>
        </p:nvSpPr>
        <p:spPr>
          <a:xfrm>
            <a:off x="640080" y="1176111"/>
            <a:ext cx="3713441" cy="3523139"/>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23" name="Freeform 51">
            <a:extLst>
              <a:ext uri="{FF2B5EF4-FFF2-40B4-BE49-F238E27FC236}">
                <a16:creationId xmlns:a16="http://schemas.microsoft.com/office/drawing/2014/main" id="{3070A7B9-8096-4FC1-B9A9-1DC3667A84E2}"/>
              </a:ext>
              <a:ext uri="{C183D7F6-B498-43B3-948B-1728B52AA6E4}">
                <adec:decorative xmlns:adec="http://schemas.microsoft.com/office/drawing/2017/decorative" val="1"/>
              </a:ext>
            </a:extLst>
          </p:cNvPr>
          <p:cNvSpPr/>
          <p:nvPr userDrawn="1"/>
        </p:nvSpPr>
        <p:spPr>
          <a:xfrm>
            <a:off x="640079" y="3881340"/>
            <a:ext cx="3713441" cy="830478"/>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chemeClr val="tx2"/>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8" name="Item 3 Title">
            <a:extLst>
              <a:ext uri="{FF2B5EF4-FFF2-40B4-BE49-F238E27FC236}">
                <a16:creationId xmlns:a16="http://schemas.microsoft.com/office/drawing/2014/main" id="{CBB1EDA8-6036-4E17-9138-598F3F97F689}"/>
              </a:ext>
            </a:extLst>
          </p:cNvPr>
          <p:cNvSpPr>
            <a:spLocks noGrp="1"/>
          </p:cNvSpPr>
          <p:nvPr>
            <p:ph type="body" sz="quarter" idx="17" hasCustomPrompt="1"/>
          </p:nvPr>
        </p:nvSpPr>
        <p:spPr>
          <a:xfrm>
            <a:off x="640078" y="4096227"/>
            <a:ext cx="3713441" cy="332632"/>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2" name="Item 3 Text">
            <a:extLst>
              <a:ext uri="{FF2B5EF4-FFF2-40B4-BE49-F238E27FC236}">
                <a16:creationId xmlns:a16="http://schemas.microsoft.com/office/drawing/2014/main" id="{39A1E9ED-B596-479E-82B0-63CC2B1444E8}"/>
              </a:ext>
            </a:extLst>
          </p:cNvPr>
          <p:cNvSpPr>
            <a:spLocks noGrp="1"/>
          </p:cNvSpPr>
          <p:nvPr>
            <p:ph type="body" sz="quarter" idx="21" hasCustomPrompt="1"/>
          </p:nvPr>
        </p:nvSpPr>
        <p:spPr>
          <a:xfrm>
            <a:off x="886674" y="1308897"/>
            <a:ext cx="3220250" cy="2411524"/>
          </a:xfrm>
          <a:prstGeom prst="rect">
            <a:avLst/>
          </a:prstGeom>
        </p:spPr>
        <p:txBody>
          <a:bodyPr>
            <a:noAutofit/>
          </a:bodyPr>
          <a:lstStyle>
            <a:lvl1pPr marL="231775" indent="-231775"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buFont typeface="Arial" panose="020B0604020202020204" pitchFamily="34" charset="0"/>
              <a:buChar char="•"/>
              <a:defRPr sz="1600"/>
            </a:lvl3pPr>
          </a:lstStyle>
          <a:p>
            <a:pPr lvl="0"/>
            <a:r>
              <a:rPr lang="en-US" dirty="0"/>
              <a:t>Click to add bullets</a:t>
            </a:r>
          </a:p>
          <a:p>
            <a:pPr lvl="1"/>
            <a:r>
              <a:rPr lang="en-US" dirty="0"/>
              <a:t>Second level</a:t>
            </a:r>
          </a:p>
          <a:p>
            <a:pPr lvl="2"/>
            <a:r>
              <a:rPr lang="en-US" dirty="0"/>
              <a:t>Third level</a:t>
            </a:r>
          </a:p>
        </p:txBody>
      </p:sp>
      <p:sp>
        <p:nvSpPr>
          <p:cNvPr id="24" name="Page Number">
            <a:extLst>
              <a:ext uri="{FF2B5EF4-FFF2-40B4-BE49-F238E27FC236}">
                <a16:creationId xmlns:a16="http://schemas.microsoft.com/office/drawing/2014/main" id="{8866A15F-DCF2-4E46-9717-924DF8C8B4D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25" name="WSE logo">
            <a:extLst>
              <a:ext uri="{FF2B5EF4-FFF2-40B4-BE49-F238E27FC236}">
                <a16:creationId xmlns:a16="http://schemas.microsoft.com/office/drawing/2014/main" id="{19FC6418-4FC7-4934-8CD1-E5AF55A2DCF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18" name="Rounded Rectangle 50">
            <a:extLst>
              <a:ext uri="{FF2B5EF4-FFF2-40B4-BE49-F238E27FC236}">
                <a16:creationId xmlns:a16="http://schemas.microsoft.com/office/drawing/2014/main" id="{2BBEC93B-8D0C-42F1-9399-D1D817997F78}"/>
              </a:ext>
              <a:ext uri="{C183D7F6-B498-43B3-948B-1728B52AA6E4}">
                <adec:decorative xmlns:adec="http://schemas.microsoft.com/office/drawing/2017/decorative" val="1"/>
              </a:ext>
            </a:extLst>
          </p:cNvPr>
          <p:cNvSpPr/>
          <p:nvPr userDrawn="1"/>
        </p:nvSpPr>
        <p:spPr>
          <a:xfrm>
            <a:off x="4790480" y="1176111"/>
            <a:ext cx="3713441" cy="3523139"/>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9" name="Freeform 51">
            <a:extLst>
              <a:ext uri="{FF2B5EF4-FFF2-40B4-BE49-F238E27FC236}">
                <a16:creationId xmlns:a16="http://schemas.microsoft.com/office/drawing/2014/main" id="{2050C419-8432-46BA-8661-3080C6E30BC6}"/>
              </a:ext>
              <a:ext uri="{C183D7F6-B498-43B3-948B-1728B52AA6E4}">
                <adec:decorative xmlns:adec="http://schemas.microsoft.com/office/drawing/2017/decorative" val="1"/>
              </a:ext>
            </a:extLst>
          </p:cNvPr>
          <p:cNvSpPr/>
          <p:nvPr userDrawn="1"/>
        </p:nvSpPr>
        <p:spPr>
          <a:xfrm>
            <a:off x="4790479" y="3881340"/>
            <a:ext cx="3713441" cy="817910"/>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Item 3 Title">
            <a:extLst>
              <a:ext uri="{FF2B5EF4-FFF2-40B4-BE49-F238E27FC236}">
                <a16:creationId xmlns:a16="http://schemas.microsoft.com/office/drawing/2014/main" id="{EFBDE9D0-690A-43C3-822C-65E41613E138}"/>
              </a:ext>
            </a:extLst>
          </p:cNvPr>
          <p:cNvSpPr>
            <a:spLocks noGrp="1"/>
          </p:cNvSpPr>
          <p:nvPr>
            <p:ph type="body" sz="quarter" idx="22" hasCustomPrompt="1"/>
          </p:nvPr>
        </p:nvSpPr>
        <p:spPr>
          <a:xfrm>
            <a:off x="4790479" y="4096227"/>
            <a:ext cx="3713441" cy="332632"/>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Click to add</a:t>
            </a:r>
          </a:p>
        </p:txBody>
      </p:sp>
      <p:sp>
        <p:nvSpPr>
          <p:cNvPr id="27" name="Item 3 Text">
            <a:extLst>
              <a:ext uri="{FF2B5EF4-FFF2-40B4-BE49-F238E27FC236}">
                <a16:creationId xmlns:a16="http://schemas.microsoft.com/office/drawing/2014/main" id="{E31A1006-0A40-451E-B49D-5D7AE05EC552}"/>
              </a:ext>
            </a:extLst>
          </p:cNvPr>
          <p:cNvSpPr>
            <a:spLocks noGrp="1"/>
          </p:cNvSpPr>
          <p:nvPr>
            <p:ph type="body" sz="quarter" idx="23" hasCustomPrompt="1"/>
          </p:nvPr>
        </p:nvSpPr>
        <p:spPr>
          <a:xfrm>
            <a:off x="5037074" y="1308897"/>
            <a:ext cx="3220250" cy="2411524"/>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8600">
              <a:buClr>
                <a:srgbClr val="092C74"/>
              </a:buClr>
              <a:buFont typeface="Arial" panose="020B0604020202020204" pitchFamily="34" charset="0"/>
              <a:buChar char="•"/>
              <a:defRPr sz="1600"/>
            </a:lvl3pPr>
          </a:lstStyle>
          <a:p>
            <a:pPr lvl="0"/>
            <a:r>
              <a:rPr lang="en-US" dirty="0"/>
              <a:t>Click to add bullets</a:t>
            </a:r>
          </a:p>
          <a:p>
            <a:pPr lvl="1"/>
            <a:r>
              <a:rPr lang="en-US" dirty="0"/>
              <a:t>Second level</a:t>
            </a:r>
          </a:p>
          <a:p>
            <a:pPr lvl="2"/>
            <a:r>
              <a:rPr lang="en-US" dirty="0"/>
              <a:t>Third level</a:t>
            </a:r>
          </a:p>
        </p:txBody>
      </p:sp>
    </p:spTree>
    <p:extLst>
      <p:ext uri="{BB962C8B-B14F-4D97-AF65-F5344CB8AC3E}">
        <p14:creationId xmlns:p14="http://schemas.microsoft.com/office/powerpoint/2010/main" val="423535144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4 Items and Text - Blue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778FCE4-C62E-45FA-8069-17E0CDE13615}"/>
              </a:ext>
            </a:extLst>
          </p:cNvPr>
          <p:cNvSpPr>
            <a:spLocks noGrp="1"/>
          </p:cNvSpPr>
          <p:nvPr>
            <p:ph type="title" hasCustomPrompt="1"/>
          </p:nvPr>
        </p:nvSpPr>
        <p:spPr>
          <a:xfrm>
            <a:off x="533919" y="455555"/>
            <a:ext cx="8085415" cy="509105"/>
          </a:xfrm>
          <a:prstGeom prst="rect">
            <a:avLst/>
          </a:prstGeom>
        </p:spPr>
        <p:txBody>
          <a:bodyPr anchor="ctr"/>
          <a:lstStyle>
            <a:lvl1pPr>
              <a:defRPr sz="3000" b="1">
                <a:solidFill>
                  <a:schemeClr val="tx2"/>
                </a:solidFill>
              </a:defRPr>
            </a:lvl1pPr>
          </a:lstStyle>
          <a:p>
            <a:r>
              <a:rPr lang="en-US" dirty="0"/>
              <a:t>Click to add title</a:t>
            </a:r>
          </a:p>
        </p:txBody>
      </p:sp>
      <p:sp>
        <p:nvSpPr>
          <p:cNvPr id="26" name="Rectangle 25">
            <a:extLst>
              <a:ext uri="{FF2B5EF4-FFF2-40B4-BE49-F238E27FC236}">
                <a16:creationId xmlns:a16="http://schemas.microsoft.com/office/drawing/2014/main" id="{0F9DD6EC-3A2E-4812-A2E6-1C882E728CF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50">
            <a:extLst>
              <a:ext uri="{FF2B5EF4-FFF2-40B4-BE49-F238E27FC236}">
                <a16:creationId xmlns:a16="http://schemas.microsoft.com/office/drawing/2014/main" id="{0F0864E6-B7A6-4C69-8357-3EDC0D214FA9}"/>
              </a:ext>
              <a:ext uri="{C183D7F6-B498-43B3-948B-1728B52AA6E4}">
                <adec:decorative xmlns:adec="http://schemas.microsoft.com/office/drawing/2017/decorative" val="1"/>
              </a:ext>
            </a:extLst>
          </p:cNvPr>
          <p:cNvSpPr/>
          <p:nvPr userDrawn="1"/>
        </p:nvSpPr>
        <p:spPr>
          <a:xfrm>
            <a:off x="522711" y="1255594"/>
            <a:ext cx="2517784" cy="3013670"/>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1" name="Freeform 51">
            <a:extLst>
              <a:ext uri="{FF2B5EF4-FFF2-40B4-BE49-F238E27FC236}">
                <a16:creationId xmlns:a16="http://schemas.microsoft.com/office/drawing/2014/main" id="{CF7F85ED-1788-4035-BB4F-6D2978521276}"/>
              </a:ext>
              <a:ext uri="{C183D7F6-B498-43B3-948B-1728B52AA6E4}">
                <adec:decorative xmlns:adec="http://schemas.microsoft.com/office/drawing/2017/decorative" val="1"/>
              </a:ext>
            </a:extLst>
          </p:cNvPr>
          <p:cNvSpPr/>
          <p:nvPr userDrawn="1"/>
        </p:nvSpPr>
        <p:spPr>
          <a:xfrm>
            <a:off x="522712" y="3500651"/>
            <a:ext cx="2517784" cy="768613"/>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7" name="Item 2 Title">
            <a:extLst>
              <a:ext uri="{FF2B5EF4-FFF2-40B4-BE49-F238E27FC236}">
                <a16:creationId xmlns:a16="http://schemas.microsoft.com/office/drawing/2014/main" id="{DBAFC4B2-E381-4378-893A-B29557D52602}"/>
              </a:ext>
            </a:extLst>
          </p:cNvPr>
          <p:cNvSpPr>
            <a:spLocks noGrp="1"/>
          </p:cNvSpPr>
          <p:nvPr>
            <p:ph type="body" sz="quarter" idx="16" hasCustomPrompt="1"/>
          </p:nvPr>
        </p:nvSpPr>
        <p:spPr>
          <a:xfrm>
            <a:off x="522710" y="3675682"/>
            <a:ext cx="251778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1" name="Item 2 Text">
            <a:extLst>
              <a:ext uri="{FF2B5EF4-FFF2-40B4-BE49-F238E27FC236}">
                <a16:creationId xmlns:a16="http://schemas.microsoft.com/office/drawing/2014/main" id="{5ACE404C-6884-4FD6-9E39-6F4642E21CC9}"/>
              </a:ext>
            </a:extLst>
          </p:cNvPr>
          <p:cNvSpPr>
            <a:spLocks noGrp="1"/>
          </p:cNvSpPr>
          <p:nvPr>
            <p:ph type="body" sz="quarter" idx="20" hasCustomPrompt="1"/>
          </p:nvPr>
        </p:nvSpPr>
        <p:spPr>
          <a:xfrm>
            <a:off x="641604" y="1485610"/>
            <a:ext cx="2183391" cy="1864915"/>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21" name="Rounded Rectangle 50">
            <a:extLst>
              <a:ext uri="{FF2B5EF4-FFF2-40B4-BE49-F238E27FC236}">
                <a16:creationId xmlns:a16="http://schemas.microsoft.com/office/drawing/2014/main" id="{7911D00D-6CBC-4CBB-BA40-3F7DD5D6EFCA}"/>
              </a:ext>
              <a:ext uri="{C183D7F6-B498-43B3-948B-1728B52AA6E4}">
                <adec:decorative xmlns:adec="http://schemas.microsoft.com/office/drawing/2017/decorative" val="1"/>
              </a:ext>
            </a:extLst>
          </p:cNvPr>
          <p:cNvSpPr/>
          <p:nvPr userDrawn="1"/>
        </p:nvSpPr>
        <p:spPr>
          <a:xfrm>
            <a:off x="3345861" y="1255594"/>
            <a:ext cx="2517784" cy="3013670"/>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23" name="Freeform 51">
            <a:extLst>
              <a:ext uri="{FF2B5EF4-FFF2-40B4-BE49-F238E27FC236}">
                <a16:creationId xmlns:a16="http://schemas.microsoft.com/office/drawing/2014/main" id="{3070A7B9-8096-4FC1-B9A9-1DC3667A84E2}"/>
              </a:ext>
              <a:ext uri="{C183D7F6-B498-43B3-948B-1728B52AA6E4}">
                <adec:decorative xmlns:adec="http://schemas.microsoft.com/office/drawing/2017/decorative" val="1"/>
              </a:ext>
            </a:extLst>
          </p:cNvPr>
          <p:cNvSpPr/>
          <p:nvPr userDrawn="1"/>
        </p:nvSpPr>
        <p:spPr>
          <a:xfrm>
            <a:off x="3345861" y="3500651"/>
            <a:ext cx="2517785" cy="768613"/>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8" name="Item 3 Title">
            <a:extLst>
              <a:ext uri="{FF2B5EF4-FFF2-40B4-BE49-F238E27FC236}">
                <a16:creationId xmlns:a16="http://schemas.microsoft.com/office/drawing/2014/main" id="{CBB1EDA8-6036-4E17-9138-598F3F97F689}"/>
              </a:ext>
            </a:extLst>
          </p:cNvPr>
          <p:cNvSpPr>
            <a:spLocks noGrp="1"/>
          </p:cNvSpPr>
          <p:nvPr>
            <p:ph type="body" sz="quarter" idx="17" hasCustomPrompt="1"/>
          </p:nvPr>
        </p:nvSpPr>
        <p:spPr>
          <a:xfrm>
            <a:off x="3345861" y="3683957"/>
            <a:ext cx="2517784" cy="284531"/>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2" name="Item 3 Text">
            <a:extLst>
              <a:ext uri="{FF2B5EF4-FFF2-40B4-BE49-F238E27FC236}">
                <a16:creationId xmlns:a16="http://schemas.microsoft.com/office/drawing/2014/main" id="{39A1E9ED-B596-479E-82B0-63CC2B1444E8}"/>
              </a:ext>
            </a:extLst>
          </p:cNvPr>
          <p:cNvSpPr>
            <a:spLocks noGrp="1"/>
          </p:cNvSpPr>
          <p:nvPr>
            <p:ph type="body" sz="quarter" idx="21" hasCustomPrompt="1"/>
          </p:nvPr>
        </p:nvSpPr>
        <p:spPr>
          <a:xfrm>
            <a:off x="3464754" y="1485610"/>
            <a:ext cx="2183391" cy="1864915"/>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5425">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15" name="Rounded Rectangle 50">
            <a:extLst>
              <a:ext uri="{FF2B5EF4-FFF2-40B4-BE49-F238E27FC236}">
                <a16:creationId xmlns:a16="http://schemas.microsoft.com/office/drawing/2014/main" id="{3906D885-91E2-495E-8164-51394DAE86F8}"/>
              </a:ext>
              <a:ext uri="{C183D7F6-B498-43B3-948B-1728B52AA6E4}">
                <adec:decorative xmlns:adec="http://schemas.microsoft.com/office/drawing/2017/decorative" val="1"/>
              </a:ext>
            </a:extLst>
          </p:cNvPr>
          <p:cNvSpPr/>
          <p:nvPr userDrawn="1"/>
        </p:nvSpPr>
        <p:spPr>
          <a:xfrm>
            <a:off x="6169016" y="1255594"/>
            <a:ext cx="2517784" cy="3013670"/>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7" name="Freeform 51">
            <a:extLst>
              <a:ext uri="{FF2B5EF4-FFF2-40B4-BE49-F238E27FC236}">
                <a16:creationId xmlns:a16="http://schemas.microsoft.com/office/drawing/2014/main" id="{CEC72A60-0F45-4275-849F-4CE6DC1DAF59}"/>
              </a:ext>
              <a:ext uri="{C183D7F6-B498-43B3-948B-1728B52AA6E4}">
                <adec:decorative xmlns:adec="http://schemas.microsoft.com/office/drawing/2017/decorative" val="1"/>
              </a:ext>
            </a:extLst>
          </p:cNvPr>
          <p:cNvSpPr/>
          <p:nvPr userDrawn="1"/>
        </p:nvSpPr>
        <p:spPr>
          <a:xfrm>
            <a:off x="6169017" y="3500651"/>
            <a:ext cx="2517784" cy="768613"/>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9" name="Item 4 Title">
            <a:extLst>
              <a:ext uri="{FF2B5EF4-FFF2-40B4-BE49-F238E27FC236}">
                <a16:creationId xmlns:a16="http://schemas.microsoft.com/office/drawing/2014/main" id="{39E2E930-054A-4609-BFA9-2CE06617C61D}"/>
              </a:ext>
            </a:extLst>
          </p:cNvPr>
          <p:cNvSpPr>
            <a:spLocks noGrp="1"/>
          </p:cNvSpPr>
          <p:nvPr>
            <p:ph type="body" sz="quarter" idx="18" hasCustomPrompt="1"/>
          </p:nvPr>
        </p:nvSpPr>
        <p:spPr>
          <a:xfrm>
            <a:off x="6169015" y="3677694"/>
            <a:ext cx="251778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3" name="Item 4 Text">
            <a:extLst>
              <a:ext uri="{FF2B5EF4-FFF2-40B4-BE49-F238E27FC236}">
                <a16:creationId xmlns:a16="http://schemas.microsoft.com/office/drawing/2014/main" id="{B72F7BCA-C0F0-43BC-B657-9FB6EFC28071}"/>
              </a:ext>
            </a:extLst>
          </p:cNvPr>
          <p:cNvSpPr>
            <a:spLocks noGrp="1"/>
          </p:cNvSpPr>
          <p:nvPr>
            <p:ph type="body" sz="quarter" idx="22" hasCustomPrompt="1"/>
          </p:nvPr>
        </p:nvSpPr>
        <p:spPr>
          <a:xfrm>
            <a:off x="6287909" y="1485610"/>
            <a:ext cx="2183391" cy="1864915"/>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24" name="Page Number">
            <a:extLst>
              <a:ext uri="{FF2B5EF4-FFF2-40B4-BE49-F238E27FC236}">
                <a16:creationId xmlns:a16="http://schemas.microsoft.com/office/drawing/2014/main" id="{8866A15F-DCF2-4E46-9717-924DF8C8B4D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25" name="WSE logo">
            <a:extLst>
              <a:ext uri="{FF2B5EF4-FFF2-40B4-BE49-F238E27FC236}">
                <a16:creationId xmlns:a16="http://schemas.microsoft.com/office/drawing/2014/main" id="{19FC6418-4FC7-4934-8CD1-E5AF55A2DCF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50079908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 Items and Text - Blue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778FCE4-C62E-45FA-8069-17E0CDE13615}"/>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6" name="Rectangle 25">
            <a:extLst>
              <a:ext uri="{FF2B5EF4-FFF2-40B4-BE49-F238E27FC236}">
                <a16:creationId xmlns:a16="http://schemas.microsoft.com/office/drawing/2014/main" id="{0F9DD6EC-3A2E-4812-A2E6-1C882E728CF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Rounded Rectangle 50">
            <a:extLst>
              <a:ext uri="{FF2B5EF4-FFF2-40B4-BE49-F238E27FC236}">
                <a16:creationId xmlns:a16="http://schemas.microsoft.com/office/drawing/2014/main" id="{292223D0-D3C4-4777-99E4-9D82F50EBA2B}"/>
              </a:ext>
              <a:ext uri="{C183D7F6-B498-43B3-948B-1728B52AA6E4}">
                <adec:decorative xmlns:adec="http://schemas.microsoft.com/office/drawing/2017/decorative" val="1"/>
              </a:ext>
            </a:extLst>
          </p:cNvPr>
          <p:cNvSpPr/>
          <p:nvPr userDrawn="1"/>
        </p:nvSpPr>
        <p:spPr>
          <a:xfrm>
            <a:off x="457200"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5" name="Freeform 51">
            <a:extLst>
              <a:ext uri="{FF2B5EF4-FFF2-40B4-BE49-F238E27FC236}">
                <a16:creationId xmlns:a16="http://schemas.microsoft.com/office/drawing/2014/main" id="{31EE5489-B926-442C-94BA-1A6E7A337EC8}"/>
              </a:ext>
              <a:ext uri="{C183D7F6-B498-43B3-948B-1728B52AA6E4}">
                <adec:decorative xmlns:adec="http://schemas.microsoft.com/office/drawing/2017/decorative" val="1"/>
              </a:ext>
            </a:extLst>
          </p:cNvPr>
          <p:cNvSpPr/>
          <p:nvPr userDrawn="1"/>
        </p:nvSpPr>
        <p:spPr>
          <a:xfrm>
            <a:off x="457200"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50">
            <a:extLst>
              <a:ext uri="{FF2B5EF4-FFF2-40B4-BE49-F238E27FC236}">
                <a16:creationId xmlns:a16="http://schemas.microsoft.com/office/drawing/2014/main" id="{0F0864E6-B7A6-4C69-8357-3EDC0D214FA9}"/>
              </a:ext>
              <a:ext uri="{C183D7F6-B498-43B3-948B-1728B52AA6E4}">
                <adec:decorative xmlns:adec="http://schemas.microsoft.com/office/drawing/2017/decorative" val="1"/>
              </a:ext>
            </a:extLst>
          </p:cNvPr>
          <p:cNvSpPr/>
          <p:nvPr userDrawn="1"/>
        </p:nvSpPr>
        <p:spPr>
          <a:xfrm>
            <a:off x="2603599"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1" name="Freeform 51">
            <a:extLst>
              <a:ext uri="{FF2B5EF4-FFF2-40B4-BE49-F238E27FC236}">
                <a16:creationId xmlns:a16="http://schemas.microsoft.com/office/drawing/2014/main" id="{CF7F85ED-1788-4035-BB4F-6D2978521276}"/>
              </a:ext>
              <a:ext uri="{C183D7F6-B498-43B3-948B-1728B52AA6E4}">
                <adec:decorative xmlns:adec="http://schemas.microsoft.com/office/drawing/2017/decorative" val="1"/>
              </a:ext>
            </a:extLst>
          </p:cNvPr>
          <p:cNvSpPr/>
          <p:nvPr userDrawn="1"/>
        </p:nvSpPr>
        <p:spPr>
          <a:xfrm>
            <a:off x="2603599"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5" name="Rounded Rectangle 50">
            <a:extLst>
              <a:ext uri="{FF2B5EF4-FFF2-40B4-BE49-F238E27FC236}">
                <a16:creationId xmlns:a16="http://schemas.microsoft.com/office/drawing/2014/main" id="{3906D885-91E2-495E-8164-51394DAE86F8}"/>
              </a:ext>
              <a:ext uri="{C183D7F6-B498-43B3-948B-1728B52AA6E4}">
                <adec:decorative xmlns:adec="http://schemas.microsoft.com/office/drawing/2017/decorative" val="1"/>
              </a:ext>
            </a:extLst>
          </p:cNvPr>
          <p:cNvSpPr/>
          <p:nvPr userDrawn="1"/>
        </p:nvSpPr>
        <p:spPr>
          <a:xfrm>
            <a:off x="6896396"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dirty="0">
              <a:ln>
                <a:noFill/>
              </a:ln>
              <a:solidFill>
                <a:srgbClr val="0A091B"/>
              </a:solidFill>
              <a:effectLst/>
              <a:uLnTx/>
              <a:uFillTx/>
              <a:latin typeface="Roboto"/>
              <a:ea typeface="+mn-ea"/>
              <a:cs typeface="+mn-cs"/>
            </a:endParaRPr>
          </a:p>
        </p:txBody>
      </p:sp>
      <p:sp>
        <p:nvSpPr>
          <p:cNvPr id="17" name="Freeform 51">
            <a:extLst>
              <a:ext uri="{FF2B5EF4-FFF2-40B4-BE49-F238E27FC236}">
                <a16:creationId xmlns:a16="http://schemas.microsoft.com/office/drawing/2014/main" id="{CEC72A60-0F45-4275-849F-4CE6DC1DAF59}"/>
              </a:ext>
              <a:ext uri="{C183D7F6-B498-43B3-948B-1728B52AA6E4}">
                <adec:decorative xmlns:adec="http://schemas.microsoft.com/office/drawing/2017/decorative" val="1"/>
              </a:ext>
            </a:extLst>
          </p:cNvPr>
          <p:cNvSpPr/>
          <p:nvPr userDrawn="1"/>
        </p:nvSpPr>
        <p:spPr>
          <a:xfrm>
            <a:off x="6896396"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50">
            <a:extLst>
              <a:ext uri="{FF2B5EF4-FFF2-40B4-BE49-F238E27FC236}">
                <a16:creationId xmlns:a16="http://schemas.microsoft.com/office/drawing/2014/main" id="{7911D00D-6CBC-4CBB-BA40-3F7DD5D6EFCA}"/>
              </a:ext>
              <a:ext uri="{C183D7F6-B498-43B3-948B-1728B52AA6E4}">
                <adec:decorative xmlns:adec="http://schemas.microsoft.com/office/drawing/2017/decorative" val="1"/>
              </a:ext>
            </a:extLst>
          </p:cNvPr>
          <p:cNvSpPr/>
          <p:nvPr userDrawn="1"/>
        </p:nvSpPr>
        <p:spPr>
          <a:xfrm>
            <a:off x="4749998"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23" name="Freeform 51">
            <a:extLst>
              <a:ext uri="{FF2B5EF4-FFF2-40B4-BE49-F238E27FC236}">
                <a16:creationId xmlns:a16="http://schemas.microsoft.com/office/drawing/2014/main" id="{3070A7B9-8096-4FC1-B9A9-1DC3667A84E2}"/>
              </a:ext>
              <a:ext uri="{C183D7F6-B498-43B3-948B-1728B52AA6E4}">
                <adec:decorative xmlns:adec="http://schemas.microsoft.com/office/drawing/2017/decorative" val="1"/>
              </a:ext>
            </a:extLst>
          </p:cNvPr>
          <p:cNvSpPr/>
          <p:nvPr userDrawn="1"/>
        </p:nvSpPr>
        <p:spPr>
          <a:xfrm>
            <a:off x="4749998"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6" name="Item 1 Title">
            <a:extLst>
              <a:ext uri="{FF2B5EF4-FFF2-40B4-BE49-F238E27FC236}">
                <a16:creationId xmlns:a16="http://schemas.microsoft.com/office/drawing/2014/main" id="{CBB440B9-9FB0-429F-AB08-BBD8A2B69028}"/>
              </a:ext>
            </a:extLst>
          </p:cNvPr>
          <p:cNvSpPr>
            <a:spLocks noGrp="1"/>
          </p:cNvSpPr>
          <p:nvPr>
            <p:ph type="body" sz="quarter" idx="15" hasCustomPrompt="1"/>
          </p:nvPr>
        </p:nvSpPr>
        <p:spPr>
          <a:xfrm>
            <a:off x="457200" y="3829585"/>
            <a:ext cx="1790404" cy="284531"/>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0" name="Item 1 Text">
            <a:extLst>
              <a:ext uri="{FF2B5EF4-FFF2-40B4-BE49-F238E27FC236}">
                <a16:creationId xmlns:a16="http://schemas.microsoft.com/office/drawing/2014/main" id="{B86E20F2-B95C-4AAF-A804-AC965C9DDA7D}"/>
              </a:ext>
            </a:extLst>
          </p:cNvPr>
          <p:cNvSpPr>
            <a:spLocks noGrp="1"/>
          </p:cNvSpPr>
          <p:nvPr>
            <p:ph type="body" sz="quarter" idx="19" hasCustomPrompt="1"/>
          </p:nvPr>
        </p:nvSpPr>
        <p:spPr>
          <a:xfrm>
            <a:off x="576094"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7" name="Item 2 Title">
            <a:extLst>
              <a:ext uri="{FF2B5EF4-FFF2-40B4-BE49-F238E27FC236}">
                <a16:creationId xmlns:a16="http://schemas.microsoft.com/office/drawing/2014/main" id="{DBAFC4B2-E381-4378-893A-B29557D52602}"/>
              </a:ext>
            </a:extLst>
          </p:cNvPr>
          <p:cNvSpPr>
            <a:spLocks noGrp="1"/>
          </p:cNvSpPr>
          <p:nvPr>
            <p:ph type="body" sz="quarter" idx="16" hasCustomPrompt="1"/>
          </p:nvPr>
        </p:nvSpPr>
        <p:spPr>
          <a:xfrm>
            <a:off x="2603598" y="3821310"/>
            <a:ext cx="179040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1" name="Item 2 Text">
            <a:extLst>
              <a:ext uri="{FF2B5EF4-FFF2-40B4-BE49-F238E27FC236}">
                <a16:creationId xmlns:a16="http://schemas.microsoft.com/office/drawing/2014/main" id="{5ACE404C-6884-4FD6-9E39-6F4642E21CC9}"/>
              </a:ext>
            </a:extLst>
          </p:cNvPr>
          <p:cNvSpPr>
            <a:spLocks noGrp="1"/>
          </p:cNvSpPr>
          <p:nvPr>
            <p:ph type="body" sz="quarter" idx="20" hasCustomPrompt="1"/>
          </p:nvPr>
        </p:nvSpPr>
        <p:spPr>
          <a:xfrm>
            <a:off x="2722492"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tem 3 Title">
            <a:extLst>
              <a:ext uri="{FF2B5EF4-FFF2-40B4-BE49-F238E27FC236}">
                <a16:creationId xmlns:a16="http://schemas.microsoft.com/office/drawing/2014/main" id="{CBB1EDA8-6036-4E17-9138-598F3F97F689}"/>
              </a:ext>
            </a:extLst>
          </p:cNvPr>
          <p:cNvSpPr>
            <a:spLocks noGrp="1"/>
          </p:cNvSpPr>
          <p:nvPr>
            <p:ph type="body" sz="quarter" idx="17" hasCustomPrompt="1"/>
          </p:nvPr>
        </p:nvSpPr>
        <p:spPr>
          <a:xfrm>
            <a:off x="4749998" y="3829585"/>
            <a:ext cx="1790404" cy="284531"/>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2" name="Item 3 Text">
            <a:extLst>
              <a:ext uri="{FF2B5EF4-FFF2-40B4-BE49-F238E27FC236}">
                <a16:creationId xmlns:a16="http://schemas.microsoft.com/office/drawing/2014/main" id="{39A1E9ED-B596-479E-82B0-63CC2B1444E8}"/>
              </a:ext>
            </a:extLst>
          </p:cNvPr>
          <p:cNvSpPr>
            <a:spLocks noGrp="1"/>
          </p:cNvSpPr>
          <p:nvPr>
            <p:ph type="body" sz="quarter" idx="21" hasCustomPrompt="1"/>
          </p:nvPr>
        </p:nvSpPr>
        <p:spPr>
          <a:xfrm>
            <a:off x="4868891"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9" name="Item 4 Title">
            <a:extLst>
              <a:ext uri="{FF2B5EF4-FFF2-40B4-BE49-F238E27FC236}">
                <a16:creationId xmlns:a16="http://schemas.microsoft.com/office/drawing/2014/main" id="{39E2E930-054A-4609-BFA9-2CE06617C61D}"/>
              </a:ext>
            </a:extLst>
          </p:cNvPr>
          <p:cNvSpPr>
            <a:spLocks noGrp="1"/>
          </p:cNvSpPr>
          <p:nvPr>
            <p:ph type="body" sz="quarter" idx="18" hasCustomPrompt="1"/>
          </p:nvPr>
        </p:nvSpPr>
        <p:spPr>
          <a:xfrm>
            <a:off x="6896395" y="3823322"/>
            <a:ext cx="179040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3" name="Item 4 Text">
            <a:extLst>
              <a:ext uri="{FF2B5EF4-FFF2-40B4-BE49-F238E27FC236}">
                <a16:creationId xmlns:a16="http://schemas.microsoft.com/office/drawing/2014/main" id="{B72F7BCA-C0F0-43BC-B657-9FB6EFC28071}"/>
              </a:ext>
            </a:extLst>
          </p:cNvPr>
          <p:cNvSpPr>
            <a:spLocks noGrp="1"/>
          </p:cNvSpPr>
          <p:nvPr>
            <p:ph type="body" sz="quarter" idx="22" hasCustomPrompt="1"/>
          </p:nvPr>
        </p:nvSpPr>
        <p:spPr>
          <a:xfrm>
            <a:off x="7015291"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4" name="Page Number">
            <a:extLst>
              <a:ext uri="{FF2B5EF4-FFF2-40B4-BE49-F238E27FC236}">
                <a16:creationId xmlns:a16="http://schemas.microsoft.com/office/drawing/2014/main" id="{8866A15F-DCF2-4E46-9717-924DF8C8B4D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25" name="WSE logo">
            <a:extLst>
              <a:ext uri="{FF2B5EF4-FFF2-40B4-BE49-F238E27FC236}">
                <a16:creationId xmlns:a16="http://schemas.microsoft.com/office/drawing/2014/main" id="{19FC6418-4FC7-4934-8CD1-E5AF55A2DCF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6474896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 Items and Text - Number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3419849-0545-4B89-A5B7-FF533AE4947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0" name="Rectangle 19">
            <a:extLst>
              <a:ext uri="{FF2B5EF4-FFF2-40B4-BE49-F238E27FC236}">
                <a16:creationId xmlns:a16="http://schemas.microsoft.com/office/drawing/2014/main" id="{ADFD022E-F298-41C1-A7B7-039B713FE1BD}"/>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98E92223-2425-4BB3-B685-E72F60D8C5DE}"/>
              </a:ext>
            </a:extLst>
          </p:cNvPr>
          <p:cNvSpPr/>
          <p:nvPr userDrawn="1"/>
        </p:nvSpPr>
        <p:spPr>
          <a:xfrm>
            <a:off x="0" y="1322279"/>
            <a:ext cx="9144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F2F2F5"/>
              </a:solidFill>
              <a:latin typeface="Roboto"/>
            </a:endParaRPr>
          </a:p>
        </p:txBody>
      </p:sp>
      <p:sp>
        <p:nvSpPr>
          <p:cNvPr id="48" name="Item 1">
            <a:extLst>
              <a:ext uri="{FF2B5EF4-FFF2-40B4-BE49-F238E27FC236}">
                <a16:creationId xmlns:a16="http://schemas.microsoft.com/office/drawing/2014/main" id="{6D3B5A7A-FA71-45F6-B598-E0C3B7283DFD}"/>
              </a:ext>
            </a:extLst>
          </p:cNvPr>
          <p:cNvSpPr>
            <a:spLocks noGrp="1"/>
          </p:cNvSpPr>
          <p:nvPr>
            <p:ph type="body" sz="quarter" idx="15" hasCustomPrompt="1"/>
          </p:nvPr>
        </p:nvSpPr>
        <p:spPr>
          <a:xfrm>
            <a:off x="543128" y="1628441"/>
            <a:ext cx="1138620" cy="885871"/>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9" name="Item 1 Title">
            <a:extLst>
              <a:ext uri="{FF2B5EF4-FFF2-40B4-BE49-F238E27FC236}">
                <a16:creationId xmlns:a16="http://schemas.microsoft.com/office/drawing/2014/main" id="{799131B7-F763-47D6-93E0-5165F0A51071}"/>
              </a:ext>
            </a:extLst>
          </p:cNvPr>
          <p:cNvSpPr>
            <a:spLocks noGrp="1"/>
          </p:cNvSpPr>
          <p:nvPr>
            <p:ph type="body" sz="quarter" idx="10"/>
          </p:nvPr>
        </p:nvSpPr>
        <p:spPr>
          <a:xfrm>
            <a:off x="1775507" y="1628442"/>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0" name="Item 1 Text">
            <a:extLst>
              <a:ext uri="{FF2B5EF4-FFF2-40B4-BE49-F238E27FC236}">
                <a16:creationId xmlns:a16="http://schemas.microsoft.com/office/drawing/2014/main" id="{2D24E43C-2F40-4506-AF1F-B9C3166E889B}"/>
              </a:ext>
            </a:extLst>
          </p:cNvPr>
          <p:cNvSpPr>
            <a:spLocks noGrp="1"/>
          </p:cNvSpPr>
          <p:nvPr>
            <p:ph type="body" sz="quarter" idx="13"/>
          </p:nvPr>
        </p:nvSpPr>
        <p:spPr>
          <a:xfrm>
            <a:off x="1766298" y="2009131"/>
            <a:ext cx="2618125" cy="505183"/>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1" name="Item 2">
            <a:extLst>
              <a:ext uri="{FF2B5EF4-FFF2-40B4-BE49-F238E27FC236}">
                <a16:creationId xmlns:a16="http://schemas.microsoft.com/office/drawing/2014/main" id="{74774B04-A3DF-4AA9-9343-BB068D544B4E}"/>
              </a:ext>
            </a:extLst>
          </p:cNvPr>
          <p:cNvSpPr>
            <a:spLocks noGrp="1"/>
          </p:cNvSpPr>
          <p:nvPr>
            <p:ph type="body" sz="quarter" idx="16" hasCustomPrompt="1"/>
          </p:nvPr>
        </p:nvSpPr>
        <p:spPr>
          <a:xfrm>
            <a:off x="4750370" y="1623264"/>
            <a:ext cx="1138620" cy="891049"/>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2" name="Item 2 Title">
            <a:extLst>
              <a:ext uri="{FF2B5EF4-FFF2-40B4-BE49-F238E27FC236}">
                <a16:creationId xmlns:a16="http://schemas.microsoft.com/office/drawing/2014/main" id="{3531EBBF-C805-4E8A-9227-766EB6C3A8E5}"/>
              </a:ext>
            </a:extLst>
          </p:cNvPr>
          <p:cNvSpPr>
            <a:spLocks noGrp="1"/>
          </p:cNvSpPr>
          <p:nvPr>
            <p:ph type="body" sz="quarter" idx="17"/>
          </p:nvPr>
        </p:nvSpPr>
        <p:spPr>
          <a:xfrm>
            <a:off x="5982750" y="1623265"/>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3" name="Item 2 Text">
            <a:extLst>
              <a:ext uri="{FF2B5EF4-FFF2-40B4-BE49-F238E27FC236}">
                <a16:creationId xmlns:a16="http://schemas.microsoft.com/office/drawing/2014/main" id="{D7BBE6EB-6807-4CBE-BB58-5B8D9321D0E2}"/>
              </a:ext>
            </a:extLst>
          </p:cNvPr>
          <p:cNvSpPr>
            <a:spLocks noGrp="1"/>
          </p:cNvSpPr>
          <p:nvPr>
            <p:ph type="body" sz="quarter" idx="18"/>
          </p:nvPr>
        </p:nvSpPr>
        <p:spPr>
          <a:xfrm>
            <a:off x="5973540" y="2003955"/>
            <a:ext cx="2618125" cy="510360"/>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7" name="Item 3">
            <a:extLst>
              <a:ext uri="{FF2B5EF4-FFF2-40B4-BE49-F238E27FC236}">
                <a16:creationId xmlns:a16="http://schemas.microsoft.com/office/drawing/2014/main" id="{38486228-4BB2-43AE-9377-DBADDC1303AC}"/>
              </a:ext>
            </a:extLst>
          </p:cNvPr>
          <p:cNvSpPr>
            <a:spLocks noGrp="1"/>
          </p:cNvSpPr>
          <p:nvPr>
            <p:ph type="body" sz="quarter" idx="22" hasCustomPrompt="1"/>
          </p:nvPr>
        </p:nvSpPr>
        <p:spPr>
          <a:xfrm>
            <a:off x="543128" y="2817420"/>
            <a:ext cx="1138620" cy="944953"/>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8" name="Item 3 Title">
            <a:extLst>
              <a:ext uri="{FF2B5EF4-FFF2-40B4-BE49-F238E27FC236}">
                <a16:creationId xmlns:a16="http://schemas.microsoft.com/office/drawing/2014/main" id="{8692B854-CADA-4E07-8BD7-69FFD6673561}"/>
              </a:ext>
            </a:extLst>
          </p:cNvPr>
          <p:cNvSpPr>
            <a:spLocks noGrp="1"/>
          </p:cNvSpPr>
          <p:nvPr>
            <p:ph type="body" sz="quarter" idx="23"/>
          </p:nvPr>
        </p:nvSpPr>
        <p:spPr>
          <a:xfrm>
            <a:off x="1775507" y="2817420"/>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9" name="Item 3 Text">
            <a:extLst>
              <a:ext uri="{FF2B5EF4-FFF2-40B4-BE49-F238E27FC236}">
                <a16:creationId xmlns:a16="http://schemas.microsoft.com/office/drawing/2014/main" id="{F27699BB-0AEC-44C1-B1CC-D3562D17AD67}"/>
              </a:ext>
            </a:extLst>
          </p:cNvPr>
          <p:cNvSpPr>
            <a:spLocks noGrp="1"/>
          </p:cNvSpPr>
          <p:nvPr>
            <p:ph type="body" sz="quarter" idx="24"/>
          </p:nvPr>
        </p:nvSpPr>
        <p:spPr>
          <a:xfrm>
            <a:off x="1766298" y="3198109"/>
            <a:ext cx="2618125" cy="564265"/>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4" name="Item 4">
            <a:extLst>
              <a:ext uri="{FF2B5EF4-FFF2-40B4-BE49-F238E27FC236}">
                <a16:creationId xmlns:a16="http://schemas.microsoft.com/office/drawing/2014/main" id="{810A168E-980B-4151-B586-F2239D937E87}"/>
              </a:ext>
            </a:extLst>
          </p:cNvPr>
          <p:cNvSpPr>
            <a:spLocks noGrp="1"/>
          </p:cNvSpPr>
          <p:nvPr>
            <p:ph type="body" sz="quarter" idx="19" hasCustomPrompt="1"/>
          </p:nvPr>
        </p:nvSpPr>
        <p:spPr>
          <a:xfrm>
            <a:off x="4750370" y="2817421"/>
            <a:ext cx="1138620" cy="944952"/>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5" name="Item 4 Title">
            <a:extLst>
              <a:ext uri="{FF2B5EF4-FFF2-40B4-BE49-F238E27FC236}">
                <a16:creationId xmlns:a16="http://schemas.microsoft.com/office/drawing/2014/main" id="{DDC595D8-EB71-43C5-84CE-CE8AB97F4AED}"/>
              </a:ext>
            </a:extLst>
          </p:cNvPr>
          <p:cNvSpPr>
            <a:spLocks noGrp="1"/>
          </p:cNvSpPr>
          <p:nvPr>
            <p:ph type="body" sz="quarter" idx="20"/>
          </p:nvPr>
        </p:nvSpPr>
        <p:spPr>
          <a:xfrm>
            <a:off x="5982750" y="2817420"/>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6" name="Item 4 Text">
            <a:extLst>
              <a:ext uri="{FF2B5EF4-FFF2-40B4-BE49-F238E27FC236}">
                <a16:creationId xmlns:a16="http://schemas.microsoft.com/office/drawing/2014/main" id="{A79F3471-2DC3-4DFD-93E8-16AB2BF1B5C6}"/>
              </a:ext>
            </a:extLst>
          </p:cNvPr>
          <p:cNvSpPr>
            <a:spLocks noGrp="1"/>
          </p:cNvSpPr>
          <p:nvPr>
            <p:ph type="body" sz="quarter" idx="21"/>
          </p:nvPr>
        </p:nvSpPr>
        <p:spPr>
          <a:xfrm>
            <a:off x="5973540" y="3198110"/>
            <a:ext cx="2618125" cy="564264"/>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9" name="Page Number">
            <a:extLst>
              <a:ext uri="{FF2B5EF4-FFF2-40B4-BE49-F238E27FC236}">
                <a16:creationId xmlns:a16="http://schemas.microsoft.com/office/drawing/2014/main" id="{B2B5D48A-DCAA-4355-8D13-9B74715A0CF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21" name="WSE logo">
            <a:extLst>
              <a:ext uri="{FF2B5EF4-FFF2-40B4-BE49-F238E27FC236}">
                <a16:creationId xmlns:a16="http://schemas.microsoft.com/office/drawing/2014/main" id="{C83FCD4E-D545-4E7C-8444-5C2049042CF3}"/>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5086276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 Items - Cycle">
    <p:spTree>
      <p:nvGrpSpPr>
        <p:cNvPr id="1" name=""/>
        <p:cNvGrpSpPr/>
        <p:nvPr/>
      </p:nvGrpSpPr>
      <p:grpSpPr>
        <a:xfrm>
          <a:off x="0" y="0"/>
          <a:ext cx="0" cy="0"/>
          <a:chOff x="0" y="0"/>
          <a:chExt cx="0" cy="0"/>
        </a:xfrm>
      </p:grpSpPr>
      <p:sp>
        <p:nvSpPr>
          <p:cNvPr id="35" name="Title">
            <a:extLst>
              <a:ext uri="{FF2B5EF4-FFF2-40B4-BE49-F238E27FC236}">
                <a16:creationId xmlns:a16="http://schemas.microsoft.com/office/drawing/2014/main" id="{7E539BF3-9B27-418B-9CEE-4FF35DD5CE56}"/>
              </a:ext>
            </a:extLst>
          </p:cNvPr>
          <p:cNvSpPr>
            <a:spLocks noGrp="1"/>
          </p:cNvSpPr>
          <p:nvPr>
            <p:ph type="title" hasCustomPrompt="1"/>
          </p:nvPr>
        </p:nvSpPr>
        <p:spPr>
          <a:xfrm>
            <a:off x="533919" y="150669"/>
            <a:ext cx="8085415" cy="813991"/>
          </a:xfrm>
          <a:prstGeom prst="rect">
            <a:avLst/>
          </a:prstGeom>
        </p:spPr>
        <p:txBody>
          <a:bodyPr anchor="b"/>
          <a:lstStyle>
            <a:lvl1pPr>
              <a:defRPr sz="3000" b="1">
                <a:solidFill>
                  <a:schemeClr val="tx2"/>
                </a:solidFill>
              </a:defRPr>
            </a:lvl1pPr>
          </a:lstStyle>
          <a:p>
            <a:r>
              <a:rPr lang="en-US" dirty="0"/>
              <a:t>Click to add title</a:t>
            </a:r>
          </a:p>
        </p:txBody>
      </p:sp>
      <p:sp>
        <p:nvSpPr>
          <p:cNvPr id="39" name="Rectangle 38">
            <a:extLst>
              <a:ext uri="{FF2B5EF4-FFF2-40B4-BE49-F238E27FC236}">
                <a16:creationId xmlns:a16="http://schemas.microsoft.com/office/drawing/2014/main" id="{419C6D85-6054-4333-A45C-6D56E5C8FC0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Oval 7">
            <a:extLst>
              <a:ext uri="{FF2B5EF4-FFF2-40B4-BE49-F238E27FC236}">
                <a16:creationId xmlns:a16="http://schemas.microsoft.com/office/drawing/2014/main" id="{CCCF60EE-1BED-491D-B9BA-8143FCFB72EA}"/>
              </a:ext>
              <a:ext uri="{C183D7F6-B498-43B3-948B-1728B52AA6E4}">
                <adec:decorative xmlns:adec="http://schemas.microsoft.com/office/drawing/2017/decorative" val="1"/>
              </a:ext>
            </a:extLst>
          </p:cNvPr>
          <p:cNvSpPr/>
          <p:nvPr/>
        </p:nvSpPr>
        <p:spPr>
          <a:xfrm>
            <a:off x="3200400" y="1529177"/>
            <a:ext cx="2743200" cy="2743200"/>
          </a:xfrm>
          <a:prstGeom prst="ellipse">
            <a:avLst/>
          </a:prstGeom>
          <a:solidFill>
            <a:schemeClr val="bg1"/>
          </a:solidFill>
          <a:ln w="38100">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uk-UA" sz="1013">
              <a:solidFill>
                <a:srgbClr val="F2F2F5"/>
              </a:solidFill>
              <a:latin typeface="Roboto"/>
            </a:endParaRPr>
          </a:p>
        </p:txBody>
      </p:sp>
      <p:sp>
        <p:nvSpPr>
          <p:cNvPr id="15" name="Oval 3">
            <a:extLst>
              <a:ext uri="{FF2B5EF4-FFF2-40B4-BE49-F238E27FC236}">
                <a16:creationId xmlns:a16="http://schemas.microsoft.com/office/drawing/2014/main" id="{D820D5E2-D70E-40F8-996C-E42A9E0564EF}"/>
              </a:ext>
              <a:ext uri="{C183D7F6-B498-43B3-948B-1728B52AA6E4}">
                <adec:decorative xmlns:adec="http://schemas.microsoft.com/office/drawing/2017/decorative" val="1"/>
              </a:ext>
            </a:extLst>
          </p:cNvPr>
          <p:cNvSpPr/>
          <p:nvPr/>
        </p:nvSpPr>
        <p:spPr>
          <a:xfrm>
            <a:off x="3200400" y="1529177"/>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uk-UA" sz="3000" b="1" dirty="0">
              <a:solidFill>
                <a:srgbClr val="69ACE5"/>
              </a:solidFill>
              <a:latin typeface="Tahoma" panose="020B0604030504040204" pitchFamily="34" charset="0"/>
              <a:ea typeface="Tahoma" panose="020B0604030504040204" pitchFamily="34" charset="0"/>
              <a:cs typeface="Tahoma" panose="020B0604030504040204" pitchFamily="34" charset="0"/>
            </a:endParaRPr>
          </a:p>
        </p:txBody>
      </p:sp>
      <p:sp>
        <p:nvSpPr>
          <p:cNvPr id="16" name="Oval 3">
            <a:extLst>
              <a:ext uri="{FF2B5EF4-FFF2-40B4-BE49-F238E27FC236}">
                <a16:creationId xmlns:a16="http://schemas.microsoft.com/office/drawing/2014/main" id="{915D9C8A-79D6-45FE-A769-F81341B6A4A6}"/>
              </a:ext>
              <a:ext uri="{C183D7F6-B498-43B3-948B-1728B52AA6E4}">
                <adec:decorative xmlns:adec="http://schemas.microsoft.com/office/drawing/2017/decorative" val="1"/>
              </a:ext>
            </a:extLst>
          </p:cNvPr>
          <p:cNvSpPr/>
          <p:nvPr/>
        </p:nvSpPr>
        <p:spPr>
          <a:xfrm>
            <a:off x="5029200" y="1529177"/>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dirty="0">
              <a:solidFill>
                <a:srgbClr val="092C74"/>
              </a:solidFill>
              <a:latin typeface="Tahoma" panose="020B0604030504040204" pitchFamily="34" charset="0"/>
              <a:ea typeface="Tahoma" panose="020B0604030504040204" pitchFamily="34" charset="0"/>
              <a:cs typeface="Tahoma" panose="020B0604030504040204" pitchFamily="34" charset="0"/>
            </a:endParaRPr>
          </a:p>
        </p:txBody>
      </p:sp>
      <p:sp>
        <p:nvSpPr>
          <p:cNvPr id="17" name="Oval 3">
            <a:extLst>
              <a:ext uri="{FF2B5EF4-FFF2-40B4-BE49-F238E27FC236}">
                <a16:creationId xmlns:a16="http://schemas.microsoft.com/office/drawing/2014/main" id="{C18A0C12-944E-4AFB-AA08-F2D684A8DC8B}"/>
              </a:ext>
              <a:ext uri="{C183D7F6-B498-43B3-948B-1728B52AA6E4}">
                <adec:decorative xmlns:adec="http://schemas.microsoft.com/office/drawing/2017/decorative" val="1"/>
              </a:ext>
            </a:extLst>
          </p:cNvPr>
          <p:cNvSpPr/>
          <p:nvPr/>
        </p:nvSpPr>
        <p:spPr>
          <a:xfrm>
            <a:off x="5029200" y="3339511"/>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dirty="0">
              <a:solidFill>
                <a:srgbClr val="69ACE5"/>
              </a:solidFill>
              <a:latin typeface="Tahoma" panose="020B0604030504040204" pitchFamily="34" charset="0"/>
              <a:ea typeface="Tahoma" panose="020B0604030504040204" pitchFamily="34" charset="0"/>
              <a:cs typeface="Tahoma" panose="020B0604030504040204" pitchFamily="34" charset="0"/>
            </a:endParaRPr>
          </a:p>
        </p:txBody>
      </p:sp>
      <p:sp>
        <p:nvSpPr>
          <p:cNvPr id="18" name="Oval 3">
            <a:extLst>
              <a:ext uri="{FF2B5EF4-FFF2-40B4-BE49-F238E27FC236}">
                <a16:creationId xmlns:a16="http://schemas.microsoft.com/office/drawing/2014/main" id="{54B1F908-AE10-43AA-BBC9-E54F6EB09892}"/>
              </a:ext>
              <a:ext uri="{C183D7F6-B498-43B3-948B-1728B52AA6E4}">
                <adec:decorative xmlns:adec="http://schemas.microsoft.com/office/drawing/2017/decorative" val="1"/>
              </a:ext>
            </a:extLst>
          </p:cNvPr>
          <p:cNvSpPr/>
          <p:nvPr/>
        </p:nvSpPr>
        <p:spPr>
          <a:xfrm>
            <a:off x="3200400" y="3339511"/>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dirty="0">
              <a:solidFill>
                <a:srgbClr val="092C74"/>
              </a:solidFill>
              <a:latin typeface="Tahoma" panose="020B0604030504040204" pitchFamily="34" charset="0"/>
              <a:ea typeface="Tahoma" panose="020B0604030504040204" pitchFamily="34" charset="0"/>
              <a:cs typeface="Tahoma" panose="020B0604030504040204" pitchFamily="34" charset="0"/>
            </a:endParaRPr>
          </a:p>
        </p:txBody>
      </p:sp>
      <p:sp>
        <p:nvSpPr>
          <p:cNvPr id="23" name="Item 1">
            <a:extLst>
              <a:ext uri="{FF2B5EF4-FFF2-40B4-BE49-F238E27FC236}">
                <a16:creationId xmlns:a16="http://schemas.microsoft.com/office/drawing/2014/main" id="{0B4A9D69-7C61-4078-8FE1-B23B404AC63F}"/>
              </a:ext>
            </a:extLst>
          </p:cNvPr>
          <p:cNvSpPr>
            <a:spLocks noGrp="1"/>
          </p:cNvSpPr>
          <p:nvPr>
            <p:ph type="body" sz="quarter" idx="15" hasCustomPrompt="1"/>
          </p:nvPr>
        </p:nvSpPr>
        <p:spPr>
          <a:xfrm>
            <a:off x="3200399" y="1770465"/>
            <a:ext cx="914401" cy="431825"/>
          </a:xfrm>
          <a:prstGeom prst="rect">
            <a:avLst/>
          </a:prstGeom>
        </p:spPr>
        <p:txBody>
          <a:bodyPr>
            <a:noAutofit/>
          </a:bodyPr>
          <a:lstStyle>
            <a:lvl1pPr marL="0" indent="0" algn="ctr">
              <a:buNone/>
              <a:defRPr sz="3000" b="1">
                <a:solidFill>
                  <a:srgbClr val="0072CE"/>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00</a:t>
            </a:r>
          </a:p>
        </p:txBody>
      </p:sp>
      <p:sp>
        <p:nvSpPr>
          <p:cNvPr id="31" name="Item 1 Title">
            <a:extLst>
              <a:ext uri="{FF2B5EF4-FFF2-40B4-BE49-F238E27FC236}">
                <a16:creationId xmlns:a16="http://schemas.microsoft.com/office/drawing/2014/main" id="{C0436A26-D262-436C-8C61-BA2F8775F770}"/>
              </a:ext>
            </a:extLst>
          </p:cNvPr>
          <p:cNvSpPr>
            <a:spLocks noGrp="1"/>
          </p:cNvSpPr>
          <p:nvPr>
            <p:ph type="body" sz="quarter" idx="23"/>
          </p:nvPr>
        </p:nvSpPr>
        <p:spPr>
          <a:xfrm>
            <a:off x="533919" y="1511739"/>
            <a:ext cx="2286246" cy="316948"/>
          </a:xfrm>
          <a:prstGeom prst="rect">
            <a:avLst/>
          </a:prstGeom>
        </p:spPr>
        <p:txBody>
          <a:bodyPr>
            <a:noAutofit/>
          </a:bodyPr>
          <a:lstStyle>
            <a:lvl1pPr marL="0" indent="0" algn="r">
              <a:buNone/>
              <a:defRPr sz="2000" b="1">
                <a:solidFill>
                  <a:srgbClr val="0072CE"/>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32" name="Item 1 Text">
            <a:extLst>
              <a:ext uri="{FF2B5EF4-FFF2-40B4-BE49-F238E27FC236}">
                <a16:creationId xmlns:a16="http://schemas.microsoft.com/office/drawing/2014/main" id="{C7E732B7-944F-455D-BC24-3A11D5A0F6EA}"/>
              </a:ext>
            </a:extLst>
          </p:cNvPr>
          <p:cNvSpPr>
            <a:spLocks noGrp="1"/>
          </p:cNvSpPr>
          <p:nvPr>
            <p:ph type="body" sz="quarter" idx="24"/>
          </p:nvPr>
        </p:nvSpPr>
        <p:spPr>
          <a:xfrm>
            <a:off x="533919" y="1892429"/>
            <a:ext cx="2286246" cy="551147"/>
          </a:xfrm>
          <a:prstGeom prst="rect">
            <a:avLst/>
          </a:prstGeom>
        </p:spPr>
        <p:txBody>
          <a:bodyPr>
            <a:norm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24" name="Item 2">
            <a:extLst>
              <a:ext uri="{FF2B5EF4-FFF2-40B4-BE49-F238E27FC236}">
                <a16:creationId xmlns:a16="http://schemas.microsoft.com/office/drawing/2014/main" id="{5CBD3746-18D1-47D5-987D-E36BEF9A659D}"/>
              </a:ext>
            </a:extLst>
          </p:cNvPr>
          <p:cNvSpPr>
            <a:spLocks noGrp="1"/>
          </p:cNvSpPr>
          <p:nvPr>
            <p:ph type="body" sz="quarter" idx="16" hasCustomPrompt="1"/>
          </p:nvPr>
        </p:nvSpPr>
        <p:spPr>
          <a:xfrm>
            <a:off x="5029200" y="1770465"/>
            <a:ext cx="914401" cy="431825"/>
          </a:xfrm>
          <a:prstGeom prst="rect">
            <a:avLst/>
          </a:prstGeom>
        </p:spPr>
        <p:txBody>
          <a:bodyPr>
            <a:noAutofit/>
          </a:bodyPr>
          <a:lstStyle>
            <a:lvl1pPr marL="0" indent="0" algn="ctr">
              <a:buNone/>
              <a:defRPr sz="30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00</a:t>
            </a:r>
          </a:p>
        </p:txBody>
      </p:sp>
      <p:sp>
        <p:nvSpPr>
          <p:cNvPr id="27" name="Item 2 Title">
            <a:extLst>
              <a:ext uri="{FF2B5EF4-FFF2-40B4-BE49-F238E27FC236}">
                <a16:creationId xmlns:a16="http://schemas.microsoft.com/office/drawing/2014/main" id="{0CB2F2DC-96B3-4884-B03D-70BF73AC29B2}"/>
              </a:ext>
            </a:extLst>
          </p:cNvPr>
          <p:cNvSpPr>
            <a:spLocks noGrp="1"/>
          </p:cNvSpPr>
          <p:nvPr>
            <p:ph type="body" sz="quarter" idx="19"/>
          </p:nvPr>
        </p:nvSpPr>
        <p:spPr>
          <a:xfrm>
            <a:off x="6333089" y="1511740"/>
            <a:ext cx="2286246" cy="316948"/>
          </a:xfrm>
          <a:prstGeom prst="rect">
            <a:avLst/>
          </a:prstGeom>
        </p:spPr>
        <p:txBody>
          <a:bodyPr>
            <a:noAutofit/>
          </a:bodyPr>
          <a:lstStyle>
            <a:lvl1pPr marL="0" indent="0" algn="l">
              <a:buNone/>
              <a:defRPr sz="20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28" name="Item 2 Text">
            <a:extLst>
              <a:ext uri="{FF2B5EF4-FFF2-40B4-BE49-F238E27FC236}">
                <a16:creationId xmlns:a16="http://schemas.microsoft.com/office/drawing/2014/main" id="{2E5E5FDF-1722-441B-A1BB-5F9859FCCDC6}"/>
              </a:ext>
            </a:extLst>
          </p:cNvPr>
          <p:cNvSpPr>
            <a:spLocks noGrp="1"/>
          </p:cNvSpPr>
          <p:nvPr>
            <p:ph type="body" sz="quarter" idx="20"/>
          </p:nvPr>
        </p:nvSpPr>
        <p:spPr>
          <a:xfrm>
            <a:off x="6333089" y="1892430"/>
            <a:ext cx="2286246" cy="551147"/>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25" name="Item 3">
            <a:extLst>
              <a:ext uri="{FF2B5EF4-FFF2-40B4-BE49-F238E27FC236}">
                <a16:creationId xmlns:a16="http://schemas.microsoft.com/office/drawing/2014/main" id="{56842972-1C06-42FE-85E3-B7FBE5A02AB3}"/>
              </a:ext>
            </a:extLst>
          </p:cNvPr>
          <p:cNvSpPr>
            <a:spLocks noGrp="1"/>
          </p:cNvSpPr>
          <p:nvPr>
            <p:ph type="body" sz="quarter" idx="17" hasCustomPrompt="1"/>
          </p:nvPr>
        </p:nvSpPr>
        <p:spPr>
          <a:xfrm>
            <a:off x="5029200" y="3580798"/>
            <a:ext cx="914401" cy="431825"/>
          </a:xfrm>
          <a:prstGeom prst="rect">
            <a:avLst/>
          </a:prstGeom>
        </p:spPr>
        <p:txBody>
          <a:bodyPr>
            <a:noAutofit/>
          </a:bodyPr>
          <a:lstStyle>
            <a:lvl1pPr marL="0" indent="0" algn="ctr">
              <a:buNone/>
              <a:defRPr sz="3000" b="1">
                <a:solidFill>
                  <a:srgbClr val="0072CE"/>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00</a:t>
            </a:r>
          </a:p>
        </p:txBody>
      </p:sp>
      <p:sp>
        <p:nvSpPr>
          <p:cNvPr id="29" name="Item 3 Title">
            <a:extLst>
              <a:ext uri="{FF2B5EF4-FFF2-40B4-BE49-F238E27FC236}">
                <a16:creationId xmlns:a16="http://schemas.microsoft.com/office/drawing/2014/main" id="{95264F1E-DEC9-41B7-93B3-E9C4B85C4C67}"/>
              </a:ext>
            </a:extLst>
          </p:cNvPr>
          <p:cNvSpPr>
            <a:spLocks noGrp="1"/>
          </p:cNvSpPr>
          <p:nvPr>
            <p:ph type="body" sz="quarter" idx="21"/>
          </p:nvPr>
        </p:nvSpPr>
        <p:spPr>
          <a:xfrm>
            <a:off x="6333089" y="3329509"/>
            <a:ext cx="2286246" cy="316948"/>
          </a:xfrm>
          <a:prstGeom prst="rect">
            <a:avLst/>
          </a:prstGeom>
        </p:spPr>
        <p:txBody>
          <a:bodyPr>
            <a:noAutofit/>
          </a:bodyPr>
          <a:lstStyle>
            <a:lvl1pPr marL="0" indent="0" algn="l">
              <a:buNone/>
              <a:defRPr sz="2000" b="1">
                <a:solidFill>
                  <a:srgbClr val="0072CE"/>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30" name="Item 3 Text">
            <a:extLst>
              <a:ext uri="{FF2B5EF4-FFF2-40B4-BE49-F238E27FC236}">
                <a16:creationId xmlns:a16="http://schemas.microsoft.com/office/drawing/2014/main" id="{0AEC987B-A3A3-4497-9D60-7BD66C351640}"/>
              </a:ext>
            </a:extLst>
          </p:cNvPr>
          <p:cNvSpPr>
            <a:spLocks noGrp="1"/>
          </p:cNvSpPr>
          <p:nvPr>
            <p:ph type="body" sz="quarter" idx="22"/>
          </p:nvPr>
        </p:nvSpPr>
        <p:spPr>
          <a:xfrm>
            <a:off x="6333089" y="3710199"/>
            <a:ext cx="2286246" cy="551147"/>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26" name="Item 4">
            <a:extLst>
              <a:ext uri="{FF2B5EF4-FFF2-40B4-BE49-F238E27FC236}">
                <a16:creationId xmlns:a16="http://schemas.microsoft.com/office/drawing/2014/main" id="{D5780A37-62F6-43AD-AFF9-5BA34D600318}"/>
              </a:ext>
            </a:extLst>
          </p:cNvPr>
          <p:cNvSpPr>
            <a:spLocks noGrp="1"/>
          </p:cNvSpPr>
          <p:nvPr>
            <p:ph type="body" sz="quarter" idx="18" hasCustomPrompt="1"/>
          </p:nvPr>
        </p:nvSpPr>
        <p:spPr>
          <a:xfrm>
            <a:off x="3200399" y="3580798"/>
            <a:ext cx="914401" cy="431825"/>
          </a:xfrm>
          <a:prstGeom prst="rect">
            <a:avLst/>
          </a:prstGeom>
        </p:spPr>
        <p:txBody>
          <a:bodyPr>
            <a:noAutofit/>
          </a:bodyPr>
          <a:lstStyle>
            <a:lvl1pPr marL="0" indent="0" algn="ctr">
              <a:buNone/>
              <a:defRPr sz="30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00</a:t>
            </a:r>
          </a:p>
        </p:txBody>
      </p:sp>
      <p:sp>
        <p:nvSpPr>
          <p:cNvPr id="33" name="Item 4 Title">
            <a:extLst>
              <a:ext uri="{FF2B5EF4-FFF2-40B4-BE49-F238E27FC236}">
                <a16:creationId xmlns:a16="http://schemas.microsoft.com/office/drawing/2014/main" id="{6AB04380-4CBA-4305-9BED-012A97108EE7}"/>
              </a:ext>
            </a:extLst>
          </p:cNvPr>
          <p:cNvSpPr>
            <a:spLocks noGrp="1"/>
          </p:cNvSpPr>
          <p:nvPr>
            <p:ph type="body" sz="quarter" idx="25"/>
          </p:nvPr>
        </p:nvSpPr>
        <p:spPr>
          <a:xfrm>
            <a:off x="533919" y="3329509"/>
            <a:ext cx="2286246" cy="316948"/>
          </a:xfrm>
          <a:prstGeom prst="rect">
            <a:avLst/>
          </a:prstGeom>
        </p:spPr>
        <p:txBody>
          <a:bodyPr>
            <a:noAutofit/>
          </a:bodyPr>
          <a:lstStyle>
            <a:lvl1pPr marL="0" indent="0" algn="r">
              <a:buNone/>
              <a:defRPr sz="20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34" name="Item 4 Text">
            <a:extLst>
              <a:ext uri="{FF2B5EF4-FFF2-40B4-BE49-F238E27FC236}">
                <a16:creationId xmlns:a16="http://schemas.microsoft.com/office/drawing/2014/main" id="{D395DBD5-7C77-4F82-9C58-E1B8D4A9E475}"/>
              </a:ext>
            </a:extLst>
          </p:cNvPr>
          <p:cNvSpPr>
            <a:spLocks noGrp="1"/>
          </p:cNvSpPr>
          <p:nvPr>
            <p:ph type="body" sz="quarter" idx="26"/>
          </p:nvPr>
        </p:nvSpPr>
        <p:spPr>
          <a:xfrm>
            <a:off x="533919" y="3710199"/>
            <a:ext cx="2286246" cy="551147"/>
          </a:xfrm>
          <a:prstGeom prst="rect">
            <a:avLst/>
          </a:prstGeom>
        </p:spPr>
        <p:txBody>
          <a:bodyPr>
            <a:norm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37" name="Page Number">
            <a:extLst>
              <a:ext uri="{FF2B5EF4-FFF2-40B4-BE49-F238E27FC236}">
                <a16:creationId xmlns:a16="http://schemas.microsoft.com/office/drawing/2014/main" id="{337385C6-202F-425F-831F-B84FAA6ED347}"/>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38" name="WSE logo">
            <a:extLst>
              <a:ext uri="{FF2B5EF4-FFF2-40B4-BE49-F238E27FC236}">
                <a16:creationId xmlns:a16="http://schemas.microsoft.com/office/drawing/2014/main" id="{933E971C-40DA-474D-96B8-B83B54C0B60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265122190"/>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nfographic and Text">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9A560EA5-1934-452F-B7DA-9D16BD1F876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4" name="Rectangle 26">
            <a:extLst>
              <a:ext uri="{FF2B5EF4-FFF2-40B4-BE49-F238E27FC236}">
                <a16:creationId xmlns:a16="http://schemas.microsoft.com/office/drawing/2014/main" id="{ADC3E0FB-FCB4-4F19-88D7-CB30CFF050D5}"/>
              </a:ext>
              <a:ext uri="{C183D7F6-B498-43B3-948B-1728B52AA6E4}">
                <adec:decorative xmlns:adec="http://schemas.microsoft.com/office/drawing/2017/decorative" val="1"/>
              </a:ext>
            </a:extLst>
          </p:cNvPr>
          <p:cNvSpPr/>
          <p:nvPr/>
        </p:nvSpPr>
        <p:spPr>
          <a:xfrm>
            <a:off x="532982" y="2402483"/>
            <a:ext cx="2770963" cy="1771489"/>
          </a:xfrm>
          <a:custGeom>
            <a:avLst/>
            <a:gdLst>
              <a:gd name="connsiteX0" fmla="*/ 0 w 4355417"/>
              <a:gd name="connsiteY0" fmla="*/ 0 h 1790700"/>
              <a:gd name="connsiteX1" fmla="*/ 4355417 w 4355417"/>
              <a:gd name="connsiteY1" fmla="*/ 0 h 1790700"/>
              <a:gd name="connsiteX2" fmla="*/ 4355417 w 4355417"/>
              <a:gd name="connsiteY2" fmla="*/ 1790700 h 1790700"/>
              <a:gd name="connsiteX3" fmla="*/ 0 w 4355417"/>
              <a:gd name="connsiteY3" fmla="*/ 1790700 h 1790700"/>
              <a:gd name="connsiteX4" fmla="*/ 0 w 4355417"/>
              <a:gd name="connsiteY4" fmla="*/ 0 h 1790700"/>
              <a:gd name="connsiteX0" fmla="*/ 0 w 4831667"/>
              <a:gd name="connsiteY0" fmla="*/ 914400 h 1790700"/>
              <a:gd name="connsiteX1" fmla="*/ 4831667 w 4831667"/>
              <a:gd name="connsiteY1" fmla="*/ 0 h 1790700"/>
              <a:gd name="connsiteX2" fmla="*/ 4831667 w 4831667"/>
              <a:gd name="connsiteY2" fmla="*/ 1790700 h 1790700"/>
              <a:gd name="connsiteX3" fmla="*/ 476250 w 4831667"/>
              <a:gd name="connsiteY3" fmla="*/ 1790700 h 1790700"/>
              <a:gd name="connsiteX4" fmla="*/ 0 w 4831667"/>
              <a:gd name="connsiteY4" fmla="*/ 914400 h 1790700"/>
              <a:gd name="connsiteX0" fmla="*/ 0 w 5269817"/>
              <a:gd name="connsiteY0" fmla="*/ 2305050 h 3181350"/>
              <a:gd name="connsiteX1" fmla="*/ 5269817 w 5269817"/>
              <a:gd name="connsiteY1" fmla="*/ 0 h 3181350"/>
              <a:gd name="connsiteX2" fmla="*/ 4831667 w 5269817"/>
              <a:gd name="connsiteY2" fmla="*/ 3181350 h 3181350"/>
              <a:gd name="connsiteX3" fmla="*/ 476250 w 5269817"/>
              <a:gd name="connsiteY3" fmla="*/ 3181350 h 3181350"/>
              <a:gd name="connsiteX4" fmla="*/ 0 w 5269817"/>
              <a:gd name="connsiteY4" fmla="*/ 2305050 h 3181350"/>
              <a:gd name="connsiteX0" fmla="*/ 0 w 5288867"/>
              <a:gd name="connsiteY0" fmla="*/ 2305050 h 3181350"/>
              <a:gd name="connsiteX1" fmla="*/ 5269817 w 5288867"/>
              <a:gd name="connsiteY1" fmla="*/ 0 h 3181350"/>
              <a:gd name="connsiteX2" fmla="*/ 5288867 w 5288867"/>
              <a:gd name="connsiteY2" fmla="*/ 1790700 h 3181350"/>
              <a:gd name="connsiteX3" fmla="*/ 476250 w 5288867"/>
              <a:gd name="connsiteY3" fmla="*/ 3181350 h 3181350"/>
              <a:gd name="connsiteX4" fmla="*/ 0 w 5288867"/>
              <a:gd name="connsiteY4" fmla="*/ 2305050 h 3181350"/>
              <a:gd name="connsiteX0" fmla="*/ 0 w 5288867"/>
              <a:gd name="connsiteY0" fmla="*/ 2305050 h 4095750"/>
              <a:gd name="connsiteX1" fmla="*/ 5269817 w 5288867"/>
              <a:gd name="connsiteY1" fmla="*/ 0 h 4095750"/>
              <a:gd name="connsiteX2" fmla="*/ 5288867 w 5288867"/>
              <a:gd name="connsiteY2" fmla="*/ 1790700 h 4095750"/>
              <a:gd name="connsiteX3" fmla="*/ 19050 w 5288867"/>
              <a:gd name="connsiteY3" fmla="*/ 4095750 h 4095750"/>
              <a:gd name="connsiteX4" fmla="*/ 0 w 5288867"/>
              <a:gd name="connsiteY4" fmla="*/ 2305050 h 4095750"/>
              <a:gd name="connsiteX0" fmla="*/ 0 w 5284105"/>
              <a:gd name="connsiteY0" fmla="*/ 2309812 h 4095750"/>
              <a:gd name="connsiteX1" fmla="*/ 5265055 w 5284105"/>
              <a:gd name="connsiteY1" fmla="*/ 0 h 4095750"/>
              <a:gd name="connsiteX2" fmla="*/ 5284105 w 5284105"/>
              <a:gd name="connsiteY2" fmla="*/ 1790700 h 4095750"/>
              <a:gd name="connsiteX3" fmla="*/ 14288 w 5284105"/>
              <a:gd name="connsiteY3" fmla="*/ 4095750 h 4095750"/>
              <a:gd name="connsiteX4" fmla="*/ 0 w 5284105"/>
              <a:gd name="connsiteY4" fmla="*/ 2309812 h 4095750"/>
              <a:gd name="connsiteX0" fmla="*/ 0 w 5276961"/>
              <a:gd name="connsiteY0" fmla="*/ 2295525 h 4095750"/>
              <a:gd name="connsiteX1" fmla="*/ 5257911 w 5276961"/>
              <a:gd name="connsiteY1" fmla="*/ 0 h 4095750"/>
              <a:gd name="connsiteX2" fmla="*/ 5276961 w 5276961"/>
              <a:gd name="connsiteY2" fmla="*/ 1790700 h 4095750"/>
              <a:gd name="connsiteX3" fmla="*/ 7144 w 5276961"/>
              <a:gd name="connsiteY3" fmla="*/ 4095750 h 4095750"/>
              <a:gd name="connsiteX4" fmla="*/ 0 w 5276961"/>
              <a:gd name="connsiteY4" fmla="*/ 2295525 h 4095750"/>
              <a:gd name="connsiteX0" fmla="*/ 0 w 5276961"/>
              <a:gd name="connsiteY0" fmla="*/ 2295525 h 4090988"/>
              <a:gd name="connsiteX1" fmla="*/ 5257911 w 5276961"/>
              <a:gd name="connsiteY1" fmla="*/ 0 h 4090988"/>
              <a:gd name="connsiteX2" fmla="*/ 5276961 w 5276961"/>
              <a:gd name="connsiteY2" fmla="*/ 1790700 h 4090988"/>
              <a:gd name="connsiteX3" fmla="*/ 2381 w 5276961"/>
              <a:gd name="connsiteY3" fmla="*/ 4090988 h 4090988"/>
              <a:gd name="connsiteX4" fmla="*/ 0 w 5276961"/>
              <a:gd name="connsiteY4" fmla="*/ 2295525 h 4090988"/>
              <a:gd name="connsiteX0" fmla="*/ 0 w 5299186"/>
              <a:gd name="connsiteY0" fmla="*/ 2295525 h 4090988"/>
              <a:gd name="connsiteX1" fmla="*/ 5257911 w 5299186"/>
              <a:gd name="connsiteY1" fmla="*/ 0 h 4090988"/>
              <a:gd name="connsiteX2" fmla="*/ 5299186 w 5299186"/>
              <a:gd name="connsiteY2" fmla="*/ 1765300 h 4090988"/>
              <a:gd name="connsiteX3" fmla="*/ 2381 w 5299186"/>
              <a:gd name="connsiteY3" fmla="*/ 4090988 h 4090988"/>
              <a:gd name="connsiteX4" fmla="*/ 0 w 5299186"/>
              <a:gd name="connsiteY4" fmla="*/ 2295525 h 4090988"/>
              <a:gd name="connsiteX0" fmla="*/ 0 w 5308711"/>
              <a:gd name="connsiteY0" fmla="*/ 230822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8225 h 4103688"/>
              <a:gd name="connsiteX0" fmla="*/ 0 w 5301567"/>
              <a:gd name="connsiteY0" fmla="*/ 2293938 h 4089401"/>
              <a:gd name="connsiteX1" fmla="*/ 5301567 w 5301567"/>
              <a:gd name="connsiteY1" fmla="*/ 0 h 4089401"/>
              <a:gd name="connsiteX2" fmla="*/ 5299186 w 5301567"/>
              <a:gd name="connsiteY2" fmla="*/ 1763713 h 4089401"/>
              <a:gd name="connsiteX3" fmla="*/ 2381 w 5301567"/>
              <a:gd name="connsiteY3" fmla="*/ 4089401 h 4089401"/>
              <a:gd name="connsiteX4" fmla="*/ 0 w 5301567"/>
              <a:gd name="connsiteY4" fmla="*/ 2293938 h 4089401"/>
              <a:gd name="connsiteX0" fmla="*/ 0 w 5301796"/>
              <a:gd name="connsiteY0" fmla="*/ 2293938 h 4089401"/>
              <a:gd name="connsiteX1" fmla="*/ 5301567 w 5301796"/>
              <a:gd name="connsiteY1" fmla="*/ 0 h 4089401"/>
              <a:gd name="connsiteX2" fmla="*/ 5301567 w 5301796"/>
              <a:gd name="connsiteY2" fmla="*/ 1782763 h 4089401"/>
              <a:gd name="connsiteX3" fmla="*/ 2381 w 5301796"/>
              <a:gd name="connsiteY3" fmla="*/ 4089401 h 4089401"/>
              <a:gd name="connsiteX4" fmla="*/ 0 w 5301796"/>
              <a:gd name="connsiteY4" fmla="*/ 2293938 h 4089401"/>
              <a:gd name="connsiteX0" fmla="*/ 0 w 5306397"/>
              <a:gd name="connsiteY0" fmla="*/ 2293938 h 4089401"/>
              <a:gd name="connsiteX1" fmla="*/ 5301567 w 5306397"/>
              <a:gd name="connsiteY1" fmla="*/ 0 h 4089401"/>
              <a:gd name="connsiteX2" fmla="*/ 5306329 w 5306397"/>
              <a:gd name="connsiteY2" fmla="*/ 1780382 h 4089401"/>
              <a:gd name="connsiteX3" fmla="*/ 2381 w 5306397"/>
              <a:gd name="connsiteY3" fmla="*/ 4089401 h 4089401"/>
              <a:gd name="connsiteX4" fmla="*/ 0 w 5306397"/>
              <a:gd name="connsiteY4" fmla="*/ 2293938 h 4089401"/>
              <a:gd name="connsiteX0" fmla="*/ 0 w 5306397"/>
              <a:gd name="connsiteY0" fmla="*/ 2305845 h 4089401"/>
              <a:gd name="connsiteX1" fmla="*/ 5301567 w 5306397"/>
              <a:gd name="connsiteY1" fmla="*/ 0 h 4089401"/>
              <a:gd name="connsiteX2" fmla="*/ 5306329 w 5306397"/>
              <a:gd name="connsiteY2" fmla="*/ 1780382 h 4089401"/>
              <a:gd name="connsiteX3" fmla="*/ 2381 w 5306397"/>
              <a:gd name="connsiteY3" fmla="*/ 4089401 h 4089401"/>
              <a:gd name="connsiteX4" fmla="*/ 0 w 5306397"/>
              <a:gd name="connsiteY4" fmla="*/ 2305845 h 4089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6397" h="4089401">
                <a:moveTo>
                  <a:pt x="0" y="2305845"/>
                </a:moveTo>
                <a:lnTo>
                  <a:pt x="5301567" y="0"/>
                </a:lnTo>
                <a:cubicBezTo>
                  <a:pt x="5300773" y="587904"/>
                  <a:pt x="5307123" y="1192478"/>
                  <a:pt x="5306329" y="1780382"/>
                </a:cubicBezTo>
                <a:lnTo>
                  <a:pt x="2381" y="4089401"/>
                </a:lnTo>
                <a:cubicBezTo>
                  <a:pt x="0" y="3489326"/>
                  <a:pt x="2381" y="2905920"/>
                  <a:pt x="0" y="2305845"/>
                </a:cubicBezTo>
                <a:close/>
              </a:path>
            </a:pathLst>
          </a:custGeom>
          <a:solidFill>
            <a:srgbClr val="0A091B"/>
          </a:solidFill>
          <a:ln w="127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5" name="Rectangle 26">
            <a:extLst>
              <a:ext uri="{FF2B5EF4-FFF2-40B4-BE49-F238E27FC236}">
                <a16:creationId xmlns:a16="http://schemas.microsoft.com/office/drawing/2014/main" id="{91C4870C-A169-4B4B-86B5-7832B8F9954F}"/>
              </a:ext>
              <a:ext uri="{C183D7F6-B498-43B3-948B-1728B52AA6E4}">
                <adec:decorative xmlns:adec="http://schemas.microsoft.com/office/drawing/2017/decorative" val="1"/>
              </a:ext>
            </a:extLst>
          </p:cNvPr>
          <p:cNvSpPr/>
          <p:nvPr/>
        </p:nvSpPr>
        <p:spPr>
          <a:xfrm>
            <a:off x="552179" y="1404647"/>
            <a:ext cx="2762363" cy="1772176"/>
          </a:xfrm>
          <a:custGeom>
            <a:avLst/>
            <a:gdLst>
              <a:gd name="connsiteX0" fmla="*/ 0 w 4355417"/>
              <a:gd name="connsiteY0" fmla="*/ 0 h 1790700"/>
              <a:gd name="connsiteX1" fmla="*/ 4355417 w 4355417"/>
              <a:gd name="connsiteY1" fmla="*/ 0 h 1790700"/>
              <a:gd name="connsiteX2" fmla="*/ 4355417 w 4355417"/>
              <a:gd name="connsiteY2" fmla="*/ 1790700 h 1790700"/>
              <a:gd name="connsiteX3" fmla="*/ 0 w 4355417"/>
              <a:gd name="connsiteY3" fmla="*/ 1790700 h 1790700"/>
              <a:gd name="connsiteX4" fmla="*/ 0 w 4355417"/>
              <a:gd name="connsiteY4" fmla="*/ 0 h 1790700"/>
              <a:gd name="connsiteX0" fmla="*/ 0 w 4831667"/>
              <a:gd name="connsiteY0" fmla="*/ 914400 h 1790700"/>
              <a:gd name="connsiteX1" fmla="*/ 4831667 w 4831667"/>
              <a:gd name="connsiteY1" fmla="*/ 0 h 1790700"/>
              <a:gd name="connsiteX2" fmla="*/ 4831667 w 4831667"/>
              <a:gd name="connsiteY2" fmla="*/ 1790700 h 1790700"/>
              <a:gd name="connsiteX3" fmla="*/ 476250 w 4831667"/>
              <a:gd name="connsiteY3" fmla="*/ 1790700 h 1790700"/>
              <a:gd name="connsiteX4" fmla="*/ 0 w 4831667"/>
              <a:gd name="connsiteY4" fmla="*/ 914400 h 1790700"/>
              <a:gd name="connsiteX0" fmla="*/ 0 w 5269817"/>
              <a:gd name="connsiteY0" fmla="*/ 2305050 h 3181350"/>
              <a:gd name="connsiteX1" fmla="*/ 5269817 w 5269817"/>
              <a:gd name="connsiteY1" fmla="*/ 0 h 3181350"/>
              <a:gd name="connsiteX2" fmla="*/ 4831667 w 5269817"/>
              <a:gd name="connsiteY2" fmla="*/ 3181350 h 3181350"/>
              <a:gd name="connsiteX3" fmla="*/ 476250 w 5269817"/>
              <a:gd name="connsiteY3" fmla="*/ 3181350 h 3181350"/>
              <a:gd name="connsiteX4" fmla="*/ 0 w 5269817"/>
              <a:gd name="connsiteY4" fmla="*/ 2305050 h 3181350"/>
              <a:gd name="connsiteX0" fmla="*/ 0 w 5288867"/>
              <a:gd name="connsiteY0" fmla="*/ 2305050 h 3181350"/>
              <a:gd name="connsiteX1" fmla="*/ 5269817 w 5288867"/>
              <a:gd name="connsiteY1" fmla="*/ 0 h 3181350"/>
              <a:gd name="connsiteX2" fmla="*/ 5288867 w 5288867"/>
              <a:gd name="connsiteY2" fmla="*/ 1790700 h 3181350"/>
              <a:gd name="connsiteX3" fmla="*/ 476250 w 5288867"/>
              <a:gd name="connsiteY3" fmla="*/ 3181350 h 3181350"/>
              <a:gd name="connsiteX4" fmla="*/ 0 w 5288867"/>
              <a:gd name="connsiteY4" fmla="*/ 2305050 h 3181350"/>
              <a:gd name="connsiteX0" fmla="*/ 0 w 5288867"/>
              <a:gd name="connsiteY0" fmla="*/ 2305050 h 4095750"/>
              <a:gd name="connsiteX1" fmla="*/ 5269817 w 5288867"/>
              <a:gd name="connsiteY1" fmla="*/ 0 h 4095750"/>
              <a:gd name="connsiteX2" fmla="*/ 5288867 w 5288867"/>
              <a:gd name="connsiteY2" fmla="*/ 1790700 h 4095750"/>
              <a:gd name="connsiteX3" fmla="*/ 19050 w 5288867"/>
              <a:gd name="connsiteY3" fmla="*/ 4095750 h 4095750"/>
              <a:gd name="connsiteX4" fmla="*/ 0 w 5288867"/>
              <a:gd name="connsiteY4" fmla="*/ 2305050 h 4095750"/>
              <a:gd name="connsiteX0" fmla="*/ 0 w 5284105"/>
              <a:gd name="connsiteY0" fmla="*/ 2309812 h 4095750"/>
              <a:gd name="connsiteX1" fmla="*/ 5265055 w 5284105"/>
              <a:gd name="connsiteY1" fmla="*/ 0 h 4095750"/>
              <a:gd name="connsiteX2" fmla="*/ 5284105 w 5284105"/>
              <a:gd name="connsiteY2" fmla="*/ 1790700 h 4095750"/>
              <a:gd name="connsiteX3" fmla="*/ 14288 w 5284105"/>
              <a:gd name="connsiteY3" fmla="*/ 4095750 h 4095750"/>
              <a:gd name="connsiteX4" fmla="*/ 0 w 5284105"/>
              <a:gd name="connsiteY4" fmla="*/ 2309812 h 4095750"/>
              <a:gd name="connsiteX0" fmla="*/ 0 w 5276961"/>
              <a:gd name="connsiteY0" fmla="*/ 2295525 h 4095750"/>
              <a:gd name="connsiteX1" fmla="*/ 5257911 w 5276961"/>
              <a:gd name="connsiteY1" fmla="*/ 0 h 4095750"/>
              <a:gd name="connsiteX2" fmla="*/ 5276961 w 5276961"/>
              <a:gd name="connsiteY2" fmla="*/ 1790700 h 4095750"/>
              <a:gd name="connsiteX3" fmla="*/ 7144 w 5276961"/>
              <a:gd name="connsiteY3" fmla="*/ 4095750 h 4095750"/>
              <a:gd name="connsiteX4" fmla="*/ 0 w 5276961"/>
              <a:gd name="connsiteY4" fmla="*/ 2295525 h 4095750"/>
              <a:gd name="connsiteX0" fmla="*/ 0 w 5276961"/>
              <a:gd name="connsiteY0" fmla="*/ 2295525 h 4090988"/>
              <a:gd name="connsiteX1" fmla="*/ 5257911 w 5276961"/>
              <a:gd name="connsiteY1" fmla="*/ 0 h 4090988"/>
              <a:gd name="connsiteX2" fmla="*/ 5276961 w 5276961"/>
              <a:gd name="connsiteY2" fmla="*/ 1790700 h 4090988"/>
              <a:gd name="connsiteX3" fmla="*/ 2381 w 5276961"/>
              <a:gd name="connsiteY3" fmla="*/ 4090988 h 4090988"/>
              <a:gd name="connsiteX4" fmla="*/ 0 w 5276961"/>
              <a:gd name="connsiteY4" fmla="*/ 2295525 h 4090988"/>
              <a:gd name="connsiteX0" fmla="*/ 0 w 5299186"/>
              <a:gd name="connsiteY0" fmla="*/ 2295525 h 4090988"/>
              <a:gd name="connsiteX1" fmla="*/ 5257911 w 5299186"/>
              <a:gd name="connsiteY1" fmla="*/ 0 h 4090988"/>
              <a:gd name="connsiteX2" fmla="*/ 5299186 w 5299186"/>
              <a:gd name="connsiteY2" fmla="*/ 1765300 h 4090988"/>
              <a:gd name="connsiteX3" fmla="*/ 2381 w 5299186"/>
              <a:gd name="connsiteY3" fmla="*/ 4090988 h 4090988"/>
              <a:gd name="connsiteX4" fmla="*/ 0 w 5299186"/>
              <a:gd name="connsiteY4" fmla="*/ 2295525 h 4090988"/>
              <a:gd name="connsiteX0" fmla="*/ 0 w 5308711"/>
              <a:gd name="connsiteY0" fmla="*/ 230822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8225 h 4103688"/>
              <a:gd name="connsiteX0" fmla="*/ 0 w 5308711"/>
              <a:gd name="connsiteY0" fmla="*/ 230187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1875 h 4103688"/>
              <a:gd name="connsiteX0" fmla="*/ 4384 w 5313095"/>
              <a:gd name="connsiteY0" fmla="*/ 2301875 h 4094163"/>
              <a:gd name="connsiteX1" fmla="*/ 5313095 w 5313095"/>
              <a:gd name="connsiteY1" fmla="*/ 0 h 4094163"/>
              <a:gd name="connsiteX2" fmla="*/ 5303570 w 5313095"/>
              <a:gd name="connsiteY2" fmla="*/ 1778000 h 4094163"/>
              <a:gd name="connsiteX3" fmla="*/ 415 w 5313095"/>
              <a:gd name="connsiteY3" fmla="*/ 4094163 h 4094163"/>
              <a:gd name="connsiteX4" fmla="*/ 4384 w 5313095"/>
              <a:gd name="connsiteY4" fmla="*/ 2301875 h 4094163"/>
              <a:gd name="connsiteX0" fmla="*/ 0 w 5308711"/>
              <a:gd name="connsiteY0" fmla="*/ 2301875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301875 h 4090988"/>
              <a:gd name="connsiteX0" fmla="*/ 0 w 5308711"/>
              <a:gd name="connsiteY0" fmla="*/ 2309019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309019 h 4090988"/>
              <a:gd name="connsiteX0" fmla="*/ 0 w 5308711"/>
              <a:gd name="connsiteY0" fmla="*/ 2299494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299494 h 4090988"/>
              <a:gd name="connsiteX0" fmla="*/ 0 w 5318236"/>
              <a:gd name="connsiteY0" fmla="*/ 2299494 h 4090988"/>
              <a:gd name="connsiteX1" fmla="*/ 5318236 w 5318236"/>
              <a:gd name="connsiteY1" fmla="*/ 0 h 4090988"/>
              <a:gd name="connsiteX2" fmla="*/ 5308711 w 5318236"/>
              <a:gd name="connsiteY2" fmla="*/ 1778000 h 4090988"/>
              <a:gd name="connsiteX3" fmla="*/ 11906 w 5318236"/>
              <a:gd name="connsiteY3" fmla="*/ 4090988 h 4090988"/>
              <a:gd name="connsiteX4" fmla="*/ 0 w 5318236"/>
              <a:gd name="connsiteY4" fmla="*/ 2299494 h 4090988"/>
              <a:gd name="connsiteX0" fmla="*/ 0 w 5315855"/>
              <a:gd name="connsiteY0" fmla="*/ 2304257 h 4090988"/>
              <a:gd name="connsiteX1" fmla="*/ 5315855 w 5315855"/>
              <a:gd name="connsiteY1" fmla="*/ 0 h 4090988"/>
              <a:gd name="connsiteX2" fmla="*/ 5306330 w 5315855"/>
              <a:gd name="connsiteY2" fmla="*/ 1778000 h 4090988"/>
              <a:gd name="connsiteX3" fmla="*/ 9525 w 5315855"/>
              <a:gd name="connsiteY3" fmla="*/ 4090988 h 4090988"/>
              <a:gd name="connsiteX4" fmla="*/ 0 w 5315855"/>
              <a:gd name="connsiteY4" fmla="*/ 2304257 h 4090988"/>
              <a:gd name="connsiteX0" fmla="*/ 0 w 5315855"/>
              <a:gd name="connsiteY0" fmla="*/ 2301876 h 4090988"/>
              <a:gd name="connsiteX1" fmla="*/ 5315855 w 5315855"/>
              <a:gd name="connsiteY1" fmla="*/ 0 h 4090988"/>
              <a:gd name="connsiteX2" fmla="*/ 5306330 w 5315855"/>
              <a:gd name="connsiteY2" fmla="*/ 1778000 h 4090988"/>
              <a:gd name="connsiteX3" fmla="*/ 9525 w 5315855"/>
              <a:gd name="connsiteY3" fmla="*/ 4090988 h 4090988"/>
              <a:gd name="connsiteX4" fmla="*/ 0 w 5315855"/>
              <a:gd name="connsiteY4" fmla="*/ 2301876 h 4090988"/>
              <a:gd name="connsiteX0" fmla="*/ 0 w 5313474"/>
              <a:gd name="connsiteY0" fmla="*/ 2301876 h 4090988"/>
              <a:gd name="connsiteX1" fmla="*/ 5313474 w 5313474"/>
              <a:gd name="connsiteY1" fmla="*/ 0 h 4090988"/>
              <a:gd name="connsiteX2" fmla="*/ 5303949 w 5313474"/>
              <a:gd name="connsiteY2" fmla="*/ 1778000 h 4090988"/>
              <a:gd name="connsiteX3" fmla="*/ 7144 w 5313474"/>
              <a:gd name="connsiteY3" fmla="*/ 4090988 h 4090988"/>
              <a:gd name="connsiteX4" fmla="*/ 0 w 5313474"/>
              <a:gd name="connsiteY4" fmla="*/ 2301876 h 4090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3474" h="4090988">
                <a:moveTo>
                  <a:pt x="0" y="2301876"/>
                </a:moveTo>
                <a:lnTo>
                  <a:pt x="5313474" y="0"/>
                </a:lnTo>
                <a:lnTo>
                  <a:pt x="5303949" y="1778000"/>
                </a:lnTo>
                <a:lnTo>
                  <a:pt x="7144" y="4090988"/>
                </a:lnTo>
                <a:cubicBezTo>
                  <a:pt x="4763" y="3490913"/>
                  <a:pt x="2381" y="2901951"/>
                  <a:pt x="0" y="2301876"/>
                </a:cubicBezTo>
                <a:close/>
              </a:path>
            </a:pathLst>
          </a:custGeom>
          <a:solidFill>
            <a:srgbClr val="0A091B"/>
          </a:solidFill>
          <a:ln w="127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20" name="Rectangle 19">
            <a:extLst>
              <a:ext uri="{FF2B5EF4-FFF2-40B4-BE49-F238E27FC236}">
                <a16:creationId xmlns:a16="http://schemas.microsoft.com/office/drawing/2014/main" id="{C6AB05CE-AAB5-4E94-B8A8-28D45053FA5D}"/>
              </a:ext>
              <a:ext uri="{C183D7F6-B498-43B3-948B-1728B52AA6E4}">
                <adec:decorative xmlns:adec="http://schemas.microsoft.com/office/drawing/2017/decorative" val="1"/>
              </a:ext>
            </a:extLst>
          </p:cNvPr>
          <p:cNvSpPr/>
          <p:nvPr/>
        </p:nvSpPr>
        <p:spPr>
          <a:xfrm>
            <a:off x="543580" y="2400422"/>
            <a:ext cx="2770963" cy="775714"/>
          </a:xfrm>
          <a:prstGeom prst="rect">
            <a:avLst/>
          </a:prstGeom>
          <a:solidFill>
            <a:srgbClr val="69ACE5"/>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16" name="Rectangle 15">
            <a:extLst>
              <a:ext uri="{FF2B5EF4-FFF2-40B4-BE49-F238E27FC236}">
                <a16:creationId xmlns:a16="http://schemas.microsoft.com/office/drawing/2014/main" id="{AB46CADE-1C6D-4552-A437-5CC28BD586B0}"/>
              </a:ext>
              <a:ext uri="{C183D7F6-B498-43B3-948B-1728B52AA6E4}">
                <adec:decorative xmlns:adec="http://schemas.microsoft.com/office/drawing/2017/decorative" val="1"/>
              </a:ext>
            </a:extLst>
          </p:cNvPr>
          <p:cNvSpPr/>
          <p:nvPr/>
        </p:nvSpPr>
        <p:spPr>
          <a:xfrm>
            <a:off x="533919" y="3399634"/>
            <a:ext cx="2790306" cy="775714"/>
          </a:xfrm>
          <a:prstGeom prst="rect">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12" name="Rectangle 11">
            <a:extLst>
              <a:ext uri="{FF2B5EF4-FFF2-40B4-BE49-F238E27FC236}">
                <a16:creationId xmlns:a16="http://schemas.microsoft.com/office/drawing/2014/main" id="{2FD3218B-5651-4A6C-9CC0-32F9EBE3B2C0}"/>
              </a:ext>
              <a:ext uri="{C183D7F6-B498-43B3-948B-1728B52AA6E4}">
                <adec:decorative xmlns:adec="http://schemas.microsoft.com/office/drawing/2017/decorative" val="1"/>
              </a:ext>
            </a:extLst>
          </p:cNvPr>
          <p:cNvSpPr/>
          <p:nvPr/>
        </p:nvSpPr>
        <p:spPr>
          <a:xfrm>
            <a:off x="532983" y="1401896"/>
            <a:ext cx="2791318" cy="775714"/>
          </a:xfrm>
          <a:prstGeom prst="rect">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27" name="Subtitle">
            <a:extLst>
              <a:ext uri="{FF2B5EF4-FFF2-40B4-BE49-F238E27FC236}">
                <a16:creationId xmlns:a16="http://schemas.microsoft.com/office/drawing/2014/main" id="{93BD0AF0-ECDA-41BB-BDBF-FABB50E87606}"/>
              </a:ext>
            </a:extLst>
          </p:cNvPr>
          <p:cNvSpPr>
            <a:spLocks noGrp="1"/>
          </p:cNvSpPr>
          <p:nvPr>
            <p:ph type="body" sz="quarter" idx="15" hasCustomPrompt="1"/>
          </p:nvPr>
        </p:nvSpPr>
        <p:spPr>
          <a:xfrm>
            <a:off x="3750230" y="1401897"/>
            <a:ext cx="4869303" cy="322128"/>
          </a:xfrm>
          <a:prstGeom prst="rect">
            <a:avLst/>
          </a:prstGeom>
        </p:spPr>
        <p:txBody>
          <a:bodyPr>
            <a:noAutofit/>
          </a:bodyPr>
          <a:lstStyle>
            <a:lvl1pPr marL="0" indent="0">
              <a:buNone/>
              <a:defRPr sz="1875"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subtitle</a:t>
            </a:r>
          </a:p>
        </p:txBody>
      </p:sp>
      <p:sp>
        <p:nvSpPr>
          <p:cNvPr id="28" name="Text">
            <a:extLst>
              <a:ext uri="{FF2B5EF4-FFF2-40B4-BE49-F238E27FC236}">
                <a16:creationId xmlns:a16="http://schemas.microsoft.com/office/drawing/2014/main" id="{E41B4165-89DA-4676-9A75-DB1A210A05D4}"/>
              </a:ext>
            </a:extLst>
          </p:cNvPr>
          <p:cNvSpPr>
            <a:spLocks noGrp="1"/>
          </p:cNvSpPr>
          <p:nvPr>
            <p:ph type="body" sz="quarter" idx="22" hasCustomPrompt="1"/>
          </p:nvPr>
        </p:nvSpPr>
        <p:spPr>
          <a:xfrm>
            <a:off x="3754281" y="1905000"/>
            <a:ext cx="4865053" cy="2270348"/>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29" name="Info 1">
            <a:extLst>
              <a:ext uri="{FF2B5EF4-FFF2-40B4-BE49-F238E27FC236}">
                <a16:creationId xmlns:a16="http://schemas.microsoft.com/office/drawing/2014/main" id="{7A4EBD99-E28A-467C-B8D7-DE90097836B1}"/>
              </a:ext>
            </a:extLst>
          </p:cNvPr>
          <p:cNvSpPr>
            <a:spLocks noGrp="1"/>
          </p:cNvSpPr>
          <p:nvPr>
            <p:ph type="body" sz="quarter" idx="23" hasCustomPrompt="1"/>
          </p:nvPr>
        </p:nvSpPr>
        <p:spPr>
          <a:xfrm>
            <a:off x="677623" y="1544276"/>
            <a:ext cx="831909" cy="512768"/>
          </a:xfrm>
          <a:prstGeom prst="rect">
            <a:avLst/>
          </a:prstGeom>
        </p:spPr>
        <p:txBody>
          <a:bodyPr anchor="ctr">
            <a:noAutofit/>
          </a:bodyPr>
          <a:lstStyle>
            <a:lvl1pPr marL="0" indent="0" algn="ctr">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30" name="Info 1 Text">
            <a:extLst>
              <a:ext uri="{FF2B5EF4-FFF2-40B4-BE49-F238E27FC236}">
                <a16:creationId xmlns:a16="http://schemas.microsoft.com/office/drawing/2014/main" id="{BEA326F2-4A47-4163-A88D-30223B697F32}"/>
              </a:ext>
            </a:extLst>
          </p:cNvPr>
          <p:cNvSpPr>
            <a:spLocks noGrp="1"/>
          </p:cNvSpPr>
          <p:nvPr>
            <p:ph type="body" sz="quarter" idx="16" hasCustomPrompt="1"/>
          </p:nvPr>
        </p:nvSpPr>
        <p:spPr>
          <a:xfrm>
            <a:off x="1633075" y="1544276"/>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nfo 2">
            <a:extLst>
              <a:ext uri="{FF2B5EF4-FFF2-40B4-BE49-F238E27FC236}">
                <a16:creationId xmlns:a16="http://schemas.microsoft.com/office/drawing/2014/main" id="{879C946B-2418-4E80-B1B2-ED3029968EB2}"/>
              </a:ext>
            </a:extLst>
          </p:cNvPr>
          <p:cNvSpPr>
            <a:spLocks noGrp="1"/>
          </p:cNvSpPr>
          <p:nvPr>
            <p:ph type="body" sz="quarter" idx="24" hasCustomPrompt="1"/>
          </p:nvPr>
        </p:nvSpPr>
        <p:spPr>
          <a:xfrm>
            <a:off x="677623" y="2538036"/>
            <a:ext cx="831909" cy="512768"/>
          </a:xfrm>
          <a:prstGeom prst="rect">
            <a:avLst/>
          </a:prstGeom>
        </p:spPr>
        <p:txBody>
          <a:bodyPr anchor="ctr">
            <a:noAutofit/>
          </a:bodyPr>
          <a:lstStyle>
            <a:lvl1pPr marL="0" indent="0" algn="ctr">
              <a:buNone/>
              <a:defRPr sz="20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39" name="Info 2 Text">
            <a:extLst>
              <a:ext uri="{FF2B5EF4-FFF2-40B4-BE49-F238E27FC236}">
                <a16:creationId xmlns:a16="http://schemas.microsoft.com/office/drawing/2014/main" id="{5FE1DA00-8AD9-4506-895A-25E0FFF3A874}"/>
              </a:ext>
            </a:extLst>
          </p:cNvPr>
          <p:cNvSpPr>
            <a:spLocks noGrp="1"/>
          </p:cNvSpPr>
          <p:nvPr>
            <p:ph type="body" sz="quarter" idx="25" hasCustomPrompt="1"/>
          </p:nvPr>
        </p:nvSpPr>
        <p:spPr>
          <a:xfrm>
            <a:off x="1633075" y="2538036"/>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0" name="Info 3">
            <a:extLst>
              <a:ext uri="{FF2B5EF4-FFF2-40B4-BE49-F238E27FC236}">
                <a16:creationId xmlns:a16="http://schemas.microsoft.com/office/drawing/2014/main" id="{D8A0AFDE-8EFC-4A53-A922-179064B43B9C}"/>
              </a:ext>
            </a:extLst>
          </p:cNvPr>
          <p:cNvSpPr>
            <a:spLocks noGrp="1"/>
          </p:cNvSpPr>
          <p:nvPr>
            <p:ph type="body" sz="quarter" idx="26" hasCustomPrompt="1"/>
          </p:nvPr>
        </p:nvSpPr>
        <p:spPr>
          <a:xfrm>
            <a:off x="664942" y="3535187"/>
            <a:ext cx="831909" cy="512768"/>
          </a:xfrm>
          <a:prstGeom prst="rect">
            <a:avLst/>
          </a:prstGeom>
        </p:spPr>
        <p:txBody>
          <a:bodyPr anchor="ctr">
            <a:noAutofit/>
          </a:bodyPr>
          <a:lstStyle>
            <a:lvl1pPr marL="0" indent="0" algn="ctr">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1" name="Info 3 Text">
            <a:extLst>
              <a:ext uri="{FF2B5EF4-FFF2-40B4-BE49-F238E27FC236}">
                <a16:creationId xmlns:a16="http://schemas.microsoft.com/office/drawing/2014/main" id="{882D6DBF-7708-4AFA-B28F-215C8BC9314F}"/>
              </a:ext>
            </a:extLst>
          </p:cNvPr>
          <p:cNvSpPr>
            <a:spLocks noGrp="1"/>
          </p:cNvSpPr>
          <p:nvPr>
            <p:ph type="body" sz="quarter" idx="27" hasCustomPrompt="1"/>
          </p:nvPr>
        </p:nvSpPr>
        <p:spPr>
          <a:xfrm>
            <a:off x="1620394" y="3535187"/>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5" name="Rectangle 34">
            <a:extLst>
              <a:ext uri="{FF2B5EF4-FFF2-40B4-BE49-F238E27FC236}">
                <a16:creationId xmlns:a16="http://schemas.microsoft.com/office/drawing/2014/main" id="{85723690-B358-4783-A959-78E05177C466}"/>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Page Number">
            <a:extLst>
              <a:ext uri="{FF2B5EF4-FFF2-40B4-BE49-F238E27FC236}">
                <a16:creationId xmlns:a16="http://schemas.microsoft.com/office/drawing/2014/main" id="{D99FFF48-9513-4D94-ADAF-4FDF160E3F90}"/>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23" name="WSE logo">
            <a:extLst>
              <a:ext uri="{FF2B5EF4-FFF2-40B4-BE49-F238E27FC236}">
                <a16:creationId xmlns:a16="http://schemas.microsoft.com/office/drawing/2014/main" id="{C1400C22-623A-4FAB-86C9-A0AE2AD8DBA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8959937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rocess Infographic">
    <p:spTree>
      <p:nvGrpSpPr>
        <p:cNvPr id="1" name=""/>
        <p:cNvGrpSpPr/>
        <p:nvPr/>
      </p:nvGrpSpPr>
      <p:grpSpPr>
        <a:xfrm>
          <a:off x="0" y="0"/>
          <a:ext cx="0" cy="0"/>
          <a:chOff x="0" y="0"/>
          <a:chExt cx="0" cy="0"/>
        </a:xfrm>
      </p:grpSpPr>
      <p:sp>
        <p:nvSpPr>
          <p:cNvPr id="28" name="Title">
            <a:extLst>
              <a:ext uri="{FF2B5EF4-FFF2-40B4-BE49-F238E27FC236}">
                <a16:creationId xmlns:a16="http://schemas.microsoft.com/office/drawing/2014/main" id="{0301AFB8-AD89-4017-8E38-5FA5A13A15AD}"/>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sp>
        <p:nvSpPr>
          <p:cNvPr id="4" name="Oval 3">
            <a:extLst>
              <a:ext uri="{FF2B5EF4-FFF2-40B4-BE49-F238E27FC236}">
                <a16:creationId xmlns:a16="http://schemas.microsoft.com/office/drawing/2014/main" id="{DCE255FC-7EAC-49AE-B880-3463FB5519C8}"/>
              </a:ext>
              <a:ext uri="{C183D7F6-B498-43B3-948B-1728B52AA6E4}">
                <adec:decorative xmlns:adec="http://schemas.microsoft.com/office/drawing/2017/decorative" val="1"/>
              </a:ext>
            </a:extLst>
          </p:cNvPr>
          <p:cNvSpPr>
            <a:spLocks noChangeAspect="1"/>
          </p:cNvSpPr>
          <p:nvPr/>
        </p:nvSpPr>
        <p:spPr>
          <a:xfrm>
            <a:off x="918769"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dirty="0">
              <a:ln>
                <a:noFill/>
              </a:ln>
              <a:solidFill>
                <a:srgbClr val="F2F2F5"/>
              </a:solidFill>
              <a:effectLst/>
              <a:uLnTx/>
              <a:uFillTx/>
              <a:latin typeface="Roboto"/>
              <a:ea typeface="+mn-ea"/>
              <a:cs typeface="+mn-cs"/>
            </a:endParaRPr>
          </a:p>
        </p:txBody>
      </p:sp>
      <p:sp>
        <p:nvSpPr>
          <p:cNvPr id="7" name="Oval 6">
            <a:extLst>
              <a:ext uri="{FF2B5EF4-FFF2-40B4-BE49-F238E27FC236}">
                <a16:creationId xmlns:a16="http://schemas.microsoft.com/office/drawing/2014/main" id="{3FDD1A5E-29DF-40B0-B20F-2459F3AA210F}"/>
              </a:ext>
              <a:ext uri="{C183D7F6-B498-43B3-948B-1728B52AA6E4}">
                <adec:decorative xmlns:adec="http://schemas.microsoft.com/office/drawing/2017/decorative" val="1"/>
              </a:ext>
            </a:extLst>
          </p:cNvPr>
          <p:cNvSpPr>
            <a:spLocks noChangeAspect="1"/>
          </p:cNvSpPr>
          <p:nvPr/>
        </p:nvSpPr>
        <p:spPr>
          <a:xfrm>
            <a:off x="2320636" y="1893781"/>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10" name="Oval 9">
            <a:extLst>
              <a:ext uri="{FF2B5EF4-FFF2-40B4-BE49-F238E27FC236}">
                <a16:creationId xmlns:a16="http://schemas.microsoft.com/office/drawing/2014/main" id="{460CD46C-4A36-4CDC-9D1D-1390A6EB9694}"/>
              </a:ext>
              <a:ext uri="{C183D7F6-B498-43B3-948B-1728B52AA6E4}">
                <adec:decorative xmlns:adec="http://schemas.microsoft.com/office/drawing/2017/decorative" val="1"/>
              </a:ext>
            </a:extLst>
          </p:cNvPr>
          <p:cNvSpPr>
            <a:spLocks noChangeAspect="1"/>
          </p:cNvSpPr>
          <p:nvPr/>
        </p:nvSpPr>
        <p:spPr>
          <a:xfrm>
            <a:off x="3722503"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13" name="Oval 12">
            <a:extLst>
              <a:ext uri="{FF2B5EF4-FFF2-40B4-BE49-F238E27FC236}">
                <a16:creationId xmlns:a16="http://schemas.microsoft.com/office/drawing/2014/main" id="{072B94E1-30E5-44FA-8B76-A43E3E2A50DB}"/>
              </a:ext>
              <a:ext uri="{C183D7F6-B498-43B3-948B-1728B52AA6E4}">
                <adec:decorative xmlns:adec="http://schemas.microsoft.com/office/drawing/2017/decorative" val="1"/>
              </a:ext>
            </a:extLst>
          </p:cNvPr>
          <p:cNvSpPr>
            <a:spLocks noChangeAspect="1"/>
          </p:cNvSpPr>
          <p:nvPr/>
        </p:nvSpPr>
        <p:spPr>
          <a:xfrm>
            <a:off x="5124370" y="1893781"/>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16" name="Oval 15">
            <a:extLst>
              <a:ext uri="{FF2B5EF4-FFF2-40B4-BE49-F238E27FC236}">
                <a16:creationId xmlns:a16="http://schemas.microsoft.com/office/drawing/2014/main" id="{52EFB757-BCA3-44BC-B989-9E92DA2EBE6A}"/>
              </a:ext>
              <a:ext uri="{C183D7F6-B498-43B3-948B-1728B52AA6E4}">
                <adec:decorative xmlns:adec="http://schemas.microsoft.com/office/drawing/2017/decorative" val="1"/>
              </a:ext>
            </a:extLst>
          </p:cNvPr>
          <p:cNvSpPr>
            <a:spLocks noChangeAspect="1"/>
          </p:cNvSpPr>
          <p:nvPr/>
        </p:nvSpPr>
        <p:spPr>
          <a:xfrm>
            <a:off x="6526237"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24" name="Oval 23">
            <a:extLst>
              <a:ext uri="{FF2B5EF4-FFF2-40B4-BE49-F238E27FC236}">
                <a16:creationId xmlns:a16="http://schemas.microsoft.com/office/drawing/2014/main" id="{2E435767-DD64-408F-8630-7219C1A17321}"/>
              </a:ext>
            </a:extLst>
          </p:cNvPr>
          <p:cNvSpPr>
            <a:spLocks noChangeAspect="1"/>
          </p:cNvSpPr>
          <p:nvPr userDrawn="1"/>
        </p:nvSpPr>
        <p:spPr>
          <a:xfrm>
            <a:off x="918768" y="1900414"/>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dirty="0">
              <a:solidFill>
                <a:srgbClr val="F2F2F5"/>
              </a:solidFill>
              <a:latin typeface="Roboto"/>
            </a:endParaRPr>
          </a:p>
        </p:txBody>
      </p:sp>
      <p:sp>
        <p:nvSpPr>
          <p:cNvPr id="25" name="Oval 24">
            <a:extLst>
              <a:ext uri="{FF2B5EF4-FFF2-40B4-BE49-F238E27FC236}">
                <a16:creationId xmlns:a16="http://schemas.microsoft.com/office/drawing/2014/main" id="{4CB3AC26-84C9-490E-9619-E641A51B50D6}"/>
              </a:ext>
            </a:extLst>
          </p:cNvPr>
          <p:cNvSpPr>
            <a:spLocks noChangeAspect="1"/>
          </p:cNvSpPr>
          <p:nvPr userDrawn="1"/>
        </p:nvSpPr>
        <p:spPr>
          <a:xfrm>
            <a:off x="2320635" y="1900414"/>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a:solidFill>
                <a:srgbClr val="F2F2F5"/>
              </a:solidFill>
              <a:latin typeface="Roboto"/>
            </a:endParaRPr>
          </a:p>
        </p:txBody>
      </p:sp>
      <p:sp>
        <p:nvSpPr>
          <p:cNvPr id="26" name="Oval 25">
            <a:extLst>
              <a:ext uri="{FF2B5EF4-FFF2-40B4-BE49-F238E27FC236}">
                <a16:creationId xmlns:a16="http://schemas.microsoft.com/office/drawing/2014/main" id="{858C4E82-CF2F-4A0F-B40D-397DB0934816}"/>
              </a:ext>
            </a:extLst>
          </p:cNvPr>
          <p:cNvSpPr>
            <a:spLocks noChangeAspect="1"/>
          </p:cNvSpPr>
          <p:nvPr userDrawn="1"/>
        </p:nvSpPr>
        <p:spPr>
          <a:xfrm>
            <a:off x="3722503" y="1899732"/>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dirty="0">
              <a:solidFill>
                <a:srgbClr val="F2F2F5"/>
              </a:solidFill>
              <a:latin typeface="Roboto"/>
            </a:endParaRPr>
          </a:p>
        </p:txBody>
      </p:sp>
      <p:sp>
        <p:nvSpPr>
          <p:cNvPr id="27" name="Oval 26">
            <a:extLst>
              <a:ext uri="{FF2B5EF4-FFF2-40B4-BE49-F238E27FC236}">
                <a16:creationId xmlns:a16="http://schemas.microsoft.com/office/drawing/2014/main" id="{3ED93624-4E7A-42A1-AB9F-87F48C59434F}"/>
              </a:ext>
            </a:extLst>
          </p:cNvPr>
          <p:cNvSpPr>
            <a:spLocks noChangeAspect="1"/>
          </p:cNvSpPr>
          <p:nvPr userDrawn="1"/>
        </p:nvSpPr>
        <p:spPr>
          <a:xfrm>
            <a:off x="5124370" y="1899732"/>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a:solidFill>
                <a:srgbClr val="F2F2F5"/>
              </a:solidFill>
              <a:latin typeface="Roboto"/>
            </a:endParaRPr>
          </a:p>
        </p:txBody>
      </p:sp>
      <p:sp>
        <p:nvSpPr>
          <p:cNvPr id="31" name="Oval 30">
            <a:extLst>
              <a:ext uri="{FF2B5EF4-FFF2-40B4-BE49-F238E27FC236}">
                <a16:creationId xmlns:a16="http://schemas.microsoft.com/office/drawing/2014/main" id="{66128184-D09F-4D76-9EDE-FE4A52B4AE01}"/>
              </a:ext>
            </a:extLst>
          </p:cNvPr>
          <p:cNvSpPr>
            <a:spLocks noChangeAspect="1"/>
          </p:cNvSpPr>
          <p:nvPr userDrawn="1"/>
        </p:nvSpPr>
        <p:spPr>
          <a:xfrm>
            <a:off x="6526237" y="1892417"/>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dirty="0">
              <a:solidFill>
                <a:srgbClr val="F2F2F5"/>
              </a:solidFill>
              <a:latin typeface="Roboto"/>
            </a:endParaRPr>
          </a:p>
        </p:txBody>
      </p:sp>
      <p:sp>
        <p:nvSpPr>
          <p:cNvPr id="48" name="Item 1 Title">
            <a:extLst>
              <a:ext uri="{FF2B5EF4-FFF2-40B4-BE49-F238E27FC236}">
                <a16:creationId xmlns:a16="http://schemas.microsoft.com/office/drawing/2014/main" id="{13C8E0C2-242B-4771-9412-328CD75759E8}"/>
              </a:ext>
            </a:extLst>
          </p:cNvPr>
          <p:cNvSpPr>
            <a:spLocks noGrp="1"/>
          </p:cNvSpPr>
          <p:nvPr>
            <p:ph type="body" sz="quarter" idx="29" hasCustomPrompt="1"/>
          </p:nvPr>
        </p:nvSpPr>
        <p:spPr>
          <a:xfrm>
            <a:off x="1233472" y="3021980"/>
            <a:ext cx="1087163"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3" name="Item 1 Text">
            <a:extLst>
              <a:ext uri="{FF2B5EF4-FFF2-40B4-BE49-F238E27FC236}">
                <a16:creationId xmlns:a16="http://schemas.microsoft.com/office/drawing/2014/main" id="{DD12D595-2255-4364-8EC7-4903FEC6759C}"/>
              </a:ext>
            </a:extLst>
          </p:cNvPr>
          <p:cNvSpPr>
            <a:spLocks noGrp="1"/>
          </p:cNvSpPr>
          <p:nvPr userDrawn="1">
            <p:ph type="body" sz="quarter" idx="25" hasCustomPrompt="1"/>
          </p:nvPr>
        </p:nvSpPr>
        <p:spPr>
          <a:xfrm>
            <a:off x="801629" y="3801008"/>
            <a:ext cx="1934737" cy="415498"/>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5" name="Item 2 Title">
            <a:extLst>
              <a:ext uri="{FF2B5EF4-FFF2-40B4-BE49-F238E27FC236}">
                <a16:creationId xmlns:a16="http://schemas.microsoft.com/office/drawing/2014/main" id="{6981DB86-04CB-46BF-944C-7F1D632119A3}"/>
              </a:ext>
            </a:extLst>
          </p:cNvPr>
          <p:cNvSpPr>
            <a:spLocks noGrp="1"/>
          </p:cNvSpPr>
          <p:nvPr userDrawn="1">
            <p:ph type="body" sz="quarter" idx="15" hasCustomPrompt="1"/>
          </p:nvPr>
        </p:nvSpPr>
        <p:spPr>
          <a:xfrm>
            <a:off x="2635340" y="3028025"/>
            <a:ext cx="1087163" cy="276999"/>
          </a:xfrm>
          <a:prstGeom prst="rect">
            <a:avLst/>
          </a:prstGeom>
        </p:spPr>
        <p:txBody>
          <a:bodyPr>
            <a:noAutofit/>
          </a:bodyPr>
          <a:lstStyle>
            <a:lvl1pPr marL="0" indent="0" algn="ctr">
              <a:buNone/>
              <a:defRPr sz="12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30" name="Item 2 Text">
            <a:extLst>
              <a:ext uri="{FF2B5EF4-FFF2-40B4-BE49-F238E27FC236}">
                <a16:creationId xmlns:a16="http://schemas.microsoft.com/office/drawing/2014/main" id="{48AB996C-F7C9-4DE3-A4CA-5381A37B77FD}"/>
              </a:ext>
            </a:extLst>
          </p:cNvPr>
          <p:cNvSpPr>
            <a:spLocks noGrp="1"/>
          </p:cNvSpPr>
          <p:nvPr userDrawn="1">
            <p:ph type="body" sz="quarter" idx="22" hasCustomPrompt="1"/>
          </p:nvPr>
        </p:nvSpPr>
        <p:spPr>
          <a:xfrm>
            <a:off x="2209657" y="1292602"/>
            <a:ext cx="1938528" cy="411480"/>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6" name="Item 3 Title">
            <a:extLst>
              <a:ext uri="{FF2B5EF4-FFF2-40B4-BE49-F238E27FC236}">
                <a16:creationId xmlns:a16="http://schemas.microsoft.com/office/drawing/2014/main" id="{07B9589E-F6AC-4251-8200-299CB8CE0A60}"/>
              </a:ext>
            </a:extLst>
          </p:cNvPr>
          <p:cNvSpPr>
            <a:spLocks noGrp="1"/>
          </p:cNvSpPr>
          <p:nvPr>
            <p:ph type="body" sz="quarter" idx="27" hasCustomPrompt="1"/>
          </p:nvPr>
        </p:nvSpPr>
        <p:spPr>
          <a:xfrm>
            <a:off x="4037208" y="3025804"/>
            <a:ext cx="1064915"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2" name="Item 3 Text">
            <a:extLst>
              <a:ext uri="{FF2B5EF4-FFF2-40B4-BE49-F238E27FC236}">
                <a16:creationId xmlns:a16="http://schemas.microsoft.com/office/drawing/2014/main" id="{C70E3A5C-0D02-431F-B04E-5A18A53E52C1}"/>
              </a:ext>
            </a:extLst>
          </p:cNvPr>
          <p:cNvSpPr>
            <a:spLocks noGrp="1"/>
          </p:cNvSpPr>
          <p:nvPr userDrawn="1">
            <p:ph type="body" sz="quarter" idx="24" hasCustomPrompt="1"/>
          </p:nvPr>
        </p:nvSpPr>
        <p:spPr>
          <a:xfrm>
            <a:off x="3607363" y="3801007"/>
            <a:ext cx="1938528" cy="415498"/>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7" name="Item 4 Title">
            <a:extLst>
              <a:ext uri="{FF2B5EF4-FFF2-40B4-BE49-F238E27FC236}">
                <a16:creationId xmlns:a16="http://schemas.microsoft.com/office/drawing/2014/main" id="{D1014B6A-F5E5-456C-B2FA-F5B5CFD6EA74}"/>
              </a:ext>
            </a:extLst>
          </p:cNvPr>
          <p:cNvSpPr>
            <a:spLocks noGrp="1"/>
          </p:cNvSpPr>
          <p:nvPr>
            <p:ph type="body" sz="quarter" idx="28" hasCustomPrompt="1"/>
          </p:nvPr>
        </p:nvSpPr>
        <p:spPr>
          <a:xfrm>
            <a:off x="5430285" y="3021980"/>
            <a:ext cx="1095951" cy="276999"/>
          </a:xfrm>
          <a:prstGeom prst="rect">
            <a:avLst/>
          </a:prstGeom>
        </p:spPr>
        <p:txBody>
          <a:bodyPr>
            <a:noAutofit/>
          </a:bodyPr>
          <a:lstStyle>
            <a:lvl1pPr marL="0" indent="0" algn="ctr">
              <a:buNone/>
              <a:defRPr sz="12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1" name="Item 4 Text">
            <a:extLst>
              <a:ext uri="{FF2B5EF4-FFF2-40B4-BE49-F238E27FC236}">
                <a16:creationId xmlns:a16="http://schemas.microsoft.com/office/drawing/2014/main" id="{D036508F-55C5-4315-A1A5-4C37028E3965}"/>
              </a:ext>
            </a:extLst>
          </p:cNvPr>
          <p:cNvSpPr>
            <a:spLocks noGrp="1"/>
          </p:cNvSpPr>
          <p:nvPr userDrawn="1">
            <p:ph type="body" sz="quarter" idx="23" hasCustomPrompt="1"/>
          </p:nvPr>
        </p:nvSpPr>
        <p:spPr>
          <a:xfrm>
            <a:off x="5008996" y="1292602"/>
            <a:ext cx="1938528" cy="411480"/>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9" name="Item 5 Title">
            <a:extLst>
              <a:ext uri="{FF2B5EF4-FFF2-40B4-BE49-F238E27FC236}">
                <a16:creationId xmlns:a16="http://schemas.microsoft.com/office/drawing/2014/main" id="{10724EF9-B96D-46CD-9CDE-1437737309C5}"/>
              </a:ext>
            </a:extLst>
          </p:cNvPr>
          <p:cNvSpPr>
            <a:spLocks noGrp="1"/>
          </p:cNvSpPr>
          <p:nvPr>
            <p:ph type="body" sz="quarter" idx="30" hasCustomPrompt="1"/>
          </p:nvPr>
        </p:nvSpPr>
        <p:spPr>
          <a:xfrm>
            <a:off x="6840942" y="3028025"/>
            <a:ext cx="1087163"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4" name="Item 5 Text">
            <a:extLst>
              <a:ext uri="{FF2B5EF4-FFF2-40B4-BE49-F238E27FC236}">
                <a16:creationId xmlns:a16="http://schemas.microsoft.com/office/drawing/2014/main" id="{52B76C6E-8844-4031-9443-DAA924981D1D}"/>
              </a:ext>
            </a:extLst>
          </p:cNvPr>
          <p:cNvSpPr>
            <a:spLocks noGrp="1"/>
          </p:cNvSpPr>
          <p:nvPr userDrawn="1">
            <p:ph type="body" sz="quarter" idx="26" hasCustomPrompt="1"/>
          </p:nvPr>
        </p:nvSpPr>
        <p:spPr>
          <a:xfrm>
            <a:off x="6415259" y="3801007"/>
            <a:ext cx="1938528" cy="415497"/>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2" name="Rectangle 21">
            <a:extLst>
              <a:ext uri="{FF2B5EF4-FFF2-40B4-BE49-F238E27FC236}">
                <a16:creationId xmlns:a16="http://schemas.microsoft.com/office/drawing/2014/main" id="{8533E3FD-BE40-4756-A413-7A11B0F5599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Page Number">
            <a:extLst>
              <a:ext uri="{FF2B5EF4-FFF2-40B4-BE49-F238E27FC236}">
                <a16:creationId xmlns:a16="http://schemas.microsoft.com/office/drawing/2014/main" id="{81251A57-6F56-45E2-8E48-61C5F222D161}"/>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33" name="WSE logo">
            <a:extLst>
              <a:ext uri="{FF2B5EF4-FFF2-40B4-BE49-F238E27FC236}">
                <a16:creationId xmlns:a16="http://schemas.microsoft.com/office/drawing/2014/main" id="{5183B704-1ED3-426C-B12C-6BD74D72F4C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256937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189" lvl="0" indent="-228594">
              <a:lnSpc>
                <a:spcPct val="100000"/>
              </a:lnSpc>
              <a:spcBef>
                <a:spcPts val="0"/>
              </a:spcBef>
              <a:spcAft>
                <a:spcPts val="0"/>
              </a:spcAft>
              <a:buSzPts val="1800"/>
              <a:buNone/>
              <a:defRPr/>
            </a:lvl1pPr>
          </a:lstStyle>
          <a:p>
            <a:endParaRPr/>
          </a:p>
        </p:txBody>
      </p:sp>
      <p:sp>
        <p:nvSpPr>
          <p:cNvPr id="48" name="Google Shape;48;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meline or Proces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C5CE5-BF88-EC4B-A5BB-C91694E1B647}"/>
              </a:ext>
            </a:extLst>
          </p:cNvPr>
          <p:cNvSpPr>
            <a:spLocks noGrp="1"/>
          </p:cNvSpPr>
          <p:nvPr>
            <p:ph type="title"/>
          </p:nvPr>
        </p:nvSpPr>
        <p:spPr>
          <a:xfrm>
            <a:off x="522712" y="59798"/>
            <a:ext cx="8096246" cy="942358"/>
          </a:xfrm>
          <a:prstGeom prst="rect">
            <a:avLst/>
          </a:prstGeom>
        </p:spPr>
        <p:txBody>
          <a:bodyPr anchor="b"/>
          <a:lstStyle>
            <a:lvl1pPr>
              <a:defRPr sz="3000" b="1">
                <a:solidFill>
                  <a:schemeClr val="tx2"/>
                </a:solidFill>
              </a:defRPr>
            </a:lvl1pPr>
          </a:lstStyle>
          <a:p>
            <a:r>
              <a:rPr lang="en-US" dirty="0"/>
              <a:t>Click to edit Master title style</a:t>
            </a:r>
          </a:p>
        </p:txBody>
      </p:sp>
      <p:sp>
        <p:nvSpPr>
          <p:cNvPr id="26" name="Rectangle 25">
            <a:extLst>
              <a:ext uri="{FF2B5EF4-FFF2-40B4-BE49-F238E27FC236}">
                <a16:creationId xmlns:a16="http://schemas.microsoft.com/office/drawing/2014/main" id="{9056D86C-B76F-7D41-865B-669A58A40B26}"/>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 Placeholder 11">
            <a:extLst>
              <a:ext uri="{FF2B5EF4-FFF2-40B4-BE49-F238E27FC236}">
                <a16:creationId xmlns:a16="http://schemas.microsoft.com/office/drawing/2014/main" id="{CB7C9E05-905F-4239-BA70-7805F39E2537}"/>
              </a:ext>
            </a:extLst>
          </p:cNvPr>
          <p:cNvSpPr>
            <a:spLocks noGrp="1"/>
          </p:cNvSpPr>
          <p:nvPr>
            <p:ph type="body" sz="quarter" idx="47" hasCustomPrompt="1"/>
          </p:nvPr>
        </p:nvSpPr>
        <p:spPr>
          <a:xfrm>
            <a:off x="252413" y="1257854"/>
            <a:ext cx="8366125" cy="362209"/>
          </a:xfrm>
          <a:prstGeom prst="rect">
            <a:avLst/>
          </a:prstGeom>
          <a:solidFill>
            <a:schemeClr val="bg2"/>
          </a:solidFill>
        </p:spPr>
        <p:txBody>
          <a:bodyPr/>
          <a:lstStyle>
            <a:lvl1pPr marL="0" indent="0" algn="ctr">
              <a:buNone/>
              <a:defRPr sz="2000" b="1">
                <a:solidFill>
                  <a:schemeClr val="tx2"/>
                </a:solidFill>
              </a:defRPr>
            </a:lvl1pPr>
          </a:lstStyle>
          <a:p>
            <a:pPr lvl="0"/>
            <a:r>
              <a:rPr lang="en-US" dirty="0"/>
              <a:t>Click to add caption</a:t>
            </a:r>
          </a:p>
        </p:txBody>
      </p:sp>
      <p:grpSp>
        <p:nvGrpSpPr>
          <p:cNvPr id="46" name="Group 45" descr="Timeline image">
            <a:extLst>
              <a:ext uri="{FF2B5EF4-FFF2-40B4-BE49-F238E27FC236}">
                <a16:creationId xmlns:a16="http://schemas.microsoft.com/office/drawing/2014/main" id="{12EE74DF-9333-4546-8B0E-F0FCE41F51A0}"/>
              </a:ext>
            </a:extLst>
          </p:cNvPr>
          <p:cNvGrpSpPr/>
          <p:nvPr userDrawn="1"/>
        </p:nvGrpSpPr>
        <p:grpSpPr>
          <a:xfrm>
            <a:off x="149313" y="2937932"/>
            <a:ext cx="8818280" cy="394138"/>
            <a:chOff x="149313" y="2937932"/>
            <a:chExt cx="8818280" cy="394138"/>
          </a:xfrm>
        </p:grpSpPr>
        <p:sp>
          <p:nvSpPr>
            <p:cNvPr id="4" name="Right Arrow 3">
              <a:extLst>
                <a:ext uri="{FF2B5EF4-FFF2-40B4-BE49-F238E27FC236}">
                  <a16:creationId xmlns:a16="http://schemas.microsoft.com/office/drawing/2014/main" id="{8F8E5DEB-0CA8-7C40-9940-93D22D38A373}"/>
                </a:ext>
                <a:ext uri="{C183D7F6-B498-43B3-948B-1728B52AA6E4}">
                  <adec:decorative xmlns:adec="http://schemas.microsoft.com/office/drawing/2017/decorative" val="1"/>
                </a:ext>
              </a:extLst>
            </p:cNvPr>
            <p:cNvSpPr/>
            <p:nvPr userDrawn="1"/>
          </p:nvSpPr>
          <p:spPr>
            <a:xfrm>
              <a:off x="149313" y="2937932"/>
              <a:ext cx="8818280" cy="394138"/>
            </a:xfrm>
            <a:prstGeom prst="rightArrow">
              <a:avLst/>
            </a:prstGeom>
            <a:solidFill>
              <a:srgbClr val="0B2D7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5" name="Oval 4">
              <a:extLst>
                <a:ext uri="{FF2B5EF4-FFF2-40B4-BE49-F238E27FC236}">
                  <a16:creationId xmlns:a16="http://schemas.microsoft.com/office/drawing/2014/main" id="{B33E08E7-D1BF-8A47-9C1F-7E6E6F13D262}"/>
                </a:ext>
                <a:ext uri="{C183D7F6-B498-43B3-948B-1728B52AA6E4}">
                  <adec:decorative xmlns:adec="http://schemas.microsoft.com/office/drawing/2017/decorative" val="1"/>
                </a:ext>
              </a:extLst>
            </p:cNvPr>
            <p:cNvSpPr/>
            <p:nvPr userDrawn="1"/>
          </p:nvSpPr>
          <p:spPr>
            <a:xfrm>
              <a:off x="661676"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6" name="Oval 5">
              <a:extLst>
                <a:ext uri="{FF2B5EF4-FFF2-40B4-BE49-F238E27FC236}">
                  <a16:creationId xmlns:a16="http://schemas.microsoft.com/office/drawing/2014/main" id="{4B425AC6-6A04-2540-873A-C34F741532A8}"/>
                </a:ext>
                <a:ext uri="{C183D7F6-B498-43B3-948B-1728B52AA6E4}">
                  <adec:decorative xmlns:adec="http://schemas.microsoft.com/office/drawing/2017/decorative" val="1"/>
                </a:ext>
              </a:extLst>
            </p:cNvPr>
            <p:cNvSpPr/>
            <p:nvPr userDrawn="1"/>
          </p:nvSpPr>
          <p:spPr>
            <a:xfrm>
              <a:off x="1905964"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7" name="Oval 6">
              <a:extLst>
                <a:ext uri="{FF2B5EF4-FFF2-40B4-BE49-F238E27FC236}">
                  <a16:creationId xmlns:a16="http://schemas.microsoft.com/office/drawing/2014/main" id="{9BFDF4F6-7F79-2E4D-A0A1-3DCFEC7CD018}"/>
                </a:ext>
                <a:ext uri="{C183D7F6-B498-43B3-948B-1728B52AA6E4}">
                  <adec:decorative xmlns:adec="http://schemas.microsoft.com/office/drawing/2017/decorative" val="1"/>
                </a:ext>
              </a:extLst>
            </p:cNvPr>
            <p:cNvSpPr/>
            <p:nvPr userDrawn="1"/>
          </p:nvSpPr>
          <p:spPr>
            <a:xfrm>
              <a:off x="3160762"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8" name="Oval 7">
              <a:extLst>
                <a:ext uri="{FF2B5EF4-FFF2-40B4-BE49-F238E27FC236}">
                  <a16:creationId xmlns:a16="http://schemas.microsoft.com/office/drawing/2014/main" id="{DDECA228-EC9A-4E43-9304-017BEA28D63C}"/>
                </a:ext>
                <a:ext uri="{C183D7F6-B498-43B3-948B-1728B52AA6E4}">
                  <adec:decorative xmlns:adec="http://schemas.microsoft.com/office/drawing/2017/decorative" val="1"/>
                </a:ext>
              </a:extLst>
            </p:cNvPr>
            <p:cNvSpPr/>
            <p:nvPr userDrawn="1"/>
          </p:nvSpPr>
          <p:spPr>
            <a:xfrm>
              <a:off x="4405050"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9" name="Oval 8">
              <a:extLst>
                <a:ext uri="{FF2B5EF4-FFF2-40B4-BE49-F238E27FC236}">
                  <a16:creationId xmlns:a16="http://schemas.microsoft.com/office/drawing/2014/main" id="{7E957417-2040-534F-8BB0-66A9FC17B603}"/>
                </a:ext>
                <a:ext uri="{C183D7F6-B498-43B3-948B-1728B52AA6E4}">
                  <adec:decorative xmlns:adec="http://schemas.microsoft.com/office/drawing/2017/decorative" val="1"/>
                </a:ext>
              </a:extLst>
            </p:cNvPr>
            <p:cNvSpPr/>
            <p:nvPr userDrawn="1"/>
          </p:nvSpPr>
          <p:spPr>
            <a:xfrm>
              <a:off x="5589693"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10" name="Oval 9">
              <a:extLst>
                <a:ext uri="{FF2B5EF4-FFF2-40B4-BE49-F238E27FC236}">
                  <a16:creationId xmlns:a16="http://schemas.microsoft.com/office/drawing/2014/main" id="{B901EAEE-2200-4047-AC6E-D68F83AC9EC2}"/>
                </a:ext>
                <a:ext uri="{C183D7F6-B498-43B3-948B-1728B52AA6E4}">
                  <adec:decorative xmlns:adec="http://schemas.microsoft.com/office/drawing/2017/decorative" val="1"/>
                </a:ext>
              </a:extLst>
            </p:cNvPr>
            <p:cNvSpPr/>
            <p:nvPr userDrawn="1"/>
          </p:nvSpPr>
          <p:spPr>
            <a:xfrm>
              <a:off x="6838579"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11" name="Oval 10">
              <a:extLst>
                <a:ext uri="{FF2B5EF4-FFF2-40B4-BE49-F238E27FC236}">
                  <a16:creationId xmlns:a16="http://schemas.microsoft.com/office/drawing/2014/main" id="{65053514-B4E5-7649-9105-BD559F8A4F85}"/>
                </a:ext>
                <a:ext uri="{C183D7F6-B498-43B3-948B-1728B52AA6E4}">
                  <adec:decorative xmlns:adec="http://schemas.microsoft.com/office/drawing/2017/decorative" val="1"/>
                </a:ext>
              </a:extLst>
            </p:cNvPr>
            <p:cNvSpPr/>
            <p:nvPr userDrawn="1"/>
          </p:nvSpPr>
          <p:spPr>
            <a:xfrm>
              <a:off x="8057411"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grpSp>
      <p:sp>
        <p:nvSpPr>
          <p:cNvPr id="32" name="Table or Image">
            <a:extLst>
              <a:ext uri="{FF2B5EF4-FFF2-40B4-BE49-F238E27FC236}">
                <a16:creationId xmlns:a16="http://schemas.microsoft.com/office/drawing/2014/main" id="{B55C9193-8997-F045-A5BC-B8BDD1896AEC}"/>
              </a:ext>
            </a:extLst>
          </p:cNvPr>
          <p:cNvSpPr>
            <a:spLocks noGrp="1"/>
          </p:cNvSpPr>
          <p:nvPr>
            <p:ph sz="quarter" idx="34" hasCustomPrompt="1"/>
          </p:nvPr>
        </p:nvSpPr>
        <p:spPr>
          <a:xfrm>
            <a:off x="251856" y="1816172"/>
            <a:ext cx="1033031" cy="1051174"/>
          </a:xfrm>
          <a:prstGeom prst="rect">
            <a:avLst/>
          </a:prstGeom>
          <a:ln w="12700">
            <a:solidFill>
              <a:schemeClr val="bg2"/>
            </a:solidFill>
          </a:ln>
        </p:spPr>
        <p:txBody>
          <a:bodyPr/>
          <a:lstStyle>
            <a:lvl1pPr marL="0" indent="0" algn="l">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35" name="Table or Image">
            <a:extLst>
              <a:ext uri="{FF2B5EF4-FFF2-40B4-BE49-F238E27FC236}">
                <a16:creationId xmlns:a16="http://schemas.microsoft.com/office/drawing/2014/main" id="{49945C77-72E2-A747-BC22-94D2E7C0C3AB}"/>
              </a:ext>
            </a:extLst>
          </p:cNvPr>
          <p:cNvSpPr>
            <a:spLocks noGrp="1"/>
          </p:cNvSpPr>
          <p:nvPr>
            <p:ph sz="quarter" idx="37" hasCustomPrompt="1"/>
          </p:nvPr>
        </p:nvSpPr>
        <p:spPr>
          <a:xfrm>
            <a:off x="1487766" y="3453795"/>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36" name="Table or Image">
            <a:extLst>
              <a:ext uri="{FF2B5EF4-FFF2-40B4-BE49-F238E27FC236}">
                <a16:creationId xmlns:a16="http://schemas.microsoft.com/office/drawing/2014/main" id="{68532B39-F878-4F4A-8FB7-1E4ABE4E43AE}"/>
              </a:ext>
            </a:extLst>
          </p:cNvPr>
          <p:cNvSpPr>
            <a:spLocks noGrp="1"/>
          </p:cNvSpPr>
          <p:nvPr>
            <p:ph sz="quarter" idx="38" hasCustomPrompt="1"/>
          </p:nvPr>
        </p:nvSpPr>
        <p:spPr>
          <a:xfrm>
            <a:off x="2710216"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39" name="Table or Image">
            <a:extLst>
              <a:ext uri="{FF2B5EF4-FFF2-40B4-BE49-F238E27FC236}">
                <a16:creationId xmlns:a16="http://schemas.microsoft.com/office/drawing/2014/main" id="{5987319A-6708-164D-B069-C9A27D3CF99D}"/>
              </a:ext>
            </a:extLst>
          </p:cNvPr>
          <p:cNvSpPr>
            <a:spLocks noGrp="1"/>
          </p:cNvSpPr>
          <p:nvPr>
            <p:ph sz="quarter" idx="41" hasCustomPrompt="1"/>
          </p:nvPr>
        </p:nvSpPr>
        <p:spPr>
          <a:xfrm>
            <a:off x="3939395" y="345133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40" name="Table or Image">
            <a:extLst>
              <a:ext uri="{FF2B5EF4-FFF2-40B4-BE49-F238E27FC236}">
                <a16:creationId xmlns:a16="http://schemas.microsoft.com/office/drawing/2014/main" id="{03B445B3-CA64-E748-8A75-A4006779359D}"/>
              </a:ext>
            </a:extLst>
          </p:cNvPr>
          <p:cNvSpPr>
            <a:spLocks noGrp="1"/>
          </p:cNvSpPr>
          <p:nvPr>
            <p:ph sz="quarter" idx="42" hasCustomPrompt="1"/>
          </p:nvPr>
        </p:nvSpPr>
        <p:spPr>
          <a:xfrm>
            <a:off x="5168576"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43" name="Table or Image">
            <a:extLst>
              <a:ext uri="{FF2B5EF4-FFF2-40B4-BE49-F238E27FC236}">
                <a16:creationId xmlns:a16="http://schemas.microsoft.com/office/drawing/2014/main" id="{01884091-B2D7-4C45-86BC-7D4F74E79C27}"/>
              </a:ext>
            </a:extLst>
          </p:cNvPr>
          <p:cNvSpPr>
            <a:spLocks noGrp="1"/>
          </p:cNvSpPr>
          <p:nvPr>
            <p:ph sz="quarter" idx="45" hasCustomPrompt="1"/>
          </p:nvPr>
        </p:nvSpPr>
        <p:spPr>
          <a:xfrm>
            <a:off x="6397756" y="345133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44" name="Table or Image">
            <a:extLst>
              <a:ext uri="{FF2B5EF4-FFF2-40B4-BE49-F238E27FC236}">
                <a16:creationId xmlns:a16="http://schemas.microsoft.com/office/drawing/2014/main" id="{BCCA4455-3AE1-1943-AD67-2A4DFA99E393}"/>
              </a:ext>
            </a:extLst>
          </p:cNvPr>
          <p:cNvSpPr>
            <a:spLocks noGrp="1"/>
          </p:cNvSpPr>
          <p:nvPr>
            <p:ph sz="quarter" idx="46" hasCustomPrompt="1"/>
          </p:nvPr>
        </p:nvSpPr>
        <p:spPr>
          <a:xfrm>
            <a:off x="7585928"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28" name="Citation">
            <a:extLst>
              <a:ext uri="{FF2B5EF4-FFF2-40B4-BE49-F238E27FC236}">
                <a16:creationId xmlns:a16="http://schemas.microsoft.com/office/drawing/2014/main" id="{DEE35AFB-A4A5-BF4E-9555-0CBD73E0D70C}"/>
              </a:ext>
            </a:extLst>
          </p:cNvPr>
          <p:cNvSpPr>
            <a:spLocks noGrp="1"/>
          </p:cNvSpPr>
          <p:nvPr>
            <p:ph type="body" sz="quarter" idx="33" hasCustomPrompt="1"/>
          </p:nvPr>
        </p:nvSpPr>
        <p:spPr>
          <a:xfrm>
            <a:off x="2116256" y="4581310"/>
            <a:ext cx="6744017" cy="200055"/>
          </a:xfrm>
          <a:prstGeom prst="rect">
            <a:avLst/>
          </a:prstGeom>
        </p:spPr>
        <p:txBody>
          <a:bodyPr anchor="ctr"/>
          <a:lstStyle>
            <a:lvl1pPr algn="r">
              <a:buNone/>
              <a:defRPr lang="en-US" sz="1050" b="0" i="0" u="none" strike="noStrike" smtClean="0">
                <a:effectLst/>
              </a:defRPr>
            </a:lvl1pPr>
            <a:lvl2pPr>
              <a:buNone/>
              <a:defRPr sz="700"/>
            </a:lvl2pPr>
            <a:lvl3pPr>
              <a:buNone/>
              <a:defRPr sz="700"/>
            </a:lvl3pPr>
            <a:lvl4pPr>
              <a:buNone/>
              <a:defRPr sz="700"/>
            </a:lvl4pPr>
            <a:lvl5pPr>
              <a:buNone/>
              <a:defRPr sz="700"/>
            </a:lvl5pPr>
          </a:lstStyle>
          <a:p>
            <a:pPr lvl="0"/>
            <a:r>
              <a:rPr lang="en-US" dirty="0"/>
              <a:t>Adapted/Reprinted from [APA reference].</a:t>
            </a:r>
          </a:p>
        </p:txBody>
      </p:sp>
      <p:pic>
        <p:nvPicPr>
          <p:cNvPr id="27" name="WSE logo">
            <a:extLst>
              <a:ext uri="{FF2B5EF4-FFF2-40B4-BE49-F238E27FC236}">
                <a16:creationId xmlns:a16="http://schemas.microsoft.com/office/drawing/2014/main" id="{978592AB-D8FE-E649-9B9F-6BB4F13FB04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29" name="Page Number">
            <a:extLst>
              <a:ext uri="{FF2B5EF4-FFF2-40B4-BE49-F238E27FC236}">
                <a16:creationId xmlns:a16="http://schemas.microsoft.com/office/drawing/2014/main" id="{5B0C4C21-CAD5-874E-9CB4-3D5DA2A82B8E}"/>
              </a:ext>
            </a:extLst>
          </p:cNvPr>
          <p:cNvSpPr txBox="1"/>
          <p:nvPr userDrawn="1"/>
        </p:nvSpPr>
        <p:spPr>
          <a:xfrm>
            <a:off x="8133198"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9955100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Web Infographic">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4E74D57-75EE-47EE-BA67-188DFE91858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Title">
            <a:extLst>
              <a:ext uri="{FF2B5EF4-FFF2-40B4-BE49-F238E27FC236}">
                <a16:creationId xmlns:a16="http://schemas.microsoft.com/office/drawing/2014/main" id="{8C10952F-BEB3-4B15-B210-69BD49BEFCA3}"/>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cxnSp>
        <p:nvCxnSpPr>
          <p:cNvPr id="3" name="Straight Connector 2">
            <a:extLst>
              <a:ext uri="{FF2B5EF4-FFF2-40B4-BE49-F238E27FC236}">
                <a16:creationId xmlns:a16="http://schemas.microsoft.com/office/drawing/2014/main" id="{C8C2B6F8-5270-4AAC-84AB-07CDF49EF487}"/>
              </a:ext>
              <a:ext uri="{C183D7F6-B498-43B3-948B-1728B52AA6E4}">
                <adec:decorative xmlns:adec="http://schemas.microsoft.com/office/drawing/2017/decorative" val="1"/>
              </a:ext>
            </a:extLst>
          </p:cNvPr>
          <p:cNvCxnSpPr>
            <a:cxnSpLocks/>
          </p:cNvCxnSpPr>
          <p:nvPr userDrawn="1"/>
        </p:nvCxnSpPr>
        <p:spPr>
          <a:xfrm flipH="1" flipV="1">
            <a:off x="3265742" y="1730102"/>
            <a:ext cx="825191" cy="608883"/>
          </a:xfrm>
          <a:prstGeom prst="line">
            <a:avLst/>
          </a:prstGeom>
          <a:noFill/>
          <a:ln w="38100" cap="flat" cmpd="sng" algn="ctr">
            <a:solidFill>
              <a:schemeClr val="bg1">
                <a:lumMod val="75000"/>
              </a:schemeClr>
            </a:solidFill>
            <a:prstDash val="solid"/>
            <a:miter lim="800000"/>
          </a:ln>
          <a:effectLst/>
        </p:spPr>
      </p:cxnSp>
      <p:cxnSp>
        <p:nvCxnSpPr>
          <p:cNvPr id="4" name="Straight Connector 3">
            <a:extLst>
              <a:ext uri="{FF2B5EF4-FFF2-40B4-BE49-F238E27FC236}">
                <a16:creationId xmlns:a16="http://schemas.microsoft.com/office/drawing/2014/main" id="{99F6A1D8-A2CC-4923-A16C-DDC0AE2655EB}"/>
              </a:ext>
              <a:ext uri="{C183D7F6-B498-43B3-948B-1728B52AA6E4}">
                <adec:decorative xmlns:adec="http://schemas.microsoft.com/office/drawing/2017/decorative" val="1"/>
              </a:ext>
            </a:extLst>
          </p:cNvPr>
          <p:cNvCxnSpPr>
            <a:cxnSpLocks/>
            <a:endCxn id="22" idx="6"/>
          </p:cNvCxnSpPr>
          <p:nvPr userDrawn="1"/>
        </p:nvCxnSpPr>
        <p:spPr>
          <a:xfrm flipH="1" flipV="1">
            <a:off x="3066098" y="2826265"/>
            <a:ext cx="807608" cy="2579"/>
          </a:xfrm>
          <a:prstGeom prst="line">
            <a:avLst/>
          </a:prstGeom>
          <a:noFill/>
          <a:ln w="38100" cap="flat" cmpd="sng" algn="ctr">
            <a:solidFill>
              <a:schemeClr val="bg1">
                <a:lumMod val="75000"/>
              </a:schemeClr>
            </a:solidFill>
            <a:prstDash val="solid"/>
            <a:miter lim="800000"/>
          </a:ln>
          <a:effectLst/>
        </p:spPr>
      </p:cxnSp>
      <p:cxnSp>
        <p:nvCxnSpPr>
          <p:cNvPr id="5" name="Straight Connector 4">
            <a:extLst>
              <a:ext uri="{FF2B5EF4-FFF2-40B4-BE49-F238E27FC236}">
                <a16:creationId xmlns:a16="http://schemas.microsoft.com/office/drawing/2014/main" id="{93A94BF1-70EF-4657-9FD2-7268FCDD2A11}"/>
              </a:ext>
              <a:ext uri="{C183D7F6-B498-43B3-948B-1728B52AA6E4}">
                <adec:decorative xmlns:adec="http://schemas.microsoft.com/office/drawing/2017/decorative" val="1"/>
              </a:ext>
            </a:extLst>
          </p:cNvPr>
          <p:cNvCxnSpPr>
            <a:cxnSpLocks/>
          </p:cNvCxnSpPr>
          <p:nvPr userDrawn="1"/>
        </p:nvCxnSpPr>
        <p:spPr>
          <a:xfrm flipH="1">
            <a:off x="3263362" y="3318701"/>
            <a:ext cx="827570" cy="608883"/>
          </a:xfrm>
          <a:prstGeom prst="line">
            <a:avLst/>
          </a:prstGeom>
          <a:noFill/>
          <a:ln w="38100" cap="flat" cmpd="sng" algn="ctr">
            <a:solidFill>
              <a:schemeClr val="bg1">
                <a:lumMod val="75000"/>
              </a:schemeClr>
            </a:solidFill>
            <a:prstDash val="solid"/>
            <a:miter lim="800000"/>
          </a:ln>
          <a:effectLst/>
        </p:spPr>
      </p:cxnSp>
      <p:cxnSp>
        <p:nvCxnSpPr>
          <p:cNvPr id="6" name="Straight Connector 5">
            <a:extLst>
              <a:ext uri="{FF2B5EF4-FFF2-40B4-BE49-F238E27FC236}">
                <a16:creationId xmlns:a16="http://schemas.microsoft.com/office/drawing/2014/main" id="{9B6D69FB-8A1F-404E-954A-39D19CE8EE5E}"/>
              </a:ext>
              <a:ext uri="{C183D7F6-B498-43B3-948B-1728B52AA6E4}">
                <adec:decorative xmlns:adec="http://schemas.microsoft.com/office/drawing/2017/decorative" val="1"/>
              </a:ext>
            </a:extLst>
          </p:cNvPr>
          <p:cNvCxnSpPr>
            <a:cxnSpLocks/>
          </p:cNvCxnSpPr>
          <p:nvPr userDrawn="1"/>
        </p:nvCxnSpPr>
        <p:spPr>
          <a:xfrm>
            <a:off x="5070651" y="3318701"/>
            <a:ext cx="825191" cy="614040"/>
          </a:xfrm>
          <a:prstGeom prst="line">
            <a:avLst/>
          </a:prstGeom>
          <a:noFill/>
          <a:ln w="38100" cap="flat" cmpd="sng" algn="ctr">
            <a:solidFill>
              <a:schemeClr val="bg1">
                <a:lumMod val="75000"/>
              </a:schemeClr>
            </a:solidFill>
            <a:prstDash val="solid"/>
            <a:miter lim="800000"/>
          </a:ln>
          <a:effectLst/>
        </p:spPr>
      </p:cxnSp>
      <p:cxnSp>
        <p:nvCxnSpPr>
          <p:cNvPr id="7" name="Straight Connector 6">
            <a:extLst>
              <a:ext uri="{FF2B5EF4-FFF2-40B4-BE49-F238E27FC236}">
                <a16:creationId xmlns:a16="http://schemas.microsoft.com/office/drawing/2014/main" id="{9A3F1246-E233-4D62-8729-6E01225CEB5B}"/>
              </a:ext>
              <a:ext uri="{C183D7F6-B498-43B3-948B-1728B52AA6E4}">
                <adec:decorative xmlns:adec="http://schemas.microsoft.com/office/drawing/2017/decorative" val="1"/>
              </a:ext>
            </a:extLst>
          </p:cNvPr>
          <p:cNvCxnSpPr>
            <a:cxnSpLocks/>
            <a:endCxn id="21" idx="6"/>
          </p:cNvCxnSpPr>
          <p:nvPr userDrawn="1"/>
        </p:nvCxnSpPr>
        <p:spPr>
          <a:xfrm>
            <a:off x="5273557" y="2828843"/>
            <a:ext cx="807608" cy="2579"/>
          </a:xfrm>
          <a:prstGeom prst="line">
            <a:avLst/>
          </a:prstGeom>
          <a:noFill/>
          <a:ln w="38100" cap="flat" cmpd="sng" algn="ctr">
            <a:solidFill>
              <a:schemeClr val="bg1">
                <a:lumMod val="75000"/>
              </a:schemeClr>
            </a:solidFill>
            <a:prstDash val="solid"/>
            <a:miter lim="800000"/>
          </a:ln>
          <a:effectLst/>
        </p:spPr>
      </p:cxnSp>
      <p:cxnSp>
        <p:nvCxnSpPr>
          <p:cNvPr id="8" name="Straight Connector 7">
            <a:extLst>
              <a:ext uri="{FF2B5EF4-FFF2-40B4-BE49-F238E27FC236}">
                <a16:creationId xmlns:a16="http://schemas.microsoft.com/office/drawing/2014/main" id="{BD1E2D7D-D261-4A75-B9BC-0BBF0469A16C}"/>
              </a:ext>
              <a:ext uri="{C183D7F6-B498-43B3-948B-1728B52AA6E4}">
                <adec:decorative xmlns:adec="http://schemas.microsoft.com/office/drawing/2017/decorative" val="1"/>
              </a:ext>
            </a:extLst>
          </p:cNvPr>
          <p:cNvCxnSpPr>
            <a:cxnSpLocks/>
          </p:cNvCxnSpPr>
          <p:nvPr userDrawn="1"/>
        </p:nvCxnSpPr>
        <p:spPr>
          <a:xfrm flipV="1">
            <a:off x="5070651" y="1724945"/>
            <a:ext cx="825191" cy="614040"/>
          </a:xfrm>
          <a:prstGeom prst="line">
            <a:avLst/>
          </a:prstGeom>
          <a:noFill/>
          <a:ln w="38100" cap="flat" cmpd="sng" algn="ctr">
            <a:solidFill>
              <a:schemeClr val="bg1">
                <a:lumMod val="75000"/>
              </a:schemeClr>
            </a:solidFill>
            <a:prstDash val="solid"/>
            <a:miter lim="800000"/>
          </a:ln>
          <a:effectLst/>
        </p:spPr>
      </p:cxnSp>
      <p:sp>
        <p:nvSpPr>
          <p:cNvPr id="9" name="Овал 14">
            <a:extLst>
              <a:ext uri="{FF2B5EF4-FFF2-40B4-BE49-F238E27FC236}">
                <a16:creationId xmlns:a16="http://schemas.microsoft.com/office/drawing/2014/main" id="{4AA732B5-FC4B-4A01-AFB1-F5DEB4AE2B65}"/>
              </a:ext>
              <a:ext uri="{C183D7F6-B498-43B3-948B-1728B52AA6E4}">
                <adec:decorative xmlns:adec="http://schemas.microsoft.com/office/drawing/2017/decorative" val="1"/>
              </a:ext>
            </a:extLst>
          </p:cNvPr>
          <p:cNvSpPr/>
          <p:nvPr userDrawn="1"/>
        </p:nvSpPr>
        <p:spPr>
          <a:xfrm>
            <a:off x="3632721" y="1924589"/>
            <a:ext cx="1899731" cy="1899728"/>
          </a:xfrm>
          <a:prstGeom prst="ellipse">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dirty="0">
              <a:ln>
                <a:noFill/>
              </a:ln>
              <a:solidFill>
                <a:srgbClr val="F2F2F5"/>
              </a:solidFill>
              <a:effectLst/>
              <a:uLnTx/>
              <a:uFillTx/>
              <a:latin typeface="Roboto"/>
              <a:ea typeface="+mn-ea"/>
              <a:cs typeface="+mn-cs"/>
            </a:endParaRPr>
          </a:p>
        </p:txBody>
      </p:sp>
      <p:sp>
        <p:nvSpPr>
          <p:cNvPr id="19" name="Овал 14">
            <a:extLst>
              <a:ext uri="{FF2B5EF4-FFF2-40B4-BE49-F238E27FC236}">
                <a16:creationId xmlns:a16="http://schemas.microsoft.com/office/drawing/2014/main" id="{2AF27178-6C1A-4F27-A92C-C18958EBBC76}"/>
              </a:ext>
              <a:ext uri="{C183D7F6-B498-43B3-948B-1728B52AA6E4}">
                <adec:decorative xmlns:adec="http://schemas.microsoft.com/office/drawing/2017/decorative" val="1"/>
              </a:ext>
            </a:extLst>
          </p:cNvPr>
          <p:cNvSpPr/>
          <p:nvPr userDrawn="1"/>
        </p:nvSpPr>
        <p:spPr>
          <a:xfrm>
            <a:off x="3066098" y="1525301"/>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0" name="Овал 14">
            <a:extLst>
              <a:ext uri="{FF2B5EF4-FFF2-40B4-BE49-F238E27FC236}">
                <a16:creationId xmlns:a16="http://schemas.microsoft.com/office/drawing/2014/main" id="{BE0CD8D1-17DB-40F6-A65E-4DCA166738EF}"/>
              </a:ext>
              <a:ext uri="{C183D7F6-B498-43B3-948B-1728B52AA6E4}">
                <adec:decorative xmlns:adec="http://schemas.microsoft.com/office/drawing/2017/decorative" val="1"/>
              </a:ext>
            </a:extLst>
          </p:cNvPr>
          <p:cNvSpPr/>
          <p:nvPr userDrawn="1"/>
        </p:nvSpPr>
        <p:spPr>
          <a:xfrm flipH="1">
            <a:off x="5696197" y="1530458"/>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1" name="Овал 14">
            <a:extLst>
              <a:ext uri="{FF2B5EF4-FFF2-40B4-BE49-F238E27FC236}">
                <a16:creationId xmlns:a16="http://schemas.microsoft.com/office/drawing/2014/main" id="{DBF77BC9-726B-446A-B583-7B15877E09E6}"/>
              </a:ext>
              <a:ext uri="{C183D7F6-B498-43B3-948B-1728B52AA6E4}">
                <adec:decorative xmlns:adec="http://schemas.microsoft.com/office/drawing/2017/decorative" val="1"/>
              </a:ext>
            </a:extLst>
          </p:cNvPr>
          <p:cNvSpPr/>
          <p:nvPr userDrawn="1"/>
        </p:nvSpPr>
        <p:spPr>
          <a:xfrm flipH="1">
            <a:off x="6081165" y="2631778"/>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2" name="Овал 14">
            <a:extLst>
              <a:ext uri="{FF2B5EF4-FFF2-40B4-BE49-F238E27FC236}">
                <a16:creationId xmlns:a16="http://schemas.microsoft.com/office/drawing/2014/main" id="{76B86DC7-34B6-4403-88DE-EA9DD47F2EDA}"/>
              </a:ext>
              <a:ext uri="{C183D7F6-B498-43B3-948B-1728B52AA6E4}">
                <adec:decorative xmlns:adec="http://schemas.microsoft.com/office/drawing/2017/decorative" val="1"/>
              </a:ext>
            </a:extLst>
          </p:cNvPr>
          <p:cNvSpPr/>
          <p:nvPr userDrawn="1"/>
        </p:nvSpPr>
        <p:spPr>
          <a:xfrm>
            <a:off x="2666809" y="2626620"/>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dirty="0">
              <a:ln>
                <a:noFill/>
              </a:ln>
              <a:solidFill>
                <a:srgbClr val="F2F2F5"/>
              </a:solidFill>
              <a:effectLst/>
              <a:uLnTx/>
              <a:uFillTx/>
              <a:latin typeface="Roboto"/>
              <a:ea typeface="+mn-ea"/>
              <a:cs typeface="+mn-cs"/>
            </a:endParaRPr>
          </a:p>
        </p:txBody>
      </p:sp>
      <p:sp>
        <p:nvSpPr>
          <p:cNvPr id="23" name="Овал 14">
            <a:extLst>
              <a:ext uri="{FF2B5EF4-FFF2-40B4-BE49-F238E27FC236}">
                <a16:creationId xmlns:a16="http://schemas.microsoft.com/office/drawing/2014/main" id="{F641A164-CB54-4FBB-8A1F-C73AFBF78790}"/>
              </a:ext>
              <a:ext uri="{C183D7F6-B498-43B3-948B-1728B52AA6E4}">
                <adec:decorative xmlns:adec="http://schemas.microsoft.com/office/drawing/2017/decorative" val="1"/>
              </a:ext>
            </a:extLst>
          </p:cNvPr>
          <p:cNvSpPr/>
          <p:nvPr userDrawn="1"/>
        </p:nvSpPr>
        <p:spPr>
          <a:xfrm>
            <a:off x="3066098" y="3727940"/>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dirty="0">
              <a:ln>
                <a:noFill/>
              </a:ln>
              <a:solidFill>
                <a:srgbClr val="F2F2F5"/>
              </a:solidFill>
              <a:effectLst/>
              <a:uLnTx/>
              <a:uFillTx/>
              <a:latin typeface="Roboto"/>
              <a:ea typeface="+mn-ea"/>
              <a:cs typeface="+mn-cs"/>
            </a:endParaRPr>
          </a:p>
        </p:txBody>
      </p:sp>
      <p:sp>
        <p:nvSpPr>
          <p:cNvPr id="24" name="Овал 14">
            <a:extLst>
              <a:ext uri="{FF2B5EF4-FFF2-40B4-BE49-F238E27FC236}">
                <a16:creationId xmlns:a16="http://schemas.microsoft.com/office/drawing/2014/main" id="{499DA529-A0FF-4067-8AEF-3FDE2C3A8054}"/>
              </a:ext>
              <a:ext uri="{C183D7F6-B498-43B3-948B-1728B52AA6E4}">
                <adec:decorative xmlns:adec="http://schemas.microsoft.com/office/drawing/2017/decorative" val="1"/>
              </a:ext>
            </a:extLst>
          </p:cNvPr>
          <p:cNvSpPr/>
          <p:nvPr userDrawn="1"/>
        </p:nvSpPr>
        <p:spPr>
          <a:xfrm flipH="1">
            <a:off x="5696197" y="3733097"/>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dirty="0">
              <a:ln>
                <a:noFill/>
              </a:ln>
              <a:solidFill>
                <a:srgbClr val="F2F2F5"/>
              </a:solidFill>
              <a:effectLst/>
              <a:uLnTx/>
              <a:uFillTx/>
              <a:latin typeface="Roboto"/>
              <a:ea typeface="+mn-ea"/>
              <a:cs typeface="+mn-cs"/>
            </a:endParaRPr>
          </a:p>
        </p:txBody>
      </p:sp>
      <p:sp>
        <p:nvSpPr>
          <p:cNvPr id="33" name="Chart Title">
            <a:extLst>
              <a:ext uri="{FF2B5EF4-FFF2-40B4-BE49-F238E27FC236}">
                <a16:creationId xmlns:a16="http://schemas.microsoft.com/office/drawing/2014/main" id="{7ED65BE2-48E9-41D2-AD5F-16BB3D727813}"/>
              </a:ext>
            </a:extLst>
          </p:cNvPr>
          <p:cNvSpPr>
            <a:spLocks noGrp="1"/>
          </p:cNvSpPr>
          <p:nvPr>
            <p:ph type="body" sz="quarter" idx="27" hasCustomPrompt="1"/>
          </p:nvPr>
        </p:nvSpPr>
        <p:spPr>
          <a:xfrm>
            <a:off x="3628821" y="2513840"/>
            <a:ext cx="1886358" cy="614758"/>
          </a:xfrm>
          <a:prstGeom prst="rect">
            <a:avLst/>
          </a:prstGeom>
        </p:spPr>
        <p:txBody>
          <a:bodyPr anchor="ct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Add Title</a:t>
            </a:r>
          </a:p>
        </p:txBody>
      </p:sp>
      <p:sp>
        <p:nvSpPr>
          <p:cNvPr id="37" name="Item 1 Text">
            <a:extLst>
              <a:ext uri="{FF2B5EF4-FFF2-40B4-BE49-F238E27FC236}">
                <a16:creationId xmlns:a16="http://schemas.microsoft.com/office/drawing/2014/main" id="{FED8E20B-6C3E-473E-BA6C-6A8BF54389CA}"/>
              </a:ext>
            </a:extLst>
          </p:cNvPr>
          <p:cNvSpPr>
            <a:spLocks noGrp="1"/>
          </p:cNvSpPr>
          <p:nvPr>
            <p:ph type="body" sz="quarter" idx="30" hasCustomPrompt="1"/>
          </p:nvPr>
        </p:nvSpPr>
        <p:spPr>
          <a:xfrm>
            <a:off x="533919" y="1525970"/>
            <a:ext cx="2401467"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tem 2 Text">
            <a:extLst>
              <a:ext uri="{FF2B5EF4-FFF2-40B4-BE49-F238E27FC236}">
                <a16:creationId xmlns:a16="http://schemas.microsoft.com/office/drawing/2014/main" id="{2A5E3286-0F43-4B4B-83AD-89ECE01046B5}"/>
              </a:ext>
            </a:extLst>
          </p:cNvPr>
          <p:cNvSpPr>
            <a:spLocks noGrp="1"/>
          </p:cNvSpPr>
          <p:nvPr>
            <p:ph type="body" sz="quarter" idx="31" hasCustomPrompt="1"/>
          </p:nvPr>
        </p:nvSpPr>
        <p:spPr>
          <a:xfrm>
            <a:off x="570342" y="2617088"/>
            <a:ext cx="1998760"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9" name="Item 3 Text">
            <a:extLst>
              <a:ext uri="{FF2B5EF4-FFF2-40B4-BE49-F238E27FC236}">
                <a16:creationId xmlns:a16="http://schemas.microsoft.com/office/drawing/2014/main" id="{6C886B0A-F7FB-443C-8E9D-431704D36174}"/>
              </a:ext>
            </a:extLst>
          </p:cNvPr>
          <p:cNvSpPr>
            <a:spLocks noGrp="1"/>
          </p:cNvSpPr>
          <p:nvPr>
            <p:ph type="body" sz="quarter" idx="32" hasCustomPrompt="1"/>
          </p:nvPr>
        </p:nvSpPr>
        <p:spPr>
          <a:xfrm>
            <a:off x="533918" y="3718966"/>
            <a:ext cx="2401467"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4" name="Item 4 Text">
            <a:extLst>
              <a:ext uri="{FF2B5EF4-FFF2-40B4-BE49-F238E27FC236}">
                <a16:creationId xmlns:a16="http://schemas.microsoft.com/office/drawing/2014/main" id="{1200382F-6E85-4643-BB97-D08B303CAF60}"/>
              </a:ext>
            </a:extLst>
          </p:cNvPr>
          <p:cNvSpPr>
            <a:spLocks noGrp="1"/>
          </p:cNvSpPr>
          <p:nvPr>
            <p:ph type="body" sz="quarter" idx="25" hasCustomPrompt="1"/>
          </p:nvPr>
        </p:nvSpPr>
        <p:spPr>
          <a:xfrm>
            <a:off x="6208613" y="1521484"/>
            <a:ext cx="241072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5" name="Item 5 Text">
            <a:extLst>
              <a:ext uri="{FF2B5EF4-FFF2-40B4-BE49-F238E27FC236}">
                <a16:creationId xmlns:a16="http://schemas.microsoft.com/office/drawing/2014/main" id="{A7860D47-F00A-4556-8C9B-6F0BF7E0FEDA}"/>
              </a:ext>
            </a:extLst>
          </p:cNvPr>
          <p:cNvSpPr>
            <a:spLocks noGrp="1"/>
          </p:cNvSpPr>
          <p:nvPr>
            <p:ph type="body" sz="quarter" idx="28" hasCustomPrompt="1"/>
          </p:nvPr>
        </p:nvSpPr>
        <p:spPr>
          <a:xfrm>
            <a:off x="6578161" y="2619200"/>
            <a:ext cx="200286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6" name="Item 6 Text">
            <a:extLst>
              <a:ext uri="{FF2B5EF4-FFF2-40B4-BE49-F238E27FC236}">
                <a16:creationId xmlns:a16="http://schemas.microsoft.com/office/drawing/2014/main" id="{84A6D190-21EB-4D6C-B656-9DBD1F0A6023}"/>
              </a:ext>
            </a:extLst>
          </p:cNvPr>
          <p:cNvSpPr>
            <a:spLocks noGrp="1"/>
          </p:cNvSpPr>
          <p:nvPr>
            <p:ph type="body" sz="quarter" idx="29" hasCustomPrompt="1"/>
          </p:nvPr>
        </p:nvSpPr>
        <p:spPr>
          <a:xfrm>
            <a:off x="6208613" y="3723452"/>
            <a:ext cx="241072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6" name="Page Number">
            <a:extLst>
              <a:ext uri="{FF2B5EF4-FFF2-40B4-BE49-F238E27FC236}">
                <a16:creationId xmlns:a16="http://schemas.microsoft.com/office/drawing/2014/main" id="{04C681CD-365D-47CC-8E66-4F0907AE9E9A}"/>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28" name="WSE logo">
            <a:extLst>
              <a:ext uri="{FF2B5EF4-FFF2-40B4-BE49-F238E27FC236}">
                <a16:creationId xmlns:a16="http://schemas.microsoft.com/office/drawing/2014/main" id="{0CEDB7AD-CD61-4E2F-A8BB-6836F873B53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6931424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lider Infographic">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688A55F-975D-4F71-93A6-A10CD71A82AC}"/>
              </a:ext>
            </a:extLst>
          </p:cNvPr>
          <p:cNvSpPr>
            <a:spLocks noGrp="1"/>
          </p:cNvSpPr>
          <p:nvPr>
            <p:ph type="title" hasCustomPrompt="1"/>
          </p:nvPr>
        </p:nvSpPr>
        <p:spPr>
          <a:xfrm>
            <a:off x="533919" y="123189"/>
            <a:ext cx="8085415" cy="841471"/>
          </a:xfrm>
          <a:prstGeom prst="rect">
            <a:avLst/>
          </a:prstGeom>
        </p:spPr>
        <p:txBody>
          <a:bodyPr anchor="b"/>
          <a:lstStyle>
            <a:lvl1pPr>
              <a:defRPr sz="3000" b="1">
                <a:solidFill>
                  <a:schemeClr val="tx2"/>
                </a:solidFill>
              </a:defRPr>
            </a:lvl1pPr>
          </a:lstStyle>
          <a:p>
            <a:r>
              <a:rPr lang="en-US" noProof="0"/>
              <a:t>Click to add title</a:t>
            </a:r>
          </a:p>
        </p:txBody>
      </p:sp>
      <p:sp>
        <p:nvSpPr>
          <p:cNvPr id="44" name="Statistic 1 Title">
            <a:extLst>
              <a:ext uri="{FF2B5EF4-FFF2-40B4-BE49-F238E27FC236}">
                <a16:creationId xmlns:a16="http://schemas.microsoft.com/office/drawing/2014/main" id="{A2828BA5-8825-421A-93CA-412CC2166D1E}"/>
              </a:ext>
            </a:extLst>
          </p:cNvPr>
          <p:cNvSpPr>
            <a:spLocks noGrp="1"/>
          </p:cNvSpPr>
          <p:nvPr>
            <p:ph type="body" sz="quarter" idx="21"/>
          </p:nvPr>
        </p:nvSpPr>
        <p:spPr>
          <a:xfrm>
            <a:off x="1192777" y="1351987"/>
            <a:ext cx="1894469" cy="26997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5" name="Statistic 1 Text">
            <a:extLst>
              <a:ext uri="{FF2B5EF4-FFF2-40B4-BE49-F238E27FC236}">
                <a16:creationId xmlns:a16="http://schemas.microsoft.com/office/drawing/2014/main" id="{9AACFF7D-2C0A-4B7F-AF8F-7484D3D4FD4D}"/>
              </a:ext>
            </a:extLst>
          </p:cNvPr>
          <p:cNvSpPr>
            <a:spLocks noGrp="1"/>
          </p:cNvSpPr>
          <p:nvPr>
            <p:ph type="body" sz="quarter" idx="25"/>
          </p:nvPr>
        </p:nvSpPr>
        <p:spPr>
          <a:xfrm>
            <a:off x="1192777" y="1629279"/>
            <a:ext cx="1894469" cy="38732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0" name="Bar 1">
            <a:extLst>
              <a:ext uri="{FF2B5EF4-FFF2-40B4-BE49-F238E27FC236}">
                <a16:creationId xmlns:a16="http://schemas.microsoft.com/office/drawing/2014/main" id="{93D57781-D93A-442A-96CE-A747726F174D}"/>
              </a:ext>
            </a:extLst>
          </p:cNvPr>
          <p:cNvSpPr/>
          <p:nvPr userDrawn="1"/>
        </p:nvSpPr>
        <p:spPr>
          <a:xfrm>
            <a:off x="3479956" y="1410845"/>
            <a:ext cx="3684449"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41" name="Statistic 1">
            <a:extLst>
              <a:ext uri="{FF2B5EF4-FFF2-40B4-BE49-F238E27FC236}">
                <a16:creationId xmlns:a16="http://schemas.microsoft.com/office/drawing/2014/main" id="{D6B9C495-8208-4219-982B-220ABA0EEF2B}"/>
              </a:ext>
            </a:extLst>
          </p:cNvPr>
          <p:cNvSpPr>
            <a:spLocks noGrp="1"/>
          </p:cNvSpPr>
          <p:nvPr>
            <p:ph type="body" sz="quarter" idx="15" hasCustomPrompt="1"/>
          </p:nvPr>
        </p:nvSpPr>
        <p:spPr>
          <a:xfrm>
            <a:off x="7551317" y="1466497"/>
            <a:ext cx="1015866" cy="380864"/>
          </a:xfrm>
          <a:prstGeom prst="rect">
            <a:avLst/>
          </a:prstGeom>
        </p:spPr>
        <p:txBody>
          <a:bodyPr>
            <a:noAutofit/>
          </a:bodyPr>
          <a:lstStyle>
            <a:lvl1pPr marL="0" indent="0" algn="ctr">
              <a:buNone/>
              <a:defRPr sz="24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6" name="Statistic 2 Title">
            <a:extLst>
              <a:ext uri="{FF2B5EF4-FFF2-40B4-BE49-F238E27FC236}">
                <a16:creationId xmlns:a16="http://schemas.microsoft.com/office/drawing/2014/main" id="{D3EBB2D5-A2D5-4365-859D-51DA028D3DCD}"/>
              </a:ext>
            </a:extLst>
          </p:cNvPr>
          <p:cNvSpPr>
            <a:spLocks noGrp="1"/>
          </p:cNvSpPr>
          <p:nvPr>
            <p:ph type="body" sz="quarter" idx="26"/>
          </p:nvPr>
        </p:nvSpPr>
        <p:spPr>
          <a:xfrm>
            <a:off x="1192777" y="2435733"/>
            <a:ext cx="1894469" cy="269978"/>
          </a:xfrm>
          <a:prstGeom prst="rect">
            <a:avLst/>
          </a:prstGeom>
        </p:spPr>
        <p:txBody>
          <a:bodyPr>
            <a:noAutofit/>
          </a:bodyPr>
          <a:lstStyle>
            <a:lvl1pPr marL="0" indent="0" algn="l">
              <a:buNone/>
              <a:defRPr sz="1600" b="1">
                <a:solidFill>
                  <a:srgbClr val="0072CE"/>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7" name="Statistic 2 Text">
            <a:extLst>
              <a:ext uri="{FF2B5EF4-FFF2-40B4-BE49-F238E27FC236}">
                <a16:creationId xmlns:a16="http://schemas.microsoft.com/office/drawing/2014/main" id="{7BC65CCB-9363-4D63-A4D4-DD49F03D14CB}"/>
              </a:ext>
            </a:extLst>
          </p:cNvPr>
          <p:cNvSpPr>
            <a:spLocks noGrp="1"/>
          </p:cNvSpPr>
          <p:nvPr>
            <p:ph type="body" sz="quarter" idx="27"/>
          </p:nvPr>
        </p:nvSpPr>
        <p:spPr>
          <a:xfrm>
            <a:off x="1192777" y="2713026"/>
            <a:ext cx="1894469" cy="38404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20" name="Bar 2">
            <a:extLst>
              <a:ext uri="{FF2B5EF4-FFF2-40B4-BE49-F238E27FC236}">
                <a16:creationId xmlns:a16="http://schemas.microsoft.com/office/drawing/2014/main" id="{3F19ABFC-9EDB-4279-9B2E-370828358ADD}"/>
              </a:ext>
            </a:extLst>
          </p:cNvPr>
          <p:cNvSpPr/>
          <p:nvPr userDrawn="1"/>
        </p:nvSpPr>
        <p:spPr>
          <a:xfrm>
            <a:off x="3471258" y="2466942"/>
            <a:ext cx="3696046"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42" name="Statistic 2">
            <a:extLst>
              <a:ext uri="{FF2B5EF4-FFF2-40B4-BE49-F238E27FC236}">
                <a16:creationId xmlns:a16="http://schemas.microsoft.com/office/drawing/2014/main" id="{D690B0D4-8B26-487C-8441-16F00BBA051B}"/>
              </a:ext>
            </a:extLst>
          </p:cNvPr>
          <p:cNvSpPr>
            <a:spLocks noGrp="1"/>
          </p:cNvSpPr>
          <p:nvPr>
            <p:ph type="body" sz="quarter" idx="16" hasCustomPrompt="1"/>
          </p:nvPr>
        </p:nvSpPr>
        <p:spPr>
          <a:xfrm>
            <a:off x="7551317" y="2517102"/>
            <a:ext cx="1015866" cy="380864"/>
          </a:xfrm>
          <a:prstGeom prst="rect">
            <a:avLst/>
          </a:prstGeom>
        </p:spPr>
        <p:txBody>
          <a:bodyPr>
            <a:noAutofit/>
          </a:bodyPr>
          <a:lstStyle>
            <a:lvl1pPr marL="0" indent="0" algn="ctr">
              <a:buNone/>
              <a:defRPr sz="2400" b="1">
                <a:solidFill>
                  <a:srgbClr val="0072CE"/>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8" name="Statistic 3 Title">
            <a:extLst>
              <a:ext uri="{FF2B5EF4-FFF2-40B4-BE49-F238E27FC236}">
                <a16:creationId xmlns:a16="http://schemas.microsoft.com/office/drawing/2014/main" id="{63C7A322-1A38-4A5A-B964-E5BE146FBDB7}"/>
              </a:ext>
            </a:extLst>
          </p:cNvPr>
          <p:cNvSpPr>
            <a:spLocks noGrp="1"/>
          </p:cNvSpPr>
          <p:nvPr>
            <p:ph type="body" sz="quarter" idx="28"/>
          </p:nvPr>
        </p:nvSpPr>
        <p:spPr>
          <a:xfrm>
            <a:off x="1192777" y="3521301"/>
            <a:ext cx="1894469" cy="26997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9" name="Statistic 3 Text">
            <a:extLst>
              <a:ext uri="{FF2B5EF4-FFF2-40B4-BE49-F238E27FC236}">
                <a16:creationId xmlns:a16="http://schemas.microsoft.com/office/drawing/2014/main" id="{4F0EDD56-AE2E-40F4-940B-756962CEFEE5}"/>
              </a:ext>
            </a:extLst>
          </p:cNvPr>
          <p:cNvSpPr>
            <a:spLocks noGrp="1"/>
          </p:cNvSpPr>
          <p:nvPr>
            <p:ph type="body" sz="quarter" idx="29"/>
          </p:nvPr>
        </p:nvSpPr>
        <p:spPr>
          <a:xfrm>
            <a:off x="1192777" y="3805908"/>
            <a:ext cx="1894469" cy="38404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0" name="Bar 3">
            <a:extLst>
              <a:ext uri="{FF2B5EF4-FFF2-40B4-BE49-F238E27FC236}">
                <a16:creationId xmlns:a16="http://schemas.microsoft.com/office/drawing/2014/main" id="{7528A176-E210-49E6-95A5-644F8EDF274A}"/>
              </a:ext>
            </a:extLst>
          </p:cNvPr>
          <p:cNvSpPr/>
          <p:nvPr userDrawn="1"/>
        </p:nvSpPr>
        <p:spPr>
          <a:xfrm>
            <a:off x="3474157" y="3578339"/>
            <a:ext cx="3690248"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43" name="Statistic 3">
            <a:extLst>
              <a:ext uri="{FF2B5EF4-FFF2-40B4-BE49-F238E27FC236}">
                <a16:creationId xmlns:a16="http://schemas.microsoft.com/office/drawing/2014/main" id="{FE09346B-1C78-4805-9F48-8CD3F17FAEB2}"/>
              </a:ext>
            </a:extLst>
          </p:cNvPr>
          <p:cNvSpPr>
            <a:spLocks noGrp="1"/>
          </p:cNvSpPr>
          <p:nvPr>
            <p:ph type="body" sz="quarter" idx="17" hasCustomPrompt="1"/>
          </p:nvPr>
        </p:nvSpPr>
        <p:spPr>
          <a:xfrm>
            <a:off x="7551317" y="3635812"/>
            <a:ext cx="1015866" cy="380864"/>
          </a:xfrm>
          <a:prstGeom prst="rect">
            <a:avLst/>
          </a:prstGeom>
        </p:spPr>
        <p:txBody>
          <a:bodyPr>
            <a:noAutofit/>
          </a:bodyPr>
          <a:lstStyle>
            <a:lvl1pPr marL="0" indent="0" algn="ctr">
              <a:buNone/>
              <a:defRPr sz="24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19" name="Rectangle 18">
            <a:extLst>
              <a:ext uri="{FF2B5EF4-FFF2-40B4-BE49-F238E27FC236}">
                <a16:creationId xmlns:a16="http://schemas.microsoft.com/office/drawing/2014/main" id="{0DE0E137-7C7D-4AE8-9803-F4EF3CB1DBE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Page Number">
            <a:extLst>
              <a:ext uri="{FF2B5EF4-FFF2-40B4-BE49-F238E27FC236}">
                <a16:creationId xmlns:a16="http://schemas.microsoft.com/office/drawing/2014/main" id="{58463118-2D51-43BB-B06A-C167F59A370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21" name="WSE logo">
            <a:extLst>
              <a:ext uri="{FF2B5EF4-FFF2-40B4-BE49-F238E27FC236}">
                <a16:creationId xmlns:a16="http://schemas.microsoft.com/office/drawing/2014/main" id="{D2618F72-DEAB-49F5-8AE3-9710A790BBE1}"/>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9267778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lide - Dark Blue">
    <p:spTree>
      <p:nvGrpSpPr>
        <p:cNvPr id="1" name=""/>
        <p:cNvGrpSpPr/>
        <p:nvPr/>
      </p:nvGrpSpPr>
      <p:grpSpPr>
        <a:xfrm>
          <a:off x="0" y="0"/>
          <a:ext cx="0" cy="0"/>
          <a:chOff x="0" y="0"/>
          <a:chExt cx="0" cy="0"/>
        </a:xfrm>
      </p:grpSpPr>
      <p:pic>
        <p:nvPicPr>
          <p:cNvPr id="2" name="Picture 18" descr="Medical History Moment - The Founding of Johns Hopkins University ...">
            <a:extLst>
              <a:ext uri="{FF2B5EF4-FFF2-40B4-BE49-F238E27FC236}">
                <a16:creationId xmlns:a16="http://schemas.microsoft.com/office/drawing/2014/main" id="{268DE600-90A7-4B6B-BFFA-EA2C6E80718E}"/>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rcRect t="7786" b="7786"/>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13">
            <a:extLst>
              <a:ext uri="{FF2B5EF4-FFF2-40B4-BE49-F238E27FC236}">
                <a16:creationId xmlns:a16="http://schemas.microsoft.com/office/drawing/2014/main" id="{EBA27004-3833-43ED-82E9-6895434B895C}"/>
              </a:ext>
            </a:extLst>
          </p:cNvPr>
          <p:cNvSpPr>
            <a:spLocks/>
          </p:cNvSpPr>
          <p:nvPr userDrawn="1"/>
        </p:nvSpPr>
        <p:spPr bwMode="auto">
          <a:xfrm rot="10800000">
            <a:off x="-2" y="-3"/>
            <a:ext cx="9144001" cy="5143499"/>
          </a:xfrm>
          <a:prstGeom prst="rect">
            <a:avLst/>
          </a:prstGeom>
          <a:solidFill>
            <a:schemeClr val="tx2">
              <a:alpha val="85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WSE Logo">
            <a:extLst>
              <a:ext uri="{FF2B5EF4-FFF2-40B4-BE49-F238E27FC236}">
                <a16:creationId xmlns:a16="http://schemas.microsoft.com/office/drawing/2014/main" id="{5F610272-EE8A-4752-A390-42C726F6D241}"/>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3149" t="29483" r="13581" b="28303"/>
          <a:stretch/>
        </p:blipFill>
        <p:spPr>
          <a:xfrm>
            <a:off x="6298808" y="447090"/>
            <a:ext cx="2377440" cy="621421"/>
          </a:xfrm>
          <a:prstGeom prst="rect">
            <a:avLst/>
          </a:prstGeom>
        </p:spPr>
      </p:pic>
      <p:sp>
        <p:nvSpPr>
          <p:cNvPr id="6" name="Course Title">
            <a:extLst>
              <a:ext uri="{FF2B5EF4-FFF2-40B4-BE49-F238E27FC236}">
                <a16:creationId xmlns:a16="http://schemas.microsoft.com/office/drawing/2014/main" id="{A43E8622-AA5C-40CF-A3A0-8B2BF9D75025}"/>
              </a:ext>
            </a:extLst>
          </p:cNvPr>
          <p:cNvSpPr>
            <a:spLocks noGrp="1"/>
          </p:cNvSpPr>
          <p:nvPr>
            <p:ph type="title" hasCustomPrompt="1"/>
          </p:nvPr>
        </p:nvSpPr>
        <p:spPr>
          <a:xfrm>
            <a:off x="467751" y="2240842"/>
            <a:ext cx="8208498" cy="544124"/>
          </a:xfrm>
          <a:prstGeom prst="rect">
            <a:avLst/>
          </a:prstGeom>
        </p:spPr>
        <p:txBody>
          <a:bodyPr vert="horz" lIns="91440" tIns="45720" rIns="91440" bIns="45720" rtlCol="0" anchor="ctr">
            <a:normAutofit/>
          </a:bodyPr>
          <a:lstStyle>
            <a:lvl1pPr>
              <a:defRPr sz="4125"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course title</a:t>
            </a:r>
          </a:p>
        </p:txBody>
      </p:sp>
      <p:sp>
        <p:nvSpPr>
          <p:cNvPr id="7" name="Lecture Title">
            <a:extLst>
              <a:ext uri="{FF2B5EF4-FFF2-40B4-BE49-F238E27FC236}">
                <a16:creationId xmlns:a16="http://schemas.microsoft.com/office/drawing/2014/main" id="{DE1C7E4D-69CB-4F79-9436-E0466B26FBBF}"/>
              </a:ext>
            </a:extLst>
          </p:cNvPr>
          <p:cNvSpPr>
            <a:spLocks noGrp="1"/>
          </p:cNvSpPr>
          <p:nvPr>
            <p:ph type="body" sz="quarter" idx="10" hasCustomPrompt="1"/>
          </p:nvPr>
        </p:nvSpPr>
        <p:spPr>
          <a:xfrm>
            <a:off x="467749" y="2784966"/>
            <a:ext cx="8219053" cy="366706"/>
          </a:xfrm>
          <a:prstGeom prst="rect">
            <a:avLst/>
          </a:prstGeom>
        </p:spPr>
        <p:txBody>
          <a:bodyPr>
            <a:normAutofit/>
          </a:bodyPr>
          <a:lstStyle>
            <a:lvl1pPr marL="0" indent="0">
              <a:buNone/>
              <a:defRPr sz="225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add lecture title</a:t>
            </a:r>
          </a:p>
        </p:txBody>
      </p:sp>
    </p:spTree>
    <p:extLst>
      <p:ext uri="{BB962C8B-B14F-4D97-AF65-F5344CB8AC3E}">
        <p14:creationId xmlns:p14="http://schemas.microsoft.com/office/powerpoint/2010/main" val="9444645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54A0AA2-B636-401F-B58B-6DF5349EBC51}"/>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dirty="0"/>
              <a:t>Click to </a:t>
            </a:r>
            <a:r>
              <a:rPr lang="en-US" noProof="0"/>
              <a:t>add title</a:t>
            </a:r>
            <a:endParaRPr lang="en-US" noProof="0" dirty="0"/>
          </a:p>
        </p:txBody>
      </p:sp>
      <p:sp>
        <p:nvSpPr>
          <p:cNvPr id="11" name="Rectangle 10">
            <a:extLst>
              <a:ext uri="{FF2B5EF4-FFF2-40B4-BE49-F238E27FC236}">
                <a16:creationId xmlns:a16="http://schemas.microsoft.com/office/drawing/2014/main" id="{20414BC9-864B-4D63-BFF5-8A26BC6E547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533919" y="1390650"/>
            <a:ext cx="8085415" cy="3077573"/>
          </a:xfrm>
          <a:prstGeom prst="rect">
            <a:avLst/>
          </a:prstGeom>
        </p:spPr>
        <p:txBody>
          <a:bodyPr>
            <a:noAutofit/>
          </a:bodyPr>
          <a:lstStyle>
            <a:lvl1pPr marL="230188" indent="-230188">
              <a:spcBef>
                <a:spcPts val="750"/>
              </a:spcBef>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dirty="0"/>
              <a:t>Click to add bullets</a:t>
            </a:r>
          </a:p>
          <a:p>
            <a:pPr lvl="1"/>
            <a:r>
              <a:rPr lang="en-US" noProof="0" dirty="0"/>
              <a:t>Second level</a:t>
            </a:r>
          </a:p>
          <a:p>
            <a:pPr lvl="2"/>
            <a:r>
              <a:rPr lang="en-US" noProof="0" dirty="0"/>
              <a:t>Third level</a:t>
            </a:r>
          </a:p>
        </p:txBody>
      </p:sp>
      <p:pic>
        <p:nvPicPr>
          <p:cNvPr id="8" name="WSE logo">
            <a:extLst>
              <a:ext uri="{FF2B5EF4-FFF2-40B4-BE49-F238E27FC236}">
                <a16:creationId xmlns:a16="http://schemas.microsoft.com/office/drawing/2014/main" id="{5F712F24-2ADD-4B4F-B20F-5AF8A0644F0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spTree>
    <p:extLst>
      <p:ext uri="{BB962C8B-B14F-4D97-AF65-F5344CB8AC3E}">
        <p14:creationId xmlns:p14="http://schemas.microsoft.com/office/powerpoint/2010/main" val="7520897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4 Items and Text - Simple">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95812EB8-9C15-3D45-A153-203E42E9854C}"/>
              </a:ext>
            </a:extLst>
          </p:cNvPr>
          <p:cNvSpPr>
            <a:spLocks noGrp="1"/>
          </p:cNvSpPr>
          <p:nvPr>
            <p:ph type="title" hasCustomPrompt="1"/>
          </p:nvPr>
        </p:nvSpPr>
        <p:spPr>
          <a:xfrm>
            <a:off x="530351" y="107119"/>
            <a:ext cx="8088983" cy="857542"/>
          </a:xfrm>
          <a:prstGeom prst="rect">
            <a:avLst/>
          </a:prstGeom>
        </p:spPr>
        <p:txBody>
          <a:bodyPr anchor="b"/>
          <a:lstStyle>
            <a:lvl1pPr>
              <a:defRPr sz="3000" b="1">
                <a:solidFill>
                  <a:schemeClr val="tx2"/>
                </a:solidFill>
              </a:defRPr>
            </a:lvl1pPr>
          </a:lstStyle>
          <a:p>
            <a:r>
              <a:rPr lang="en-US" dirty="0"/>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0352" y="1389888"/>
            <a:ext cx="8096622" cy="1523999"/>
          </a:xfrm>
          <a:prstGeom prst="rect">
            <a:avLst/>
          </a:prstGeom>
          <a:ln w="6350">
            <a:noFill/>
          </a:ln>
        </p:spPr>
        <p:txBody>
          <a:bodyPr>
            <a:noAutofit/>
          </a:bodyPr>
          <a:lstStyle>
            <a:lvl1pPr marL="231775" indent="-231775" algn="l">
              <a:buClr>
                <a:srgbClr val="69ACE5"/>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30188">
              <a:buClr>
                <a:schemeClr val="bg2"/>
              </a:buClr>
              <a:buFont typeface="Courier New" panose="02070309020205020404" pitchFamily="49" charset="0"/>
              <a:buChar char="o"/>
              <a:defRPr sz="1600"/>
            </a:lvl2pPr>
            <a:lvl3pPr marL="914400" indent="-228600">
              <a:buClr>
                <a:srgbClr val="69ACE5"/>
              </a:buClr>
              <a:defRPr sz="1600"/>
            </a:lvl3pPr>
          </a:lstStyle>
          <a:p>
            <a:pPr lvl="0"/>
            <a:r>
              <a:rPr lang="en-US" dirty="0"/>
              <a:t>Click to add bullets</a:t>
            </a:r>
          </a:p>
          <a:p>
            <a:pPr lvl="1"/>
            <a:r>
              <a:rPr lang="en-US" dirty="0"/>
              <a:t>Second level</a:t>
            </a:r>
          </a:p>
          <a:p>
            <a:pPr lvl="2"/>
            <a:r>
              <a:rPr lang="en-US" dirty="0"/>
              <a:t>Third level</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530351" y="3058846"/>
            <a:ext cx="8088983" cy="1523999"/>
          </a:xfrm>
          <a:prstGeom prst="rect">
            <a:avLst/>
          </a:prstGeom>
          <a:ln w="6350">
            <a:noFill/>
          </a:ln>
        </p:spPr>
        <p:txBody>
          <a:bodyPr>
            <a:noAutofit/>
          </a:bodyPr>
          <a:lstStyle>
            <a:lvl1pPr marL="231775" indent="-231775" algn="l">
              <a:buClr>
                <a:srgbClr val="69ACE5"/>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marR="0" indent="-230188" algn="l" defTabSz="685800" rtl="0" eaLnBrk="1" fontAlgn="auto" latinLnBrk="0" hangingPunct="1">
              <a:lnSpc>
                <a:spcPct val="90000"/>
              </a:lnSpc>
              <a:spcBef>
                <a:spcPts val="375"/>
              </a:spcBef>
              <a:spcAft>
                <a:spcPts val="0"/>
              </a:spcAft>
              <a:buClr>
                <a:schemeClr val="bg2"/>
              </a:buClr>
              <a:buSzTx/>
              <a:buFont typeface="Courier New" panose="02070309020205020404" pitchFamily="49" charset="0"/>
              <a:buChar char="o"/>
              <a:tabLst/>
              <a:defRPr sz="1600"/>
            </a:lvl2pPr>
            <a:lvl3pPr marL="914400" indent="-228600">
              <a:buClr>
                <a:srgbClr val="69ACE5"/>
              </a:buClr>
              <a:buFont typeface="Arial" panose="020B0604020202020204" pitchFamily="34" charset="0"/>
              <a:buChar char="•"/>
              <a:defRPr sz="1600"/>
            </a:lvl3pPr>
          </a:lstStyle>
          <a:p>
            <a:pPr lvl="0"/>
            <a:r>
              <a:rPr lang="en-US" dirty="0"/>
              <a:t>Click to add bullets</a:t>
            </a:r>
          </a:p>
          <a:p>
            <a:pPr lvl="1"/>
            <a:r>
              <a:rPr lang="en-US" dirty="0"/>
              <a:t>Second level</a:t>
            </a:r>
          </a:p>
          <a:p>
            <a:pPr lvl="2"/>
            <a:r>
              <a:rPr lang="en-US" dirty="0"/>
              <a:t>Third level</a:t>
            </a:r>
          </a:p>
          <a:p>
            <a:pPr lvl="1"/>
            <a:endParaRPr lang="en-US" dirty="0"/>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8457539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a:solidFill>
                  <a:schemeClr val="tx2"/>
                </a:solidFill>
              </a:defRPr>
            </a:lvl1pPr>
          </a:lstStyle>
          <a:p>
            <a:r>
              <a:rPr lang="en-US" dirty="0"/>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30352" y="1389888"/>
            <a:ext cx="3571875" cy="3134272"/>
          </a:xfrm>
          <a:prstGeom prst="rect">
            <a:avLst/>
          </a:prstGeom>
        </p:spPr>
        <p:txBody>
          <a:bodyPr>
            <a:noAutofit/>
          </a:bodyPr>
          <a:lstStyle>
            <a:lvl1pPr marL="258366" indent="-258366">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0" y="1389888"/>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0146794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i="0">
                <a:solidFill>
                  <a:schemeClr val="tx2"/>
                </a:solidFill>
              </a:defRPr>
            </a:lvl1pPr>
          </a:lstStyle>
          <a:p>
            <a:r>
              <a:rPr lang="en-US" dirty="0"/>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Picture">
            <a:extLst>
              <a:ext uri="{FF2B5EF4-FFF2-40B4-BE49-F238E27FC236}">
                <a16:creationId xmlns:a16="http://schemas.microsoft.com/office/drawing/2014/main" id="{4884B21B-478C-4C01-9996-0F72AC036144}"/>
              </a:ext>
            </a:extLst>
          </p:cNvPr>
          <p:cNvSpPr>
            <a:spLocks noGrp="1"/>
          </p:cNvSpPr>
          <p:nvPr>
            <p:ph type="pic" sz="quarter" idx="19"/>
          </p:nvPr>
        </p:nvSpPr>
        <p:spPr bwMode="auto">
          <a:xfrm>
            <a:off x="522711"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2" name="Picture Citation">
            <a:extLst>
              <a:ext uri="{FF2B5EF4-FFF2-40B4-BE49-F238E27FC236}">
                <a16:creationId xmlns:a16="http://schemas.microsoft.com/office/drawing/2014/main" id="{47FB68FD-CDA4-408D-A343-8A86DF16AEA4}"/>
              </a:ext>
            </a:extLst>
          </p:cNvPr>
          <p:cNvSpPr>
            <a:spLocks noGrp="1"/>
          </p:cNvSpPr>
          <p:nvPr>
            <p:ph type="body" sz="quarter" idx="20" hasCustomPrompt="1"/>
          </p:nvPr>
        </p:nvSpPr>
        <p:spPr>
          <a:xfrm>
            <a:off x="3017538" y="4585070"/>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765176"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3948341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Bullets and Image - Simple Small">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E64E24-CAF0-4D23-BB2F-41C411BEFBE6}"/>
              </a:ext>
            </a:extLst>
          </p:cNvPr>
          <p:cNvSpPr>
            <a:spLocks noGrp="1"/>
          </p:cNvSpPr>
          <p:nvPr>
            <p:ph type="title" hasCustomPrompt="1"/>
          </p:nvPr>
        </p:nvSpPr>
        <p:spPr>
          <a:xfrm>
            <a:off x="530352" y="107118"/>
            <a:ext cx="8164088" cy="858505"/>
          </a:xfrm>
          <a:prstGeom prst="rect">
            <a:avLst/>
          </a:prstGeom>
        </p:spPr>
        <p:txBody>
          <a:bodyPr anchor="b"/>
          <a:lstStyle>
            <a:lvl1pPr>
              <a:defRPr sz="3000" b="1" i="0" u="none">
                <a:solidFill>
                  <a:srgbClr val="092C74"/>
                </a:solidFill>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dirty="0"/>
              <a:t>Click to add title</a:t>
            </a:r>
            <a:endParaRPr kumimoji="0" lang="en-US" sz="3000" b="1" i="0" u="none" strike="noStrike" kern="1200" cap="none" spc="0" normalizeH="0" baseline="0" noProof="0" dirty="0">
              <a:ln>
                <a:noFill/>
              </a:ln>
              <a:solidFill>
                <a:srgbClr val="002D72"/>
              </a:solidFill>
              <a:effectLst/>
              <a:uLnTx/>
              <a:uFillTx/>
              <a:latin typeface="Tahoma"/>
              <a:ea typeface="+mn-ea"/>
              <a:cs typeface="+mn-cs"/>
            </a:endParaRP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114925" y="1272248"/>
            <a:ext cx="3571875" cy="3174967"/>
          </a:xfrm>
          <a:prstGeom prst="rect">
            <a:avLst/>
          </a:prstGeom>
        </p:spPr>
        <p:txBody>
          <a:bodyPr>
            <a:noAutofit/>
          </a:bodyPr>
          <a:lstStyle>
            <a:lvl1pPr marL="258366" indent="-258366">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lvl2pPr>
            <a:lvl3pPr marL="914400" indent="-228600">
              <a:buClr>
                <a:schemeClr val="bg2"/>
              </a:buClr>
              <a:defRPr sz="1600"/>
            </a:lvl3pPr>
          </a:lstStyle>
          <a:p>
            <a:pPr lvl="0"/>
            <a:r>
              <a:rPr lang="en-US" dirty="0"/>
              <a:t>Click to add bullets</a:t>
            </a:r>
          </a:p>
          <a:p>
            <a:pPr lvl="1"/>
            <a:r>
              <a:rPr lang="en-US" dirty="0"/>
              <a:t>Second level</a:t>
            </a:r>
          </a:p>
          <a:p>
            <a:pPr lvl="2"/>
            <a:r>
              <a:rPr lang="en-US" dirty="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 y="1272249"/>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5459125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Big Image and Bullet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B9D2BC59-BAA9-4F86-A1D2-5D980B71B6D0}"/>
              </a:ext>
            </a:extLst>
          </p:cNvPr>
          <p:cNvSpPr>
            <a:spLocks noGrp="1"/>
          </p:cNvSpPr>
          <p:nvPr>
            <p:ph type="title" hasCustomPrompt="1"/>
          </p:nvPr>
        </p:nvSpPr>
        <p:spPr>
          <a:xfrm>
            <a:off x="395289" y="328403"/>
            <a:ext cx="3131127" cy="1192682"/>
          </a:xfrm>
          <a:prstGeom prst="rect">
            <a:avLst/>
          </a:prstGeom>
        </p:spPr>
        <p:txBody>
          <a:bodyPr anchor="b"/>
          <a:lstStyle>
            <a:lvl1pPr>
              <a:defRPr sz="3000" b="1">
                <a:solidFill>
                  <a:schemeClr val="tx2"/>
                </a:solidFill>
              </a:defRPr>
            </a:lvl1pPr>
          </a:lstStyle>
          <a:p>
            <a:r>
              <a:rPr lang="en-US" dirty="0"/>
              <a:t>Click to add title</a:t>
            </a:r>
          </a:p>
        </p:txBody>
      </p:sp>
      <p:sp>
        <p:nvSpPr>
          <p:cNvPr id="7" name="Rectangle 6">
            <a:extLst>
              <a:ext uri="{FF2B5EF4-FFF2-40B4-BE49-F238E27FC236}">
                <a16:creationId xmlns:a16="http://schemas.microsoft.com/office/drawing/2014/main" id="{3BBBCBD4-734B-4675-AF6F-AADF5D7D00E9}"/>
              </a:ext>
              <a:ext uri="{C183D7F6-B498-43B3-948B-1728B52AA6E4}">
                <adec:decorative xmlns:adec="http://schemas.microsoft.com/office/drawing/2017/decorative" val="1"/>
              </a:ext>
            </a:extLst>
          </p:cNvPr>
          <p:cNvSpPr/>
          <p:nvPr/>
        </p:nvSpPr>
        <p:spPr>
          <a:xfrm>
            <a:off x="463176" y="1521085"/>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Bullets">
            <a:extLst>
              <a:ext uri="{FF2B5EF4-FFF2-40B4-BE49-F238E27FC236}">
                <a16:creationId xmlns:a16="http://schemas.microsoft.com/office/drawing/2014/main" id="{193BA231-D4D9-4495-ABB3-778FD8DA042C}"/>
              </a:ext>
            </a:extLst>
          </p:cNvPr>
          <p:cNvSpPr>
            <a:spLocks noGrp="1"/>
          </p:cNvSpPr>
          <p:nvPr userDrawn="1">
            <p:ph type="body" sz="quarter" idx="16" hasCustomPrompt="1"/>
          </p:nvPr>
        </p:nvSpPr>
        <p:spPr>
          <a:xfrm>
            <a:off x="395289" y="1838548"/>
            <a:ext cx="3131127" cy="2668980"/>
          </a:xfrm>
          <a:prstGeom prst="rect">
            <a:avLst/>
          </a:prstGeom>
        </p:spPr>
        <p:txBody>
          <a:bodyPr>
            <a:noAutofit/>
          </a:bodyPr>
          <a:lstStyle>
            <a:lvl1pPr marL="228600" indent="-228600">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chemeClr val="bg2"/>
              </a:buClr>
              <a:buFont typeface="Courier New" panose="02070309020205020404" pitchFamily="49" charset="0"/>
              <a:buChar char="o"/>
              <a:defRPr sz="1600"/>
            </a:lvl2pPr>
            <a:lvl3pPr marL="914400" indent="-228600">
              <a:buClr>
                <a:schemeClr val="bg2"/>
              </a:buClr>
              <a:defRPr sz="1600"/>
            </a:lvl3pPr>
          </a:lstStyle>
          <a:p>
            <a:pPr lvl="0"/>
            <a:r>
              <a:rPr lang="en-US" dirty="0"/>
              <a:t>Click to add bullets</a:t>
            </a:r>
          </a:p>
          <a:p>
            <a:pPr lvl="1"/>
            <a:r>
              <a:rPr lang="en-US" dirty="0"/>
              <a:t>Second level</a:t>
            </a:r>
          </a:p>
          <a:p>
            <a:pPr lvl="2"/>
            <a:r>
              <a:rPr lang="en-US" dirty="0"/>
              <a:t>Third level</a:t>
            </a:r>
          </a:p>
        </p:txBody>
      </p:sp>
      <p:sp>
        <p:nvSpPr>
          <p:cNvPr id="5" name="Picture">
            <a:extLst>
              <a:ext uri="{FF2B5EF4-FFF2-40B4-BE49-F238E27FC236}">
                <a16:creationId xmlns:a16="http://schemas.microsoft.com/office/drawing/2014/main" id="{265A9C31-C8EA-436B-A2CE-0C7EF8C1A1CF}"/>
              </a:ext>
            </a:extLst>
          </p:cNvPr>
          <p:cNvSpPr>
            <a:spLocks noGrp="1"/>
          </p:cNvSpPr>
          <p:nvPr>
            <p:ph type="pic" sz="quarter" idx="10"/>
          </p:nvPr>
        </p:nvSpPr>
        <p:spPr>
          <a:xfrm>
            <a:off x="4069762" y="0"/>
            <a:ext cx="5074238" cy="5143500"/>
          </a:xfrm>
          <a:custGeom>
            <a:avLst/>
            <a:gdLst>
              <a:gd name="connsiteX0" fmla="*/ 0 w 5965370"/>
              <a:gd name="connsiteY0" fmla="*/ 0 h 6858000"/>
              <a:gd name="connsiteX1" fmla="*/ 5965370 w 5965370"/>
              <a:gd name="connsiteY1" fmla="*/ 0 h 6858000"/>
              <a:gd name="connsiteX2" fmla="*/ 5965370 w 5965370"/>
              <a:gd name="connsiteY2" fmla="*/ 6858000 h 6858000"/>
              <a:gd name="connsiteX3" fmla="*/ 0 w 59653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65370" h="6858000">
                <a:moveTo>
                  <a:pt x="0" y="0"/>
                </a:moveTo>
                <a:lnTo>
                  <a:pt x="5965370" y="0"/>
                </a:lnTo>
                <a:lnTo>
                  <a:pt x="5965370" y="6858000"/>
                </a:lnTo>
                <a:lnTo>
                  <a:pt x="0" y="68580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6" name="Picture Citation">
            <a:extLst>
              <a:ext uri="{FF2B5EF4-FFF2-40B4-BE49-F238E27FC236}">
                <a16:creationId xmlns:a16="http://schemas.microsoft.com/office/drawing/2014/main" id="{EE8084E3-8476-4A31-8838-95D56C1C9991}"/>
              </a:ext>
            </a:extLst>
          </p:cNvPr>
          <p:cNvSpPr>
            <a:spLocks noGrp="1"/>
          </p:cNvSpPr>
          <p:nvPr>
            <p:ph type="body" sz="quarter" idx="18" hasCustomPrompt="1"/>
          </p:nvPr>
        </p:nvSpPr>
        <p:spPr>
          <a:xfrm>
            <a:off x="2577459" y="488400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4" name="Page Number">
            <a:extLst>
              <a:ext uri="{FF2B5EF4-FFF2-40B4-BE49-F238E27FC236}">
                <a16:creationId xmlns:a16="http://schemas.microsoft.com/office/drawing/2014/main" id="{111069FF-2DBD-453E-A62E-A87DF2CF2FB0}"/>
              </a:ext>
            </a:extLst>
          </p:cNvPr>
          <p:cNvSpPr txBox="1"/>
          <p:nvPr userDrawn="1"/>
        </p:nvSpPr>
        <p:spPr>
          <a:xfrm>
            <a:off x="-400049" y="4895931"/>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prstClr val="white">
                    <a:lumMod val="50000"/>
                  </a:prstClr>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prstClr val="white">
                  <a:lumMod val="50000"/>
                </a:prstClr>
              </a:solidFill>
              <a:effectLst/>
              <a:uLnTx/>
              <a:uFillTx/>
              <a:latin typeface="Tahoma"/>
              <a:ea typeface="+mn-ea"/>
              <a:cs typeface="+mn-cs"/>
            </a:endParaRPr>
          </a:p>
        </p:txBody>
      </p:sp>
    </p:spTree>
    <p:extLst>
      <p:ext uri="{BB962C8B-B14F-4D97-AF65-F5344CB8AC3E}">
        <p14:creationId xmlns:p14="http://schemas.microsoft.com/office/powerpoint/2010/main" val="2595704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0"/>
        <p:cNvGrpSpPr/>
        <p:nvPr/>
      </p:nvGrpSpPr>
      <p:grpSpPr>
        <a:xfrm>
          <a:off x="0" y="0"/>
          <a:ext cx="0" cy="0"/>
          <a:chOff x="0" y="0"/>
          <a:chExt cx="0" cy="0"/>
        </a:xfrm>
      </p:grpSpPr>
      <p:sp>
        <p:nvSpPr>
          <p:cNvPr id="41" name="Google Shape;41;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orbel" panose="020B0503020204020204" pitchFamily="34" charset="0"/>
            </a:endParaRPr>
          </a:p>
        </p:txBody>
      </p:sp>
      <p:sp>
        <p:nvSpPr>
          <p:cNvPr id="42" name="Google Shape;42;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able or Imag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70285FB5-8EF0-4290-82AE-0E7D18F5E1B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4" name="Rectangle 13">
            <a:extLst>
              <a:ext uri="{FF2B5EF4-FFF2-40B4-BE49-F238E27FC236}">
                <a16:creationId xmlns:a16="http://schemas.microsoft.com/office/drawing/2014/main" id="{D70550E0-BE9C-4243-B6E1-D36E23EBA7E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lumMod val="50000"/>
                  </a:schemeClr>
                </a:solidFill>
                <a:latin typeface="+mj-lt"/>
              </a:rPr>
              <a:t>                </a:t>
            </a:r>
            <a:fld id="{F2C1E792-EDA4-4DC5-8412-A2C2E5D30ADF}" type="slidenum">
              <a:rPr lang="en-US" sz="1000" b="1" baseline="0">
                <a:solidFill>
                  <a:schemeClr val="bg1">
                    <a:lumMod val="50000"/>
                  </a:schemeClr>
                </a:solidFill>
                <a:latin typeface="+mj-lt"/>
              </a:rPr>
              <a:pPr algn="r" defTabSz="685783">
                <a:defRPr/>
              </a:pPr>
              <a:t>‹#›</a:t>
            </a:fld>
            <a:endParaRPr lang="en-US" sz="1000" b="1" baseline="0" dirty="0">
              <a:solidFill>
                <a:schemeClr val="bg1">
                  <a:lumMod val="50000"/>
                </a:schemeClr>
              </a:solidFill>
              <a:latin typeface="+mj-lt"/>
            </a:endParaRPr>
          </a:p>
        </p:txBody>
      </p:sp>
      <p:pic>
        <p:nvPicPr>
          <p:cNvPr id="12" name="WSE logo">
            <a:extLst>
              <a:ext uri="{FF2B5EF4-FFF2-40B4-BE49-F238E27FC236}">
                <a16:creationId xmlns:a16="http://schemas.microsoft.com/office/drawing/2014/main" id="{3A47A697-B777-4F7D-815F-EDBEC2B3E85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9935498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995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8" name="Google Shape;48;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3.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29" Type="http://schemas.openxmlformats.org/officeDocument/2006/relationships/slideLayout" Target="../slideLayouts/slideLayout72.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5" Type="http://schemas.openxmlformats.org/officeDocument/2006/relationships/slideLayout" Target="../slideLayouts/slideLayout77.xml"/><Relationship Id="rId10" Type="http://schemas.openxmlformats.org/officeDocument/2006/relationships/theme" Target="../theme/theme5.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Corbel"/>
              <a:buNone/>
              <a:defRPr sz="2800">
                <a:solidFill>
                  <a:schemeClr val="dk1"/>
                </a:solidFill>
                <a:latin typeface="Corbel"/>
                <a:ea typeface="Corbel"/>
                <a:cs typeface="Corbel"/>
                <a:sym typeface="Corbe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Corbel"/>
              <a:buChar char="●"/>
              <a:defRPr sz="1800">
                <a:solidFill>
                  <a:schemeClr val="dk2"/>
                </a:solidFill>
                <a:latin typeface="Corbel"/>
                <a:ea typeface="Corbel"/>
                <a:cs typeface="Corbel"/>
                <a:sym typeface="Corbel"/>
              </a:defRPr>
            </a:lvl1pPr>
            <a:lvl2pPr marL="914400" lvl="1"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2pPr>
            <a:lvl3pPr marL="1371600" lvl="2"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3pPr>
            <a:lvl4pPr marL="1828800" lvl="3"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4pPr>
            <a:lvl5pPr marL="2286000" lvl="4"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5pPr>
            <a:lvl6pPr marL="2743200" lvl="5"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6pPr>
            <a:lvl7pPr marL="3200400" lvl="6"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7pPr>
            <a:lvl8pPr marL="3657600" lvl="7"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8pPr>
            <a:lvl9pPr marL="4114800" lvl="8"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b="0" i="0">
                <a:solidFill>
                  <a:schemeClr val="dk2"/>
                </a:solidFill>
                <a:latin typeface="Corbel" panose="020B0503020204020204" pitchFamily="34" charset="0"/>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dirty="0"/>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77" r:id="rId3"/>
    <p:sldLayoutId id="2147483678" r:id="rId4"/>
    <p:sldLayoutId id="2147483679" r:id="rId5"/>
    <p:sldLayoutId id="2147483655" r:id="rId6"/>
    <p:sldLayoutId id="2147483656" r:id="rId7"/>
    <p:sldLayoutId id="2147483680" r:id="rId8"/>
    <p:sldLayoutId id="2147483681" r:id="rId9"/>
    <p:sldLayoutId id="2147483672" r:id="rId10"/>
    <p:sldLayoutId id="2147483693" r:id="rId11"/>
    <p:sldLayoutId id="2147483695" r:id="rId12"/>
    <p:sldLayoutId id="2147483764" r:id="rId13"/>
    <p:sldLayoutId id="2147483766" r:id="rId14"/>
    <p:sldLayoutId id="2147483767"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24052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68" r:id="rId15"/>
    <p:sldLayoutId id="2147483769" r:id="rId16"/>
    <p:sldLayoutId id="2147483770" r:id="rId17"/>
    <p:sldLayoutId id="2147483771" r:id="rId1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457702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00478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48" r:id="rId26"/>
    <p:sldLayoutId id="2147483749" r:id="rId27"/>
    <p:sldLayoutId id="2147483750" r:id="rId28"/>
    <p:sldLayoutId id="2147483751" r:id="rId2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8030006"/>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hyperlink" Target="https://arxiv.org/abs/2201.11903" TargetMode="External"/></Relationships>
</file>

<file path=ppt/slides/_rels/slide101.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17.xml"/></Relationships>
</file>

<file path=ppt/slides/_rels/slide10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17.xml"/><Relationship Id="rId4" Type="http://schemas.openxmlformats.org/officeDocument/2006/relationships/image" Target="../media/image75.jpg"/></Relationships>
</file>

<file path=ppt/slides/_rels/slide10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17.xml"/><Relationship Id="rId5" Type="http://schemas.openxmlformats.org/officeDocument/2006/relationships/image" Target="../media/image75.jpg"/><Relationship Id="rId4" Type="http://schemas.openxmlformats.org/officeDocument/2006/relationships/image" Target="../media/image76.jpg"/></Relationships>
</file>

<file path=ppt/slides/_rels/slide104.xml.rels><?xml version="1.0" encoding="UTF-8" standalone="yes"?>
<Relationships xmlns="http://schemas.openxmlformats.org/package/2006/relationships"><Relationship Id="rId3" Type="http://schemas.openxmlformats.org/officeDocument/2006/relationships/hyperlink" Target="https://arxiv.org/abs/2201.11903" TargetMode="External"/><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77.png"/></Relationships>
</file>

<file path=ppt/slides/_rels/slide10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hyperlink" Target="https://arxiv.org/pdf/2212.10001.pdf" TargetMode="External"/></Relationships>
</file>

<file path=ppt/slides/_rels/slide106.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8.xml"/></Relationships>
</file>

<file path=ppt/slides/_rels/slide107.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17.xml"/></Relationships>
</file>

<file path=ppt/slides/_rels/slide108.xml.rels><?xml version="1.0" encoding="UTF-8" standalone="yes"?>
<Relationships xmlns="http://schemas.openxmlformats.org/package/2006/relationships"><Relationship Id="rId2" Type="http://schemas.openxmlformats.org/officeDocument/2006/relationships/hyperlink" Target="https://github.com/OpenBioLink/ThoughtSource" TargetMode="External"/><Relationship Id="rId1" Type="http://schemas.openxmlformats.org/officeDocument/2006/relationships/slideLayout" Target="../slideLayouts/slideLayout17.xml"/></Relationships>
</file>

<file path=ppt/slides/_rels/slide109.xml.rels><?xml version="1.0" encoding="UTF-8" standalone="yes"?>
<Relationships xmlns="http://schemas.openxmlformats.org/package/2006/relationships"><Relationship Id="rId2" Type="http://schemas.microsoft.com/office/2018/10/relationships/comments" Target="../comments/modernComment_82F_91EEFB4E.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7.xml"/></Relationships>
</file>

<file path=ppt/slides/_rels/slide11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7.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7.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arxiv.org/abs/2104.08691" TargetMode="Externa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hyperlink" Target="https://arxiv.org/abs/2104.08691" TargetMode="External"/><Relationship Id="rId2" Type="http://schemas.openxmlformats.org/officeDocument/2006/relationships/image" Target="../media/image19.jp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arxiv.org/abs/2112.08348" TargetMode="External"/><Relationship Id="rId1" Type="http://schemas.openxmlformats.org/officeDocument/2006/relationships/slideLayout" Target="../slideLayouts/slideLayout17.xml"/><Relationship Id="rId4" Type="http://schemas.openxmlformats.org/officeDocument/2006/relationships/image" Target="../media/image21.svg"/></Relationships>
</file>

<file path=ppt/slides/_rels/slide2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0.png"/><Relationship Id="rId1" Type="http://schemas.openxmlformats.org/officeDocument/2006/relationships/slideLayout" Target="../slideLayouts/slideLayout17.xml"/><Relationship Id="rId4" Type="http://schemas.openxmlformats.org/officeDocument/2006/relationships/hyperlink" Target="https://arxiv.org/abs/2112.08348" TargetMode="External"/></Relationships>
</file>

<file path=ppt/slides/_rels/slide22.xml.rels><?xml version="1.0" encoding="UTF-8" standalone="yes"?>
<Relationships xmlns="http://schemas.openxmlformats.org/package/2006/relationships"><Relationship Id="rId3" Type="http://schemas.microsoft.com/office/2018/10/relationships/comments" Target="../comments/modernComment_605_366B3D5D.xml"/><Relationship Id="rId7" Type="http://schemas.openxmlformats.org/officeDocument/2006/relationships/hyperlink" Target="https://arxiv.org/abs/2112.08348" TargetMode="External"/><Relationship Id="rId2" Type="http://schemas.openxmlformats.org/officeDocument/2006/relationships/notesSlide" Target="../notesSlides/notesSlide1.xml"/><Relationship Id="rId1" Type="http://schemas.openxmlformats.org/officeDocument/2006/relationships/slideLayout" Target="../slideLayouts/slideLayout33.xml"/><Relationship Id="rId6" Type="http://schemas.openxmlformats.org/officeDocument/2006/relationships/image" Target="../media/image22.svg"/><Relationship Id="rId5" Type="http://schemas.openxmlformats.org/officeDocument/2006/relationships/image" Target="../media/image23.sv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hyperlink" Target="https://arxiv.org/abs/1902.00751"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26.jpg"/></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hyperlink" Target="https://arxiv.org/abs/2106.09685" TargetMode="External"/><Relationship Id="rId2" Type="http://schemas.openxmlformats.org/officeDocument/2006/relationships/image" Target="../media/image28.jpg"/><Relationship Id="rId1" Type="http://schemas.openxmlformats.org/officeDocument/2006/relationships/slideLayout" Target="../slideLayouts/slideLayout17.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10.xml"/><Relationship Id="rId4" Type="http://schemas.openxmlformats.org/officeDocument/2006/relationships/hyperlink" Target="https://arxiv.org/abs/2005.14165" TargetMode="External"/></Relationships>
</file>

<file path=ppt/slides/_rels/slide43.xml.rels><?xml version="1.0" encoding="UTF-8" standalone="yes"?>
<Relationships xmlns="http://schemas.openxmlformats.org/package/2006/relationships"><Relationship Id="rId2" Type="http://schemas.openxmlformats.org/officeDocument/2006/relationships/hyperlink" Target="https://github.com/allenai/acl2022-zerofewshot-tutorial/" TargetMode="Externa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17.xml"/><Relationship Id="rId4" Type="http://schemas.openxmlformats.org/officeDocument/2006/relationships/hyperlink" Target="https://arxiv.org/abs/2005.14165"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hyperlink" Target="https://arxiv.org/abs/2005.14165" TargetMode="Externa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hyperlink" Target="https://github.com/allenai/acl2022-zerofewshot-tutorial/" TargetMode="Externa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hyperlink" Target="https://github.com/allenai/acl2022-zerofewshot-tutorial/" TargetMode="Externa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hyperlink" Target="https://github.com/allenai/acl2022-zerofewshot-tutorial/" TargetMode="Externa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hyperlink" Target="https://github.com/allenai/acl2022-zerofewshot-tutorial/" TargetMode="External"/><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0.xml.rels><?xml version="1.0" encoding="UTF-8" standalone="yes"?>
<Relationships xmlns="http://schemas.openxmlformats.org/package/2006/relationships"><Relationship Id="rId3" Type="http://schemas.openxmlformats.org/officeDocument/2006/relationships/hyperlink" Target="https://github.com/allenai/acl2022-zerofewshot-tutorial/" TargetMode="External"/><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17.xml"/><Relationship Id="rId4" Type="http://schemas.openxmlformats.org/officeDocument/2006/relationships/hyperlink" Target="https://github.com/allenai/acl2022-zerofewshot-tutorial/"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hyperlink" Target="https://arxiv.org/pdf/2102.09690.pdf" TargetMode="External"/><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hyperlink" Target="https://arxiv.org/pdf/2102.09690.pdf" TargetMode="External"/><Relationship Id="rId2" Type="http://schemas.openxmlformats.org/officeDocument/2006/relationships/image" Target="../media/image50.jp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3" Type="http://schemas.openxmlformats.org/officeDocument/2006/relationships/hyperlink" Target="https://arxiv.org/pdf/2102.09690.pdf" TargetMode="External"/><Relationship Id="rId2" Type="http://schemas.openxmlformats.org/officeDocument/2006/relationships/image" Target="../media/image50.jpg"/><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openxmlformats.org/officeDocument/2006/relationships/hyperlink" Target="https://arxiv.org/pdf/2102.09690.pdf" TargetMode="External"/><Relationship Id="rId2" Type="http://schemas.openxmlformats.org/officeDocument/2006/relationships/image" Target="../media/image50.jpg"/><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2" Type="http://schemas.openxmlformats.org/officeDocument/2006/relationships/hyperlink" Target="https://arxiv.org/abs/2109.07830" TargetMode="Externa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3" Type="http://schemas.openxmlformats.org/officeDocument/2006/relationships/hyperlink" Target="https://arxiv.org/abs/2109.07830" TargetMode="External"/><Relationship Id="rId2" Type="http://schemas.openxmlformats.org/officeDocument/2006/relationships/image" Target="../media/image51.png"/><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3" Type="http://schemas.openxmlformats.org/officeDocument/2006/relationships/hyperlink" Target="https://arxiv.org/pdf/2102.09690.pdf" TargetMode="External"/><Relationship Id="rId2" Type="http://schemas.openxmlformats.org/officeDocument/2006/relationships/image" Target="../media/image52.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microsoft.com/office/2018/10/relationships/comments" Target="../comments/modernComment_856_B8F7F09.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3" Type="http://schemas.openxmlformats.org/officeDocument/2006/relationships/hyperlink" Target="https://arxiv.org/pdf/2102.09690.pdf" TargetMode="External"/><Relationship Id="rId2" Type="http://schemas.openxmlformats.org/officeDocument/2006/relationships/image" Target="../media/image52.png"/><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54.png"/><Relationship Id="rId4" Type="http://schemas.openxmlformats.org/officeDocument/2006/relationships/hyperlink" Target="https://arxiv.org/abs/2104.08315"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7.xml"/><Relationship Id="rId4" Type="http://schemas.openxmlformats.org/officeDocument/2006/relationships/image" Target="../media/image55.png"/></Relationships>
</file>

<file path=ppt/slides/_rels/slide7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17.xml"/><Relationship Id="rId5" Type="http://schemas.openxmlformats.org/officeDocument/2006/relationships/hyperlink" Target="https://arxiv.org/abs/2202.07206" TargetMode="External"/><Relationship Id="rId4" Type="http://schemas.openxmlformats.org/officeDocument/2006/relationships/image" Target="../media/image60.png"/></Relationships>
</file>

<file path=ppt/slides/_rels/slide77.xml.rels><?xml version="1.0" encoding="UTF-8" standalone="yes"?>
<Relationships xmlns="http://schemas.openxmlformats.org/package/2006/relationships"><Relationship Id="rId3" Type="http://schemas.openxmlformats.org/officeDocument/2006/relationships/hyperlink" Target="https://arxiv.org/abs/2202.07206" TargetMode="External"/><Relationship Id="rId2" Type="http://schemas.openxmlformats.org/officeDocument/2006/relationships/image" Target="../media/image61.jpg"/><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3" Type="http://schemas.openxmlformats.org/officeDocument/2006/relationships/hyperlink" Target="https://arxiv.org/abs/2202.07206" TargetMode="External"/><Relationship Id="rId2" Type="http://schemas.openxmlformats.org/officeDocument/2006/relationships/image" Target="../media/image61.jpg"/><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3" Type="http://schemas.openxmlformats.org/officeDocument/2006/relationships/hyperlink" Target="https://arxiv.org/abs/2202.12837" TargetMode="External"/><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6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3" Type="http://schemas.openxmlformats.org/officeDocument/2006/relationships/hyperlink" Target="https://arxiv.org/abs/2202.12837" TargetMode="External"/><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2" Type="http://schemas.openxmlformats.org/officeDocument/2006/relationships/hyperlink" Target="https://github.com/allenai/acl2022-zerofewshot-tutorial/" TargetMode="External"/><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hyperlink" Target="https://arxiv.org/abs/2111.02080" TargetMode="External"/><Relationship Id="rId1" Type="http://schemas.openxmlformats.org/officeDocument/2006/relationships/slideLayout" Target="../slideLayouts/slideLayout17.xml"/><Relationship Id="rId4" Type="http://schemas.openxmlformats.org/officeDocument/2006/relationships/image" Target="NULL"/></Relationships>
</file>

<file path=ppt/slides/_rels/slide86.xml.rels><?xml version="1.0" encoding="UTF-8" standalone="yes"?>
<Relationships xmlns="http://schemas.openxmlformats.org/package/2006/relationships"><Relationship Id="rId8" Type="http://schemas.openxmlformats.org/officeDocument/2006/relationships/hyperlink" Target="https://arxiv.org/abs/2310.08540" TargetMode="External"/><Relationship Id="rId3" Type="http://schemas.microsoft.com/office/2018/10/relationships/comments" Target="../comments/modernComment_827_2782752C.xml"/><Relationship Id="rId7" Type="http://schemas.openxmlformats.org/officeDocument/2006/relationships/hyperlink" Target="https://arxiv.org/pdf/2212.10559.pdf" TargetMode="External"/><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hyperlink" Target="https://arxiv.org/pdf/2211.15661.pdf" TargetMode="External"/><Relationship Id="rId5" Type="http://schemas.openxmlformats.org/officeDocument/2006/relationships/hyperlink" Target="https://arxiv.org/pdf/2212.07677.pdf" TargetMode="External"/><Relationship Id="rId4" Type="http://schemas.openxmlformats.org/officeDocument/2006/relationships/image" Target="../media/image65.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hyperlink" Target="https://github.com/allenai/acl2022-zerofewshot-tutorial/" TargetMode="External"/><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28.xml"/></Relationships>
</file>

<file path=ppt/slides/_rels/slide93.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8.xml"/></Relationships>
</file>

<file path=ppt/slides/_rels/slide9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9.jpg"/><Relationship Id="rId1" Type="http://schemas.openxmlformats.org/officeDocument/2006/relationships/slideLayout" Target="../slideLayouts/slideLayout28.xml"/></Relationships>
</file>

<file path=ppt/slides/_rels/slide9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hyperlink" Target="https://arxiv.org/abs/1908.04926" TargetMode="Externa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137AE-F7F2-3B87-C4FD-96B8A6FA099E}"/>
              </a:ext>
            </a:extLst>
          </p:cNvPr>
          <p:cNvSpPr>
            <a:spLocks noGrp="1"/>
          </p:cNvSpPr>
          <p:nvPr>
            <p:ph type="title"/>
          </p:nvPr>
        </p:nvSpPr>
        <p:spPr>
          <a:xfrm>
            <a:off x="467751" y="1960285"/>
            <a:ext cx="8596736" cy="544124"/>
          </a:xfrm>
        </p:spPr>
        <p:txBody>
          <a:bodyPr>
            <a:normAutofit fontScale="90000"/>
          </a:bodyPr>
          <a:lstStyle/>
          <a:p>
            <a:r>
              <a:rPr lang="en" dirty="0"/>
              <a:t>Adapting Language Models</a:t>
            </a:r>
            <a:endParaRPr lang="en-US" dirty="0"/>
          </a:p>
        </p:txBody>
      </p:sp>
      <p:sp>
        <p:nvSpPr>
          <p:cNvPr id="3" name="Text Placeholder 2">
            <a:extLst>
              <a:ext uri="{FF2B5EF4-FFF2-40B4-BE49-F238E27FC236}">
                <a16:creationId xmlns:a16="http://schemas.microsoft.com/office/drawing/2014/main" id="{6F0EE351-5E44-DC22-B536-9A5F6C0E638A}"/>
              </a:ext>
            </a:extLst>
          </p:cNvPr>
          <p:cNvSpPr>
            <a:spLocks noGrp="1"/>
          </p:cNvSpPr>
          <p:nvPr>
            <p:ph type="body" sz="quarter" idx="10"/>
          </p:nvPr>
        </p:nvSpPr>
        <p:spPr/>
        <p:txBody>
          <a:bodyPr>
            <a:normAutofit fontScale="92500" lnSpcReduction="10000"/>
          </a:bodyPr>
          <a:lstStyle/>
          <a:p>
            <a:r>
              <a:rPr lang="en-US" sz="2400" dirty="0"/>
              <a:t>CSCI 601-471/671 (NLP: Self-Supervised Models)</a:t>
            </a:r>
          </a:p>
          <a:p>
            <a:endParaRPr lang="en-US" dirty="0"/>
          </a:p>
        </p:txBody>
      </p:sp>
      <p:sp>
        <p:nvSpPr>
          <p:cNvPr id="5" name="TextBox 4">
            <a:extLst>
              <a:ext uri="{FF2B5EF4-FFF2-40B4-BE49-F238E27FC236}">
                <a16:creationId xmlns:a16="http://schemas.microsoft.com/office/drawing/2014/main" id="{80BC54B1-9653-D2D7-AA19-348325A337EE}"/>
              </a:ext>
            </a:extLst>
          </p:cNvPr>
          <p:cNvSpPr txBox="1"/>
          <p:nvPr/>
        </p:nvSpPr>
        <p:spPr>
          <a:xfrm>
            <a:off x="2420471" y="4740840"/>
            <a:ext cx="4572000" cy="307777"/>
          </a:xfrm>
          <a:prstGeom prst="rect">
            <a:avLst/>
          </a:prstGeom>
          <a:noFill/>
        </p:spPr>
        <p:txBody>
          <a:bodyPr wrap="square">
            <a:spAutoFit/>
          </a:bodyPr>
          <a:lstStyle/>
          <a:p>
            <a:pPr algn="ctr"/>
            <a:r>
              <a:rPr lang="en-US" dirty="0">
                <a:solidFill>
                  <a:schemeClr val="bg1"/>
                </a:solidFill>
                <a:latin typeface="Consolas" panose="020B0609020204030204" pitchFamily="49" charset="0"/>
                <a:ea typeface="Tahoma" panose="020B0604030504040204" pitchFamily="34" charset="0"/>
                <a:cs typeface="Consolas" panose="020B0609020204030204" pitchFamily="49" charset="0"/>
              </a:rPr>
              <a:t>https://self-</a:t>
            </a:r>
            <a:r>
              <a:rPr lang="en-US" dirty="0" err="1">
                <a:solidFill>
                  <a:schemeClr val="bg1"/>
                </a:solidFill>
                <a:latin typeface="Consolas" panose="020B0609020204030204" pitchFamily="49" charset="0"/>
                <a:ea typeface="Tahoma" panose="020B0604030504040204" pitchFamily="34" charset="0"/>
                <a:cs typeface="Consolas" panose="020B0609020204030204" pitchFamily="49" charset="0"/>
              </a:rPr>
              <a:t>supervised.cs.jhu.edu</a:t>
            </a:r>
            <a:r>
              <a:rPr lang="en-US" dirty="0">
                <a:solidFill>
                  <a:schemeClr val="bg1"/>
                </a:solidFill>
                <a:latin typeface="Consolas" panose="020B0609020204030204" pitchFamily="49" charset="0"/>
                <a:ea typeface="Tahoma" panose="020B0604030504040204" pitchFamily="34" charset="0"/>
                <a:cs typeface="Consolas" panose="020B0609020204030204" pitchFamily="49" charset="0"/>
              </a:rPr>
              <a:t>/sp2024/</a:t>
            </a:r>
          </a:p>
        </p:txBody>
      </p:sp>
      <p:sp>
        <p:nvSpPr>
          <p:cNvPr id="4" name="TextBox 3">
            <a:extLst>
              <a:ext uri="{FF2B5EF4-FFF2-40B4-BE49-F238E27FC236}">
                <a16:creationId xmlns:a16="http://schemas.microsoft.com/office/drawing/2014/main" id="{53EA38AC-357C-1ED2-309C-FE1C3ACFEF79}"/>
              </a:ext>
            </a:extLst>
          </p:cNvPr>
          <p:cNvSpPr txBox="1"/>
          <p:nvPr/>
        </p:nvSpPr>
        <p:spPr>
          <a:xfrm>
            <a:off x="-112650" y="68217"/>
            <a:ext cx="6166929" cy="253916"/>
          </a:xfrm>
          <a:prstGeom prst="rect">
            <a:avLst/>
          </a:prstGeom>
          <a:noFill/>
        </p:spPr>
        <p:txBody>
          <a:bodyPr wrap="square" rtlCol="0">
            <a:spAutoFit/>
          </a:bodyPr>
          <a:lstStyle/>
          <a:p>
            <a:pPr algn="ctr"/>
            <a:r>
              <a:rPr lang="en-US" sz="1050" dirty="0">
                <a:solidFill>
                  <a:schemeClr val="tx2">
                    <a:lumMod val="20000"/>
                    <a:lumOff val="80000"/>
                  </a:schemeClr>
                </a:solidFill>
                <a:latin typeface="Corbel" panose="020B0503020204020204" pitchFamily="34" charset="0"/>
              </a:rPr>
              <a:t>[Slide credit: </a:t>
            </a:r>
            <a:r>
              <a:rPr lang="en-US" sz="1050" dirty="0" err="1">
                <a:solidFill>
                  <a:schemeClr val="tx2">
                    <a:lumMod val="20000"/>
                    <a:lumOff val="80000"/>
                  </a:schemeClr>
                </a:solidFill>
                <a:latin typeface="Corbel" panose="020B0503020204020204" pitchFamily="34" charset="0"/>
              </a:rPr>
              <a:t>Iz</a:t>
            </a:r>
            <a:r>
              <a:rPr lang="en-US" sz="1050" dirty="0">
                <a:solidFill>
                  <a:schemeClr val="tx2">
                    <a:lumMod val="20000"/>
                    <a:lumOff val="80000"/>
                  </a:schemeClr>
                </a:solidFill>
                <a:latin typeface="Corbel" panose="020B0503020204020204" pitchFamily="34" charset="0"/>
              </a:rPr>
              <a:t> </a:t>
            </a:r>
            <a:r>
              <a:rPr lang="en-US" sz="1050" dirty="0" err="1">
                <a:solidFill>
                  <a:schemeClr val="tx2">
                    <a:lumMod val="20000"/>
                    <a:lumOff val="80000"/>
                  </a:schemeClr>
                </a:solidFill>
                <a:latin typeface="Corbel" panose="020B0503020204020204" pitchFamily="34" charset="0"/>
              </a:rPr>
              <a:t>Beltagy</a:t>
            </a:r>
            <a:r>
              <a:rPr lang="en-US" sz="1050" dirty="0">
                <a:solidFill>
                  <a:schemeClr val="tx2">
                    <a:lumMod val="20000"/>
                    <a:lumOff val="80000"/>
                  </a:schemeClr>
                </a:solidFill>
                <a:latin typeface="Corbel" panose="020B0503020204020204" pitchFamily="34" charset="0"/>
              </a:rPr>
              <a:t>, Arman Cohan, Robert Logan IV, </a:t>
            </a:r>
            <a:r>
              <a:rPr lang="en-US" sz="1050" dirty="0" err="1">
                <a:solidFill>
                  <a:schemeClr val="tx2">
                    <a:lumMod val="20000"/>
                    <a:lumOff val="80000"/>
                  </a:schemeClr>
                </a:solidFill>
                <a:latin typeface="Corbel" panose="020B0503020204020204" pitchFamily="34" charset="0"/>
              </a:rPr>
              <a:t>Sewon</a:t>
            </a:r>
            <a:r>
              <a:rPr lang="en-US" sz="1050" dirty="0">
                <a:solidFill>
                  <a:schemeClr val="tx2">
                    <a:lumMod val="20000"/>
                    <a:lumOff val="80000"/>
                  </a:schemeClr>
                </a:solidFill>
                <a:latin typeface="Corbel" panose="020B0503020204020204" pitchFamily="34" charset="0"/>
              </a:rPr>
              <a:t> Min, Sameer Singh, and many others ]</a:t>
            </a:r>
          </a:p>
        </p:txBody>
      </p:sp>
    </p:spTree>
    <p:extLst>
      <p:ext uri="{BB962C8B-B14F-4D97-AF65-F5344CB8AC3E}">
        <p14:creationId xmlns:p14="http://schemas.microsoft.com/office/powerpoint/2010/main" val="3819000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919" y="451154"/>
            <a:ext cx="8085415" cy="513507"/>
          </a:xfrm>
          <a:prstGeom prst="rect">
            <a:avLst/>
          </a:prstGeom>
        </p:spPr>
        <p:txBody>
          <a:bodyPr vert="horz" wrap="square" lIns="0" tIns="6065" rIns="0" bIns="0" rtlCol="0">
            <a:spAutoFit/>
          </a:bodyPr>
          <a:lstStyle/>
          <a:p>
            <a:pPr marL="5776">
              <a:lnSpc>
                <a:spcPct val="100000"/>
              </a:lnSpc>
              <a:spcBef>
                <a:spcPts val="48"/>
              </a:spcBef>
            </a:pPr>
            <a:r>
              <a:rPr sz="3297" spc="-20" dirty="0">
                <a:latin typeface="Calibri"/>
                <a:cs typeface="Calibri"/>
              </a:rPr>
              <a:t>Parameter-efficient</a:t>
            </a:r>
            <a:r>
              <a:rPr sz="3297" spc="-16" dirty="0">
                <a:latin typeface="Calibri"/>
                <a:cs typeface="Calibri"/>
              </a:rPr>
              <a:t> </a:t>
            </a:r>
            <a:r>
              <a:rPr lang="en-US" sz="3297" spc="-2" dirty="0">
                <a:latin typeface="Calibri"/>
                <a:cs typeface="Calibri"/>
              </a:rPr>
              <a:t>F</a:t>
            </a:r>
            <a:r>
              <a:rPr sz="3297" spc="-2" dirty="0">
                <a:latin typeface="Calibri"/>
                <a:cs typeface="Calibri"/>
              </a:rPr>
              <a:t>ine</a:t>
            </a:r>
            <a:r>
              <a:rPr lang="en-US" sz="3297" spc="-2" dirty="0">
                <a:latin typeface="Calibri"/>
                <a:cs typeface="Calibri"/>
              </a:rPr>
              <a:t>-</a:t>
            </a:r>
            <a:r>
              <a:rPr sz="3297" spc="-2" dirty="0">
                <a:latin typeface="Calibri"/>
                <a:cs typeface="Calibri"/>
              </a:rPr>
              <a:t>tuning</a:t>
            </a:r>
            <a:endParaRPr sz="3297" dirty="0">
              <a:latin typeface="Calibri"/>
              <a:cs typeface="Calibri"/>
            </a:endParaRPr>
          </a:p>
        </p:txBody>
      </p:sp>
      <p:sp>
        <p:nvSpPr>
          <p:cNvPr id="5" name="Text Placeholder 4">
            <a:extLst>
              <a:ext uri="{FF2B5EF4-FFF2-40B4-BE49-F238E27FC236}">
                <a16:creationId xmlns:a16="http://schemas.microsoft.com/office/drawing/2014/main" id="{2FC692ED-F51C-D47F-4C8C-BBBDC0C5079B}"/>
              </a:ext>
            </a:extLst>
          </p:cNvPr>
          <p:cNvSpPr>
            <a:spLocks noGrp="1"/>
          </p:cNvSpPr>
          <p:nvPr>
            <p:ph type="body" sz="quarter" idx="16"/>
          </p:nvPr>
        </p:nvSpPr>
        <p:spPr/>
        <p:txBody>
          <a:bodyPr/>
          <a:lstStyle/>
          <a:p>
            <a:r>
              <a:rPr lang="en-US" dirty="0"/>
              <a:t>In fine-tuning we need to updating and storing all the parameters of  the LM</a:t>
            </a:r>
          </a:p>
          <a:p>
            <a:pPr lvl="1"/>
            <a:r>
              <a:rPr lang="en-US" dirty="0"/>
              <a:t>We would need to store a copy of the LM for each task</a:t>
            </a:r>
          </a:p>
          <a:p>
            <a:pPr lvl="1"/>
            <a:endParaRPr lang="en-US" dirty="0"/>
          </a:p>
          <a:p>
            <a:r>
              <a:rPr lang="en-US" dirty="0"/>
              <a:t>With large models, storage management becomes difficult</a:t>
            </a:r>
          </a:p>
          <a:p>
            <a:pPr lvl="1"/>
            <a:r>
              <a:rPr lang="en-US" dirty="0"/>
              <a:t>E.g., A model of size 170B parameters requires ~340Gb of storage</a:t>
            </a:r>
          </a:p>
          <a:p>
            <a:pPr lvl="1"/>
            <a:r>
              <a:rPr lang="en-US" dirty="0"/>
              <a:t>If you fine-tune a separate model for 100 tasks:</a:t>
            </a:r>
          </a:p>
          <a:p>
            <a:pPr lvl="2"/>
            <a:r>
              <a:rPr lang="en-US" dirty="0"/>
              <a:t>340 * 100 = 34 TB of storage!</a:t>
            </a:r>
          </a:p>
          <a:p>
            <a:endParaRPr lang="en-US" dirty="0"/>
          </a:p>
        </p:txBody>
      </p:sp>
      <p:sp>
        <p:nvSpPr>
          <p:cNvPr id="4" name="object 4"/>
          <p:cNvSpPr txBox="1">
            <a:spLocks noGrp="1"/>
          </p:cNvSpPr>
          <p:nvPr>
            <p:ph type="sldNum" sz="quarter" idx="4294967295"/>
          </p:nvPr>
        </p:nvSpPr>
        <p:spPr>
          <a:xfrm>
            <a:off x="8812213" y="10642600"/>
            <a:ext cx="331787" cy="276225"/>
          </a:xfrm>
          <a:prstGeom prst="rect">
            <a:avLst/>
          </a:prstGeom>
        </p:spPr>
        <p:txBody>
          <a:bodyPr vert="horz" wrap="square" lIns="0" tIns="0" rIns="0" bIns="0" rtlCol="0">
            <a:spAutoFit/>
          </a:bodyPr>
          <a:lstStyle>
            <a:defPPr>
              <a:defRPr lang="en-US"/>
            </a:defPPr>
            <a:lvl1pPr marL="0" algn="l" defTabSz="914400" rtl="0" eaLnBrk="1" latinLnBrk="0" hangingPunct="1">
              <a:defRPr sz="195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975"/>
              </a:lnSpc>
            </a:pPr>
            <a:fld id="{81D60167-4931-47E6-BA6A-407CBD079E47}" type="slidenum">
              <a:rPr lang="en-US" spc="10" smtClean="0"/>
              <a:pPr marL="38100">
                <a:lnSpc>
                  <a:spcPts val="1975"/>
                </a:lnSpc>
              </a:pPr>
              <a:t>10</a:t>
            </a:fld>
            <a:endParaRPr spc="5" dirty="0"/>
          </a:p>
        </p:txBody>
      </p:sp>
    </p:spTree>
    <p:extLst>
      <p:ext uri="{BB962C8B-B14F-4D97-AF65-F5344CB8AC3E}">
        <p14:creationId xmlns:p14="http://schemas.microsoft.com/office/powerpoint/2010/main" val="18385421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C7A65-0164-005D-E57C-6DDE7606142E}"/>
              </a:ext>
            </a:extLst>
          </p:cNvPr>
          <p:cNvSpPr>
            <a:spLocks noGrp="1"/>
          </p:cNvSpPr>
          <p:nvPr>
            <p:ph type="title"/>
          </p:nvPr>
        </p:nvSpPr>
        <p:spPr/>
        <p:txBody>
          <a:bodyPr>
            <a:normAutofit/>
          </a:bodyPr>
          <a:lstStyle/>
          <a:p>
            <a:r>
              <a:rPr lang="en-US" sz="2800" spc="-5" dirty="0" err="1"/>
              <a:t>CoT</a:t>
            </a:r>
            <a:r>
              <a:rPr lang="en-US" sz="2800" spc="-5" dirty="0"/>
              <a:t> Prompting: Empirical Results </a:t>
            </a:r>
            <a:endParaRPr lang="en-US" dirty="0"/>
          </a:p>
        </p:txBody>
      </p:sp>
      <p:sp>
        <p:nvSpPr>
          <p:cNvPr id="8" name="Content Placeholder 7">
            <a:extLst>
              <a:ext uri="{FF2B5EF4-FFF2-40B4-BE49-F238E27FC236}">
                <a16:creationId xmlns:a16="http://schemas.microsoft.com/office/drawing/2014/main" id="{FFB203E2-C507-E85C-4689-95B9FC0BE87C}"/>
              </a:ext>
            </a:extLst>
          </p:cNvPr>
          <p:cNvSpPr>
            <a:spLocks noGrp="1"/>
          </p:cNvSpPr>
          <p:nvPr>
            <p:ph type="body" sz="quarter" idx="16"/>
          </p:nvPr>
        </p:nvSpPr>
        <p:spPr>
          <a:xfrm>
            <a:off x="401562" y="1264862"/>
            <a:ext cx="8447313" cy="3077573"/>
          </a:xfrm>
        </p:spPr>
        <p:txBody>
          <a:bodyPr>
            <a:normAutofit/>
          </a:bodyPr>
          <a:lstStyle/>
          <a:p>
            <a:r>
              <a:rPr lang="en-US" sz="1500" b="1" dirty="0"/>
              <a:t>Setup:</a:t>
            </a:r>
            <a:r>
              <a:rPr lang="en-US" sz="1500" dirty="0"/>
              <a:t> show </a:t>
            </a:r>
            <a:r>
              <a:rPr lang="en-US" sz="1500" dirty="0">
                <a:solidFill>
                  <a:srgbClr val="C00000"/>
                </a:solidFill>
              </a:rPr>
              <a:t>demonstrations </a:t>
            </a:r>
            <a:r>
              <a:rPr lang="en-US" sz="1500" dirty="0"/>
              <a:t>that contain the </a:t>
            </a:r>
            <a:r>
              <a:rPr lang="en-US" sz="1500" dirty="0">
                <a:solidFill>
                  <a:srgbClr val="C00000"/>
                </a:solidFill>
              </a:rPr>
              <a:t>decompositions</a:t>
            </a:r>
            <a:r>
              <a:rPr lang="en-US" sz="1500" dirty="0"/>
              <a:t> </a:t>
            </a:r>
          </a:p>
          <a:p>
            <a:r>
              <a:rPr lang="en-US" sz="1500" dirty="0"/>
              <a:t>The gains of multi-step prompting increases with scale. </a:t>
            </a:r>
          </a:p>
          <a:p>
            <a:r>
              <a:rPr lang="en-US" sz="1500" dirty="0"/>
              <a:t>Prompting achieves </a:t>
            </a:r>
            <a:r>
              <a:rPr lang="en-US" sz="1500" dirty="0">
                <a:solidFill>
                  <a:srgbClr val="C00000"/>
                </a:solidFill>
              </a:rPr>
              <a:t>better perf than </a:t>
            </a:r>
            <a:r>
              <a:rPr lang="en-US" sz="1500" dirty="0"/>
              <a:t>[smaller] models that are fine-tuned on a lot more data. </a:t>
            </a:r>
          </a:p>
        </p:txBody>
      </p:sp>
      <p:grpSp>
        <p:nvGrpSpPr>
          <p:cNvPr id="11" name="Group 10">
            <a:extLst>
              <a:ext uri="{FF2B5EF4-FFF2-40B4-BE49-F238E27FC236}">
                <a16:creationId xmlns:a16="http://schemas.microsoft.com/office/drawing/2014/main" id="{ABE4C909-E27C-6F4B-3063-D0E477E80F03}"/>
              </a:ext>
            </a:extLst>
          </p:cNvPr>
          <p:cNvGrpSpPr/>
          <p:nvPr/>
        </p:nvGrpSpPr>
        <p:grpSpPr>
          <a:xfrm>
            <a:off x="838201" y="2186940"/>
            <a:ext cx="6609286" cy="2614616"/>
            <a:chOff x="3281580" y="-386050"/>
            <a:chExt cx="5550720" cy="1995098"/>
          </a:xfrm>
        </p:grpSpPr>
        <p:pic>
          <p:nvPicPr>
            <p:cNvPr id="9" name="Content Placeholder 4" descr="Chart, line chart&#10;&#10;Description automatically generated">
              <a:extLst>
                <a:ext uri="{FF2B5EF4-FFF2-40B4-BE49-F238E27FC236}">
                  <a16:creationId xmlns:a16="http://schemas.microsoft.com/office/drawing/2014/main" id="{7452CC1B-DF42-1CE1-6EE9-0031B6D75A72}"/>
                </a:ext>
              </a:extLst>
            </p:cNvPr>
            <p:cNvPicPr>
              <a:picLocks noChangeAspect="1"/>
            </p:cNvPicPr>
            <p:nvPr/>
          </p:nvPicPr>
          <p:blipFill rotWithShape="1">
            <a:blip r:embed="rId3"/>
            <a:srcRect t="95772"/>
            <a:stretch/>
          </p:blipFill>
          <p:spPr>
            <a:xfrm>
              <a:off x="3281580" y="1464612"/>
              <a:ext cx="5550720" cy="144436"/>
            </a:xfrm>
            <a:prstGeom prst="rect">
              <a:avLst/>
            </a:prstGeom>
            <a:noFill/>
            <a:ln>
              <a:noFill/>
            </a:ln>
          </p:spPr>
        </p:pic>
        <p:pic>
          <p:nvPicPr>
            <p:cNvPr id="10" name="Content Placeholder 4" descr="Chart, line chart&#10;&#10;Description automatically generated">
              <a:extLst>
                <a:ext uri="{FF2B5EF4-FFF2-40B4-BE49-F238E27FC236}">
                  <a16:creationId xmlns:a16="http://schemas.microsoft.com/office/drawing/2014/main" id="{ABB00392-E75A-9BF6-1329-1783AB57162A}"/>
                </a:ext>
              </a:extLst>
            </p:cNvPr>
            <p:cNvPicPr>
              <a:picLocks noChangeAspect="1"/>
            </p:cNvPicPr>
            <p:nvPr/>
          </p:nvPicPr>
          <p:blipFill rotWithShape="1">
            <a:blip r:embed="rId3"/>
            <a:srcRect b="47659"/>
            <a:stretch/>
          </p:blipFill>
          <p:spPr>
            <a:xfrm>
              <a:off x="3281580" y="-386050"/>
              <a:ext cx="5550720" cy="1788130"/>
            </a:xfrm>
            <a:prstGeom prst="rect">
              <a:avLst/>
            </a:prstGeom>
            <a:noFill/>
            <a:ln>
              <a:noFill/>
            </a:ln>
          </p:spPr>
        </p:pic>
      </p:grpSp>
      <p:sp>
        <p:nvSpPr>
          <p:cNvPr id="13" name="TextBox 12">
            <a:extLst>
              <a:ext uri="{FF2B5EF4-FFF2-40B4-BE49-F238E27FC236}">
                <a16:creationId xmlns:a16="http://schemas.microsoft.com/office/drawing/2014/main" id="{280AC2A2-F39C-DDEC-65E3-83C9AC3C7194}"/>
              </a:ext>
            </a:extLst>
          </p:cNvPr>
          <p:cNvSpPr txBox="1"/>
          <p:nvPr/>
        </p:nvSpPr>
        <p:spPr>
          <a:xfrm>
            <a:off x="1583701" y="4862516"/>
            <a:ext cx="5976594" cy="261610"/>
          </a:xfrm>
          <a:prstGeom prst="rect">
            <a:avLst/>
          </a:prstGeom>
          <a:noFill/>
        </p:spPr>
        <p:txBody>
          <a:bodyPr wrap="square">
            <a:spAutoFit/>
          </a:bodyPr>
          <a:lstStyle/>
          <a:p>
            <a:pPr algn="ctr"/>
            <a:r>
              <a:rPr lang="en-US" sz="1100" dirty="0">
                <a:latin typeface="Corbel" panose="020B0503020204020204" pitchFamily="34" charset="0"/>
              </a:rPr>
              <a:t>[</a:t>
            </a:r>
            <a:r>
              <a:rPr lang="en-US" sz="1100" dirty="0">
                <a:latin typeface="Corbel" panose="020B0503020204020204" pitchFamily="34" charset="0"/>
                <a:hlinkClick r:id="rId4"/>
              </a:rPr>
              <a:t>“Chain of thought prompting elicits reasoning in large language models”, Wei et al. 2022</a:t>
            </a:r>
            <a:r>
              <a:rPr lang="en-US" sz="1100" dirty="0">
                <a:latin typeface="Corbel" panose="020B0503020204020204" pitchFamily="34" charset="0"/>
              </a:rPr>
              <a:t>] </a:t>
            </a:r>
          </a:p>
        </p:txBody>
      </p:sp>
    </p:spTree>
    <p:extLst>
      <p:ext uri="{BB962C8B-B14F-4D97-AF65-F5344CB8AC3E}">
        <p14:creationId xmlns:p14="http://schemas.microsoft.com/office/powerpoint/2010/main" val="73409902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919" y="459394"/>
            <a:ext cx="8085415" cy="505267"/>
          </a:xfrm>
          <a:prstGeom prst="rect">
            <a:avLst/>
          </a:prstGeom>
        </p:spPr>
        <p:txBody>
          <a:bodyPr vert="horz" wrap="square" lIns="0" tIns="12700" rIns="0" bIns="0" rtlCol="0">
            <a:spAutoFit/>
          </a:bodyPr>
          <a:lstStyle/>
          <a:p>
            <a:pPr marL="12700">
              <a:lnSpc>
                <a:spcPct val="100000"/>
              </a:lnSpc>
              <a:spcBef>
                <a:spcPts val="100"/>
              </a:spcBef>
            </a:pPr>
            <a:r>
              <a:rPr sz="3200" dirty="0"/>
              <a:t>App</a:t>
            </a:r>
            <a:r>
              <a:rPr lang="en-US" sz="3200" dirty="0"/>
              <a:t>l</a:t>
            </a:r>
            <a:r>
              <a:rPr sz="3200" dirty="0"/>
              <a:t>y</a:t>
            </a:r>
            <a:r>
              <a:rPr sz="3200" spc="-20" dirty="0"/>
              <a:t> </a:t>
            </a:r>
            <a:r>
              <a:rPr sz="3200" dirty="0"/>
              <a:t>CoT</a:t>
            </a:r>
            <a:r>
              <a:rPr sz="3200" spc="-70" dirty="0"/>
              <a:t> </a:t>
            </a:r>
            <a:r>
              <a:rPr sz="3200" dirty="0"/>
              <a:t>to</a:t>
            </a:r>
            <a:r>
              <a:rPr sz="3200" spc="-10" dirty="0"/>
              <a:t> </a:t>
            </a:r>
            <a:r>
              <a:rPr lang="en-US" sz="3200" dirty="0"/>
              <a:t>A</a:t>
            </a:r>
            <a:r>
              <a:rPr sz="3200" dirty="0"/>
              <a:t>ny</a:t>
            </a:r>
            <a:r>
              <a:rPr sz="3200" spc="-5" dirty="0"/>
              <a:t> </a:t>
            </a:r>
            <a:r>
              <a:rPr lang="en-US" sz="3200" spc="-20" dirty="0"/>
              <a:t>T</a:t>
            </a:r>
            <a:r>
              <a:rPr sz="3200" spc="-20" dirty="0"/>
              <a:t>ask</a:t>
            </a:r>
            <a:endParaRPr sz="3200" dirty="0"/>
          </a:p>
        </p:txBody>
      </p:sp>
      <p:sp>
        <p:nvSpPr>
          <p:cNvPr id="4" name="Text Placeholder 3">
            <a:extLst>
              <a:ext uri="{FF2B5EF4-FFF2-40B4-BE49-F238E27FC236}">
                <a16:creationId xmlns:a16="http://schemas.microsoft.com/office/drawing/2014/main" id="{DCC36056-C6D8-AAC1-668B-253EC83F3A2A}"/>
              </a:ext>
            </a:extLst>
          </p:cNvPr>
          <p:cNvSpPr>
            <a:spLocks noGrp="1"/>
          </p:cNvSpPr>
          <p:nvPr>
            <p:ph type="body" sz="quarter" idx="16"/>
          </p:nvPr>
        </p:nvSpPr>
        <p:spPr/>
        <p:txBody>
          <a:bodyPr/>
          <a:lstStyle/>
          <a:p>
            <a:endParaRPr lang="en-US"/>
          </a:p>
        </p:txBody>
      </p:sp>
      <p:pic>
        <p:nvPicPr>
          <p:cNvPr id="3" name="object 3"/>
          <p:cNvPicPr/>
          <p:nvPr/>
        </p:nvPicPr>
        <p:blipFill>
          <a:blip r:embed="rId2" cstate="print"/>
          <a:stretch>
            <a:fillRect/>
          </a:stretch>
        </p:blipFill>
        <p:spPr>
          <a:xfrm>
            <a:off x="1078652" y="1178450"/>
            <a:ext cx="6969012" cy="3679072"/>
          </a:xfrm>
          <a:prstGeom prst="rect">
            <a:avLst/>
          </a:prstGeom>
        </p:spPr>
      </p:pic>
      <p:sp>
        <p:nvSpPr>
          <p:cNvPr id="5" name="TextBox 4">
            <a:extLst>
              <a:ext uri="{FF2B5EF4-FFF2-40B4-BE49-F238E27FC236}">
                <a16:creationId xmlns:a16="http://schemas.microsoft.com/office/drawing/2014/main" id="{B622813E-C652-AB9B-3760-1721D21F2CCB}"/>
              </a:ext>
            </a:extLst>
          </p:cNvPr>
          <p:cNvSpPr txBox="1"/>
          <p:nvPr/>
        </p:nvSpPr>
        <p:spPr>
          <a:xfrm>
            <a:off x="5686963" y="148210"/>
            <a:ext cx="2923118" cy="817245"/>
          </a:xfrm>
          <a:prstGeom prst="wedgeRoundRectCallout">
            <a:avLst>
              <a:gd name="adj1" fmla="val 12936"/>
              <a:gd name="adj2" fmla="val 71846"/>
              <a:gd name="adj3" fmla="val 16667"/>
            </a:avLst>
          </a:prstGeom>
          <a:solidFill>
            <a:schemeClr val="bg2">
              <a:lumMod val="20000"/>
              <a:lumOff val="80000"/>
            </a:schemeClr>
          </a:solidFill>
          <a:ln>
            <a:solidFill>
              <a:schemeClr val="accent1"/>
            </a:solidFill>
          </a:ln>
        </p:spPr>
        <p:txBody>
          <a:bodyPr wrap="square" lIns="0" tIns="0" rIns="0" bIns="0">
            <a:spAutoFit/>
          </a:bodyPr>
          <a:lstStyle/>
          <a:p>
            <a:pPr algn="ctr"/>
            <a:r>
              <a:rPr lang="en-US" sz="1600" dirty="0"/>
              <a:t>Though each task’s demonstrations need to be “engineered” manually! </a:t>
            </a:r>
            <a:r>
              <a:rPr lang="en-US" sz="1600" dirty="0">
                <a:sym typeface="Wingdings" pitchFamily="2" charset="2"/>
              </a:rPr>
              <a:t> </a:t>
            </a:r>
            <a:endParaRPr lang="en-US" sz="1600"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455442" y="1257194"/>
            <a:ext cx="6765290" cy="2124075"/>
            <a:chOff x="1036467" y="838094"/>
            <a:chExt cx="6765290" cy="2124075"/>
          </a:xfrm>
        </p:grpSpPr>
        <p:pic>
          <p:nvPicPr>
            <p:cNvPr id="4" name="object 4"/>
            <p:cNvPicPr/>
            <p:nvPr/>
          </p:nvPicPr>
          <p:blipFill>
            <a:blip r:embed="rId2" cstate="print"/>
            <a:stretch>
              <a:fillRect/>
            </a:stretch>
          </p:blipFill>
          <p:spPr>
            <a:xfrm>
              <a:off x="1036467" y="867802"/>
              <a:ext cx="3303071" cy="2094030"/>
            </a:xfrm>
            <a:prstGeom prst="rect">
              <a:avLst/>
            </a:prstGeom>
          </p:spPr>
        </p:pic>
        <p:pic>
          <p:nvPicPr>
            <p:cNvPr id="5" name="object 5"/>
            <p:cNvPicPr/>
            <p:nvPr/>
          </p:nvPicPr>
          <p:blipFill>
            <a:blip r:embed="rId3" cstate="print"/>
            <a:stretch>
              <a:fillRect/>
            </a:stretch>
          </p:blipFill>
          <p:spPr>
            <a:xfrm>
              <a:off x="4377574" y="838094"/>
              <a:ext cx="3423974" cy="2078845"/>
            </a:xfrm>
            <a:prstGeom prst="rect">
              <a:avLst/>
            </a:prstGeom>
          </p:spPr>
        </p:pic>
      </p:grpSp>
      <p:pic>
        <p:nvPicPr>
          <p:cNvPr id="10" name="object 10"/>
          <p:cNvPicPr/>
          <p:nvPr/>
        </p:nvPicPr>
        <p:blipFill>
          <a:blip r:embed="rId4" cstate="print"/>
          <a:stretch>
            <a:fillRect/>
          </a:stretch>
        </p:blipFill>
        <p:spPr>
          <a:xfrm>
            <a:off x="489114" y="3540240"/>
            <a:ext cx="3255756" cy="1294678"/>
          </a:xfrm>
          <a:prstGeom prst="rect">
            <a:avLst/>
          </a:prstGeom>
        </p:spPr>
      </p:pic>
      <p:sp>
        <p:nvSpPr>
          <p:cNvPr id="12" name="object 12"/>
          <p:cNvSpPr txBox="1"/>
          <p:nvPr/>
        </p:nvSpPr>
        <p:spPr>
          <a:xfrm>
            <a:off x="7493575" y="1832378"/>
            <a:ext cx="1299758" cy="382156"/>
          </a:xfrm>
          <a:prstGeom prst="rect">
            <a:avLst/>
          </a:prstGeom>
        </p:spPr>
        <p:txBody>
          <a:bodyPr vert="horz" wrap="square" lIns="0" tIns="12700" rIns="0" bIns="0" rtlCol="0">
            <a:spAutoFit/>
          </a:bodyPr>
          <a:lstStyle/>
          <a:p>
            <a:pPr marL="12700" algn="ctr">
              <a:lnSpc>
                <a:spcPct val="100000"/>
              </a:lnSpc>
              <a:spcBef>
                <a:spcPts val="100"/>
              </a:spcBef>
            </a:pPr>
            <a:r>
              <a:rPr lang="en-US" sz="1200" b="1" spc="-5" dirty="0">
                <a:solidFill>
                  <a:srgbClr val="37761C"/>
                </a:solidFill>
                <a:latin typeface="Corbel" panose="020B0503020204020204" pitchFamily="34" charset="0"/>
                <a:cs typeface="Times New Roman"/>
              </a:rPr>
              <a:t>Step-by-step</a:t>
            </a:r>
            <a:r>
              <a:rPr sz="1200" b="1" spc="-25" dirty="0">
                <a:solidFill>
                  <a:srgbClr val="37761C"/>
                </a:solidFill>
                <a:latin typeface="Corbel" panose="020B0503020204020204" pitchFamily="34" charset="0"/>
                <a:cs typeface="Times New Roman"/>
              </a:rPr>
              <a:t> </a:t>
            </a:r>
            <a:r>
              <a:rPr lang="en-US" sz="1200" b="1" spc="-5" dirty="0">
                <a:solidFill>
                  <a:srgbClr val="37761C"/>
                </a:solidFill>
                <a:latin typeface="Corbel" panose="020B0503020204020204" pitchFamily="34" charset="0"/>
                <a:cs typeface="Times New Roman"/>
              </a:rPr>
              <a:t>demonstration</a:t>
            </a:r>
            <a:endParaRPr sz="1200" dirty="0">
              <a:latin typeface="Corbel" panose="020B0503020204020204" pitchFamily="34" charset="0"/>
              <a:cs typeface="Times New Roman"/>
            </a:endParaRPr>
          </a:p>
        </p:txBody>
      </p:sp>
      <p:sp>
        <p:nvSpPr>
          <p:cNvPr id="13" name="object 13"/>
          <p:cNvSpPr txBox="1"/>
          <p:nvPr/>
        </p:nvSpPr>
        <p:spPr>
          <a:xfrm>
            <a:off x="7441450" y="2936679"/>
            <a:ext cx="162897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3C78D8"/>
                </a:solidFill>
                <a:latin typeface="Corbel" panose="020B0503020204020204" pitchFamily="34" charset="0"/>
                <a:cs typeface="Times New Roman"/>
              </a:rPr>
              <a:t>Step-by-ste</a:t>
            </a:r>
            <a:r>
              <a:rPr sz="1200" b="1" dirty="0">
                <a:solidFill>
                  <a:srgbClr val="3C78D8"/>
                </a:solidFill>
                <a:latin typeface="Corbel" panose="020B0503020204020204" pitchFamily="34" charset="0"/>
                <a:cs typeface="Times New Roman"/>
              </a:rPr>
              <a:t>p</a:t>
            </a:r>
            <a:r>
              <a:rPr sz="1200" b="1" spc="-70" dirty="0">
                <a:solidFill>
                  <a:srgbClr val="3C78D8"/>
                </a:solidFill>
                <a:latin typeface="Corbel" panose="020B0503020204020204" pitchFamily="34" charset="0"/>
                <a:cs typeface="Times New Roman"/>
              </a:rPr>
              <a:t> </a:t>
            </a:r>
            <a:r>
              <a:rPr sz="1200" b="1" spc="-5" dirty="0">
                <a:solidFill>
                  <a:srgbClr val="3C78D8"/>
                </a:solidFill>
                <a:latin typeface="Corbel" panose="020B0503020204020204" pitchFamily="34" charset="0"/>
                <a:cs typeface="Times New Roman"/>
              </a:rPr>
              <a:t>Answer</a:t>
            </a:r>
            <a:endParaRPr sz="1200" dirty="0">
              <a:latin typeface="Corbel" panose="020B0503020204020204" pitchFamily="34" charset="0"/>
              <a:cs typeface="Times New Roman"/>
            </a:endParaRPr>
          </a:p>
        </p:txBody>
      </p:sp>
      <p:sp>
        <p:nvSpPr>
          <p:cNvPr id="19" name="object 19"/>
          <p:cNvSpPr/>
          <p:nvPr/>
        </p:nvSpPr>
        <p:spPr>
          <a:xfrm>
            <a:off x="3888975" y="1910775"/>
            <a:ext cx="3218180" cy="262890"/>
          </a:xfrm>
          <a:custGeom>
            <a:avLst/>
            <a:gdLst/>
            <a:ahLst/>
            <a:cxnLst/>
            <a:rect l="l" t="t" r="r" b="b"/>
            <a:pathLst>
              <a:path w="3218179" h="262889">
                <a:moveTo>
                  <a:pt x="3217799" y="262799"/>
                </a:moveTo>
                <a:lnTo>
                  <a:pt x="0" y="262799"/>
                </a:lnTo>
                <a:lnTo>
                  <a:pt x="0" y="0"/>
                </a:lnTo>
                <a:lnTo>
                  <a:pt x="3217799" y="0"/>
                </a:lnTo>
                <a:lnTo>
                  <a:pt x="3217799" y="262799"/>
                </a:lnTo>
                <a:close/>
              </a:path>
            </a:pathLst>
          </a:custGeom>
          <a:solidFill>
            <a:srgbClr val="FF0000">
              <a:alpha val="12149"/>
            </a:srgbClr>
          </a:solidFill>
        </p:spPr>
        <p:txBody>
          <a:bodyPr wrap="square" lIns="0" tIns="0" rIns="0" bIns="0" rtlCol="0"/>
          <a:lstStyle/>
          <a:p>
            <a:endParaRPr>
              <a:latin typeface="Corbel" panose="020B0503020204020204" pitchFamily="34" charset="0"/>
            </a:endParaRPr>
          </a:p>
        </p:txBody>
      </p:sp>
      <p:sp>
        <p:nvSpPr>
          <p:cNvPr id="23" name="Title 22">
            <a:extLst>
              <a:ext uri="{FF2B5EF4-FFF2-40B4-BE49-F238E27FC236}">
                <a16:creationId xmlns:a16="http://schemas.microsoft.com/office/drawing/2014/main" id="{35157D35-EEBC-489A-1C56-D33225476A47}"/>
              </a:ext>
            </a:extLst>
          </p:cNvPr>
          <p:cNvSpPr>
            <a:spLocks noGrp="1"/>
          </p:cNvSpPr>
          <p:nvPr>
            <p:ph type="title"/>
          </p:nvPr>
        </p:nvSpPr>
        <p:spPr/>
        <p:txBody>
          <a:bodyPr>
            <a:normAutofit/>
          </a:bodyPr>
          <a:lstStyle/>
          <a:p>
            <a:r>
              <a:rPr lang="en-US" sz="2800" spc="-65" dirty="0"/>
              <a:t>Zero-Shot </a:t>
            </a:r>
            <a:r>
              <a:rPr lang="en-US" sz="2800" spc="-65" dirty="0" err="1"/>
              <a:t>CoT</a:t>
            </a:r>
            <a:endParaRPr lang="en-US" dirty="0"/>
          </a:p>
        </p:txBody>
      </p:sp>
      <p:sp>
        <p:nvSpPr>
          <p:cNvPr id="6" name="Text Placeholder 5">
            <a:extLst>
              <a:ext uri="{FF2B5EF4-FFF2-40B4-BE49-F238E27FC236}">
                <a16:creationId xmlns:a16="http://schemas.microsoft.com/office/drawing/2014/main" id="{AECECA4F-C3E4-3E01-06F8-2EBCD38CD05D}"/>
              </a:ext>
            </a:extLst>
          </p:cNvPr>
          <p:cNvSpPr>
            <a:spLocks noGrp="1"/>
          </p:cNvSpPr>
          <p:nvPr>
            <p:ph type="body" sz="quarter" idx="16"/>
          </p:nvPr>
        </p:nvSpPr>
        <p:spPr/>
        <p:txBody>
          <a:bodyPr/>
          <a:lstStyle/>
          <a:p>
            <a:endParaRPr lang="en-US"/>
          </a:p>
        </p:txBody>
      </p:sp>
      <p:sp>
        <p:nvSpPr>
          <p:cNvPr id="2" name="object 17">
            <a:extLst>
              <a:ext uri="{FF2B5EF4-FFF2-40B4-BE49-F238E27FC236}">
                <a16:creationId xmlns:a16="http://schemas.microsoft.com/office/drawing/2014/main" id="{B7669410-E3E7-0546-F2A7-6E67A7930F35}"/>
              </a:ext>
            </a:extLst>
          </p:cNvPr>
          <p:cNvSpPr txBox="1"/>
          <p:nvPr/>
        </p:nvSpPr>
        <p:spPr>
          <a:xfrm>
            <a:off x="6058724" y="1207404"/>
            <a:ext cx="1363676" cy="197490"/>
          </a:xfrm>
          <a:prstGeom prst="rect">
            <a:avLst/>
          </a:prstGeom>
        </p:spPr>
        <p:txBody>
          <a:bodyPr vert="horz" wrap="square" lIns="0" tIns="12700" rIns="0" bIns="0" rtlCol="0">
            <a:spAutoFit/>
          </a:bodyPr>
          <a:lstStyle/>
          <a:p>
            <a:pPr marL="12700">
              <a:lnSpc>
                <a:spcPct val="100000"/>
              </a:lnSpc>
              <a:spcBef>
                <a:spcPts val="100"/>
              </a:spcBef>
            </a:pPr>
            <a:r>
              <a:rPr sz="1200" spc="-30" dirty="0">
                <a:latin typeface="Corbel" panose="020B0503020204020204" pitchFamily="34" charset="0"/>
                <a:cs typeface="MS UI Gothic"/>
              </a:rPr>
              <a:t>（</a:t>
            </a:r>
            <a:r>
              <a:rPr sz="1200" spc="-30" dirty="0">
                <a:latin typeface="Corbel" panose="020B0503020204020204" pitchFamily="34" charset="0"/>
                <a:cs typeface="Times New Roman"/>
              </a:rPr>
              <a:t>Wei</a:t>
            </a:r>
            <a:r>
              <a:rPr sz="1200" spc="-25" dirty="0">
                <a:latin typeface="Corbel" panose="020B0503020204020204" pitchFamily="34" charset="0"/>
                <a:cs typeface="Times New Roman"/>
              </a:rPr>
              <a:t> </a:t>
            </a:r>
            <a:r>
              <a:rPr sz="1200" spc="-5" dirty="0">
                <a:latin typeface="Corbel" panose="020B0503020204020204" pitchFamily="34" charset="0"/>
                <a:cs typeface="Times New Roman"/>
              </a:rPr>
              <a:t>et</a:t>
            </a:r>
            <a:r>
              <a:rPr sz="1200" spc="-20" dirty="0">
                <a:latin typeface="Corbel" panose="020B0503020204020204" pitchFamily="34" charset="0"/>
                <a:cs typeface="Times New Roman"/>
              </a:rPr>
              <a:t> </a:t>
            </a:r>
            <a:r>
              <a:rPr sz="1200" spc="-5" dirty="0">
                <a:latin typeface="Corbel" panose="020B0503020204020204" pitchFamily="34" charset="0"/>
                <a:cs typeface="Times New Roman"/>
              </a:rPr>
              <a:t>al.,</a:t>
            </a:r>
            <a:r>
              <a:rPr sz="1200" spc="-25" dirty="0">
                <a:latin typeface="Corbel" panose="020B0503020204020204" pitchFamily="34" charset="0"/>
                <a:cs typeface="Times New Roman"/>
              </a:rPr>
              <a:t> </a:t>
            </a:r>
            <a:r>
              <a:rPr sz="1200" dirty="0">
                <a:latin typeface="Corbel" panose="020B0503020204020204" pitchFamily="34" charset="0"/>
                <a:cs typeface="Times New Roman"/>
              </a:rPr>
              <a:t>2022</a:t>
            </a:r>
            <a:r>
              <a:rPr sz="1200" dirty="0">
                <a:latin typeface="Corbel" panose="020B0503020204020204" pitchFamily="34" charset="0"/>
                <a:cs typeface="MS UI Gothic"/>
              </a:rPr>
              <a:t>）</a:t>
            </a:r>
          </a:p>
        </p:txBody>
      </p:sp>
    </p:spTree>
    <p:extLst>
      <p:ext uri="{BB962C8B-B14F-4D97-AF65-F5344CB8AC3E}">
        <p14:creationId xmlns:p14="http://schemas.microsoft.com/office/powerpoint/2010/main" val="68469756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455442" y="1257194"/>
            <a:ext cx="6765290" cy="2124075"/>
            <a:chOff x="1036467" y="838094"/>
            <a:chExt cx="6765290" cy="2124075"/>
          </a:xfrm>
        </p:grpSpPr>
        <p:pic>
          <p:nvPicPr>
            <p:cNvPr id="4" name="object 4"/>
            <p:cNvPicPr/>
            <p:nvPr/>
          </p:nvPicPr>
          <p:blipFill>
            <a:blip r:embed="rId2" cstate="print"/>
            <a:stretch>
              <a:fillRect/>
            </a:stretch>
          </p:blipFill>
          <p:spPr>
            <a:xfrm>
              <a:off x="1036467" y="867802"/>
              <a:ext cx="3303071" cy="2094030"/>
            </a:xfrm>
            <a:prstGeom prst="rect">
              <a:avLst/>
            </a:prstGeom>
          </p:spPr>
        </p:pic>
        <p:pic>
          <p:nvPicPr>
            <p:cNvPr id="5" name="object 5"/>
            <p:cNvPicPr/>
            <p:nvPr/>
          </p:nvPicPr>
          <p:blipFill>
            <a:blip r:embed="rId3" cstate="print"/>
            <a:stretch>
              <a:fillRect/>
            </a:stretch>
          </p:blipFill>
          <p:spPr>
            <a:xfrm>
              <a:off x="4377574" y="838094"/>
              <a:ext cx="3423974" cy="2078845"/>
            </a:xfrm>
            <a:prstGeom prst="rect">
              <a:avLst/>
            </a:prstGeom>
          </p:spPr>
        </p:pic>
      </p:grpSp>
      <p:grpSp>
        <p:nvGrpSpPr>
          <p:cNvPr id="6" name="object 6"/>
          <p:cNvGrpSpPr/>
          <p:nvPr/>
        </p:nvGrpSpPr>
        <p:grpSpPr>
          <a:xfrm>
            <a:off x="3872967" y="3471087"/>
            <a:ext cx="3367404" cy="1381125"/>
            <a:chOff x="4453992" y="3051987"/>
            <a:chExt cx="3367404" cy="1381125"/>
          </a:xfrm>
        </p:grpSpPr>
        <p:pic>
          <p:nvPicPr>
            <p:cNvPr id="7" name="object 7"/>
            <p:cNvPicPr/>
            <p:nvPr/>
          </p:nvPicPr>
          <p:blipFill>
            <a:blip r:embed="rId4" cstate="print"/>
            <a:stretch>
              <a:fillRect/>
            </a:stretch>
          </p:blipFill>
          <p:spPr>
            <a:xfrm>
              <a:off x="4453992" y="3147734"/>
              <a:ext cx="3367152" cy="1284783"/>
            </a:xfrm>
            <a:prstGeom prst="rect">
              <a:avLst/>
            </a:prstGeom>
          </p:spPr>
        </p:pic>
        <p:sp>
          <p:nvSpPr>
            <p:cNvPr id="8" name="object 8"/>
            <p:cNvSpPr/>
            <p:nvPr/>
          </p:nvSpPr>
          <p:spPr>
            <a:xfrm>
              <a:off x="6470924" y="3056750"/>
              <a:ext cx="652780" cy="208279"/>
            </a:xfrm>
            <a:custGeom>
              <a:avLst/>
              <a:gdLst/>
              <a:ahLst/>
              <a:cxnLst/>
              <a:rect l="l" t="t" r="r" b="b"/>
              <a:pathLst>
                <a:path w="652779" h="208279">
                  <a:moveTo>
                    <a:pt x="652499" y="208199"/>
                  </a:moveTo>
                  <a:lnTo>
                    <a:pt x="0" y="208199"/>
                  </a:lnTo>
                  <a:lnTo>
                    <a:pt x="0" y="0"/>
                  </a:lnTo>
                  <a:lnTo>
                    <a:pt x="652499" y="0"/>
                  </a:lnTo>
                  <a:lnTo>
                    <a:pt x="652499" y="208199"/>
                  </a:lnTo>
                  <a:close/>
                </a:path>
              </a:pathLst>
            </a:custGeom>
            <a:solidFill>
              <a:srgbClr val="FFFFFF"/>
            </a:solidFill>
          </p:spPr>
          <p:txBody>
            <a:bodyPr wrap="square" lIns="0" tIns="0" rIns="0" bIns="0" rtlCol="0"/>
            <a:lstStyle/>
            <a:p>
              <a:endParaRPr>
                <a:latin typeface="Corbel" panose="020B0503020204020204" pitchFamily="34" charset="0"/>
              </a:endParaRPr>
            </a:p>
          </p:txBody>
        </p:sp>
        <p:sp>
          <p:nvSpPr>
            <p:cNvPr id="9" name="object 9"/>
            <p:cNvSpPr/>
            <p:nvPr/>
          </p:nvSpPr>
          <p:spPr>
            <a:xfrm>
              <a:off x="6470924" y="3056750"/>
              <a:ext cx="652780" cy="208279"/>
            </a:xfrm>
            <a:custGeom>
              <a:avLst/>
              <a:gdLst/>
              <a:ahLst/>
              <a:cxnLst/>
              <a:rect l="l" t="t" r="r" b="b"/>
              <a:pathLst>
                <a:path w="652779" h="208279">
                  <a:moveTo>
                    <a:pt x="0" y="0"/>
                  </a:moveTo>
                  <a:lnTo>
                    <a:pt x="652499" y="0"/>
                  </a:lnTo>
                  <a:lnTo>
                    <a:pt x="652499" y="208199"/>
                  </a:lnTo>
                  <a:lnTo>
                    <a:pt x="0" y="208199"/>
                  </a:lnTo>
                  <a:lnTo>
                    <a:pt x="0" y="0"/>
                  </a:lnTo>
                  <a:close/>
                </a:path>
              </a:pathLst>
            </a:custGeom>
            <a:ln w="9524">
              <a:solidFill>
                <a:srgbClr val="FFFFFF"/>
              </a:solidFill>
            </a:ln>
          </p:spPr>
          <p:txBody>
            <a:bodyPr wrap="square" lIns="0" tIns="0" rIns="0" bIns="0" rtlCol="0"/>
            <a:lstStyle/>
            <a:p>
              <a:endParaRPr>
                <a:latin typeface="Corbel" panose="020B0503020204020204" pitchFamily="34" charset="0"/>
              </a:endParaRPr>
            </a:p>
          </p:txBody>
        </p:sp>
      </p:grpSp>
      <p:pic>
        <p:nvPicPr>
          <p:cNvPr id="10" name="object 10"/>
          <p:cNvPicPr/>
          <p:nvPr/>
        </p:nvPicPr>
        <p:blipFill>
          <a:blip r:embed="rId5" cstate="print"/>
          <a:stretch>
            <a:fillRect/>
          </a:stretch>
        </p:blipFill>
        <p:spPr>
          <a:xfrm>
            <a:off x="489114" y="3540240"/>
            <a:ext cx="3255756" cy="1294678"/>
          </a:xfrm>
          <a:prstGeom prst="rect">
            <a:avLst/>
          </a:prstGeom>
        </p:spPr>
      </p:pic>
      <p:sp>
        <p:nvSpPr>
          <p:cNvPr id="12" name="object 12"/>
          <p:cNvSpPr txBox="1"/>
          <p:nvPr/>
        </p:nvSpPr>
        <p:spPr>
          <a:xfrm>
            <a:off x="7493575" y="1832378"/>
            <a:ext cx="1299758" cy="382156"/>
          </a:xfrm>
          <a:prstGeom prst="rect">
            <a:avLst/>
          </a:prstGeom>
        </p:spPr>
        <p:txBody>
          <a:bodyPr vert="horz" wrap="square" lIns="0" tIns="12700" rIns="0" bIns="0" rtlCol="0">
            <a:spAutoFit/>
          </a:bodyPr>
          <a:lstStyle/>
          <a:p>
            <a:pPr marL="12700" algn="ctr">
              <a:lnSpc>
                <a:spcPct val="100000"/>
              </a:lnSpc>
              <a:spcBef>
                <a:spcPts val="100"/>
              </a:spcBef>
            </a:pPr>
            <a:r>
              <a:rPr lang="en-US" sz="1200" b="1" spc="-5" dirty="0">
                <a:solidFill>
                  <a:srgbClr val="37761C"/>
                </a:solidFill>
                <a:latin typeface="Corbel" panose="020B0503020204020204" pitchFamily="34" charset="0"/>
                <a:cs typeface="Times New Roman"/>
              </a:rPr>
              <a:t>Step-by-step</a:t>
            </a:r>
            <a:r>
              <a:rPr sz="1200" b="1" spc="-25" dirty="0">
                <a:solidFill>
                  <a:srgbClr val="37761C"/>
                </a:solidFill>
                <a:latin typeface="Corbel" panose="020B0503020204020204" pitchFamily="34" charset="0"/>
                <a:cs typeface="Times New Roman"/>
              </a:rPr>
              <a:t> </a:t>
            </a:r>
            <a:r>
              <a:rPr lang="en-US" sz="1200" b="1" spc="-5" dirty="0">
                <a:solidFill>
                  <a:srgbClr val="37761C"/>
                </a:solidFill>
                <a:latin typeface="Corbel" panose="020B0503020204020204" pitchFamily="34" charset="0"/>
                <a:cs typeface="Times New Roman"/>
              </a:rPr>
              <a:t>demonstration</a:t>
            </a:r>
            <a:endParaRPr sz="1200" dirty="0">
              <a:latin typeface="Corbel" panose="020B0503020204020204" pitchFamily="34" charset="0"/>
              <a:cs typeface="Times New Roman"/>
            </a:endParaRPr>
          </a:p>
        </p:txBody>
      </p:sp>
      <p:sp>
        <p:nvSpPr>
          <p:cNvPr id="13" name="object 13"/>
          <p:cNvSpPr txBox="1"/>
          <p:nvPr/>
        </p:nvSpPr>
        <p:spPr>
          <a:xfrm>
            <a:off x="7441450" y="2936679"/>
            <a:ext cx="162897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3C78D8"/>
                </a:solidFill>
                <a:latin typeface="Corbel" panose="020B0503020204020204" pitchFamily="34" charset="0"/>
                <a:cs typeface="Times New Roman"/>
              </a:rPr>
              <a:t>Step-by-ste</a:t>
            </a:r>
            <a:r>
              <a:rPr sz="1200" b="1" dirty="0">
                <a:solidFill>
                  <a:srgbClr val="3C78D8"/>
                </a:solidFill>
                <a:latin typeface="Corbel" panose="020B0503020204020204" pitchFamily="34" charset="0"/>
                <a:cs typeface="Times New Roman"/>
              </a:rPr>
              <a:t>p</a:t>
            </a:r>
            <a:r>
              <a:rPr sz="1200" b="1" spc="-70" dirty="0">
                <a:solidFill>
                  <a:srgbClr val="3C78D8"/>
                </a:solidFill>
                <a:latin typeface="Corbel" panose="020B0503020204020204" pitchFamily="34" charset="0"/>
                <a:cs typeface="Times New Roman"/>
              </a:rPr>
              <a:t> </a:t>
            </a:r>
            <a:r>
              <a:rPr sz="1200" b="1" spc="-5" dirty="0">
                <a:solidFill>
                  <a:srgbClr val="3C78D8"/>
                </a:solidFill>
                <a:latin typeface="Corbel" panose="020B0503020204020204" pitchFamily="34" charset="0"/>
                <a:cs typeface="Times New Roman"/>
              </a:rPr>
              <a:t>Answer</a:t>
            </a:r>
            <a:endParaRPr sz="1200" dirty="0">
              <a:latin typeface="Corbel" panose="020B0503020204020204" pitchFamily="34" charset="0"/>
              <a:cs typeface="Times New Roman"/>
            </a:endParaRPr>
          </a:p>
        </p:txBody>
      </p:sp>
      <p:sp>
        <p:nvSpPr>
          <p:cNvPr id="14" name="object 14"/>
          <p:cNvSpPr txBox="1"/>
          <p:nvPr/>
        </p:nvSpPr>
        <p:spPr>
          <a:xfrm>
            <a:off x="7443725" y="4134429"/>
            <a:ext cx="1709800" cy="382156"/>
          </a:xfrm>
          <a:prstGeom prst="rect">
            <a:avLst/>
          </a:prstGeom>
        </p:spPr>
        <p:txBody>
          <a:bodyPr vert="horz" wrap="square" lIns="0" tIns="12700" rIns="0" bIns="0" rtlCol="0">
            <a:spAutoFit/>
          </a:bodyPr>
          <a:lstStyle/>
          <a:p>
            <a:pPr marL="12700" marR="5080">
              <a:lnSpc>
                <a:spcPct val="100000"/>
              </a:lnSpc>
              <a:spcBef>
                <a:spcPts val="100"/>
              </a:spcBef>
            </a:pPr>
            <a:r>
              <a:rPr sz="1200" b="1" spc="-90" dirty="0">
                <a:latin typeface="Corbel" panose="020B0503020204020204" pitchFamily="34" charset="0"/>
                <a:cs typeface="Times New Roman"/>
              </a:rPr>
              <a:t>T</a:t>
            </a:r>
            <a:r>
              <a:rPr sz="1200" b="1" spc="-5" dirty="0">
                <a:latin typeface="Corbel" panose="020B0503020204020204" pitchFamily="34" charset="0"/>
                <a:cs typeface="Times New Roman"/>
              </a:rPr>
              <a:t>wo-stag</a:t>
            </a:r>
            <a:r>
              <a:rPr sz="1200" b="1" dirty="0">
                <a:latin typeface="Corbel" panose="020B0503020204020204" pitchFamily="34" charset="0"/>
                <a:cs typeface="Times New Roman"/>
              </a:rPr>
              <a:t>e</a:t>
            </a:r>
            <a:r>
              <a:rPr lang="en-US" sz="1200" b="1" spc="-5" dirty="0">
                <a:latin typeface="Corbel" panose="020B0503020204020204" pitchFamily="34" charset="0"/>
                <a:cs typeface="Times New Roman"/>
              </a:rPr>
              <a:t> </a:t>
            </a:r>
            <a:r>
              <a:rPr sz="1200" b="1" spc="-5" dirty="0">
                <a:latin typeface="Corbel" panose="020B0503020204020204" pitchFamily="34" charset="0"/>
                <a:cs typeface="Times New Roman"/>
              </a:rPr>
              <a:t>P</a:t>
            </a:r>
            <a:r>
              <a:rPr sz="1200" b="1" spc="-25" dirty="0">
                <a:latin typeface="Corbel" panose="020B0503020204020204" pitchFamily="34" charset="0"/>
                <a:cs typeface="Times New Roman"/>
              </a:rPr>
              <a:t>r</a:t>
            </a:r>
            <a:r>
              <a:rPr sz="1200" b="1" dirty="0">
                <a:latin typeface="Corbel" panose="020B0503020204020204" pitchFamily="34" charset="0"/>
                <a:cs typeface="Times New Roman"/>
              </a:rPr>
              <a:t>ompting  </a:t>
            </a:r>
            <a:r>
              <a:rPr sz="1200" b="1" spc="-5" dirty="0">
                <a:solidFill>
                  <a:srgbClr val="3C78D8"/>
                </a:solidFill>
                <a:latin typeface="Corbel" panose="020B0503020204020204" pitchFamily="34" charset="0"/>
                <a:cs typeface="Times New Roman"/>
              </a:rPr>
              <a:t>Step-by-ste</a:t>
            </a:r>
            <a:r>
              <a:rPr sz="1200" b="1" dirty="0">
                <a:solidFill>
                  <a:srgbClr val="3C78D8"/>
                </a:solidFill>
                <a:latin typeface="Corbel" panose="020B0503020204020204" pitchFamily="34" charset="0"/>
                <a:cs typeface="Times New Roman"/>
              </a:rPr>
              <a:t>p</a:t>
            </a:r>
            <a:r>
              <a:rPr sz="1200" b="1" spc="-70" dirty="0">
                <a:solidFill>
                  <a:srgbClr val="3C78D8"/>
                </a:solidFill>
                <a:latin typeface="Corbel" panose="020B0503020204020204" pitchFamily="34" charset="0"/>
                <a:cs typeface="Times New Roman"/>
              </a:rPr>
              <a:t> </a:t>
            </a:r>
            <a:r>
              <a:rPr sz="1200" b="1" spc="-5" dirty="0">
                <a:solidFill>
                  <a:srgbClr val="3C78D8"/>
                </a:solidFill>
                <a:latin typeface="Corbel" panose="020B0503020204020204" pitchFamily="34" charset="0"/>
                <a:cs typeface="Times New Roman"/>
              </a:rPr>
              <a:t>Answer</a:t>
            </a:r>
            <a:endParaRPr sz="1200" dirty="0">
              <a:latin typeface="Corbel" panose="020B0503020204020204" pitchFamily="34" charset="0"/>
              <a:cs typeface="Times New Roman"/>
            </a:endParaRPr>
          </a:p>
        </p:txBody>
      </p:sp>
      <p:sp>
        <p:nvSpPr>
          <p:cNvPr id="17" name="object 17"/>
          <p:cNvSpPr txBox="1"/>
          <p:nvPr/>
        </p:nvSpPr>
        <p:spPr>
          <a:xfrm>
            <a:off x="6058724" y="1207404"/>
            <a:ext cx="1363676" cy="197490"/>
          </a:xfrm>
          <a:prstGeom prst="rect">
            <a:avLst/>
          </a:prstGeom>
        </p:spPr>
        <p:txBody>
          <a:bodyPr vert="horz" wrap="square" lIns="0" tIns="12700" rIns="0" bIns="0" rtlCol="0">
            <a:spAutoFit/>
          </a:bodyPr>
          <a:lstStyle/>
          <a:p>
            <a:pPr marL="12700">
              <a:lnSpc>
                <a:spcPct val="100000"/>
              </a:lnSpc>
              <a:spcBef>
                <a:spcPts val="100"/>
              </a:spcBef>
            </a:pPr>
            <a:r>
              <a:rPr sz="1200" spc="-30" dirty="0">
                <a:latin typeface="Corbel" panose="020B0503020204020204" pitchFamily="34" charset="0"/>
                <a:cs typeface="MS UI Gothic"/>
              </a:rPr>
              <a:t>（</a:t>
            </a:r>
            <a:r>
              <a:rPr sz="1200" spc="-30" dirty="0">
                <a:latin typeface="Corbel" panose="020B0503020204020204" pitchFamily="34" charset="0"/>
                <a:cs typeface="Times New Roman"/>
              </a:rPr>
              <a:t>Wei</a:t>
            </a:r>
            <a:r>
              <a:rPr sz="1200" spc="-25" dirty="0">
                <a:latin typeface="Corbel" panose="020B0503020204020204" pitchFamily="34" charset="0"/>
                <a:cs typeface="Times New Roman"/>
              </a:rPr>
              <a:t> </a:t>
            </a:r>
            <a:r>
              <a:rPr sz="1200" spc="-5" dirty="0">
                <a:latin typeface="Corbel" panose="020B0503020204020204" pitchFamily="34" charset="0"/>
                <a:cs typeface="Times New Roman"/>
              </a:rPr>
              <a:t>et</a:t>
            </a:r>
            <a:r>
              <a:rPr sz="1200" spc="-20" dirty="0">
                <a:latin typeface="Corbel" panose="020B0503020204020204" pitchFamily="34" charset="0"/>
                <a:cs typeface="Times New Roman"/>
              </a:rPr>
              <a:t> </a:t>
            </a:r>
            <a:r>
              <a:rPr sz="1200" spc="-5" dirty="0">
                <a:latin typeface="Corbel" panose="020B0503020204020204" pitchFamily="34" charset="0"/>
                <a:cs typeface="Times New Roman"/>
              </a:rPr>
              <a:t>al.,</a:t>
            </a:r>
            <a:r>
              <a:rPr sz="1200" spc="-25" dirty="0">
                <a:latin typeface="Corbel" panose="020B0503020204020204" pitchFamily="34" charset="0"/>
                <a:cs typeface="Times New Roman"/>
              </a:rPr>
              <a:t> </a:t>
            </a:r>
            <a:r>
              <a:rPr sz="1200" dirty="0">
                <a:latin typeface="Corbel" panose="020B0503020204020204" pitchFamily="34" charset="0"/>
                <a:cs typeface="Times New Roman"/>
              </a:rPr>
              <a:t>2022</a:t>
            </a:r>
            <a:r>
              <a:rPr sz="1200" dirty="0">
                <a:latin typeface="Corbel" panose="020B0503020204020204" pitchFamily="34" charset="0"/>
                <a:cs typeface="MS UI Gothic"/>
              </a:rPr>
              <a:t>）</a:t>
            </a:r>
          </a:p>
        </p:txBody>
      </p:sp>
      <p:sp>
        <p:nvSpPr>
          <p:cNvPr id="18" name="object 18"/>
          <p:cNvSpPr txBox="1"/>
          <p:nvPr/>
        </p:nvSpPr>
        <p:spPr>
          <a:xfrm>
            <a:off x="5834600" y="3496429"/>
            <a:ext cx="1568750" cy="197490"/>
          </a:xfrm>
          <a:prstGeom prst="rect">
            <a:avLst/>
          </a:prstGeom>
        </p:spPr>
        <p:txBody>
          <a:bodyPr vert="horz" wrap="square" lIns="0" tIns="12700" rIns="0" bIns="0" rtlCol="0">
            <a:spAutoFit/>
          </a:bodyPr>
          <a:lstStyle/>
          <a:p>
            <a:pPr marL="12700">
              <a:lnSpc>
                <a:spcPct val="100000"/>
              </a:lnSpc>
              <a:spcBef>
                <a:spcPts val="100"/>
              </a:spcBef>
            </a:pPr>
            <a:r>
              <a:rPr sz="1200" spc="-5" dirty="0">
                <a:latin typeface="Corbel" panose="020B0503020204020204" pitchFamily="34" charset="0"/>
                <a:cs typeface="MS UI Gothic"/>
              </a:rPr>
              <a:t>（</a:t>
            </a:r>
            <a:r>
              <a:rPr sz="1200" spc="-5" dirty="0">
                <a:latin typeface="Corbel" panose="020B0503020204020204" pitchFamily="34" charset="0"/>
                <a:cs typeface="Times New Roman"/>
              </a:rPr>
              <a:t>KoJima</a:t>
            </a:r>
            <a:r>
              <a:rPr sz="1200" spc="-25" dirty="0">
                <a:latin typeface="Corbel" panose="020B0503020204020204" pitchFamily="34" charset="0"/>
                <a:cs typeface="Times New Roman"/>
              </a:rPr>
              <a:t> </a:t>
            </a:r>
            <a:r>
              <a:rPr sz="1200" spc="-5" dirty="0">
                <a:latin typeface="Corbel" panose="020B0503020204020204" pitchFamily="34" charset="0"/>
                <a:cs typeface="Times New Roman"/>
              </a:rPr>
              <a:t>et</a:t>
            </a:r>
            <a:r>
              <a:rPr sz="1200" spc="-25" dirty="0">
                <a:latin typeface="Corbel" panose="020B0503020204020204" pitchFamily="34" charset="0"/>
                <a:cs typeface="Times New Roman"/>
              </a:rPr>
              <a:t> </a:t>
            </a:r>
            <a:r>
              <a:rPr sz="1200" spc="-5" dirty="0">
                <a:latin typeface="Corbel" panose="020B0503020204020204" pitchFamily="34" charset="0"/>
                <a:cs typeface="Times New Roman"/>
              </a:rPr>
              <a:t>al.,</a:t>
            </a:r>
            <a:r>
              <a:rPr sz="1200" spc="-25" dirty="0">
                <a:latin typeface="Corbel" panose="020B0503020204020204" pitchFamily="34" charset="0"/>
                <a:cs typeface="Times New Roman"/>
              </a:rPr>
              <a:t> </a:t>
            </a:r>
            <a:r>
              <a:rPr sz="1200" dirty="0">
                <a:latin typeface="Corbel" panose="020B0503020204020204" pitchFamily="34" charset="0"/>
                <a:cs typeface="Times New Roman"/>
              </a:rPr>
              <a:t>2022</a:t>
            </a:r>
            <a:r>
              <a:rPr sz="1200" dirty="0">
                <a:latin typeface="Corbel" panose="020B0503020204020204" pitchFamily="34" charset="0"/>
                <a:cs typeface="MS UI Gothic"/>
              </a:rPr>
              <a:t>）</a:t>
            </a:r>
          </a:p>
        </p:txBody>
      </p:sp>
      <p:sp>
        <p:nvSpPr>
          <p:cNvPr id="19" name="object 19"/>
          <p:cNvSpPr/>
          <p:nvPr/>
        </p:nvSpPr>
        <p:spPr>
          <a:xfrm>
            <a:off x="3888975" y="1910775"/>
            <a:ext cx="3218180" cy="262890"/>
          </a:xfrm>
          <a:custGeom>
            <a:avLst/>
            <a:gdLst/>
            <a:ahLst/>
            <a:cxnLst/>
            <a:rect l="l" t="t" r="r" b="b"/>
            <a:pathLst>
              <a:path w="3218179" h="262889">
                <a:moveTo>
                  <a:pt x="3217799" y="262799"/>
                </a:moveTo>
                <a:lnTo>
                  <a:pt x="0" y="262799"/>
                </a:lnTo>
                <a:lnTo>
                  <a:pt x="0" y="0"/>
                </a:lnTo>
                <a:lnTo>
                  <a:pt x="3217799" y="0"/>
                </a:lnTo>
                <a:lnTo>
                  <a:pt x="3217799" y="262799"/>
                </a:lnTo>
                <a:close/>
              </a:path>
            </a:pathLst>
          </a:custGeom>
          <a:solidFill>
            <a:srgbClr val="FF0000">
              <a:alpha val="12149"/>
            </a:srgbClr>
          </a:solidFill>
        </p:spPr>
        <p:txBody>
          <a:bodyPr wrap="square" lIns="0" tIns="0" rIns="0" bIns="0" rtlCol="0"/>
          <a:lstStyle/>
          <a:p>
            <a:endParaRPr>
              <a:latin typeface="Corbel" panose="020B0503020204020204" pitchFamily="34" charset="0"/>
            </a:endParaRPr>
          </a:p>
        </p:txBody>
      </p:sp>
      <p:sp>
        <p:nvSpPr>
          <p:cNvPr id="23" name="Title 22">
            <a:extLst>
              <a:ext uri="{FF2B5EF4-FFF2-40B4-BE49-F238E27FC236}">
                <a16:creationId xmlns:a16="http://schemas.microsoft.com/office/drawing/2014/main" id="{35157D35-EEBC-489A-1C56-D33225476A47}"/>
              </a:ext>
            </a:extLst>
          </p:cNvPr>
          <p:cNvSpPr>
            <a:spLocks noGrp="1"/>
          </p:cNvSpPr>
          <p:nvPr>
            <p:ph type="title"/>
          </p:nvPr>
        </p:nvSpPr>
        <p:spPr/>
        <p:txBody>
          <a:bodyPr>
            <a:normAutofit/>
          </a:bodyPr>
          <a:lstStyle/>
          <a:p>
            <a:r>
              <a:rPr lang="en-US" sz="2800" spc="-65" dirty="0"/>
              <a:t>Zero-Shot </a:t>
            </a:r>
            <a:r>
              <a:rPr lang="en-US" sz="2800" spc="-65" dirty="0" err="1"/>
              <a:t>CoT</a:t>
            </a:r>
            <a:endParaRPr lang="en-US" dirty="0"/>
          </a:p>
        </p:txBody>
      </p:sp>
      <p:sp>
        <p:nvSpPr>
          <p:cNvPr id="2" name="Text Placeholder 1">
            <a:extLst>
              <a:ext uri="{FF2B5EF4-FFF2-40B4-BE49-F238E27FC236}">
                <a16:creationId xmlns:a16="http://schemas.microsoft.com/office/drawing/2014/main" id="{2CBC2A0F-7281-7A13-13AE-D64FF6BF0D6B}"/>
              </a:ext>
            </a:extLst>
          </p:cNvPr>
          <p:cNvSpPr>
            <a:spLocks noGrp="1"/>
          </p:cNvSpPr>
          <p:nvPr>
            <p:ph type="body" sz="quarter" idx="16"/>
          </p:nvPr>
        </p:nvSpPr>
        <p:spPr/>
        <p:txBody>
          <a:bodyPr/>
          <a:lstStyle/>
          <a:p>
            <a:endParaRPr lang="en-US" dirty="0"/>
          </a:p>
        </p:txBody>
      </p:sp>
    </p:spTree>
    <p:extLst>
      <p:ext uri="{BB962C8B-B14F-4D97-AF65-F5344CB8AC3E}">
        <p14:creationId xmlns:p14="http://schemas.microsoft.com/office/powerpoint/2010/main" val="276431985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C7A65-0164-005D-E57C-6DDE7606142E}"/>
              </a:ext>
            </a:extLst>
          </p:cNvPr>
          <p:cNvSpPr>
            <a:spLocks noGrp="1"/>
          </p:cNvSpPr>
          <p:nvPr>
            <p:ph type="title"/>
          </p:nvPr>
        </p:nvSpPr>
        <p:spPr/>
        <p:txBody>
          <a:bodyPr>
            <a:normAutofit/>
          </a:bodyPr>
          <a:lstStyle/>
          <a:p>
            <a:r>
              <a:rPr lang="en-US" sz="2800" spc="-5" dirty="0"/>
              <a:t>Multi-Step Prompting: Empirical Results </a:t>
            </a:r>
            <a:endParaRPr lang="en-US" dirty="0"/>
          </a:p>
        </p:txBody>
      </p:sp>
      <p:sp>
        <p:nvSpPr>
          <p:cNvPr id="8" name="Content Placeholder 7">
            <a:extLst>
              <a:ext uri="{FF2B5EF4-FFF2-40B4-BE49-F238E27FC236}">
                <a16:creationId xmlns:a16="http://schemas.microsoft.com/office/drawing/2014/main" id="{FFB203E2-C507-E85C-4689-95B9FC0BE87C}"/>
              </a:ext>
            </a:extLst>
          </p:cNvPr>
          <p:cNvSpPr>
            <a:spLocks noGrp="1"/>
          </p:cNvSpPr>
          <p:nvPr>
            <p:ph type="body" sz="quarter" idx="16"/>
          </p:nvPr>
        </p:nvSpPr>
        <p:spPr/>
        <p:txBody>
          <a:bodyPr>
            <a:normAutofit/>
          </a:bodyPr>
          <a:lstStyle/>
          <a:p>
            <a:r>
              <a:rPr lang="en-US" sz="1400" b="1" dirty="0"/>
              <a:t>Setup:</a:t>
            </a:r>
            <a:r>
              <a:rPr lang="en-US" sz="1400" dirty="0"/>
              <a:t> show </a:t>
            </a:r>
            <a:r>
              <a:rPr lang="en-US" sz="1400" dirty="0">
                <a:solidFill>
                  <a:srgbClr val="C00000"/>
                </a:solidFill>
              </a:rPr>
              <a:t>demonstrations </a:t>
            </a:r>
            <a:r>
              <a:rPr lang="en-US" sz="1400" dirty="0"/>
              <a:t>that contain the </a:t>
            </a:r>
            <a:r>
              <a:rPr lang="en-US" sz="1400" dirty="0">
                <a:solidFill>
                  <a:srgbClr val="C00000"/>
                </a:solidFill>
              </a:rPr>
              <a:t>decompositions</a:t>
            </a:r>
            <a:r>
              <a:rPr lang="en-US" sz="1400" dirty="0"/>
              <a:t> </a:t>
            </a:r>
          </a:p>
          <a:p>
            <a:r>
              <a:rPr lang="en-US" sz="1400" dirty="0"/>
              <a:t>The gains of multi-step prompting increases with scale. </a:t>
            </a:r>
          </a:p>
          <a:p>
            <a:r>
              <a:rPr lang="en-US" sz="1400" dirty="0"/>
              <a:t>Prompting achieves </a:t>
            </a:r>
            <a:r>
              <a:rPr lang="en-US" sz="1400" dirty="0">
                <a:solidFill>
                  <a:srgbClr val="C00000"/>
                </a:solidFill>
              </a:rPr>
              <a:t>better perf than </a:t>
            </a:r>
            <a:r>
              <a:rPr lang="en-US" sz="1400" dirty="0"/>
              <a:t>[smaller] models that are fine-tuned on a lot more data. </a:t>
            </a:r>
          </a:p>
        </p:txBody>
      </p:sp>
      <p:sp>
        <p:nvSpPr>
          <p:cNvPr id="13" name="TextBox 12">
            <a:extLst>
              <a:ext uri="{FF2B5EF4-FFF2-40B4-BE49-F238E27FC236}">
                <a16:creationId xmlns:a16="http://schemas.microsoft.com/office/drawing/2014/main" id="{280AC2A2-F39C-DDEC-65E3-83C9AC3C7194}"/>
              </a:ext>
            </a:extLst>
          </p:cNvPr>
          <p:cNvSpPr txBox="1"/>
          <p:nvPr/>
        </p:nvSpPr>
        <p:spPr>
          <a:xfrm>
            <a:off x="1583701" y="4862516"/>
            <a:ext cx="5976594" cy="261610"/>
          </a:xfrm>
          <a:prstGeom prst="rect">
            <a:avLst/>
          </a:prstGeom>
          <a:noFill/>
        </p:spPr>
        <p:txBody>
          <a:bodyPr wrap="square">
            <a:spAutoFit/>
          </a:bodyPr>
          <a:lstStyle/>
          <a:p>
            <a:pPr algn="ctr"/>
            <a:r>
              <a:rPr lang="en-US" sz="1100" dirty="0">
                <a:latin typeface="Corbel" panose="020B0503020204020204" pitchFamily="34" charset="0"/>
              </a:rPr>
              <a:t>[</a:t>
            </a:r>
            <a:r>
              <a:rPr lang="en-US" sz="1100" dirty="0">
                <a:latin typeface="Corbel" panose="020B0503020204020204" pitchFamily="34" charset="0"/>
                <a:hlinkClick r:id="rId3"/>
              </a:rPr>
              <a:t>“Large Language Models are Zero-Shot Reasoners”, Kojima et al. 2022</a:t>
            </a:r>
            <a:r>
              <a:rPr lang="en-US" sz="1100" dirty="0">
                <a:latin typeface="Corbel" panose="020B0503020204020204" pitchFamily="34" charset="0"/>
              </a:rPr>
              <a:t>] </a:t>
            </a:r>
          </a:p>
        </p:txBody>
      </p:sp>
      <p:pic>
        <p:nvPicPr>
          <p:cNvPr id="4" name="Picture 3" descr="Chart, line chart&#10;&#10;Description automatically generated">
            <a:extLst>
              <a:ext uri="{FF2B5EF4-FFF2-40B4-BE49-F238E27FC236}">
                <a16:creationId xmlns:a16="http://schemas.microsoft.com/office/drawing/2014/main" id="{48C0B19B-96F9-9201-40EA-0B4760AB662F}"/>
              </a:ext>
            </a:extLst>
          </p:cNvPr>
          <p:cNvPicPr>
            <a:picLocks noChangeAspect="1"/>
          </p:cNvPicPr>
          <p:nvPr/>
        </p:nvPicPr>
        <p:blipFill>
          <a:blip r:embed="rId4"/>
          <a:stretch>
            <a:fillRect/>
          </a:stretch>
        </p:blipFill>
        <p:spPr>
          <a:xfrm>
            <a:off x="1059180" y="2337022"/>
            <a:ext cx="6598918" cy="2366059"/>
          </a:xfrm>
          <a:prstGeom prst="rect">
            <a:avLst/>
          </a:prstGeom>
        </p:spPr>
      </p:pic>
    </p:spTree>
    <p:extLst>
      <p:ext uri="{BB962C8B-B14F-4D97-AF65-F5344CB8AC3E}">
        <p14:creationId xmlns:p14="http://schemas.microsoft.com/office/powerpoint/2010/main" val="256404730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BBADA-C14E-798A-DBE3-3BCC4E9AE80E}"/>
              </a:ext>
            </a:extLst>
          </p:cNvPr>
          <p:cNvSpPr>
            <a:spLocks noGrp="1"/>
          </p:cNvSpPr>
          <p:nvPr>
            <p:ph type="title"/>
          </p:nvPr>
        </p:nvSpPr>
        <p:spPr/>
        <p:txBody>
          <a:bodyPr>
            <a:normAutofit fontScale="90000"/>
          </a:bodyPr>
          <a:lstStyle/>
          <a:p>
            <a:r>
              <a:rPr lang="en-US" sz="2800" spc="-5" dirty="0"/>
              <a:t>Multi-Step Prompting: Steps Don’t Have to Be Correct! </a:t>
            </a:r>
            <a:endParaRPr lang="en-US" dirty="0"/>
          </a:p>
        </p:txBody>
      </p:sp>
      <p:sp>
        <p:nvSpPr>
          <p:cNvPr id="3" name="Content Placeholder 2">
            <a:extLst>
              <a:ext uri="{FF2B5EF4-FFF2-40B4-BE49-F238E27FC236}">
                <a16:creationId xmlns:a16="http://schemas.microsoft.com/office/drawing/2014/main" id="{681DBEAB-CC30-E415-DAD1-01C743C741CC}"/>
              </a:ext>
            </a:extLst>
          </p:cNvPr>
          <p:cNvSpPr>
            <a:spLocks noGrp="1"/>
          </p:cNvSpPr>
          <p:nvPr>
            <p:ph type="body" sz="quarter" idx="16"/>
          </p:nvPr>
        </p:nvSpPr>
        <p:spPr/>
        <p:txBody>
          <a:bodyPr/>
          <a:lstStyle/>
          <a:p>
            <a:r>
              <a:rPr lang="en-US" dirty="0"/>
              <a:t>It is possible even with invalid demonstrations</a:t>
            </a:r>
          </a:p>
          <a:p>
            <a:r>
              <a:rPr lang="en-US" dirty="0"/>
              <a:t>Prompting with invalid reasoning steps can achieve over 80-90% of the performance with correct reasoning steps. </a:t>
            </a:r>
          </a:p>
        </p:txBody>
      </p:sp>
      <p:pic>
        <p:nvPicPr>
          <p:cNvPr id="5" name="Picture 4" descr="A picture containing text&#10;&#10;Description automatically generated">
            <a:extLst>
              <a:ext uri="{FF2B5EF4-FFF2-40B4-BE49-F238E27FC236}">
                <a16:creationId xmlns:a16="http://schemas.microsoft.com/office/drawing/2014/main" id="{C4F9E958-827C-EA05-2723-E011668761DE}"/>
              </a:ext>
            </a:extLst>
          </p:cNvPr>
          <p:cNvPicPr>
            <a:picLocks noChangeAspect="1"/>
          </p:cNvPicPr>
          <p:nvPr/>
        </p:nvPicPr>
        <p:blipFill rotWithShape="1">
          <a:blip r:embed="rId3"/>
          <a:srcRect b="30429"/>
          <a:stretch/>
        </p:blipFill>
        <p:spPr>
          <a:xfrm>
            <a:off x="4924426" y="1310892"/>
            <a:ext cx="4070428" cy="3183201"/>
          </a:xfrm>
          <a:prstGeom prst="rect">
            <a:avLst/>
          </a:prstGeom>
        </p:spPr>
      </p:pic>
      <p:sp>
        <p:nvSpPr>
          <p:cNvPr id="6" name="TextBox 5">
            <a:extLst>
              <a:ext uri="{FF2B5EF4-FFF2-40B4-BE49-F238E27FC236}">
                <a16:creationId xmlns:a16="http://schemas.microsoft.com/office/drawing/2014/main" id="{B97B0ED7-74C0-E71C-E859-03301BA86F62}"/>
              </a:ext>
            </a:extLst>
          </p:cNvPr>
          <p:cNvSpPr txBox="1"/>
          <p:nvPr/>
        </p:nvSpPr>
        <p:spPr>
          <a:xfrm>
            <a:off x="-237838" y="4862042"/>
            <a:ext cx="5976594" cy="246221"/>
          </a:xfrm>
          <a:prstGeom prst="rect">
            <a:avLst/>
          </a:prstGeom>
          <a:noFill/>
        </p:spPr>
        <p:txBody>
          <a:bodyPr wrap="square">
            <a:spAutoFit/>
          </a:bodyPr>
          <a:lstStyle/>
          <a:p>
            <a:pPr algn="ctr"/>
            <a:r>
              <a:rPr lang="en-US" sz="1000" dirty="0">
                <a:latin typeface="Corbel" panose="020B0503020204020204" pitchFamily="34" charset="0"/>
              </a:rPr>
              <a:t>[</a:t>
            </a:r>
            <a:r>
              <a:rPr lang="en-US" sz="1000" dirty="0">
                <a:latin typeface="Corbel" panose="020B0503020204020204" pitchFamily="34" charset="0"/>
                <a:hlinkClick r:id="rId4"/>
              </a:rPr>
              <a:t>“Towards Understanding Chain-of-Thought Prompting”, Wang et al. 2022</a:t>
            </a:r>
            <a:r>
              <a:rPr lang="en-US" sz="1000" dirty="0">
                <a:latin typeface="Corbel" panose="020B0503020204020204" pitchFamily="34" charset="0"/>
              </a:rPr>
              <a:t>] </a:t>
            </a:r>
          </a:p>
        </p:txBody>
      </p:sp>
      <p:pic>
        <p:nvPicPr>
          <p:cNvPr id="7" name="Picture 6" descr="A picture containing text&#10;&#10;Description automatically generated">
            <a:extLst>
              <a:ext uri="{FF2B5EF4-FFF2-40B4-BE49-F238E27FC236}">
                <a16:creationId xmlns:a16="http://schemas.microsoft.com/office/drawing/2014/main" id="{77A98036-6BA0-6D8C-927C-B3F9AEE4C85E}"/>
              </a:ext>
            </a:extLst>
          </p:cNvPr>
          <p:cNvPicPr>
            <a:picLocks noChangeAspect="1"/>
          </p:cNvPicPr>
          <p:nvPr/>
        </p:nvPicPr>
        <p:blipFill rotWithShape="1">
          <a:blip r:embed="rId3"/>
          <a:srcRect t="70752"/>
          <a:stretch/>
        </p:blipFill>
        <p:spPr>
          <a:xfrm>
            <a:off x="219075" y="3075563"/>
            <a:ext cx="4542114" cy="1493312"/>
          </a:xfrm>
          <a:prstGeom prst="rect">
            <a:avLst/>
          </a:prstGeom>
        </p:spPr>
      </p:pic>
    </p:spTree>
    <p:extLst>
      <p:ext uri="{BB962C8B-B14F-4D97-AF65-F5344CB8AC3E}">
        <p14:creationId xmlns:p14="http://schemas.microsoft.com/office/powerpoint/2010/main" val="335030240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 y="411081"/>
            <a:ext cx="8762148" cy="4188439"/>
          </a:xfrm>
          <a:prstGeom prst="rect">
            <a:avLst/>
          </a:prstGeo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033A2E-CECC-14F3-E099-769F614271B4}"/>
              </a:ext>
            </a:extLst>
          </p:cNvPr>
          <p:cNvSpPr>
            <a:spLocks noGrp="1"/>
          </p:cNvSpPr>
          <p:nvPr>
            <p:ph type="title"/>
          </p:nvPr>
        </p:nvSpPr>
        <p:spPr/>
        <p:txBody>
          <a:bodyPr/>
          <a:lstStyle/>
          <a:p>
            <a:r>
              <a:rPr lang="en-US" sz="2800" dirty="0"/>
              <a:t>Self-Consistency Leads to Improved Results</a:t>
            </a:r>
          </a:p>
        </p:txBody>
      </p:sp>
      <p:sp>
        <p:nvSpPr>
          <p:cNvPr id="6" name="Text Placeholder 5">
            <a:extLst>
              <a:ext uri="{FF2B5EF4-FFF2-40B4-BE49-F238E27FC236}">
                <a16:creationId xmlns:a16="http://schemas.microsoft.com/office/drawing/2014/main" id="{BD16C907-E583-7046-E26B-49224F187093}"/>
              </a:ext>
            </a:extLst>
          </p:cNvPr>
          <p:cNvSpPr>
            <a:spLocks noGrp="1"/>
          </p:cNvSpPr>
          <p:nvPr>
            <p:ph type="body" sz="quarter" idx="16"/>
          </p:nvPr>
        </p:nvSpPr>
        <p:spPr/>
        <p:txBody>
          <a:bodyPr/>
          <a:lstStyle/>
          <a:p>
            <a:endParaRPr lang="en-US"/>
          </a:p>
        </p:txBody>
      </p:sp>
      <p:pic>
        <p:nvPicPr>
          <p:cNvPr id="3" name="object 3"/>
          <p:cNvPicPr/>
          <p:nvPr/>
        </p:nvPicPr>
        <p:blipFill>
          <a:blip r:embed="rId2" cstate="print"/>
          <a:stretch>
            <a:fillRect/>
          </a:stretch>
        </p:blipFill>
        <p:spPr>
          <a:xfrm>
            <a:off x="1239990" y="1343140"/>
            <a:ext cx="6494397" cy="3452717"/>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F33186-81F3-FA2D-AA8C-910A32D8766D}"/>
              </a:ext>
            </a:extLst>
          </p:cNvPr>
          <p:cNvSpPr>
            <a:spLocks noGrp="1"/>
          </p:cNvSpPr>
          <p:nvPr>
            <p:ph type="title"/>
          </p:nvPr>
        </p:nvSpPr>
        <p:spPr/>
        <p:txBody>
          <a:bodyPr>
            <a:normAutofit fontScale="90000"/>
          </a:bodyPr>
          <a:lstStyle/>
          <a:p>
            <a:r>
              <a:rPr lang="en-US" dirty="0"/>
              <a:t>Multi-Step Prompting: Parting Comments </a:t>
            </a:r>
          </a:p>
        </p:txBody>
      </p:sp>
      <p:sp>
        <p:nvSpPr>
          <p:cNvPr id="4" name="Content Placeholder 3">
            <a:extLst>
              <a:ext uri="{FF2B5EF4-FFF2-40B4-BE49-F238E27FC236}">
                <a16:creationId xmlns:a16="http://schemas.microsoft.com/office/drawing/2014/main" id="{87910757-7CD4-A473-A7BC-3A44CE28DFB9}"/>
              </a:ext>
            </a:extLst>
          </p:cNvPr>
          <p:cNvSpPr>
            <a:spLocks noGrp="1"/>
          </p:cNvSpPr>
          <p:nvPr>
            <p:ph type="body" sz="quarter" idx="16"/>
          </p:nvPr>
        </p:nvSpPr>
        <p:spPr/>
        <p:txBody>
          <a:bodyPr/>
          <a:lstStyle/>
          <a:p>
            <a:r>
              <a:rPr lang="en-US" dirty="0"/>
              <a:t>Prompting LMs to explain their reasoning improves their performance. </a:t>
            </a:r>
          </a:p>
          <a:p>
            <a:r>
              <a:rPr lang="en-US" dirty="0"/>
              <a:t>However, their steps aren’t always correct. </a:t>
            </a:r>
          </a:p>
          <a:p>
            <a:pPr lvl="1"/>
            <a:r>
              <a:rPr lang="en-US" dirty="0"/>
              <a:t>A useful repository of annotation: </a:t>
            </a:r>
            <a:r>
              <a:rPr lang="en-US" dirty="0">
                <a:hlinkClick r:id="rId2"/>
              </a:rPr>
              <a:t>https://github.com/OpenBioLink/ThoughtSource</a:t>
            </a:r>
            <a:r>
              <a:rPr lang="en-US" dirty="0"/>
              <a:t> </a:t>
            </a:r>
          </a:p>
          <a:p>
            <a:endParaRPr lang="en-US" dirty="0"/>
          </a:p>
          <a:p>
            <a:r>
              <a:rPr lang="en-US" dirty="0"/>
              <a:t>There is much to research on here: </a:t>
            </a:r>
          </a:p>
          <a:p>
            <a:pPr lvl="1"/>
            <a:r>
              <a:rPr lang="en-US" dirty="0"/>
              <a:t>When do LMs over-reason or under-reason? </a:t>
            </a:r>
          </a:p>
          <a:p>
            <a:pPr lvl="1"/>
            <a:r>
              <a:rPr lang="en-US" dirty="0"/>
              <a:t>How do adjust the granularity of step? </a:t>
            </a:r>
          </a:p>
          <a:p>
            <a:pPr lvl="1"/>
            <a:r>
              <a:rPr lang="en-US" dirty="0"/>
              <a:t>How to use use given references in the proofs? </a:t>
            </a:r>
          </a:p>
          <a:p>
            <a:pPr lvl="1"/>
            <a:r>
              <a:rPr lang="en-US" dirty="0"/>
              <a:t>How do use external “tools” (e.g., logic, calculator, Python) in forming proofs? </a:t>
            </a:r>
          </a:p>
          <a:p>
            <a:endParaRPr lang="en-US" dirty="0"/>
          </a:p>
          <a:p>
            <a:endParaRPr lang="en-US" dirty="0"/>
          </a:p>
          <a:p>
            <a:endParaRPr lang="en-US" dirty="0"/>
          </a:p>
        </p:txBody>
      </p:sp>
    </p:spTree>
    <p:extLst>
      <p:ext uri="{BB962C8B-B14F-4D97-AF65-F5344CB8AC3E}">
        <p14:creationId xmlns:p14="http://schemas.microsoft.com/office/powerpoint/2010/main" val="292078880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59292-97B4-08DB-C6F5-A384AFC7234A}"/>
              </a:ext>
            </a:extLst>
          </p:cNvPr>
          <p:cNvSpPr>
            <a:spLocks noGrp="1"/>
          </p:cNvSpPr>
          <p:nvPr>
            <p:ph type="title"/>
          </p:nvPr>
        </p:nvSpPr>
        <p:spPr/>
        <p:txBody>
          <a:bodyPr>
            <a:normAutofit/>
          </a:bodyPr>
          <a:lstStyle/>
          <a:p>
            <a:r>
              <a:rPr lang="en-US" dirty="0"/>
              <a:t>Summary </a:t>
            </a:r>
          </a:p>
        </p:txBody>
      </p:sp>
      <p:sp>
        <p:nvSpPr>
          <p:cNvPr id="3" name="Content Placeholder 2">
            <a:extLst>
              <a:ext uri="{FF2B5EF4-FFF2-40B4-BE49-F238E27FC236}">
                <a16:creationId xmlns:a16="http://schemas.microsoft.com/office/drawing/2014/main" id="{8707F637-7594-B706-F6EC-CDE60346D204}"/>
              </a:ext>
            </a:extLst>
          </p:cNvPr>
          <p:cNvSpPr>
            <a:spLocks noGrp="1"/>
          </p:cNvSpPr>
          <p:nvPr>
            <p:ph type="body" sz="quarter" idx="16"/>
          </p:nvPr>
        </p:nvSpPr>
        <p:spPr/>
        <p:txBody>
          <a:bodyPr/>
          <a:lstStyle/>
          <a:p>
            <a:r>
              <a:rPr lang="en-US" dirty="0"/>
              <a:t>Prompting language models is a powerful way to adapt them to our desired tasks. </a:t>
            </a:r>
          </a:p>
          <a:p>
            <a:pPr lvl="1"/>
            <a:r>
              <a:rPr lang="en-US" dirty="0"/>
              <a:t>We saw prompting via in-context demonstrations </a:t>
            </a:r>
          </a:p>
          <a:p>
            <a:pPr lvl="1"/>
            <a:r>
              <a:rPr lang="en-US" dirty="0"/>
              <a:t>We also saw various variants and extensions </a:t>
            </a:r>
          </a:p>
          <a:p>
            <a:pPr marL="0" indent="0">
              <a:buNone/>
            </a:pPr>
            <a:endParaRPr lang="en-US" dirty="0"/>
          </a:p>
          <a:p>
            <a:r>
              <a:rPr lang="en-US" dirty="0"/>
              <a:t>They also serve as a gateway to understand the underlying dynamics inside models. </a:t>
            </a:r>
          </a:p>
          <a:p>
            <a:endParaRPr lang="en-US" dirty="0"/>
          </a:p>
          <a:p>
            <a:endParaRPr lang="en-US" dirty="0"/>
          </a:p>
          <a:p>
            <a:r>
              <a:rPr lang="en-US" dirty="0"/>
              <a:t>Lots of activity in this area and room for a lot of research progress. </a:t>
            </a:r>
          </a:p>
        </p:txBody>
      </p:sp>
    </p:spTree>
    <p:extLst>
      <p:ext uri="{BB962C8B-B14F-4D97-AF65-F5344CB8AC3E}">
        <p14:creationId xmlns:p14="http://schemas.microsoft.com/office/powerpoint/2010/main" val="2448358222"/>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919" y="451154"/>
            <a:ext cx="8085415" cy="513507"/>
          </a:xfrm>
          <a:prstGeom prst="rect">
            <a:avLst/>
          </a:prstGeom>
        </p:spPr>
        <p:txBody>
          <a:bodyPr vert="horz" wrap="square" lIns="0" tIns="6065" rIns="0" bIns="0" rtlCol="0">
            <a:spAutoFit/>
          </a:bodyPr>
          <a:lstStyle/>
          <a:p>
            <a:pPr marL="5776">
              <a:lnSpc>
                <a:spcPct val="100000"/>
              </a:lnSpc>
              <a:spcBef>
                <a:spcPts val="48"/>
              </a:spcBef>
            </a:pPr>
            <a:r>
              <a:rPr sz="3297" spc="-20" dirty="0">
                <a:latin typeface="Calibri"/>
                <a:cs typeface="Calibri"/>
              </a:rPr>
              <a:t>Parameter-efficient</a:t>
            </a:r>
            <a:r>
              <a:rPr sz="3297" spc="-9" dirty="0">
                <a:latin typeface="Calibri"/>
                <a:cs typeface="Calibri"/>
              </a:rPr>
              <a:t> </a:t>
            </a:r>
            <a:r>
              <a:rPr lang="en-US" sz="3297" dirty="0">
                <a:latin typeface="Calibri"/>
                <a:cs typeface="Calibri"/>
              </a:rPr>
              <a:t>F</a:t>
            </a:r>
            <a:r>
              <a:rPr sz="3297" dirty="0">
                <a:latin typeface="Calibri"/>
                <a:cs typeface="Calibri"/>
              </a:rPr>
              <a:t>ine-tuning</a:t>
            </a:r>
          </a:p>
        </p:txBody>
      </p:sp>
      <p:pic>
        <p:nvPicPr>
          <p:cNvPr id="3" name="object 3"/>
          <p:cNvPicPr/>
          <p:nvPr/>
        </p:nvPicPr>
        <p:blipFill>
          <a:blip r:embed="rId2" cstate="print"/>
          <a:stretch>
            <a:fillRect/>
          </a:stretch>
        </p:blipFill>
        <p:spPr>
          <a:xfrm>
            <a:off x="1149236" y="1585864"/>
            <a:ext cx="6768090" cy="3248528"/>
          </a:xfrm>
          <a:prstGeom prst="rect">
            <a:avLst/>
          </a:prstGeom>
        </p:spPr>
      </p:pic>
      <p:sp>
        <p:nvSpPr>
          <p:cNvPr id="4" name="object 4"/>
          <p:cNvSpPr txBox="1"/>
          <p:nvPr/>
        </p:nvSpPr>
        <p:spPr>
          <a:xfrm>
            <a:off x="3254942" y="4967893"/>
            <a:ext cx="2394428" cy="143803"/>
          </a:xfrm>
          <a:prstGeom prst="rect">
            <a:avLst/>
          </a:prstGeom>
        </p:spPr>
        <p:txBody>
          <a:bodyPr vert="horz" wrap="square" lIns="0" tIns="7220" rIns="0" bIns="0" rtlCol="0">
            <a:spAutoFit/>
          </a:bodyPr>
          <a:lstStyle/>
          <a:p>
            <a:pPr marL="5776">
              <a:spcBef>
                <a:spcPts val="57"/>
              </a:spcBef>
            </a:pPr>
            <a:r>
              <a:rPr sz="887" spc="-16" dirty="0">
                <a:solidFill>
                  <a:srgbClr val="5E5E5E"/>
                </a:solidFill>
                <a:latin typeface="Trebuchet MS"/>
                <a:cs typeface="Trebuchet MS"/>
              </a:rPr>
              <a:t>fig</a:t>
            </a:r>
            <a:r>
              <a:rPr sz="887" spc="-7" dirty="0">
                <a:solidFill>
                  <a:srgbClr val="5E5E5E"/>
                </a:solidFill>
                <a:latin typeface="Trebuchet MS"/>
                <a:cs typeface="Trebuchet MS"/>
              </a:rPr>
              <a:t> </a:t>
            </a:r>
            <a:r>
              <a:rPr sz="887" spc="20" dirty="0">
                <a:solidFill>
                  <a:srgbClr val="5E5E5E"/>
                </a:solidFill>
                <a:latin typeface="Trebuchet MS"/>
                <a:cs typeface="Trebuchet MS"/>
              </a:rPr>
              <a:t>source</a:t>
            </a:r>
            <a:r>
              <a:rPr sz="887" spc="-5" dirty="0">
                <a:solidFill>
                  <a:srgbClr val="5E5E5E"/>
                </a:solidFill>
                <a:latin typeface="Trebuchet MS"/>
                <a:cs typeface="Trebuchet MS"/>
              </a:rPr>
              <a:t> </a:t>
            </a:r>
            <a:r>
              <a:rPr sz="887" spc="-20" dirty="0">
                <a:solidFill>
                  <a:srgbClr val="5E5E5E"/>
                </a:solidFill>
                <a:latin typeface="Trebuchet MS"/>
                <a:cs typeface="Trebuchet MS"/>
              </a:rPr>
              <a:t>https://arxiv.org/pdf/2303.15647.pdf</a:t>
            </a:r>
            <a:endParaRPr sz="887" dirty="0">
              <a:latin typeface="Trebuchet MS"/>
              <a:cs typeface="Trebuchet MS"/>
            </a:endParaRPr>
          </a:p>
        </p:txBody>
      </p:sp>
    </p:spTree>
    <p:extLst>
      <p:ext uri="{BB962C8B-B14F-4D97-AF65-F5344CB8AC3E}">
        <p14:creationId xmlns:p14="http://schemas.microsoft.com/office/powerpoint/2010/main" val="99061181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F315E-04B7-A704-F680-6E73332D72FB}"/>
              </a:ext>
            </a:extLst>
          </p:cNvPr>
          <p:cNvSpPr>
            <a:spLocks noGrp="1"/>
          </p:cNvSpPr>
          <p:nvPr>
            <p:ph type="title"/>
          </p:nvPr>
        </p:nvSpPr>
        <p:spPr/>
        <p:txBody>
          <a:bodyPr/>
          <a:lstStyle/>
          <a:p>
            <a:r>
              <a:rPr lang="en-US" dirty="0"/>
              <a:t>Prompt Engineering</a:t>
            </a:r>
          </a:p>
        </p:txBody>
      </p:sp>
      <p:sp>
        <p:nvSpPr>
          <p:cNvPr id="3" name="Text Placeholder 2">
            <a:extLst>
              <a:ext uri="{FF2B5EF4-FFF2-40B4-BE49-F238E27FC236}">
                <a16:creationId xmlns:a16="http://schemas.microsoft.com/office/drawing/2014/main" id="{8958AA22-8CF8-E8CA-1482-5D0E2021966C}"/>
              </a:ext>
            </a:extLst>
          </p:cNvPr>
          <p:cNvSpPr>
            <a:spLocks noGrp="1"/>
          </p:cNvSpPr>
          <p:nvPr>
            <p:ph type="body" sz="quarter" idx="16"/>
          </p:nvPr>
        </p:nvSpPr>
        <p:spPr>
          <a:xfrm>
            <a:off x="533920" y="1390650"/>
            <a:ext cx="4610894" cy="3077573"/>
          </a:xfrm>
        </p:spPr>
        <p:txBody>
          <a:bodyPr/>
          <a:lstStyle/>
          <a:p>
            <a:r>
              <a:rPr lang="en-US" dirty="0"/>
              <a:t>Reformulating tasks to a language that is </a:t>
            </a:r>
            <a:br>
              <a:rPr lang="en-US" dirty="0"/>
            </a:br>
            <a:r>
              <a:rPr lang="en-US" dirty="0"/>
              <a:t>easier to for the models. </a:t>
            </a:r>
          </a:p>
          <a:p>
            <a:pPr lvl="1"/>
            <a:r>
              <a:rPr lang="en-US" dirty="0"/>
              <a:t>Show demonstrations </a:t>
            </a:r>
          </a:p>
          <a:p>
            <a:pPr lvl="1"/>
            <a:r>
              <a:rPr lang="en-US" dirty="0"/>
              <a:t>Decompose your problem </a:t>
            </a:r>
          </a:p>
          <a:p>
            <a:pPr lvl="1"/>
            <a:r>
              <a:rPr lang="en-US" dirty="0"/>
              <a:t>Ask for rationales (a la </a:t>
            </a:r>
            <a:r>
              <a:rPr lang="en-US" dirty="0" err="1"/>
              <a:t>CoT</a:t>
            </a:r>
            <a:r>
              <a:rPr lang="en-US" dirty="0"/>
              <a:t>) </a:t>
            </a:r>
          </a:p>
          <a:p>
            <a:pPr lvl="1"/>
            <a:r>
              <a:rPr lang="en-US" dirty="0"/>
              <a:t>Check for consistency </a:t>
            </a:r>
          </a:p>
          <a:p>
            <a:pPr lvl="1"/>
            <a:r>
              <a:rPr lang="en-US" dirty="0"/>
              <a:t>… </a:t>
            </a:r>
          </a:p>
          <a:p>
            <a:pPr lvl="1"/>
            <a:endParaRPr lang="en-US" dirty="0"/>
          </a:p>
          <a:p>
            <a:pPr lvl="1"/>
            <a:endParaRPr lang="en-US" dirty="0"/>
          </a:p>
          <a:p>
            <a:r>
              <a:rPr lang="en-US" b="1" dirty="0"/>
              <a:t>Question for you:</a:t>
            </a:r>
            <a:r>
              <a:rPr lang="en-US" dirty="0"/>
              <a:t> will ”prompt engineering” </a:t>
            </a:r>
            <a:br>
              <a:rPr lang="en-US" dirty="0"/>
            </a:br>
            <a:r>
              <a:rPr lang="en-US" dirty="0"/>
              <a:t>be relevant topic in the coming years? </a:t>
            </a:r>
          </a:p>
          <a:p>
            <a:pPr lvl="1"/>
            <a:endParaRPr lang="en-US" dirty="0"/>
          </a:p>
          <a:p>
            <a:pPr lvl="1"/>
            <a:endParaRPr lang="en-US" dirty="0"/>
          </a:p>
        </p:txBody>
      </p:sp>
      <p:pic>
        <p:nvPicPr>
          <p:cNvPr id="5" name="Picture 4" descr="A person typing on a computer&#10;&#10;Description automatically generated">
            <a:extLst>
              <a:ext uri="{FF2B5EF4-FFF2-40B4-BE49-F238E27FC236}">
                <a16:creationId xmlns:a16="http://schemas.microsoft.com/office/drawing/2014/main" id="{42850339-9E6C-E487-2D52-6483710AC426}"/>
              </a:ext>
            </a:extLst>
          </p:cNvPr>
          <p:cNvPicPr>
            <a:picLocks noChangeAspect="1"/>
          </p:cNvPicPr>
          <p:nvPr/>
        </p:nvPicPr>
        <p:blipFill>
          <a:blip r:embed="rId3"/>
          <a:stretch>
            <a:fillRect/>
          </a:stretch>
        </p:blipFill>
        <p:spPr>
          <a:xfrm>
            <a:off x="5097906" y="886838"/>
            <a:ext cx="3512175" cy="3811926"/>
          </a:xfrm>
          <a:prstGeom prst="rect">
            <a:avLst/>
          </a:prstGeom>
        </p:spPr>
      </p:pic>
    </p:spTree>
    <p:extLst>
      <p:ext uri="{BB962C8B-B14F-4D97-AF65-F5344CB8AC3E}">
        <p14:creationId xmlns:p14="http://schemas.microsoft.com/office/powerpoint/2010/main" val="384683184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580B3-5099-1C23-8572-573B2AD7483D}"/>
              </a:ext>
            </a:extLst>
          </p:cNvPr>
          <p:cNvSpPr>
            <a:spLocks noGrp="1"/>
          </p:cNvSpPr>
          <p:nvPr>
            <p:ph type="title"/>
          </p:nvPr>
        </p:nvSpPr>
        <p:spPr/>
        <p:txBody>
          <a:bodyPr>
            <a:normAutofit/>
          </a:bodyPr>
          <a:lstStyle/>
          <a:p>
            <a:r>
              <a:rPr lang="en-US" dirty="0"/>
              <a:t>The Phases of Our Understanding </a:t>
            </a:r>
          </a:p>
        </p:txBody>
      </p:sp>
      <p:sp>
        <p:nvSpPr>
          <p:cNvPr id="3" name="Content Placeholder 2">
            <a:extLst>
              <a:ext uri="{FF2B5EF4-FFF2-40B4-BE49-F238E27FC236}">
                <a16:creationId xmlns:a16="http://schemas.microsoft.com/office/drawing/2014/main" id="{A4B454DC-CDAF-E799-D576-0DCDBE347632}"/>
              </a:ext>
            </a:extLst>
          </p:cNvPr>
          <p:cNvSpPr>
            <a:spLocks noGrp="1"/>
          </p:cNvSpPr>
          <p:nvPr>
            <p:ph type="body" sz="quarter" idx="16"/>
          </p:nvPr>
        </p:nvSpPr>
        <p:spPr/>
        <p:txBody>
          <a:bodyPr>
            <a:normAutofit fontScale="92500"/>
          </a:bodyPr>
          <a:lstStyle/>
          <a:p>
            <a:pPr marL="114300" indent="0" algn="ctr">
              <a:buNone/>
            </a:pPr>
            <a:endParaRPr lang="en-US" sz="2400" dirty="0"/>
          </a:p>
          <a:p>
            <a:pPr marL="114300" indent="0" algn="ctr">
              <a:buNone/>
            </a:pPr>
            <a:r>
              <a:rPr lang="en-US" sz="2400" dirty="0"/>
              <a:t>“Language modeling is a useful </a:t>
            </a:r>
            <a:r>
              <a:rPr lang="en-US" sz="2400" dirty="0">
                <a:solidFill>
                  <a:srgbClr val="C00000"/>
                </a:solidFill>
              </a:rPr>
              <a:t>subtask</a:t>
            </a:r>
            <a:r>
              <a:rPr lang="en-US" sz="2400" dirty="0"/>
              <a:t> for many NLP tasks” </a:t>
            </a:r>
            <a:br>
              <a:rPr lang="en-US" sz="2400" dirty="0"/>
            </a:br>
            <a:r>
              <a:rPr lang="en-US" sz="2400" dirty="0"/>
              <a:t>– everyone, pre-2018</a:t>
            </a:r>
          </a:p>
          <a:p>
            <a:pPr marL="114300" indent="0" algn="ctr">
              <a:buNone/>
            </a:pPr>
            <a:endParaRPr lang="en-US" sz="2400" dirty="0"/>
          </a:p>
          <a:p>
            <a:pPr marL="114300" indent="0" algn="ctr">
              <a:buNone/>
            </a:pPr>
            <a:endParaRPr lang="en-US" sz="2400" dirty="0"/>
          </a:p>
          <a:p>
            <a:pPr marL="114300" indent="0" algn="ctr">
              <a:buNone/>
            </a:pPr>
            <a:endParaRPr lang="en-US" sz="2400" dirty="0"/>
          </a:p>
          <a:p>
            <a:pPr marL="114300" indent="0" algn="ctr">
              <a:buNone/>
            </a:pPr>
            <a:r>
              <a:rPr lang="en-US" sz="2400" dirty="0"/>
              <a:t>“Language modeling is a useful </a:t>
            </a:r>
            <a:r>
              <a:rPr lang="en-US" sz="2400" dirty="0">
                <a:solidFill>
                  <a:srgbClr val="C00000"/>
                </a:solidFill>
              </a:rPr>
              <a:t>supertask</a:t>
            </a:r>
            <a:r>
              <a:rPr lang="en-US" sz="2400" dirty="0"/>
              <a:t> for many NLP tasks” </a:t>
            </a:r>
            <a:br>
              <a:rPr lang="en-US" sz="2400" dirty="0"/>
            </a:br>
            <a:r>
              <a:rPr lang="en-US" sz="2400" dirty="0"/>
              <a:t>– everyone, post-2018</a:t>
            </a:r>
          </a:p>
          <a:p>
            <a:pPr marL="114300" indent="0" algn="ctr">
              <a:buNone/>
            </a:pPr>
            <a:endParaRPr lang="en-US" sz="2400" dirty="0"/>
          </a:p>
          <a:p>
            <a:pPr marL="114300" indent="0" algn="ctr">
              <a:buNone/>
            </a:pPr>
            <a:endParaRPr lang="en-US" sz="2400" dirty="0"/>
          </a:p>
        </p:txBody>
      </p:sp>
    </p:spTree>
    <p:extLst>
      <p:ext uri="{BB962C8B-B14F-4D97-AF65-F5344CB8AC3E}">
        <p14:creationId xmlns:p14="http://schemas.microsoft.com/office/powerpoint/2010/main" val="273006657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44808-2518-6FF3-CA7C-DEB928F343EE}"/>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074479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9385" y="527650"/>
            <a:ext cx="8649969" cy="437011"/>
          </a:xfrm>
          <a:prstGeom prst="rect">
            <a:avLst/>
          </a:prstGeom>
        </p:spPr>
        <p:txBody>
          <a:bodyPr vert="horz" wrap="square" lIns="0" tIns="6065" rIns="0" bIns="0" rtlCol="0">
            <a:spAutoFit/>
          </a:bodyPr>
          <a:lstStyle/>
          <a:p>
            <a:pPr marL="5776">
              <a:lnSpc>
                <a:spcPct val="100000"/>
              </a:lnSpc>
              <a:spcBef>
                <a:spcPts val="48"/>
              </a:spcBef>
            </a:pPr>
            <a:r>
              <a:rPr lang="en-US" sz="2800" spc="-20" dirty="0">
                <a:latin typeface="Tahoma" panose="020B0604030504040204" pitchFamily="34" charset="0"/>
                <a:ea typeface="Tahoma" panose="020B0604030504040204" pitchFamily="34" charset="0"/>
                <a:cs typeface="Tahoma" panose="020B0604030504040204" pitchFamily="34" charset="0"/>
              </a:rPr>
              <a:t>Parameter-efficient</a:t>
            </a:r>
            <a:r>
              <a:rPr lang="en-US" sz="2800" spc="-9" dirty="0">
                <a:latin typeface="Tahoma" panose="020B0604030504040204" pitchFamily="34" charset="0"/>
                <a:ea typeface="Tahoma" panose="020B0604030504040204" pitchFamily="34" charset="0"/>
                <a:cs typeface="Tahoma" panose="020B0604030504040204" pitchFamily="34" charset="0"/>
              </a:rPr>
              <a:t> </a:t>
            </a:r>
            <a:r>
              <a:rPr lang="en-US" sz="2800" dirty="0">
                <a:latin typeface="Tahoma" panose="020B0604030504040204" pitchFamily="34" charset="0"/>
                <a:ea typeface="Tahoma" panose="020B0604030504040204" pitchFamily="34" charset="0"/>
                <a:cs typeface="Tahoma" panose="020B0604030504040204" pitchFamily="34" charset="0"/>
              </a:rPr>
              <a:t>Fine-tuning: Adding Models</a:t>
            </a:r>
          </a:p>
        </p:txBody>
      </p:sp>
      <p:sp>
        <p:nvSpPr>
          <p:cNvPr id="5" name="Text Placeholder 4">
            <a:extLst>
              <a:ext uri="{FF2B5EF4-FFF2-40B4-BE49-F238E27FC236}">
                <a16:creationId xmlns:a16="http://schemas.microsoft.com/office/drawing/2014/main" id="{5468F5D4-0739-32A9-1CE9-127E04C8E80F}"/>
              </a:ext>
            </a:extLst>
          </p:cNvPr>
          <p:cNvSpPr>
            <a:spLocks noGrp="1"/>
          </p:cNvSpPr>
          <p:nvPr>
            <p:ph type="body" sz="quarter" idx="16"/>
          </p:nvPr>
        </p:nvSpPr>
        <p:spPr/>
        <p:txBody>
          <a:bodyPr/>
          <a:lstStyle/>
          <a:p>
            <a:pPr marL="188585" marR="13862" indent="-171546">
              <a:lnSpc>
                <a:spcPts val="2342"/>
              </a:lnSpc>
              <a:spcBef>
                <a:spcPts val="271"/>
              </a:spcBef>
              <a:buFont typeface="Arial MT"/>
              <a:buChar char="•"/>
              <a:tabLst>
                <a:tab pos="188874" algn="l"/>
              </a:tabLst>
            </a:pPr>
            <a:r>
              <a:rPr lang="en-US" sz="2092" dirty="0">
                <a:latin typeface="Calibri"/>
                <a:cs typeface="Calibri"/>
              </a:rPr>
              <a:t>Augmenting </a:t>
            </a:r>
            <a:r>
              <a:rPr lang="en-US" sz="2092" spc="2" dirty="0">
                <a:latin typeface="Calibri"/>
                <a:cs typeface="Calibri"/>
              </a:rPr>
              <a:t>the</a:t>
            </a:r>
            <a:r>
              <a:rPr lang="en-US" sz="2092" dirty="0">
                <a:latin typeface="Calibri"/>
                <a:cs typeface="Calibri"/>
              </a:rPr>
              <a:t> </a:t>
            </a:r>
            <a:r>
              <a:rPr lang="en-US" sz="2092" spc="-5" dirty="0">
                <a:latin typeface="Calibri"/>
                <a:cs typeface="Calibri"/>
              </a:rPr>
              <a:t>existing</a:t>
            </a:r>
            <a:r>
              <a:rPr lang="en-US" sz="2092" dirty="0">
                <a:latin typeface="Calibri"/>
                <a:cs typeface="Calibri"/>
              </a:rPr>
              <a:t> </a:t>
            </a:r>
            <a:r>
              <a:rPr lang="en-US" sz="2092" spc="-5" dirty="0">
                <a:latin typeface="Calibri"/>
                <a:cs typeface="Calibri"/>
              </a:rPr>
              <a:t>pre-trained</a:t>
            </a:r>
            <a:r>
              <a:rPr lang="en-US" sz="2092" dirty="0">
                <a:latin typeface="Calibri"/>
                <a:cs typeface="Calibri"/>
              </a:rPr>
              <a:t> </a:t>
            </a:r>
            <a:r>
              <a:rPr lang="en-US" sz="2092" spc="2" dirty="0">
                <a:latin typeface="Calibri"/>
                <a:cs typeface="Calibri"/>
              </a:rPr>
              <a:t>model</a:t>
            </a:r>
            <a:r>
              <a:rPr lang="en-US" sz="2092" dirty="0">
                <a:latin typeface="Calibri"/>
                <a:cs typeface="Calibri"/>
              </a:rPr>
              <a:t> </a:t>
            </a:r>
            <a:r>
              <a:rPr lang="en-US" sz="2092" spc="2" dirty="0">
                <a:latin typeface="Calibri"/>
                <a:cs typeface="Calibri"/>
              </a:rPr>
              <a:t>with </a:t>
            </a:r>
            <a:r>
              <a:rPr lang="en-US" sz="2092" spc="-11" dirty="0">
                <a:latin typeface="Calibri"/>
                <a:cs typeface="Calibri"/>
              </a:rPr>
              <a:t>extra</a:t>
            </a:r>
            <a:r>
              <a:rPr lang="en-US" sz="2092" dirty="0">
                <a:latin typeface="Calibri"/>
                <a:cs typeface="Calibri"/>
              </a:rPr>
              <a:t> </a:t>
            </a:r>
            <a:r>
              <a:rPr lang="en-US" sz="2092" spc="-9" dirty="0">
                <a:latin typeface="Calibri"/>
                <a:cs typeface="Calibri"/>
              </a:rPr>
              <a:t>parameters</a:t>
            </a:r>
            <a:r>
              <a:rPr lang="en-US" sz="2092" spc="2" dirty="0">
                <a:latin typeface="Calibri"/>
                <a:cs typeface="Calibri"/>
              </a:rPr>
              <a:t> or </a:t>
            </a:r>
            <a:r>
              <a:rPr lang="en-US" sz="2092" spc="-466" dirty="0">
                <a:latin typeface="Calibri"/>
                <a:cs typeface="Calibri"/>
              </a:rPr>
              <a:t> </a:t>
            </a:r>
            <a:r>
              <a:rPr lang="en-US" sz="2092" spc="-16" dirty="0">
                <a:latin typeface="Calibri"/>
                <a:cs typeface="Calibri"/>
              </a:rPr>
              <a:t>layers</a:t>
            </a:r>
            <a:r>
              <a:rPr lang="en-US" sz="2092" dirty="0">
                <a:latin typeface="Calibri"/>
                <a:cs typeface="Calibri"/>
              </a:rPr>
              <a:t> </a:t>
            </a:r>
            <a:r>
              <a:rPr lang="en-US" sz="2092" spc="2" dirty="0">
                <a:latin typeface="Calibri"/>
                <a:cs typeface="Calibri"/>
              </a:rPr>
              <a:t>and</a:t>
            </a:r>
            <a:r>
              <a:rPr lang="en-US" sz="2092" dirty="0">
                <a:latin typeface="Calibri"/>
                <a:cs typeface="Calibri"/>
              </a:rPr>
              <a:t> </a:t>
            </a:r>
            <a:r>
              <a:rPr lang="en-US" sz="2092" spc="-5" dirty="0">
                <a:latin typeface="Calibri"/>
                <a:cs typeface="Calibri"/>
              </a:rPr>
              <a:t>training</a:t>
            </a:r>
            <a:r>
              <a:rPr lang="en-US" sz="2092" dirty="0">
                <a:latin typeface="Calibri"/>
                <a:cs typeface="Calibri"/>
              </a:rPr>
              <a:t> </a:t>
            </a:r>
            <a:r>
              <a:rPr lang="en-US" sz="2092" spc="2" dirty="0">
                <a:latin typeface="Calibri"/>
                <a:cs typeface="Calibri"/>
              </a:rPr>
              <a:t>only</a:t>
            </a:r>
            <a:r>
              <a:rPr lang="en-US" sz="2092" dirty="0">
                <a:latin typeface="Calibri"/>
                <a:cs typeface="Calibri"/>
              </a:rPr>
              <a:t> </a:t>
            </a:r>
            <a:r>
              <a:rPr lang="en-US" sz="2092" spc="2" dirty="0">
                <a:latin typeface="Calibri"/>
                <a:cs typeface="Calibri"/>
              </a:rPr>
              <a:t>the</a:t>
            </a:r>
            <a:r>
              <a:rPr lang="en-US" sz="2092" dirty="0">
                <a:latin typeface="Calibri"/>
                <a:cs typeface="Calibri"/>
              </a:rPr>
              <a:t> new </a:t>
            </a:r>
            <a:r>
              <a:rPr lang="en-US" sz="2092" spc="-9" dirty="0">
                <a:latin typeface="Calibri"/>
                <a:cs typeface="Calibri"/>
              </a:rPr>
              <a:t>parameters</a:t>
            </a:r>
            <a:endParaRPr lang="en-US" sz="2092" dirty="0">
              <a:latin typeface="Calibri"/>
              <a:cs typeface="Calibri"/>
            </a:endParaRPr>
          </a:p>
          <a:p>
            <a:pPr marL="188585" indent="-171546">
              <a:spcBef>
                <a:spcPts val="530"/>
              </a:spcBef>
              <a:buFont typeface="Arial MT"/>
              <a:buChar char="•"/>
              <a:tabLst>
                <a:tab pos="188874" algn="l"/>
              </a:tabLst>
            </a:pPr>
            <a:r>
              <a:rPr lang="en-US" sz="2092" spc="-34" dirty="0">
                <a:latin typeface="Calibri"/>
                <a:cs typeface="Calibri"/>
              </a:rPr>
              <a:t>Two</a:t>
            </a:r>
            <a:r>
              <a:rPr lang="en-US" sz="2092" spc="-5" dirty="0">
                <a:latin typeface="Calibri"/>
                <a:cs typeface="Calibri"/>
              </a:rPr>
              <a:t> </a:t>
            </a:r>
            <a:r>
              <a:rPr lang="en-US" sz="2092" dirty="0">
                <a:latin typeface="Calibri"/>
                <a:cs typeface="Calibri"/>
              </a:rPr>
              <a:t>commonly</a:t>
            </a:r>
            <a:r>
              <a:rPr lang="en-US" sz="2092" spc="-5" dirty="0">
                <a:latin typeface="Calibri"/>
                <a:cs typeface="Calibri"/>
              </a:rPr>
              <a:t> </a:t>
            </a:r>
            <a:r>
              <a:rPr lang="en-US" sz="2092" spc="2" dirty="0">
                <a:latin typeface="Calibri"/>
                <a:cs typeface="Calibri"/>
              </a:rPr>
              <a:t>used</a:t>
            </a:r>
            <a:r>
              <a:rPr lang="en-US" sz="2092" spc="-5" dirty="0">
                <a:latin typeface="Calibri"/>
                <a:cs typeface="Calibri"/>
              </a:rPr>
              <a:t> </a:t>
            </a:r>
            <a:r>
              <a:rPr lang="en-US" sz="2092" dirty="0">
                <a:latin typeface="Calibri"/>
                <a:cs typeface="Calibri"/>
              </a:rPr>
              <a:t>methods:</a:t>
            </a:r>
          </a:p>
          <a:p>
            <a:pPr marL="360131" lvl="1" indent="-171835">
              <a:spcBef>
                <a:spcPts val="580"/>
              </a:spcBef>
              <a:buFont typeface="Arial MT"/>
              <a:buChar char="•"/>
              <a:tabLst>
                <a:tab pos="360420" algn="l"/>
              </a:tabLst>
            </a:pPr>
            <a:r>
              <a:rPr lang="en-US" sz="2092" b="1" spc="2" dirty="0">
                <a:latin typeface="Calibri"/>
                <a:cs typeface="Calibri"/>
              </a:rPr>
              <a:t>Soft</a:t>
            </a:r>
            <a:r>
              <a:rPr lang="en-US" sz="2092" b="1" spc="-16" dirty="0">
                <a:latin typeface="Calibri"/>
                <a:cs typeface="Calibri"/>
              </a:rPr>
              <a:t> </a:t>
            </a:r>
            <a:r>
              <a:rPr lang="en-US" sz="2092" b="1" spc="-5" dirty="0">
                <a:latin typeface="Calibri"/>
                <a:cs typeface="Calibri"/>
              </a:rPr>
              <a:t>prompts</a:t>
            </a:r>
            <a:endParaRPr lang="en-US" sz="2092" b="1" dirty="0">
              <a:latin typeface="Calibri"/>
              <a:cs typeface="Calibri"/>
            </a:endParaRPr>
          </a:p>
          <a:p>
            <a:pPr marL="360131" lvl="1" indent="-171835">
              <a:spcBef>
                <a:spcPts val="582"/>
              </a:spcBef>
              <a:buFont typeface="Arial MT"/>
              <a:buChar char="•"/>
              <a:tabLst>
                <a:tab pos="360420" algn="l"/>
              </a:tabLst>
            </a:pPr>
            <a:r>
              <a:rPr lang="en-US" sz="2092" spc="-7" dirty="0">
                <a:latin typeface="Calibri"/>
                <a:cs typeface="Calibri"/>
              </a:rPr>
              <a:t>Adapters</a:t>
            </a:r>
            <a:endParaRPr lang="en-US" sz="2092" dirty="0">
              <a:latin typeface="Calibri"/>
              <a:cs typeface="Calibri"/>
            </a:endParaRPr>
          </a:p>
          <a:p>
            <a:endParaRPr lang="en-US" dirty="0"/>
          </a:p>
        </p:txBody>
      </p:sp>
      <p:sp>
        <p:nvSpPr>
          <p:cNvPr id="4" name="object 4"/>
          <p:cNvSpPr txBox="1">
            <a:spLocks noGrp="1"/>
          </p:cNvSpPr>
          <p:nvPr>
            <p:ph type="sldNum" sz="quarter" idx="4294967295"/>
          </p:nvPr>
        </p:nvSpPr>
        <p:spPr>
          <a:xfrm>
            <a:off x="8812213" y="10642600"/>
            <a:ext cx="331787" cy="276225"/>
          </a:xfrm>
          <a:prstGeom prst="rect">
            <a:avLst/>
          </a:prstGeom>
        </p:spPr>
        <p:txBody>
          <a:bodyPr vert="horz" wrap="square" lIns="0" tIns="0" rIns="0" bIns="0" rtlCol="0">
            <a:spAutoFit/>
          </a:bodyPr>
          <a:lstStyle>
            <a:defPPr>
              <a:defRPr lang="en-US"/>
            </a:defPPr>
            <a:lvl1pPr marL="0" algn="l" defTabSz="914400" rtl="0" eaLnBrk="1" latinLnBrk="0" hangingPunct="1">
              <a:defRPr sz="195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975"/>
              </a:lnSpc>
            </a:pPr>
            <a:fld id="{81D60167-4931-47E6-BA6A-407CBD079E47}" type="slidenum">
              <a:rPr lang="en-US" spc="10" smtClean="0"/>
              <a:pPr marL="38100">
                <a:lnSpc>
                  <a:spcPts val="1975"/>
                </a:lnSpc>
              </a:pPr>
              <a:t>12</a:t>
            </a:fld>
            <a:endParaRPr spc="5" dirty="0"/>
          </a:p>
        </p:txBody>
      </p:sp>
      <p:pic>
        <p:nvPicPr>
          <p:cNvPr id="3" name="object 3">
            <a:extLst>
              <a:ext uri="{FF2B5EF4-FFF2-40B4-BE49-F238E27FC236}">
                <a16:creationId xmlns:a16="http://schemas.microsoft.com/office/drawing/2014/main" id="{EEA3752E-0A1E-4507-D5D2-EB22E3714D96}"/>
              </a:ext>
            </a:extLst>
          </p:cNvPr>
          <p:cNvPicPr/>
          <p:nvPr/>
        </p:nvPicPr>
        <p:blipFill>
          <a:blip r:embed="rId2" cstate="print"/>
          <a:stretch>
            <a:fillRect/>
          </a:stretch>
        </p:blipFill>
        <p:spPr>
          <a:xfrm>
            <a:off x="4016278" y="2635206"/>
            <a:ext cx="4795935" cy="2428292"/>
          </a:xfrm>
          <a:prstGeom prst="rect">
            <a:avLst/>
          </a:prstGeom>
        </p:spPr>
      </p:pic>
    </p:spTree>
    <p:extLst>
      <p:ext uri="{BB962C8B-B14F-4D97-AF65-F5344CB8AC3E}">
        <p14:creationId xmlns:p14="http://schemas.microsoft.com/office/powerpoint/2010/main" val="1675852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919" y="451154"/>
            <a:ext cx="8085415" cy="513507"/>
          </a:xfrm>
          <a:prstGeom prst="rect">
            <a:avLst/>
          </a:prstGeom>
        </p:spPr>
        <p:txBody>
          <a:bodyPr vert="horz" wrap="square" lIns="0" tIns="6065" rIns="0" bIns="0" rtlCol="0">
            <a:spAutoFit/>
          </a:bodyPr>
          <a:lstStyle/>
          <a:p>
            <a:pPr marL="5776">
              <a:lnSpc>
                <a:spcPct val="100000"/>
              </a:lnSpc>
              <a:spcBef>
                <a:spcPts val="48"/>
              </a:spcBef>
            </a:pPr>
            <a:r>
              <a:rPr sz="3297" dirty="0">
                <a:latin typeface="Tahoma" panose="020B0604030504040204" pitchFamily="34" charset="0"/>
                <a:ea typeface="Tahoma" panose="020B0604030504040204" pitchFamily="34" charset="0"/>
                <a:cs typeface="Tahoma" panose="020B0604030504040204" pitchFamily="34" charset="0"/>
              </a:rPr>
              <a:t>Soft</a:t>
            </a:r>
            <a:r>
              <a:rPr sz="3297" spc="-30" dirty="0">
                <a:latin typeface="Tahoma" panose="020B0604030504040204" pitchFamily="34" charset="0"/>
                <a:ea typeface="Tahoma" panose="020B0604030504040204" pitchFamily="34" charset="0"/>
                <a:cs typeface="Tahoma" panose="020B0604030504040204" pitchFamily="34" charset="0"/>
              </a:rPr>
              <a:t> </a:t>
            </a:r>
            <a:r>
              <a:rPr lang="en-US" sz="3297" spc="-11" dirty="0">
                <a:latin typeface="Tahoma" panose="020B0604030504040204" pitchFamily="34" charset="0"/>
                <a:ea typeface="Tahoma" panose="020B0604030504040204" pitchFamily="34" charset="0"/>
                <a:cs typeface="Tahoma" panose="020B0604030504040204" pitchFamily="34" charset="0"/>
              </a:rPr>
              <a:t>P</a:t>
            </a:r>
            <a:r>
              <a:rPr sz="3297" spc="-11" dirty="0">
                <a:latin typeface="Tahoma" panose="020B0604030504040204" pitchFamily="34" charset="0"/>
                <a:ea typeface="Tahoma" panose="020B0604030504040204" pitchFamily="34" charset="0"/>
                <a:cs typeface="Tahoma" panose="020B0604030504040204" pitchFamily="34" charset="0"/>
              </a:rPr>
              <a:t>rompts</a:t>
            </a:r>
            <a:endParaRPr sz="3297" dirty="0">
              <a:latin typeface="Tahoma" panose="020B0604030504040204" pitchFamily="34" charset="0"/>
              <a:ea typeface="Tahoma" panose="020B0604030504040204" pitchFamily="34" charset="0"/>
              <a:cs typeface="Tahoma" panose="020B0604030504040204" pitchFamily="34" charset="0"/>
            </a:endParaRPr>
          </a:p>
        </p:txBody>
      </p:sp>
      <p:sp>
        <p:nvSpPr>
          <p:cNvPr id="28" name="Text Placeholder 27">
            <a:extLst>
              <a:ext uri="{FF2B5EF4-FFF2-40B4-BE49-F238E27FC236}">
                <a16:creationId xmlns:a16="http://schemas.microsoft.com/office/drawing/2014/main" id="{9C3EDD91-D60C-7A55-D2C0-06AD14C988AE}"/>
              </a:ext>
            </a:extLst>
          </p:cNvPr>
          <p:cNvSpPr>
            <a:spLocks noGrp="1"/>
          </p:cNvSpPr>
          <p:nvPr>
            <p:ph type="body" sz="quarter" idx="16"/>
          </p:nvPr>
        </p:nvSpPr>
        <p:spPr/>
        <p:txBody>
          <a:bodyPr/>
          <a:lstStyle/>
          <a:p>
            <a:endParaRPr lang="en-US"/>
          </a:p>
        </p:txBody>
      </p:sp>
      <p:sp>
        <p:nvSpPr>
          <p:cNvPr id="26" name="object 26"/>
          <p:cNvSpPr txBox="1">
            <a:spLocks noGrp="1"/>
          </p:cNvSpPr>
          <p:nvPr>
            <p:ph type="sldNum" sz="quarter" idx="4294967295"/>
          </p:nvPr>
        </p:nvSpPr>
        <p:spPr>
          <a:xfrm>
            <a:off x="8812213" y="10642600"/>
            <a:ext cx="331787" cy="276225"/>
          </a:xfrm>
          <a:prstGeom prst="rect">
            <a:avLst/>
          </a:prstGeom>
        </p:spPr>
        <p:txBody>
          <a:bodyPr vert="horz" wrap="square" lIns="0" tIns="0" rIns="0" bIns="0" rtlCol="0">
            <a:spAutoFit/>
          </a:bodyPr>
          <a:lstStyle>
            <a:defPPr>
              <a:defRPr lang="en-US"/>
            </a:defPPr>
            <a:lvl1pPr marL="0" algn="l" defTabSz="914400" rtl="0" eaLnBrk="1" latinLnBrk="0" hangingPunct="1">
              <a:defRPr sz="195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975"/>
              </a:lnSpc>
            </a:pPr>
            <a:fld id="{81D60167-4931-47E6-BA6A-407CBD079E47}" type="slidenum">
              <a:rPr lang="en-US" spc="10" smtClean="0"/>
              <a:pPr marL="38100">
                <a:lnSpc>
                  <a:spcPts val="1975"/>
                </a:lnSpc>
              </a:pPr>
              <a:t>13</a:t>
            </a:fld>
            <a:endParaRPr spc="5" dirty="0"/>
          </a:p>
        </p:txBody>
      </p:sp>
      <p:sp>
        <p:nvSpPr>
          <p:cNvPr id="3" name="object 3"/>
          <p:cNvSpPr txBox="1"/>
          <p:nvPr/>
        </p:nvSpPr>
        <p:spPr>
          <a:xfrm>
            <a:off x="3235843" y="1997347"/>
            <a:ext cx="2445834" cy="535355"/>
          </a:xfrm>
          <a:prstGeom prst="rect">
            <a:avLst/>
          </a:prstGeom>
          <a:ln w="52354">
            <a:solidFill>
              <a:srgbClr val="00A2FF"/>
            </a:solidFill>
          </a:ln>
        </p:spPr>
        <p:txBody>
          <a:bodyPr vert="horz" wrap="square" lIns="0" tIns="79708" rIns="0" bIns="0" rtlCol="0">
            <a:spAutoFit/>
          </a:bodyPr>
          <a:lstStyle/>
          <a:p>
            <a:pPr algn="ctr">
              <a:spcBef>
                <a:spcPts val="628"/>
              </a:spcBef>
            </a:pPr>
            <a:r>
              <a:rPr sz="2956" spc="111" dirty="0">
                <a:latin typeface="Arial MT"/>
                <a:cs typeface="Arial MT"/>
              </a:rPr>
              <a:t>LM</a:t>
            </a:r>
            <a:endParaRPr sz="2956">
              <a:latin typeface="Arial MT"/>
              <a:cs typeface="Arial MT"/>
            </a:endParaRPr>
          </a:p>
        </p:txBody>
      </p:sp>
      <p:sp>
        <p:nvSpPr>
          <p:cNvPr id="4" name="object 4"/>
          <p:cNvSpPr txBox="1"/>
          <p:nvPr/>
        </p:nvSpPr>
        <p:spPr>
          <a:xfrm>
            <a:off x="3491381" y="3218400"/>
            <a:ext cx="301794" cy="199115"/>
          </a:xfrm>
          <a:prstGeom prst="rect">
            <a:avLst/>
          </a:prstGeom>
          <a:solidFill>
            <a:srgbClr val="00A1FF"/>
          </a:solidFill>
        </p:spPr>
        <p:txBody>
          <a:bodyPr vert="horz" wrap="square" lIns="0" tIns="17039" rIns="0" bIns="0" rtlCol="0">
            <a:spAutoFit/>
          </a:bodyPr>
          <a:lstStyle/>
          <a:p>
            <a:pPr marL="39277">
              <a:spcBef>
                <a:spcPts val="134"/>
              </a:spcBef>
            </a:pPr>
            <a:r>
              <a:rPr sz="1182" spc="36" dirty="0">
                <a:latin typeface="Arial MT"/>
                <a:cs typeface="Arial MT"/>
              </a:rPr>
              <a:t>the</a:t>
            </a:r>
            <a:endParaRPr sz="1182">
              <a:latin typeface="Arial MT"/>
              <a:cs typeface="Arial MT"/>
            </a:endParaRPr>
          </a:p>
        </p:txBody>
      </p:sp>
      <p:sp>
        <p:nvSpPr>
          <p:cNvPr id="5" name="object 5"/>
          <p:cNvSpPr txBox="1"/>
          <p:nvPr/>
        </p:nvSpPr>
        <p:spPr>
          <a:xfrm>
            <a:off x="3866309" y="3218400"/>
            <a:ext cx="301794" cy="199115"/>
          </a:xfrm>
          <a:prstGeom prst="rect">
            <a:avLst/>
          </a:prstGeom>
          <a:solidFill>
            <a:srgbClr val="00A1FF"/>
          </a:solidFill>
        </p:spPr>
        <p:txBody>
          <a:bodyPr vert="horz" wrap="square" lIns="0" tIns="17039" rIns="0" bIns="0" rtlCol="0">
            <a:spAutoFit/>
          </a:bodyPr>
          <a:lstStyle/>
          <a:p>
            <a:pPr marL="40721">
              <a:spcBef>
                <a:spcPts val="134"/>
              </a:spcBef>
            </a:pPr>
            <a:r>
              <a:rPr sz="1182" spc="50" dirty="0">
                <a:latin typeface="Arial MT"/>
                <a:cs typeface="Arial MT"/>
              </a:rPr>
              <a:t>cat</a:t>
            </a:r>
            <a:endParaRPr sz="1182">
              <a:latin typeface="Arial MT"/>
              <a:cs typeface="Arial MT"/>
            </a:endParaRPr>
          </a:p>
        </p:txBody>
      </p:sp>
      <p:sp>
        <p:nvSpPr>
          <p:cNvPr id="6" name="object 6"/>
          <p:cNvSpPr txBox="1"/>
          <p:nvPr/>
        </p:nvSpPr>
        <p:spPr>
          <a:xfrm>
            <a:off x="4241237" y="3218400"/>
            <a:ext cx="301794" cy="199115"/>
          </a:xfrm>
          <a:prstGeom prst="rect">
            <a:avLst/>
          </a:prstGeom>
          <a:solidFill>
            <a:srgbClr val="00A1FF"/>
          </a:solidFill>
        </p:spPr>
        <p:txBody>
          <a:bodyPr vert="horz" wrap="square" lIns="0" tIns="17039" rIns="0" bIns="0" rtlCol="0">
            <a:spAutoFit/>
          </a:bodyPr>
          <a:lstStyle/>
          <a:p>
            <a:pPr marL="43320">
              <a:spcBef>
                <a:spcPts val="134"/>
              </a:spcBef>
            </a:pPr>
            <a:r>
              <a:rPr sz="1182" spc="36" dirty="0">
                <a:latin typeface="Arial MT"/>
                <a:cs typeface="Arial MT"/>
              </a:rPr>
              <a:t>sat</a:t>
            </a:r>
            <a:endParaRPr sz="1182">
              <a:latin typeface="Arial MT"/>
              <a:cs typeface="Arial MT"/>
            </a:endParaRPr>
          </a:p>
        </p:txBody>
      </p:sp>
      <p:sp>
        <p:nvSpPr>
          <p:cNvPr id="7" name="object 7"/>
          <p:cNvSpPr txBox="1"/>
          <p:nvPr/>
        </p:nvSpPr>
        <p:spPr>
          <a:xfrm>
            <a:off x="4616165" y="3218400"/>
            <a:ext cx="301794" cy="199115"/>
          </a:xfrm>
          <a:prstGeom prst="rect">
            <a:avLst/>
          </a:prstGeom>
          <a:solidFill>
            <a:srgbClr val="00A1FF"/>
          </a:solidFill>
        </p:spPr>
        <p:txBody>
          <a:bodyPr vert="horz" wrap="square" lIns="0" tIns="17039" rIns="0" bIns="0" rtlCol="0">
            <a:spAutoFit/>
          </a:bodyPr>
          <a:lstStyle/>
          <a:p>
            <a:pPr marL="61803">
              <a:spcBef>
                <a:spcPts val="134"/>
              </a:spcBef>
            </a:pPr>
            <a:r>
              <a:rPr sz="1182" spc="41" dirty="0">
                <a:latin typeface="Arial MT"/>
                <a:cs typeface="Arial MT"/>
              </a:rPr>
              <a:t>on</a:t>
            </a:r>
            <a:endParaRPr sz="1182">
              <a:latin typeface="Arial MT"/>
              <a:cs typeface="Arial MT"/>
            </a:endParaRPr>
          </a:p>
        </p:txBody>
      </p:sp>
      <p:sp>
        <p:nvSpPr>
          <p:cNvPr id="8" name="object 8"/>
          <p:cNvSpPr txBox="1"/>
          <p:nvPr/>
        </p:nvSpPr>
        <p:spPr>
          <a:xfrm>
            <a:off x="4956888" y="3218400"/>
            <a:ext cx="301794" cy="199115"/>
          </a:xfrm>
          <a:prstGeom prst="rect">
            <a:avLst/>
          </a:prstGeom>
          <a:solidFill>
            <a:srgbClr val="00A1FF"/>
          </a:solidFill>
        </p:spPr>
        <p:txBody>
          <a:bodyPr vert="horz" wrap="square" lIns="0" tIns="17039" rIns="0" bIns="0" rtlCol="0">
            <a:spAutoFit/>
          </a:bodyPr>
          <a:lstStyle/>
          <a:p>
            <a:pPr marL="39277">
              <a:spcBef>
                <a:spcPts val="134"/>
              </a:spcBef>
            </a:pPr>
            <a:r>
              <a:rPr sz="1182" spc="36" dirty="0">
                <a:latin typeface="Arial MT"/>
                <a:cs typeface="Arial MT"/>
              </a:rPr>
              <a:t>the</a:t>
            </a:r>
            <a:endParaRPr sz="1182">
              <a:latin typeface="Arial MT"/>
              <a:cs typeface="Arial MT"/>
            </a:endParaRPr>
          </a:p>
        </p:txBody>
      </p:sp>
      <p:sp>
        <p:nvSpPr>
          <p:cNvPr id="9" name="object 9"/>
          <p:cNvSpPr txBox="1"/>
          <p:nvPr/>
        </p:nvSpPr>
        <p:spPr>
          <a:xfrm>
            <a:off x="5297611" y="3218400"/>
            <a:ext cx="342804" cy="199115"/>
          </a:xfrm>
          <a:prstGeom prst="rect">
            <a:avLst/>
          </a:prstGeom>
          <a:solidFill>
            <a:srgbClr val="00A1FF"/>
          </a:solidFill>
        </p:spPr>
        <p:txBody>
          <a:bodyPr vert="horz" wrap="square" lIns="0" tIns="17039" rIns="0" bIns="0" rtlCol="0">
            <a:spAutoFit/>
          </a:bodyPr>
          <a:lstStyle/>
          <a:p>
            <a:pPr marL="37255">
              <a:spcBef>
                <a:spcPts val="134"/>
              </a:spcBef>
            </a:pPr>
            <a:r>
              <a:rPr sz="1182" spc="45" dirty="0">
                <a:latin typeface="Arial MT"/>
                <a:cs typeface="Arial MT"/>
              </a:rPr>
              <a:t>mat</a:t>
            </a:r>
            <a:endParaRPr sz="1182">
              <a:latin typeface="Arial MT"/>
              <a:cs typeface="Arial MT"/>
            </a:endParaRPr>
          </a:p>
        </p:txBody>
      </p:sp>
      <p:sp>
        <p:nvSpPr>
          <p:cNvPr id="10" name="object 10"/>
          <p:cNvSpPr/>
          <p:nvPr/>
        </p:nvSpPr>
        <p:spPr>
          <a:xfrm>
            <a:off x="4309646" y="2690965"/>
            <a:ext cx="476229" cy="431176"/>
          </a:xfrm>
          <a:custGeom>
            <a:avLst/>
            <a:gdLst/>
            <a:ahLst/>
            <a:cxnLst/>
            <a:rect l="l" t="t" r="r" b="b"/>
            <a:pathLst>
              <a:path w="1047115" h="948054">
                <a:moveTo>
                  <a:pt x="523544" y="0"/>
                </a:moveTo>
                <a:lnTo>
                  <a:pt x="0" y="602250"/>
                </a:lnTo>
                <a:lnTo>
                  <a:pt x="342839" y="602250"/>
                </a:lnTo>
                <a:lnTo>
                  <a:pt x="342839" y="947758"/>
                </a:lnTo>
                <a:lnTo>
                  <a:pt x="704249" y="947758"/>
                </a:lnTo>
                <a:lnTo>
                  <a:pt x="704249" y="602250"/>
                </a:lnTo>
                <a:lnTo>
                  <a:pt x="1047090" y="602250"/>
                </a:lnTo>
                <a:lnTo>
                  <a:pt x="523544" y="0"/>
                </a:lnTo>
                <a:close/>
              </a:path>
            </a:pathLst>
          </a:custGeom>
          <a:solidFill>
            <a:srgbClr val="00A1FF"/>
          </a:solidFill>
        </p:spPr>
        <p:txBody>
          <a:bodyPr wrap="square" lIns="0" tIns="0" rIns="0" bIns="0" rtlCol="0"/>
          <a:lstStyle/>
          <a:p>
            <a:endParaRPr sz="637"/>
          </a:p>
        </p:txBody>
      </p:sp>
      <p:sp>
        <p:nvSpPr>
          <p:cNvPr id="11" name="object 11"/>
          <p:cNvSpPr/>
          <p:nvPr/>
        </p:nvSpPr>
        <p:spPr>
          <a:xfrm>
            <a:off x="4309647" y="1503182"/>
            <a:ext cx="476229" cy="431176"/>
          </a:xfrm>
          <a:custGeom>
            <a:avLst/>
            <a:gdLst/>
            <a:ahLst/>
            <a:cxnLst/>
            <a:rect l="l" t="t" r="r" b="b"/>
            <a:pathLst>
              <a:path w="1047115" h="948054">
                <a:moveTo>
                  <a:pt x="523544" y="0"/>
                </a:moveTo>
                <a:lnTo>
                  <a:pt x="0" y="602250"/>
                </a:lnTo>
                <a:lnTo>
                  <a:pt x="342838" y="602250"/>
                </a:lnTo>
                <a:lnTo>
                  <a:pt x="342838" y="947758"/>
                </a:lnTo>
                <a:lnTo>
                  <a:pt x="704248" y="947758"/>
                </a:lnTo>
                <a:lnTo>
                  <a:pt x="704248" y="602250"/>
                </a:lnTo>
                <a:lnTo>
                  <a:pt x="1047089" y="602250"/>
                </a:lnTo>
                <a:lnTo>
                  <a:pt x="523544" y="0"/>
                </a:lnTo>
                <a:close/>
              </a:path>
            </a:pathLst>
          </a:custGeom>
          <a:solidFill>
            <a:srgbClr val="00A1FF"/>
          </a:solidFill>
        </p:spPr>
        <p:txBody>
          <a:bodyPr wrap="square" lIns="0" tIns="0" rIns="0" bIns="0" rtlCol="0"/>
          <a:lstStyle/>
          <a:p>
            <a:endParaRPr sz="637"/>
          </a:p>
        </p:txBody>
      </p:sp>
      <p:sp>
        <p:nvSpPr>
          <p:cNvPr id="12" name="object 12"/>
          <p:cNvSpPr txBox="1"/>
          <p:nvPr/>
        </p:nvSpPr>
        <p:spPr>
          <a:xfrm>
            <a:off x="3450910" y="1234390"/>
            <a:ext cx="342804" cy="199115"/>
          </a:xfrm>
          <a:prstGeom prst="rect">
            <a:avLst/>
          </a:prstGeom>
          <a:solidFill>
            <a:srgbClr val="60D937"/>
          </a:solidFill>
        </p:spPr>
        <p:txBody>
          <a:bodyPr vert="horz" wrap="square" lIns="0" tIns="17039" rIns="0" bIns="0" rtlCol="0">
            <a:spAutoFit/>
          </a:bodyPr>
          <a:lstStyle/>
          <a:p>
            <a:pPr marL="59781">
              <a:spcBef>
                <a:spcPts val="134"/>
              </a:spcBef>
            </a:pPr>
            <a:r>
              <a:rPr sz="1182" spc="36" dirty="0">
                <a:latin typeface="Arial MT"/>
                <a:cs typeface="Arial MT"/>
              </a:rPr>
              <a:t>the</a:t>
            </a:r>
            <a:endParaRPr sz="1182">
              <a:latin typeface="Arial MT"/>
              <a:cs typeface="Arial MT"/>
            </a:endParaRPr>
          </a:p>
        </p:txBody>
      </p:sp>
      <p:sp>
        <p:nvSpPr>
          <p:cNvPr id="13" name="object 13"/>
          <p:cNvSpPr/>
          <p:nvPr/>
        </p:nvSpPr>
        <p:spPr>
          <a:xfrm>
            <a:off x="3845758" y="1234390"/>
            <a:ext cx="342804" cy="217754"/>
          </a:xfrm>
          <a:custGeom>
            <a:avLst/>
            <a:gdLst/>
            <a:ahLst/>
            <a:cxnLst/>
            <a:rect l="l" t="t" r="r" b="b"/>
            <a:pathLst>
              <a:path w="753745" h="478789">
                <a:moveTo>
                  <a:pt x="753733" y="0"/>
                </a:moveTo>
                <a:lnTo>
                  <a:pt x="0" y="0"/>
                </a:lnTo>
                <a:lnTo>
                  <a:pt x="0" y="478391"/>
                </a:lnTo>
                <a:lnTo>
                  <a:pt x="753733" y="478391"/>
                </a:lnTo>
                <a:lnTo>
                  <a:pt x="753733" y="0"/>
                </a:lnTo>
                <a:close/>
              </a:path>
            </a:pathLst>
          </a:custGeom>
          <a:solidFill>
            <a:srgbClr val="60D937"/>
          </a:solidFill>
        </p:spPr>
        <p:txBody>
          <a:bodyPr wrap="square" lIns="0" tIns="0" rIns="0" bIns="0" rtlCol="0"/>
          <a:lstStyle/>
          <a:p>
            <a:endParaRPr sz="637"/>
          </a:p>
        </p:txBody>
      </p:sp>
      <p:sp>
        <p:nvSpPr>
          <p:cNvPr id="14" name="object 14"/>
          <p:cNvSpPr/>
          <p:nvPr/>
        </p:nvSpPr>
        <p:spPr>
          <a:xfrm>
            <a:off x="4220685" y="1234390"/>
            <a:ext cx="342804" cy="217754"/>
          </a:xfrm>
          <a:custGeom>
            <a:avLst/>
            <a:gdLst/>
            <a:ahLst/>
            <a:cxnLst/>
            <a:rect l="l" t="t" r="r" b="b"/>
            <a:pathLst>
              <a:path w="753745" h="478789">
                <a:moveTo>
                  <a:pt x="753733" y="0"/>
                </a:moveTo>
                <a:lnTo>
                  <a:pt x="0" y="0"/>
                </a:lnTo>
                <a:lnTo>
                  <a:pt x="0" y="478391"/>
                </a:lnTo>
                <a:lnTo>
                  <a:pt x="753733" y="478391"/>
                </a:lnTo>
                <a:lnTo>
                  <a:pt x="753733" y="0"/>
                </a:lnTo>
                <a:close/>
              </a:path>
            </a:pathLst>
          </a:custGeom>
          <a:solidFill>
            <a:srgbClr val="60D937"/>
          </a:solidFill>
        </p:spPr>
        <p:txBody>
          <a:bodyPr wrap="square" lIns="0" tIns="0" rIns="0" bIns="0" rtlCol="0"/>
          <a:lstStyle/>
          <a:p>
            <a:endParaRPr sz="637"/>
          </a:p>
        </p:txBody>
      </p:sp>
      <p:sp>
        <p:nvSpPr>
          <p:cNvPr id="15" name="object 15"/>
          <p:cNvSpPr/>
          <p:nvPr/>
        </p:nvSpPr>
        <p:spPr>
          <a:xfrm>
            <a:off x="4595613" y="1234390"/>
            <a:ext cx="342804" cy="217754"/>
          </a:xfrm>
          <a:custGeom>
            <a:avLst/>
            <a:gdLst/>
            <a:ahLst/>
            <a:cxnLst/>
            <a:rect l="l" t="t" r="r" b="b"/>
            <a:pathLst>
              <a:path w="753745" h="478789">
                <a:moveTo>
                  <a:pt x="753733" y="0"/>
                </a:moveTo>
                <a:lnTo>
                  <a:pt x="0" y="0"/>
                </a:lnTo>
                <a:lnTo>
                  <a:pt x="0" y="478391"/>
                </a:lnTo>
                <a:lnTo>
                  <a:pt x="753733" y="478391"/>
                </a:lnTo>
                <a:lnTo>
                  <a:pt x="753733" y="0"/>
                </a:lnTo>
                <a:close/>
              </a:path>
            </a:pathLst>
          </a:custGeom>
          <a:solidFill>
            <a:srgbClr val="60D937"/>
          </a:solidFill>
        </p:spPr>
        <p:txBody>
          <a:bodyPr wrap="square" lIns="0" tIns="0" rIns="0" bIns="0" rtlCol="0"/>
          <a:lstStyle/>
          <a:p>
            <a:endParaRPr sz="637"/>
          </a:p>
        </p:txBody>
      </p:sp>
      <p:sp>
        <p:nvSpPr>
          <p:cNvPr id="16" name="object 16"/>
          <p:cNvSpPr/>
          <p:nvPr/>
        </p:nvSpPr>
        <p:spPr>
          <a:xfrm>
            <a:off x="4970355" y="1234390"/>
            <a:ext cx="342804" cy="217754"/>
          </a:xfrm>
          <a:custGeom>
            <a:avLst/>
            <a:gdLst/>
            <a:ahLst/>
            <a:cxnLst/>
            <a:rect l="l" t="t" r="r" b="b"/>
            <a:pathLst>
              <a:path w="753745" h="478789">
                <a:moveTo>
                  <a:pt x="753733" y="0"/>
                </a:moveTo>
                <a:lnTo>
                  <a:pt x="0" y="0"/>
                </a:lnTo>
                <a:lnTo>
                  <a:pt x="0" y="478391"/>
                </a:lnTo>
                <a:lnTo>
                  <a:pt x="753733" y="478391"/>
                </a:lnTo>
                <a:lnTo>
                  <a:pt x="753733" y="0"/>
                </a:lnTo>
                <a:close/>
              </a:path>
            </a:pathLst>
          </a:custGeom>
          <a:solidFill>
            <a:srgbClr val="60D937"/>
          </a:solidFill>
        </p:spPr>
        <p:txBody>
          <a:bodyPr wrap="square" lIns="0" tIns="0" rIns="0" bIns="0" rtlCol="0"/>
          <a:lstStyle/>
          <a:p>
            <a:endParaRPr sz="637"/>
          </a:p>
        </p:txBody>
      </p:sp>
      <p:sp>
        <p:nvSpPr>
          <p:cNvPr id="17" name="object 17"/>
          <p:cNvSpPr/>
          <p:nvPr/>
        </p:nvSpPr>
        <p:spPr>
          <a:xfrm>
            <a:off x="5345099" y="1234390"/>
            <a:ext cx="342804" cy="217754"/>
          </a:xfrm>
          <a:custGeom>
            <a:avLst/>
            <a:gdLst/>
            <a:ahLst/>
            <a:cxnLst/>
            <a:rect l="l" t="t" r="r" b="b"/>
            <a:pathLst>
              <a:path w="753745" h="478789">
                <a:moveTo>
                  <a:pt x="753733" y="0"/>
                </a:moveTo>
                <a:lnTo>
                  <a:pt x="0" y="0"/>
                </a:lnTo>
                <a:lnTo>
                  <a:pt x="0" y="478391"/>
                </a:lnTo>
                <a:lnTo>
                  <a:pt x="753733" y="478391"/>
                </a:lnTo>
                <a:lnTo>
                  <a:pt x="753733" y="0"/>
                </a:lnTo>
                <a:close/>
              </a:path>
            </a:pathLst>
          </a:custGeom>
          <a:solidFill>
            <a:srgbClr val="60D937"/>
          </a:solidFill>
        </p:spPr>
        <p:txBody>
          <a:bodyPr wrap="square" lIns="0" tIns="0" rIns="0" bIns="0" rtlCol="0"/>
          <a:lstStyle/>
          <a:p>
            <a:endParaRPr sz="637"/>
          </a:p>
        </p:txBody>
      </p:sp>
      <p:sp>
        <p:nvSpPr>
          <p:cNvPr id="18" name="object 18"/>
          <p:cNvSpPr txBox="1"/>
          <p:nvPr/>
        </p:nvSpPr>
        <p:spPr>
          <a:xfrm>
            <a:off x="3877355" y="1243510"/>
            <a:ext cx="1783041" cy="189783"/>
          </a:xfrm>
          <a:prstGeom prst="rect">
            <a:avLst/>
          </a:prstGeom>
        </p:spPr>
        <p:txBody>
          <a:bodyPr vert="horz" wrap="square" lIns="0" tIns="7798" rIns="0" bIns="0" rtlCol="0">
            <a:spAutoFit/>
          </a:bodyPr>
          <a:lstStyle/>
          <a:p>
            <a:pPr marL="5776">
              <a:spcBef>
                <a:spcPts val="61"/>
              </a:spcBef>
              <a:tabLst>
                <a:tab pos="373416" algn="l"/>
                <a:tab pos="755496" algn="l"/>
                <a:tab pos="1133243" algn="l"/>
                <a:tab pos="1500883" algn="l"/>
              </a:tabLst>
            </a:pPr>
            <a:r>
              <a:rPr sz="1182" spc="45" dirty="0">
                <a:latin typeface="Arial MT"/>
                <a:cs typeface="Arial MT"/>
              </a:rPr>
              <a:t>mat	</a:t>
            </a:r>
            <a:r>
              <a:rPr sz="1182" spc="39" dirty="0">
                <a:latin typeface="Arial MT"/>
                <a:cs typeface="Arial MT"/>
              </a:rPr>
              <a:t>was	</a:t>
            </a:r>
            <a:r>
              <a:rPr sz="1182" spc="50" dirty="0">
                <a:latin typeface="Arial MT"/>
                <a:cs typeface="Arial MT"/>
              </a:rPr>
              <a:t>soft	</a:t>
            </a:r>
            <a:r>
              <a:rPr sz="1182" spc="30" dirty="0">
                <a:latin typeface="Arial MT"/>
                <a:cs typeface="Arial MT"/>
              </a:rPr>
              <a:t>&lt;s&gt;	</a:t>
            </a:r>
            <a:r>
              <a:rPr sz="1182" spc="43" dirty="0">
                <a:latin typeface="Arial MT"/>
                <a:cs typeface="Arial MT"/>
              </a:rPr>
              <a:t>&lt;p&gt;</a:t>
            </a:r>
            <a:endParaRPr sz="1182">
              <a:latin typeface="Arial MT"/>
              <a:cs typeface="Arial MT"/>
            </a:endParaRPr>
          </a:p>
        </p:txBody>
      </p:sp>
      <p:sp>
        <p:nvSpPr>
          <p:cNvPr id="19" name="object 19"/>
          <p:cNvSpPr txBox="1"/>
          <p:nvPr/>
        </p:nvSpPr>
        <p:spPr>
          <a:xfrm>
            <a:off x="1453774" y="3218400"/>
            <a:ext cx="1875457" cy="199115"/>
          </a:xfrm>
          <a:prstGeom prst="rect">
            <a:avLst/>
          </a:prstGeom>
          <a:solidFill>
            <a:srgbClr val="56C1FF"/>
          </a:solidFill>
        </p:spPr>
        <p:txBody>
          <a:bodyPr vert="horz" wrap="square" lIns="0" tIns="17039" rIns="0" bIns="0" rtlCol="0">
            <a:spAutoFit/>
          </a:bodyPr>
          <a:lstStyle/>
          <a:p>
            <a:pPr marL="156817">
              <a:spcBef>
                <a:spcPts val="134"/>
              </a:spcBef>
            </a:pPr>
            <a:r>
              <a:rPr sz="1182" spc="41" dirty="0">
                <a:latin typeface="Arial MT"/>
                <a:cs typeface="Arial MT"/>
              </a:rPr>
              <a:t>continue</a:t>
            </a:r>
            <a:r>
              <a:rPr sz="1182" spc="-5" dirty="0">
                <a:latin typeface="Arial MT"/>
                <a:cs typeface="Arial MT"/>
              </a:rPr>
              <a:t> </a:t>
            </a:r>
            <a:r>
              <a:rPr sz="1182" spc="36" dirty="0">
                <a:latin typeface="Arial MT"/>
                <a:cs typeface="Arial MT"/>
              </a:rPr>
              <a:t>the</a:t>
            </a:r>
            <a:r>
              <a:rPr sz="1182" spc="-5" dirty="0">
                <a:latin typeface="Arial MT"/>
                <a:cs typeface="Arial MT"/>
              </a:rPr>
              <a:t> </a:t>
            </a:r>
            <a:r>
              <a:rPr sz="1182" spc="32" dirty="0">
                <a:latin typeface="Arial MT"/>
                <a:cs typeface="Arial MT"/>
              </a:rPr>
              <a:t>sentence</a:t>
            </a:r>
            <a:endParaRPr sz="1182">
              <a:latin typeface="Arial MT"/>
              <a:cs typeface="Arial MT"/>
            </a:endParaRPr>
          </a:p>
        </p:txBody>
      </p:sp>
      <p:pic>
        <p:nvPicPr>
          <p:cNvPr id="20" name="object 20"/>
          <p:cNvPicPr/>
          <p:nvPr/>
        </p:nvPicPr>
        <p:blipFill>
          <a:blip r:embed="rId2" cstate="print"/>
          <a:stretch>
            <a:fillRect/>
          </a:stretch>
        </p:blipFill>
        <p:spPr>
          <a:xfrm>
            <a:off x="1934254" y="3511612"/>
            <a:ext cx="460342" cy="308378"/>
          </a:xfrm>
          <a:prstGeom prst="rect">
            <a:avLst/>
          </a:prstGeom>
        </p:spPr>
      </p:pic>
      <p:sp>
        <p:nvSpPr>
          <p:cNvPr id="21" name="object 21"/>
          <p:cNvSpPr txBox="1"/>
          <p:nvPr/>
        </p:nvSpPr>
        <p:spPr>
          <a:xfrm>
            <a:off x="1478988" y="3821530"/>
            <a:ext cx="382369" cy="143803"/>
          </a:xfrm>
          <a:prstGeom prst="rect">
            <a:avLst/>
          </a:prstGeom>
        </p:spPr>
        <p:txBody>
          <a:bodyPr vert="horz" wrap="square" lIns="0" tIns="7220" rIns="0" bIns="0" rtlCol="0">
            <a:spAutoFit/>
          </a:bodyPr>
          <a:lstStyle/>
          <a:p>
            <a:pPr marL="5776">
              <a:spcBef>
                <a:spcPts val="57"/>
              </a:spcBef>
            </a:pPr>
            <a:r>
              <a:rPr sz="887" spc="-5" dirty="0">
                <a:solidFill>
                  <a:srgbClr val="5E5E5E"/>
                </a:solidFill>
                <a:latin typeface="Trebuchet MS"/>
                <a:cs typeface="Trebuchet MS"/>
              </a:rPr>
              <a:t>p</a:t>
            </a:r>
            <a:r>
              <a:rPr sz="887" spc="-20" dirty="0">
                <a:solidFill>
                  <a:srgbClr val="5E5E5E"/>
                </a:solidFill>
                <a:latin typeface="Trebuchet MS"/>
                <a:cs typeface="Trebuchet MS"/>
              </a:rPr>
              <a:t>r</a:t>
            </a:r>
            <a:r>
              <a:rPr sz="887" spc="9" dirty="0">
                <a:solidFill>
                  <a:srgbClr val="5E5E5E"/>
                </a:solidFill>
                <a:latin typeface="Trebuchet MS"/>
                <a:cs typeface="Trebuchet MS"/>
              </a:rPr>
              <a:t>ompt</a:t>
            </a:r>
            <a:endParaRPr sz="887">
              <a:latin typeface="Trebuchet MS"/>
              <a:cs typeface="Trebuchet MS"/>
            </a:endParaRPr>
          </a:p>
        </p:txBody>
      </p:sp>
      <p:pic>
        <p:nvPicPr>
          <p:cNvPr id="22" name="object 22"/>
          <p:cNvPicPr/>
          <p:nvPr/>
        </p:nvPicPr>
        <p:blipFill>
          <a:blip r:embed="rId3" cstate="print"/>
          <a:stretch>
            <a:fillRect/>
          </a:stretch>
        </p:blipFill>
        <p:spPr>
          <a:xfrm>
            <a:off x="4055711" y="3580721"/>
            <a:ext cx="127182" cy="212465"/>
          </a:xfrm>
          <a:prstGeom prst="rect">
            <a:avLst/>
          </a:prstGeom>
        </p:spPr>
      </p:pic>
      <p:sp>
        <p:nvSpPr>
          <p:cNvPr id="23" name="object 23"/>
          <p:cNvSpPr txBox="1"/>
          <p:nvPr/>
        </p:nvSpPr>
        <p:spPr>
          <a:xfrm>
            <a:off x="3883259" y="3821530"/>
            <a:ext cx="268005" cy="143803"/>
          </a:xfrm>
          <a:prstGeom prst="rect">
            <a:avLst/>
          </a:prstGeom>
        </p:spPr>
        <p:txBody>
          <a:bodyPr vert="horz" wrap="square" lIns="0" tIns="7220" rIns="0" bIns="0" rtlCol="0">
            <a:spAutoFit/>
          </a:bodyPr>
          <a:lstStyle/>
          <a:p>
            <a:pPr marL="5776">
              <a:spcBef>
                <a:spcPts val="57"/>
              </a:spcBef>
            </a:pPr>
            <a:r>
              <a:rPr sz="887" spc="-11" dirty="0">
                <a:solidFill>
                  <a:srgbClr val="5E5E5E"/>
                </a:solidFill>
                <a:latin typeface="Trebuchet MS"/>
                <a:cs typeface="Trebuchet MS"/>
              </a:rPr>
              <a:t>input</a:t>
            </a:r>
            <a:endParaRPr sz="887">
              <a:latin typeface="Trebuchet MS"/>
              <a:cs typeface="Trebuchet MS"/>
            </a:endParaRPr>
          </a:p>
        </p:txBody>
      </p:sp>
      <p:pic>
        <p:nvPicPr>
          <p:cNvPr id="24" name="object 24"/>
          <p:cNvPicPr/>
          <p:nvPr/>
        </p:nvPicPr>
        <p:blipFill>
          <a:blip r:embed="rId4" cstate="print"/>
          <a:stretch>
            <a:fillRect/>
          </a:stretch>
        </p:blipFill>
        <p:spPr>
          <a:xfrm>
            <a:off x="4739388" y="965083"/>
            <a:ext cx="211413" cy="214092"/>
          </a:xfrm>
          <a:prstGeom prst="rect">
            <a:avLst/>
          </a:prstGeom>
        </p:spPr>
      </p:pic>
      <p:sp>
        <p:nvSpPr>
          <p:cNvPr id="25" name="object 25"/>
          <p:cNvSpPr txBox="1"/>
          <p:nvPr/>
        </p:nvSpPr>
        <p:spPr>
          <a:xfrm>
            <a:off x="5087252" y="741933"/>
            <a:ext cx="344248" cy="143803"/>
          </a:xfrm>
          <a:prstGeom prst="rect">
            <a:avLst/>
          </a:prstGeom>
        </p:spPr>
        <p:txBody>
          <a:bodyPr vert="horz" wrap="square" lIns="0" tIns="7220" rIns="0" bIns="0" rtlCol="0">
            <a:spAutoFit/>
          </a:bodyPr>
          <a:lstStyle/>
          <a:p>
            <a:pPr marL="5776">
              <a:spcBef>
                <a:spcPts val="57"/>
              </a:spcBef>
            </a:pPr>
            <a:r>
              <a:rPr sz="887" spc="-5" dirty="0">
                <a:solidFill>
                  <a:srgbClr val="5E5E5E"/>
                </a:solidFill>
                <a:latin typeface="Trebuchet MS"/>
                <a:cs typeface="Trebuchet MS"/>
              </a:rPr>
              <a:t>output</a:t>
            </a:r>
            <a:endParaRPr sz="887">
              <a:latin typeface="Trebuchet MS"/>
              <a:cs typeface="Trebuchet MS"/>
            </a:endParaRPr>
          </a:p>
        </p:txBody>
      </p:sp>
      <p:sp>
        <p:nvSpPr>
          <p:cNvPr id="27" name="Google Shape;138;g1501cc781cf_0_0">
            <a:extLst>
              <a:ext uri="{FF2B5EF4-FFF2-40B4-BE49-F238E27FC236}">
                <a16:creationId xmlns:a16="http://schemas.microsoft.com/office/drawing/2014/main" id="{79DFC772-FB2E-D46C-4C19-7081CC103E67}"/>
              </a:ext>
            </a:extLst>
          </p:cNvPr>
          <p:cNvSpPr txBox="1"/>
          <p:nvPr/>
        </p:nvSpPr>
        <p:spPr>
          <a:xfrm>
            <a:off x="2642970" y="4868514"/>
            <a:ext cx="349823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dirty="0">
                <a:solidFill>
                  <a:schemeClr val="bg1">
                    <a:lumMod val="50000"/>
                  </a:schemeClr>
                </a:solidFill>
                <a:latin typeface="Corbel"/>
                <a:ea typeface="Corbel"/>
                <a:cs typeface="Corbel"/>
                <a:sym typeface="Corbel"/>
              </a:rPr>
              <a:t>[</a:t>
            </a:r>
            <a:r>
              <a:rPr lang="en-US" sz="900" dirty="0">
                <a:solidFill>
                  <a:schemeClr val="bg1">
                    <a:lumMod val="50000"/>
                  </a:schemeClr>
                </a:solidFill>
                <a:latin typeface="Corbel"/>
                <a:ea typeface="Corbel"/>
                <a:cs typeface="Corbel"/>
                <a:sym typeface="Corbel"/>
              </a:rPr>
              <a:t>Slide: Arman Cohan</a:t>
            </a:r>
            <a:r>
              <a:rPr lang="en" sz="900" dirty="0">
                <a:solidFill>
                  <a:schemeClr val="bg1">
                    <a:lumMod val="50000"/>
                  </a:schemeClr>
                </a:solidFill>
                <a:latin typeface="Corbel"/>
                <a:ea typeface="Corbel"/>
                <a:cs typeface="Corbel"/>
                <a:sym typeface="Corbel"/>
              </a:rPr>
              <a:t>]</a:t>
            </a:r>
            <a:endParaRPr sz="900" dirty="0">
              <a:solidFill>
                <a:schemeClr val="bg1">
                  <a:lumMod val="50000"/>
                </a:schemeClr>
              </a:solidFill>
              <a:latin typeface="Corbel"/>
              <a:ea typeface="Corbel"/>
              <a:cs typeface="Corbel"/>
              <a:sym typeface="Corbel"/>
            </a:endParaRPr>
          </a:p>
        </p:txBody>
      </p:sp>
    </p:spTree>
    <p:extLst>
      <p:ext uri="{BB962C8B-B14F-4D97-AF65-F5344CB8AC3E}">
        <p14:creationId xmlns:p14="http://schemas.microsoft.com/office/powerpoint/2010/main" val="224718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bject 27"/>
          <p:cNvSpPr txBox="1">
            <a:spLocks noGrp="1"/>
          </p:cNvSpPr>
          <p:nvPr>
            <p:ph type="sldNum" sz="quarter" idx="4294967295"/>
          </p:nvPr>
        </p:nvSpPr>
        <p:spPr>
          <a:xfrm>
            <a:off x="8812213" y="10642600"/>
            <a:ext cx="331787" cy="276225"/>
          </a:xfrm>
          <a:prstGeom prst="rect">
            <a:avLst/>
          </a:prstGeom>
        </p:spPr>
        <p:txBody>
          <a:bodyPr vert="horz" wrap="square" lIns="0" tIns="0" rIns="0" bIns="0" rtlCol="0">
            <a:spAutoFit/>
          </a:bodyPr>
          <a:lstStyle>
            <a:defPPr>
              <a:defRPr lang="en-US"/>
            </a:defPPr>
            <a:lvl1pPr marL="0" algn="l" defTabSz="914400" rtl="0" eaLnBrk="1" latinLnBrk="0" hangingPunct="1">
              <a:defRPr sz="195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975"/>
              </a:lnSpc>
            </a:pPr>
            <a:fld id="{81D60167-4931-47E6-BA6A-407CBD079E47}" type="slidenum">
              <a:rPr lang="en-US" spc="10" smtClean="0"/>
              <a:pPr marL="38100">
                <a:lnSpc>
                  <a:spcPts val="1975"/>
                </a:lnSpc>
              </a:pPr>
              <a:t>14</a:t>
            </a:fld>
            <a:endParaRPr spc="5" dirty="0"/>
          </a:p>
        </p:txBody>
      </p:sp>
      <p:sp>
        <p:nvSpPr>
          <p:cNvPr id="3" name="object 3"/>
          <p:cNvSpPr txBox="1"/>
          <p:nvPr/>
        </p:nvSpPr>
        <p:spPr>
          <a:xfrm>
            <a:off x="3235843" y="1997347"/>
            <a:ext cx="2445834" cy="535355"/>
          </a:xfrm>
          <a:prstGeom prst="rect">
            <a:avLst/>
          </a:prstGeom>
          <a:ln w="52354">
            <a:solidFill>
              <a:srgbClr val="00A2FF"/>
            </a:solidFill>
          </a:ln>
        </p:spPr>
        <p:txBody>
          <a:bodyPr vert="horz" wrap="square" lIns="0" tIns="79708" rIns="0" bIns="0" rtlCol="0">
            <a:spAutoFit/>
          </a:bodyPr>
          <a:lstStyle/>
          <a:p>
            <a:pPr algn="ctr">
              <a:spcBef>
                <a:spcPts val="628"/>
              </a:spcBef>
            </a:pPr>
            <a:r>
              <a:rPr sz="2956" spc="111" dirty="0">
                <a:latin typeface="Arial MT"/>
                <a:cs typeface="Arial MT"/>
              </a:rPr>
              <a:t>LM</a:t>
            </a:r>
            <a:endParaRPr sz="2956">
              <a:latin typeface="Arial MT"/>
              <a:cs typeface="Arial MT"/>
            </a:endParaRPr>
          </a:p>
        </p:txBody>
      </p:sp>
      <p:sp>
        <p:nvSpPr>
          <p:cNvPr id="4" name="object 4"/>
          <p:cNvSpPr txBox="1"/>
          <p:nvPr/>
        </p:nvSpPr>
        <p:spPr>
          <a:xfrm>
            <a:off x="3491381" y="3218400"/>
            <a:ext cx="301794" cy="199115"/>
          </a:xfrm>
          <a:prstGeom prst="rect">
            <a:avLst/>
          </a:prstGeom>
          <a:solidFill>
            <a:srgbClr val="00A1FF"/>
          </a:solidFill>
        </p:spPr>
        <p:txBody>
          <a:bodyPr vert="horz" wrap="square" lIns="0" tIns="17039" rIns="0" bIns="0" rtlCol="0">
            <a:spAutoFit/>
          </a:bodyPr>
          <a:lstStyle/>
          <a:p>
            <a:pPr marL="39277">
              <a:spcBef>
                <a:spcPts val="134"/>
              </a:spcBef>
            </a:pPr>
            <a:r>
              <a:rPr sz="1182" spc="36" dirty="0">
                <a:latin typeface="Arial MT"/>
                <a:cs typeface="Arial MT"/>
              </a:rPr>
              <a:t>the</a:t>
            </a:r>
            <a:endParaRPr sz="1182">
              <a:latin typeface="Arial MT"/>
              <a:cs typeface="Arial MT"/>
            </a:endParaRPr>
          </a:p>
        </p:txBody>
      </p:sp>
      <p:sp>
        <p:nvSpPr>
          <p:cNvPr id="5" name="object 5"/>
          <p:cNvSpPr txBox="1"/>
          <p:nvPr/>
        </p:nvSpPr>
        <p:spPr>
          <a:xfrm>
            <a:off x="3866309" y="3218400"/>
            <a:ext cx="301794" cy="199115"/>
          </a:xfrm>
          <a:prstGeom prst="rect">
            <a:avLst/>
          </a:prstGeom>
          <a:solidFill>
            <a:srgbClr val="00A1FF"/>
          </a:solidFill>
        </p:spPr>
        <p:txBody>
          <a:bodyPr vert="horz" wrap="square" lIns="0" tIns="17039" rIns="0" bIns="0" rtlCol="0">
            <a:spAutoFit/>
          </a:bodyPr>
          <a:lstStyle/>
          <a:p>
            <a:pPr marL="40721">
              <a:spcBef>
                <a:spcPts val="134"/>
              </a:spcBef>
            </a:pPr>
            <a:r>
              <a:rPr sz="1182" spc="50" dirty="0">
                <a:latin typeface="Arial MT"/>
                <a:cs typeface="Arial MT"/>
              </a:rPr>
              <a:t>cat</a:t>
            </a:r>
            <a:endParaRPr sz="1182">
              <a:latin typeface="Arial MT"/>
              <a:cs typeface="Arial MT"/>
            </a:endParaRPr>
          </a:p>
        </p:txBody>
      </p:sp>
      <p:sp>
        <p:nvSpPr>
          <p:cNvPr id="6" name="object 6"/>
          <p:cNvSpPr txBox="1"/>
          <p:nvPr/>
        </p:nvSpPr>
        <p:spPr>
          <a:xfrm>
            <a:off x="4241237" y="3218400"/>
            <a:ext cx="301794" cy="199115"/>
          </a:xfrm>
          <a:prstGeom prst="rect">
            <a:avLst/>
          </a:prstGeom>
          <a:solidFill>
            <a:srgbClr val="00A1FF"/>
          </a:solidFill>
        </p:spPr>
        <p:txBody>
          <a:bodyPr vert="horz" wrap="square" lIns="0" tIns="17039" rIns="0" bIns="0" rtlCol="0">
            <a:spAutoFit/>
          </a:bodyPr>
          <a:lstStyle/>
          <a:p>
            <a:pPr marL="43320">
              <a:spcBef>
                <a:spcPts val="134"/>
              </a:spcBef>
            </a:pPr>
            <a:r>
              <a:rPr sz="1182" spc="36" dirty="0">
                <a:latin typeface="Arial MT"/>
                <a:cs typeface="Arial MT"/>
              </a:rPr>
              <a:t>sat</a:t>
            </a:r>
            <a:endParaRPr sz="1182">
              <a:latin typeface="Arial MT"/>
              <a:cs typeface="Arial MT"/>
            </a:endParaRPr>
          </a:p>
        </p:txBody>
      </p:sp>
      <p:sp>
        <p:nvSpPr>
          <p:cNvPr id="7" name="object 7"/>
          <p:cNvSpPr txBox="1"/>
          <p:nvPr/>
        </p:nvSpPr>
        <p:spPr>
          <a:xfrm>
            <a:off x="4616165" y="3218400"/>
            <a:ext cx="301794" cy="199115"/>
          </a:xfrm>
          <a:prstGeom prst="rect">
            <a:avLst/>
          </a:prstGeom>
          <a:solidFill>
            <a:srgbClr val="00A1FF"/>
          </a:solidFill>
        </p:spPr>
        <p:txBody>
          <a:bodyPr vert="horz" wrap="square" lIns="0" tIns="17039" rIns="0" bIns="0" rtlCol="0">
            <a:spAutoFit/>
          </a:bodyPr>
          <a:lstStyle/>
          <a:p>
            <a:pPr marL="61803">
              <a:spcBef>
                <a:spcPts val="134"/>
              </a:spcBef>
            </a:pPr>
            <a:r>
              <a:rPr sz="1182" spc="41" dirty="0">
                <a:latin typeface="Arial MT"/>
                <a:cs typeface="Arial MT"/>
              </a:rPr>
              <a:t>on</a:t>
            </a:r>
            <a:endParaRPr sz="1182">
              <a:latin typeface="Arial MT"/>
              <a:cs typeface="Arial MT"/>
            </a:endParaRPr>
          </a:p>
        </p:txBody>
      </p:sp>
      <p:sp>
        <p:nvSpPr>
          <p:cNvPr id="8" name="object 8"/>
          <p:cNvSpPr txBox="1"/>
          <p:nvPr/>
        </p:nvSpPr>
        <p:spPr>
          <a:xfrm>
            <a:off x="4956888" y="3218400"/>
            <a:ext cx="301794" cy="199115"/>
          </a:xfrm>
          <a:prstGeom prst="rect">
            <a:avLst/>
          </a:prstGeom>
          <a:solidFill>
            <a:srgbClr val="00A1FF"/>
          </a:solidFill>
        </p:spPr>
        <p:txBody>
          <a:bodyPr vert="horz" wrap="square" lIns="0" tIns="17039" rIns="0" bIns="0" rtlCol="0">
            <a:spAutoFit/>
          </a:bodyPr>
          <a:lstStyle/>
          <a:p>
            <a:pPr marL="39277">
              <a:spcBef>
                <a:spcPts val="134"/>
              </a:spcBef>
            </a:pPr>
            <a:r>
              <a:rPr sz="1182" spc="36" dirty="0">
                <a:latin typeface="Arial MT"/>
                <a:cs typeface="Arial MT"/>
              </a:rPr>
              <a:t>the</a:t>
            </a:r>
            <a:endParaRPr sz="1182">
              <a:latin typeface="Arial MT"/>
              <a:cs typeface="Arial MT"/>
            </a:endParaRPr>
          </a:p>
        </p:txBody>
      </p:sp>
      <p:sp>
        <p:nvSpPr>
          <p:cNvPr id="9" name="object 9"/>
          <p:cNvSpPr txBox="1"/>
          <p:nvPr/>
        </p:nvSpPr>
        <p:spPr>
          <a:xfrm>
            <a:off x="5297611" y="3218400"/>
            <a:ext cx="342804" cy="199115"/>
          </a:xfrm>
          <a:prstGeom prst="rect">
            <a:avLst/>
          </a:prstGeom>
          <a:solidFill>
            <a:srgbClr val="00A1FF"/>
          </a:solidFill>
        </p:spPr>
        <p:txBody>
          <a:bodyPr vert="horz" wrap="square" lIns="0" tIns="17039" rIns="0" bIns="0" rtlCol="0">
            <a:spAutoFit/>
          </a:bodyPr>
          <a:lstStyle/>
          <a:p>
            <a:pPr marL="37255">
              <a:spcBef>
                <a:spcPts val="134"/>
              </a:spcBef>
            </a:pPr>
            <a:r>
              <a:rPr sz="1182" spc="45" dirty="0">
                <a:latin typeface="Arial MT"/>
                <a:cs typeface="Arial MT"/>
              </a:rPr>
              <a:t>mat</a:t>
            </a:r>
            <a:endParaRPr sz="1182">
              <a:latin typeface="Arial MT"/>
              <a:cs typeface="Arial MT"/>
            </a:endParaRPr>
          </a:p>
        </p:txBody>
      </p:sp>
      <p:sp>
        <p:nvSpPr>
          <p:cNvPr id="10" name="object 10"/>
          <p:cNvSpPr/>
          <p:nvPr/>
        </p:nvSpPr>
        <p:spPr>
          <a:xfrm>
            <a:off x="4309647" y="2690965"/>
            <a:ext cx="476229" cy="431176"/>
          </a:xfrm>
          <a:custGeom>
            <a:avLst/>
            <a:gdLst/>
            <a:ahLst/>
            <a:cxnLst/>
            <a:rect l="l" t="t" r="r" b="b"/>
            <a:pathLst>
              <a:path w="1047115" h="948054">
                <a:moveTo>
                  <a:pt x="523544" y="0"/>
                </a:moveTo>
                <a:lnTo>
                  <a:pt x="0" y="602250"/>
                </a:lnTo>
                <a:lnTo>
                  <a:pt x="342838" y="602250"/>
                </a:lnTo>
                <a:lnTo>
                  <a:pt x="342838" y="947758"/>
                </a:lnTo>
                <a:lnTo>
                  <a:pt x="704248" y="947758"/>
                </a:lnTo>
                <a:lnTo>
                  <a:pt x="704248" y="602250"/>
                </a:lnTo>
                <a:lnTo>
                  <a:pt x="1047089" y="602250"/>
                </a:lnTo>
                <a:lnTo>
                  <a:pt x="523544" y="0"/>
                </a:lnTo>
                <a:close/>
              </a:path>
            </a:pathLst>
          </a:custGeom>
          <a:solidFill>
            <a:srgbClr val="00A1FF"/>
          </a:solidFill>
        </p:spPr>
        <p:txBody>
          <a:bodyPr wrap="square" lIns="0" tIns="0" rIns="0" bIns="0" rtlCol="0"/>
          <a:lstStyle/>
          <a:p>
            <a:endParaRPr sz="637"/>
          </a:p>
        </p:txBody>
      </p:sp>
      <p:sp>
        <p:nvSpPr>
          <p:cNvPr id="11" name="object 11"/>
          <p:cNvSpPr/>
          <p:nvPr/>
        </p:nvSpPr>
        <p:spPr>
          <a:xfrm>
            <a:off x="4309647" y="1503182"/>
            <a:ext cx="476229" cy="431176"/>
          </a:xfrm>
          <a:custGeom>
            <a:avLst/>
            <a:gdLst/>
            <a:ahLst/>
            <a:cxnLst/>
            <a:rect l="l" t="t" r="r" b="b"/>
            <a:pathLst>
              <a:path w="1047115" h="948054">
                <a:moveTo>
                  <a:pt x="523544" y="0"/>
                </a:moveTo>
                <a:lnTo>
                  <a:pt x="0" y="602250"/>
                </a:lnTo>
                <a:lnTo>
                  <a:pt x="342838" y="602250"/>
                </a:lnTo>
                <a:lnTo>
                  <a:pt x="342838" y="947759"/>
                </a:lnTo>
                <a:lnTo>
                  <a:pt x="704248" y="947759"/>
                </a:lnTo>
                <a:lnTo>
                  <a:pt x="704248" y="602250"/>
                </a:lnTo>
                <a:lnTo>
                  <a:pt x="1047089" y="602250"/>
                </a:lnTo>
                <a:lnTo>
                  <a:pt x="523544" y="0"/>
                </a:lnTo>
                <a:close/>
              </a:path>
            </a:pathLst>
          </a:custGeom>
          <a:solidFill>
            <a:srgbClr val="00A1FF"/>
          </a:solidFill>
        </p:spPr>
        <p:txBody>
          <a:bodyPr wrap="square" lIns="0" tIns="0" rIns="0" bIns="0" rtlCol="0"/>
          <a:lstStyle/>
          <a:p>
            <a:endParaRPr sz="637"/>
          </a:p>
        </p:txBody>
      </p:sp>
      <p:sp>
        <p:nvSpPr>
          <p:cNvPr id="12" name="object 12"/>
          <p:cNvSpPr txBox="1"/>
          <p:nvPr/>
        </p:nvSpPr>
        <p:spPr>
          <a:xfrm>
            <a:off x="3450910" y="1234390"/>
            <a:ext cx="342804" cy="199115"/>
          </a:xfrm>
          <a:prstGeom prst="rect">
            <a:avLst/>
          </a:prstGeom>
          <a:solidFill>
            <a:srgbClr val="60D937"/>
          </a:solidFill>
        </p:spPr>
        <p:txBody>
          <a:bodyPr vert="horz" wrap="square" lIns="0" tIns="17039" rIns="0" bIns="0" rtlCol="0">
            <a:spAutoFit/>
          </a:bodyPr>
          <a:lstStyle/>
          <a:p>
            <a:pPr marL="59781">
              <a:spcBef>
                <a:spcPts val="134"/>
              </a:spcBef>
            </a:pPr>
            <a:r>
              <a:rPr sz="1182" spc="36" dirty="0">
                <a:latin typeface="Arial MT"/>
                <a:cs typeface="Arial MT"/>
              </a:rPr>
              <a:t>the</a:t>
            </a:r>
            <a:endParaRPr sz="1182">
              <a:latin typeface="Arial MT"/>
              <a:cs typeface="Arial MT"/>
            </a:endParaRPr>
          </a:p>
        </p:txBody>
      </p:sp>
      <p:sp>
        <p:nvSpPr>
          <p:cNvPr id="13" name="object 13"/>
          <p:cNvSpPr/>
          <p:nvPr/>
        </p:nvSpPr>
        <p:spPr>
          <a:xfrm>
            <a:off x="3845758" y="1234390"/>
            <a:ext cx="342804" cy="217754"/>
          </a:xfrm>
          <a:custGeom>
            <a:avLst/>
            <a:gdLst/>
            <a:ahLst/>
            <a:cxnLst/>
            <a:rect l="l" t="t" r="r" b="b"/>
            <a:pathLst>
              <a:path w="753745" h="478789">
                <a:moveTo>
                  <a:pt x="753733" y="0"/>
                </a:moveTo>
                <a:lnTo>
                  <a:pt x="0" y="0"/>
                </a:lnTo>
                <a:lnTo>
                  <a:pt x="0" y="478391"/>
                </a:lnTo>
                <a:lnTo>
                  <a:pt x="753733" y="478391"/>
                </a:lnTo>
                <a:lnTo>
                  <a:pt x="753733" y="0"/>
                </a:lnTo>
                <a:close/>
              </a:path>
            </a:pathLst>
          </a:custGeom>
          <a:solidFill>
            <a:srgbClr val="60D937"/>
          </a:solidFill>
        </p:spPr>
        <p:txBody>
          <a:bodyPr wrap="square" lIns="0" tIns="0" rIns="0" bIns="0" rtlCol="0"/>
          <a:lstStyle/>
          <a:p>
            <a:endParaRPr sz="637"/>
          </a:p>
        </p:txBody>
      </p:sp>
      <p:sp>
        <p:nvSpPr>
          <p:cNvPr id="14" name="object 14"/>
          <p:cNvSpPr/>
          <p:nvPr/>
        </p:nvSpPr>
        <p:spPr>
          <a:xfrm>
            <a:off x="4220685" y="1234390"/>
            <a:ext cx="342804" cy="217754"/>
          </a:xfrm>
          <a:custGeom>
            <a:avLst/>
            <a:gdLst/>
            <a:ahLst/>
            <a:cxnLst/>
            <a:rect l="l" t="t" r="r" b="b"/>
            <a:pathLst>
              <a:path w="753745" h="478789">
                <a:moveTo>
                  <a:pt x="753733" y="0"/>
                </a:moveTo>
                <a:lnTo>
                  <a:pt x="0" y="0"/>
                </a:lnTo>
                <a:lnTo>
                  <a:pt x="0" y="478391"/>
                </a:lnTo>
                <a:lnTo>
                  <a:pt x="753733" y="478391"/>
                </a:lnTo>
                <a:lnTo>
                  <a:pt x="753733" y="0"/>
                </a:lnTo>
                <a:close/>
              </a:path>
            </a:pathLst>
          </a:custGeom>
          <a:solidFill>
            <a:srgbClr val="60D937"/>
          </a:solidFill>
        </p:spPr>
        <p:txBody>
          <a:bodyPr wrap="square" lIns="0" tIns="0" rIns="0" bIns="0" rtlCol="0"/>
          <a:lstStyle/>
          <a:p>
            <a:endParaRPr sz="637"/>
          </a:p>
        </p:txBody>
      </p:sp>
      <p:sp>
        <p:nvSpPr>
          <p:cNvPr id="15" name="object 15"/>
          <p:cNvSpPr/>
          <p:nvPr/>
        </p:nvSpPr>
        <p:spPr>
          <a:xfrm>
            <a:off x="4595613" y="1234390"/>
            <a:ext cx="342804" cy="217754"/>
          </a:xfrm>
          <a:custGeom>
            <a:avLst/>
            <a:gdLst/>
            <a:ahLst/>
            <a:cxnLst/>
            <a:rect l="l" t="t" r="r" b="b"/>
            <a:pathLst>
              <a:path w="753745" h="478789">
                <a:moveTo>
                  <a:pt x="753733" y="0"/>
                </a:moveTo>
                <a:lnTo>
                  <a:pt x="0" y="0"/>
                </a:lnTo>
                <a:lnTo>
                  <a:pt x="0" y="478391"/>
                </a:lnTo>
                <a:lnTo>
                  <a:pt x="753733" y="478391"/>
                </a:lnTo>
                <a:lnTo>
                  <a:pt x="753733" y="0"/>
                </a:lnTo>
                <a:close/>
              </a:path>
            </a:pathLst>
          </a:custGeom>
          <a:solidFill>
            <a:srgbClr val="60D937"/>
          </a:solidFill>
        </p:spPr>
        <p:txBody>
          <a:bodyPr wrap="square" lIns="0" tIns="0" rIns="0" bIns="0" rtlCol="0"/>
          <a:lstStyle/>
          <a:p>
            <a:endParaRPr sz="637"/>
          </a:p>
        </p:txBody>
      </p:sp>
      <p:sp>
        <p:nvSpPr>
          <p:cNvPr id="16" name="object 16"/>
          <p:cNvSpPr/>
          <p:nvPr/>
        </p:nvSpPr>
        <p:spPr>
          <a:xfrm>
            <a:off x="4970355" y="1234390"/>
            <a:ext cx="342804" cy="217754"/>
          </a:xfrm>
          <a:custGeom>
            <a:avLst/>
            <a:gdLst/>
            <a:ahLst/>
            <a:cxnLst/>
            <a:rect l="l" t="t" r="r" b="b"/>
            <a:pathLst>
              <a:path w="753745" h="478789">
                <a:moveTo>
                  <a:pt x="753733" y="0"/>
                </a:moveTo>
                <a:lnTo>
                  <a:pt x="0" y="0"/>
                </a:lnTo>
                <a:lnTo>
                  <a:pt x="0" y="478391"/>
                </a:lnTo>
                <a:lnTo>
                  <a:pt x="753733" y="478391"/>
                </a:lnTo>
                <a:lnTo>
                  <a:pt x="753733" y="0"/>
                </a:lnTo>
                <a:close/>
              </a:path>
            </a:pathLst>
          </a:custGeom>
          <a:solidFill>
            <a:srgbClr val="60D937"/>
          </a:solidFill>
        </p:spPr>
        <p:txBody>
          <a:bodyPr wrap="square" lIns="0" tIns="0" rIns="0" bIns="0" rtlCol="0"/>
          <a:lstStyle/>
          <a:p>
            <a:endParaRPr sz="637"/>
          </a:p>
        </p:txBody>
      </p:sp>
      <p:sp>
        <p:nvSpPr>
          <p:cNvPr id="17" name="object 17"/>
          <p:cNvSpPr/>
          <p:nvPr/>
        </p:nvSpPr>
        <p:spPr>
          <a:xfrm>
            <a:off x="5345099" y="1234390"/>
            <a:ext cx="342804" cy="217754"/>
          </a:xfrm>
          <a:custGeom>
            <a:avLst/>
            <a:gdLst/>
            <a:ahLst/>
            <a:cxnLst/>
            <a:rect l="l" t="t" r="r" b="b"/>
            <a:pathLst>
              <a:path w="753745" h="478789">
                <a:moveTo>
                  <a:pt x="753733" y="0"/>
                </a:moveTo>
                <a:lnTo>
                  <a:pt x="0" y="0"/>
                </a:lnTo>
                <a:lnTo>
                  <a:pt x="0" y="478391"/>
                </a:lnTo>
                <a:lnTo>
                  <a:pt x="753733" y="478391"/>
                </a:lnTo>
                <a:lnTo>
                  <a:pt x="753733" y="0"/>
                </a:lnTo>
                <a:close/>
              </a:path>
            </a:pathLst>
          </a:custGeom>
          <a:solidFill>
            <a:srgbClr val="60D937"/>
          </a:solidFill>
        </p:spPr>
        <p:txBody>
          <a:bodyPr wrap="square" lIns="0" tIns="0" rIns="0" bIns="0" rtlCol="0"/>
          <a:lstStyle/>
          <a:p>
            <a:endParaRPr sz="637"/>
          </a:p>
        </p:txBody>
      </p:sp>
      <p:sp>
        <p:nvSpPr>
          <p:cNvPr id="18" name="object 18"/>
          <p:cNvSpPr txBox="1"/>
          <p:nvPr/>
        </p:nvSpPr>
        <p:spPr>
          <a:xfrm>
            <a:off x="3877355" y="1243510"/>
            <a:ext cx="1783041" cy="189783"/>
          </a:xfrm>
          <a:prstGeom prst="rect">
            <a:avLst/>
          </a:prstGeom>
        </p:spPr>
        <p:txBody>
          <a:bodyPr vert="horz" wrap="square" lIns="0" tIns="7798" rIns="0" bIns="0" rtlCol="0">
            <a:spAutoFit/>
          </a:bodyPr>
          <a:lstStyle/>
          <a:p>
            <a:pPr marL="5776">
              <a:spcBef>
                <a:spcPts val="61"/>
              </a:spcBef>
              <a:tabLst>
                <a:tab pos="373416" algn="l"/>
                <a:tab pos="755496" algn="l"/>
                <a:tab pos="1133243" algn="l"/>
                <a:tab pos="1500883" algn="l"/>
              </a:tabLst>
            </a:pPr>
            <a:r>
              <a:rPr sz="1182" spc="45" dirty="0">
                <a:latin typeface="Arial MT"/>
                <a:cs typeface="Arial MT"/>
              </a:rPr>
              <a:t>mat	</a:t>
            </a:r>
            <a:r>
              <a:rPr sz="1182" spc="39" dirty="0">
                <a:latin typeface="Arial MT"/>
                <a:cs typeface="Arial MT"/>
              </a:rPr>
              <a:t>was	</a:t>
            </a:r>
            <a:r>
              <a:rPr sz="1182" spc="50" dirty="0">
                <a:latin typeface="Arial MT"/>
                <a:cs typeface="Arial MT"/>
              </a:rPr>
              <a:t>soft	</a:t>
            </a:r>
            <a:r>
              <a:rPr sz="1182" spc="30" dirty="0">
                <a:latin typeface="Arial MT"/>
                <a:cs typeface="Arial MT"/>
              </a:rPr>
              <a:t>&lt;s&gt;	</a:t>
            </a:r>
            <a:r>
              <a:rPr sz="1182" spc="43" dirty="0">
                <a:latin typeface="Arial MT"/>
                <a:cs typeface="Arial MT"/>
              </a:rPr>
              <a:t>&lt;p&gt;</a:t>
            </a:r>
            <a:endParaRPr sz="1182">
              <a:latin typeface="Arial MT"/>
              <a:cs typeface="Arial MT"/>
            </a:endParaRPr>
          </a:p>
        </p:txBody>
      </p:sp>
      <p:sp>
        <p:nvSpPr>
          <p:cNvPr id="19" name="object 19"/>
          <p:cNvSpPr txBox="1"/>
          <p:nvPr/>
        </p:nvSpPr>
        <p:spPr>
          <a:xfrm>
            <a:off x="1453775" y="3218400"/>
            <a:ext cx="1875457" cy="199115"/>
          </a:xfrm>
          <a:prstGeom prst="rect">
            <a:avLst/>
          </a:prstGeom>
          <a:solidFill>
            <a:srgbClr val="56C1FF"/>
          </a:solidFill>
        </p:spPr>
        <p:txBody>
          <a:bodyPr vert="horz" wrap="square" lIns="0" tIns="17039" rIns="0" bIns="0" rtlCol="0">
            <a:spAutoFit/>
          </a:bodyPr>
          <a:lstStyle/>
          <a:p>
            <a:pPr marL="156817">
              <a:spcBef>
                <a:spcPts val="134"/>
              </a:spcBef>
            </a:pPr>
            <a:r>
              <a:rPr sz="1182" spc="41" dirty="0">
                <a:latin typeface="Arial MT"/>
                <a:cs typeface="Arial MT"/>
              </a:rPr>
              <a:t>continue</a:t>
            </a:r>
            <a:r>
              <a:rPr sz="1182" spc="-5" dirty="0">
                <a:latin typeface="Arial MT"/>
                <a:cs typeface="Arial MT"/>
              </a:rPr>
              <a:t> </a:t>
            </a:r>
            <a:r>
              <a:rPr sz="1182" spc="36" dirty="0">
                <a:latin typeface="Arial MT"/>
                <a:cs typeface="Arial MT"/>
              </a:rPr>
              <a:t>the</a:t>
            </a:r>
            <a:r>
              <a:rPr sz="1182" spc="-5" dirty="0">
                <a:latin typeface="Arial MT"/>
                <a:cs typeface="Arial MT"/>
              </a:rPr>
              <a:t> </a:t>
            </a:r>
            <a:r>
              <a:rPr sz="1182" spc="32" dirty="0">
                <a:latin typeface="Arial MT"/>
                <a:cs typeface="Arial MT"/>
              </a:rPr>
              <a:t>sentence</a:t>
            </a:r>
            <a:endParaRPr sz="1182">
              <a:latin typeface="Arial MT"/>
              <a:cs typeface="Arial MT"/>
            </a:endParaRPr>
          </a:p>
        </p:txBody>
      </p:sp>
      <p:pic>
        <p:nvPicPr>
          <p:cNvPr id="20" name="object 20"/>
          <p:cNvPicPr/>
          <p:nvPr/>
        </p:nvPicPr>
        <p:blipFill>
          <a:blip r:embed="rId2" cstate="print"/>
          <a:stretch>
            <a:fillRect/>
          </a:stretch>
        </p:blipFill>
        <p:spPr>
          <a:xfrm>
            <a:off x="1934254" y="3511612"/>
            <a:ext cx="460342" cy="308378"/>
          </a:xfrm>
          <a:prstGeom prst="rect">
            <a:avLst/>
          </a:prstGeom>
        </p:spPr>
      </p:pic>
      <p:sp>
        <p:nvSpPr>
          <p:cNvPr id="21" name="object 21"/>
          <p:cNvSpPr txBox="1"/>
          <p:nvPr/>
        </p:nvSpPr>
        <p:spPr>
          <a:xfrm>
            <a:off x="1478988" y="3821530"/>
            <a:ext cx="382369" cy="143803"/>
          </a:xfrm>
          <a:prstGeom prst="rect">
            <a:avLst/>
          </a:prstGeom>
        </p:spPr>
        <p:txBody>
          <a:bodyPr vert="horz" wrap="square" lIns="0" tIns="7220" rIns="0" bIns="0" rtlCol="0">
            <a:spAutoFit/>
          </a:bodyPr>
          <a:lstStyle/>
          <a:p>
            <a:pPr marL="5776">
              <a:spcBef>
                <a:spcPts val="57"/>
              </a:spcBef>
            </a:pPr>
            <a:r>
              <a:rPr sz="887" spc="-5" dirty="0">
                <a:solidFill>
                  <a:srgbClr val="5E5E5E"/>
                </a:solidFill>
                <a:latin typeface="Trebuchet MS"/>
                <a:cs typeface="Trebuchet MS"/>
              </a:rPr>
              <a:t>p</a:t>
            </a:r>
            <a:r>
              <a:rPr sz="887" spc="-20" dirty="0">
                <a:solidFill>
                  <a:srgbClr val="5E5E5E"/>
                </a:solidFill>
                <a:latin typeface="Trebuchet MS"/>
                <a:cs typeface="Trebuchet MS"/>
              </a:rPr>
              <a:t>r</a:t>
            </a:r>
            <a:r>
              <a:rPr sz="887" spc="9" dirty="0">
                <a:solidFill>
                  <a:srgbClr val="5E5E5E"/>
                </a:solidFill>
                <a:latin typeface="Trebuchet MS"/>
                <a:cs typeface="Trebuchet MS"/>
              </a:rPr>
              <a:t>ompt</a:t>
            </a:r>
            <a:endParaRPr sz="887">
              <a:latin typeface="Trebuchet MS"/>
              <a:cs typeface="Trebuchet MS"/>
            </a:endParaRPr>
          </a:p>
        </p:txBody>
      </p:sp>
      <p:pic>
        <p:nvPicPr>
          <p:cNvPr id="22" name="object 22"/>
          <p:cNvPicPr/>
          <p:nvPr/>
        </p:nvPicPr>
        <p:blipFill>
          <a:blip r:embed="rId3" cstate="print"/>
          <a:stretch>
            <a:fillRect/>
          </a:stretch>
        </p:blipFill>
        <p:spPr>
          <a:xfrm>
            <a:off x="4055711" y="3580721"/>
            <a:ext cx="127182" cy="212465"/>
          </a:xfrm>
          <a:prstGeom prst="rect">
            <a:avLst/>
          </a:prstGeom>
        </p:spPr>
      </p:pic>
      <p:sp>
        <p:nvSpPr>
          <p:cNvPr id="23" name="object 23"/>
          <p:cNvSpPr txBox="1"/>
          <p:nvPr/>
        </p:nvSpPr>
        <p:spPr>
          <a:xfrm>
            <a:off x="3883259" y="3821530"/>
            <a:ext cx="268005" cy="143803"/>
          </a:xfrm>
          <a:prstGeom prst="rect">
            <a:avLst/>
          </a:prstGeom>
        </p:spPr>
        <p:txBody>
          <a:bodyPr vert="horz" wrap="square" lIns="0" tIns="7220" rIns="0" bIns="0" rtlCol="0">
            <a:spAutoFit/>
          </a:bodyPr>
          <a:lstStyle/>
          <a:p>
            <a:pPr marL="5776">
              <a:spcBef>
                <a:spcPts val="57"/>
              </a:spcBef>
            </a:pPr>
            <a:r>
              <a:rPr sz="887" spc="-11" dirty="0">
                <a:solidFill>
                  <a:srgbClr val="5E5E5E"/>
                </a:solidFill>
                <a:latin typeface="Trebuchet MS"/>
                <a:cs typeface="Trebuchet MS"/>
              </a:rPr>
              <a:t>input</a:t>
            </a:r>
            <a:endParaRPr sz="887">
              <a:latin typeface="Trebuchet MS"/>
              <a:cs typeface="Trebuchet MS"/>
            </a:endParaRPr>
          </a:p>
        </p:txBody>
      </p:sp>
      <p:pic>
        <p:nvPicPr>
          <p:cNvPr id="24" name="object 24"/>
          <p:cNvPicPr/>
          <p:nvPr/>
        </p:nvPicPr>
        <p:blipFill>
          <a:blip r:embed="rId4" cstate="print"/>
          <a:stretch>
            <a:fillRect/>
          </a:stretch>
        </p:blipFill>
        <p:spPr>
          <a:xfrm>
            <a:off x="4739388" y="965083"/>
            <a:ext cx="211413" cy="214092"/>
          </a:xfrm>
          <a:prstGeom prst="rect">
            <a:avLst/>
          </a:prstGeom>
        </p:spPr>
      </p:pic>
      <p:sp>
        <p:nvSpPr>
          <p:cNvPr id="25" name="object 25"/>
          <p:cNvSpPr txBox="1"/>
          <p:nvPr/>
        </p:nvSpPr>
        <p:spPr>
          <a:xfrm>
            <a:off x="5087252" y="741933"/>
            <a:ext cx="344248" cy="143803"/>
          </a:xfrm>
          <a:prstGeom prst="rect">
            <a:avLst/>
          </a:prstGeom>
        </p:spPr>
        <p:txBody>
          <a:bodyPr vert="horz" wrap="square" lIns="0" tIns="7220" rIns="0" bIns="0" rtlCol="0">
            <a:spAutoFit/>
          </a:bodyPr>
          <a:lstStyle/>
          <a:p>
            <a:pPr marL="5776">
              <a:spcBef>
                <a:spcPts val="57"/>
              </a:spcBef>
            </a:pPr>
            <a:r>
              <a:rPr sz="887" spc="-5" dirty="0">
                <a:solidFill>
                  <a:srgbClr val="5E5E5E"/>
                </a:solidFill>
                <a:latin typeface="Trebuchet MS"/>
                <a:cs typeface="Trebuchet MS"/>
              </a:rPr>
              <a:t>output</a:t>
            </a:r>
            <a:endParaRPr sz="887">
              <a:latin typeface="Trebuchet MS"/>
              <a:cs typeface="Trebuchet MS"/>
            </a:endParaRPr>
          </a:p>
        </p:txBody>
      </p:sp>
      <p:sp>
        <p:nvSpPr>
          <p:cNvPr id="26" name="object 26"/>
          <p:cNvSpPr txBox="1"/>
          <p:nvPr/>
        </p:nvSpPr>
        <p:spPr>
          <a:xfrm>
            <a:off x="718050" y="4211600"/>
            <a:ext cx="5490925" cy="594778"/>
          </a:xfrm>
          <a:prstGeom prst="rect">
            <a:avLst/>
          </a:prstGeom>
        </p:spPr>
        <p:txBody>
          <a:bodyPr vert="horz" wrap="square" lIns="0" tIns="0" rIns="0" bIns="0" rtlCol="0">
            <a:spAutoFit/>
          </a:bodyPr>
          <a:lstStyle/>
          <a:p>
            <a:pPr marL="5776">
              <a:lnSpc>
                <a:spcPts val="1901"/>
              </a:lnSpc>
            </a:pPr>
            <a:r>
              <a:rPr sz="2797" baseline="-6097" dirty="0">
                <a:latin typeface="Arial MT"/>
                <a:cs typeface="Arial MT"/>
              </a:rPr>
              <a:t>•</a:t>
            </a:r>
            <a:r>
              <a:rPr sz="2797" spc="40" baseline="-6097" dirty="0">
                <a:latin typeface="Arial MT"/>
                <a:cs typeface="Arial MT"/>
              </a:rPr>
              <a:t> </a:t>
            </a:r>
            <a:r>
              <a:rPr sz="1865" dirty="0">
                <a:latin typeface="Calibri"/>
                <a:cs typeface="Calibri"/>
              </a:rPr>
              <a:t>Designing </a:t>
            </a:r>
            <a:r>
              <a:rPr sz="1865" spc="-5" dirty="0">
                <a:latin typeface="Calibri"/>
                <a:cs typeface="Calibri"/>
              </a:rPr>
              <a:t>good</a:t>
            </a:r>
            <a:r>
              <a:rPr sz="1865" spc="2" dirty="0">
                <a:latin typeface="Calibri"/>
                <a:cs typeface="Calibri"/>
              </a:rPr>
              <a:t> </a:t>
            </a:r>
            <a:r>
              <a:rPr sz="1865" spc="-5" dirty="0">
                <a:latin typeface="Calibri"/>
                <a:cs typeface="Calibri"/>
              </a:rPr>
              <a:t>prompts</a:t>
            </a:r>
            <a:r>
              <a:rPr sz="1865" dirty="0">
                <a:latin typeface="Calibri"/>
                <a:cs typeface="Calibri"/>
              </a:rPr>
              <a:t> </a:t>
            </a:r>
            <a:r>
              <a:rPr sz="1865" spc="-2" dirty="0">
                <a:latin typeface="Calibri"/>
                <a:cs typeface="Calibri"/>
              </a:rPr>
              <a:t>might</a:t>
            </a:r>
            <a:r>
              <a:rPr sz="1865" dirty="0">
                <a:latin typeface="Calibri"/>
                <a:cs typeface="Calibri"/>
              </a:rPr>
              <a:t> be </a:t>
            </a:r>
            <a:r>
              <a:rPr sz="1865" spc="-2" dirty="0">
                <a:latin typeface="Calibri"/>
                <a:cs typeface="Calibri"/>
              </a:rPr>
              <a:t>difficult</a:t>
            </a:r>
            <a:r>
              <a:rPr sz="1865" spc="2" dirty="0">
                <a:latin typeface="Calibri"/>
                <a:cs typeface="Calibri"/>
              </a:rPr>
              <a:t> </a:t>
            </a:r>
            <a:r>
              <a:rPr sz="1865" spc="-14" dirty="0">
                <a:latin typeface="Calibri"/>
                <a:cs typeface="Calibri"/>
              </a:rPr>
              <a:t>for</a:t>
            </a:r>
            <a:r>
              <a:rPr sz="1865" dirty="0">
                <a:latin typeface="Calibri"/>
                <a:cs typeface="Calibri"/>
              </a:rPr>
              <a:t> each </a:t>
            </a:r>
            <a:r>
              <a:rPr sz="1865" spc="-5" dirty="0">
                <a:latin typeface="Calibri"/>
                <a:cs typeface="Calibri"/>
              </a:rPr>
              <a:t>task</a:t>
            </a:r>
            <a:endParaRPr sz="1865">
              <a:latin typeface="Calibri"/>
              <a:cs typeface="Calibri"/>
            </a:endParaRPr>
          </a:p>
          <a:p>
            <a:pPr marL="5776">
              <a:spcBef>
                <a:spcPts val="496"/>
              </a:spcBef>
            </a:pPr>
            <a:r>
              <a:rPr sz="2797" baseline="-6097" dirty="0">
                <a:latin typeface="Arial MT"/>
                <a:cs typeface="Arial MT"/>
              </a:rPr>
              <a:t>•</a:t>
            </a:r>
            <a:r>
              <a:rPr sz="2797" spc="37" baseline="-6097" dirty="0">
                <a:latin typeface="Arial MT"/>
                <a:cs typeface="Arial MT"/>
              </a:rPr>
              <a:t> </a:t>
            </a:r>
            <a:r>
              <a:rPr sz="1865" spc="-7" dirty="0">
                <a:latin typeface="Calibri"/>
                <a:cs typeface="Calibri"/>
              </a:rPr>
              <a:t>Maybe</a:t>
            </a:r>
            <a:r>
              <a:rPr sz="1865" spc="-2" dirty="0">
                <a:latin typeface="Calibri"/>
                <a:cs typeface="Calibri"/>
              </a:rPr>
              <a:t> </a:t>
            </a:r>
            <a:r>
              <a:rPr sz="1865" spc="-7" dirty="0">
                <a:latin typeface="Calibri"/>
                <a:cs typeface="Calibri"/>
              </a:rPr>
              <a:t>we</a:t>
            </a:r>
            <a:r>
              <a:rPr sz="1865" dirty="0">
                <a:latin typeface="Calibri"/>
                <a:cs typeface="Calibri"/>
              </a:rPr>
              <a:t> </a:t>
            </a:r>
            <a:r>
              <a:rPr sz="1865" spc="-5" dirty="0">
                <a:latin typeface="Calibri"/>
                <a:cs typeface="Calibri"/>
              </a:rPr>
              <a:t>can</a:t>
            </a:r>
            <a:r>
              <a:rPr sz="1865" spc="-2" dirty="0">
                <a:latin typeface="Calibri"/>
                <a:cs typeface="Calibri"/>
              </a:rPr>
              <a:t> </a:t>
            </a:r>
            <a:r>
              <a:rPr sz="1865" dirty="0">
                <a:latin typeface="Calibri"/>
                <a:cs typeface="Calibri"/>
              </a:rPr>
              <a:t>“learn” the</a:t>
            </a:r>
            <a:r>
              <a:rPr sz="1865" spc="-2" dirty="0">
                <a:latin typeface="Calibri"/>
                <a:cs typeface="Calibri"/>
              </a:rPr>
              <a:t> </a:t>
            </a:r>
            <a:r>
              <a:rPr sz="1865" spc="-5" dirty="0">
                <a:latin typeface="Calibri"/>
                <a:cs typeface="Calibri"/>
              </a:rPr>
              <a:t>prompts?</a:t>
            </a:r>
            <a:endParaRPr sz="1865">
              <a:latin typeface="Calibri"/>
              <a:cs typeface="Calibri"/>
            </a:endParaRPr>
          </a:p>
        </p:txBody>
      </p:sp>
      <p:sp>
        <p:nvSpPr>
          <p:cNvPr id="30" name="object 2">
            <a:extLst>
              <a:ext uri="{FF2B5EF4-FFF2-40B4-BE49-F238E27FC236}">
                <a16:creationId xmlns:a16="http://schemas.microsoft.com/office/drawing/2014/main" id="{3E1DACC2-A1E2-9798-F3A5-BCDCA7EEA13E}"/>
              </a:ext>
            </a:extLst>
          </p:cNvPr>
          <p:cNvSpPr txBox="1">
            <a:spLocks noGrp="1"/>
          </p:cNvSpPr>
          <p:nvPr>
            <p:ph type="title"/>
          </p:nvPr>
        </p:nvSpPr>
        <p:spPr>
          <a:xfrm>
            <a:off x="533919" y="451154"/>
            <a:ext cx="8085415" cy="513507"/>
          </a:xfrm>
          <a:prstGeom prst="rect">
            <a:avLst/>
          </a:prstGeom>
        </p:spPr>
        <p:txBody>
          <a:bodyPr vert="horz" wrap="square" lIns="0" tIns="6065" rIns="0" bIns="0" rtlCol="0">
            <a:spAutoFit/>
          </a:bodyPr>
          <a:lstStyle/>
          <a:p>
            <a:pPr marL="5776">
              <a:lnSpc>
                <a:spcPct val="100000"/>
              </a:lnSpc>
              <a:spcBef>
                <a:spcPts val="48"/>
              </a:spcBef>
            </a:pPr>
            <a:r>
              <a:rPr sz="3297" dirty="0">
                <a:latin typeface="Tahoma" panose="020B0604030504040204" pitchFamily="34" charset="0"/>
                <a:ea typeface="Tahoma" panose="020B0604030504040204" pitchFamily="34" charset="0"/>
                <a:cs typeface="Tahoma" panose="020B0604030504040204" pitchFamily="34" charset="0"/>
              </a:rPr>
              <a:t>Soft</a:t>
            </a:r>
            <a:r>
              <a:rPr sz="3297" spc="-30" dirty="0">
                <a:latin typeface="Tahoma" panose="020B0604030504040204" pitchFamily="34" charset="0"/>
                <a:ea typeface="Tahoma" panose="020B0604030504040204" pitchFamily="34" charset="0"/>
                <a:cs typeface="Tahoma" panose="020B0604030504040204" pitchFamily="34" charset="0"/>
              </a:rPr>
              <a:t> </a:t>
            </a:r>
            <a:r>
              <a:rPr lang="en-US" sz="3297" spc="-11" dirty="0">
                <a:latin typeface="Tahoma" panose="020B0604030504040204" pitchFamily="34" charset="0"/>
                <a:ea typeface="Tahoma" panose="020B0604030504040204" pitchFamily="34" charset="0"/>
                <a:cs typeface="Tahoma" panose="020B0604030504040204" pitchFamily="34" charset="0"/>
              </a:rPr>
              <a:t>P</a:t>
            </a:r>
            <a:r>
              <a:rPr sz="3297" spc="-11" dirty="0">
                <a:latin typeface="Tahoma" panose="020B0604030504040204" pitchFamily="34" charset="0"/>
                <a:ea typeface="Tahoma" panose="020B0604030504040204" pitchFamily="34" charset="0"/>
                <a:cs typeface="Tahoma" panose="020B0604030504040204" pitchFamily="34" charset="0"/>
              </a:rPr>
              <a:t>rompts</a:t>
            </a:r>
            <a:endParaRPr sz="3297" dirty="0">
              <a:latin typeface="Tahoma" panose="020B0604030504040204" pitchFamily="34" charset="0"/>
              <a:ea typeface="Tahoma" panose="020B0604030504040204" pitchFamily="34" charset="0"/>
              <a:cs typeface="Tahoma" panose="020B0604030504040204" pitchFamily="34" charset="0"/>
            </a:endParaRPr>
          </a:p>
        </p:txBody>
      </p:sp>
      <p:sp>
        <p:nvSpPr>
          <p:cNvPr id="31" name="Google Shape;138;g1501cc781cf_0_0">
            <a:extLst>
              <a:ext uri="{FF2B5EF4-FFF2-40B4-BE49-F238E27FC236}">
                <a16:creationId xmlns:a16="http://schemas.microsoft.com/office/drawing/2014/main" id="{51470078-2A2C-11EB-C9F1-99D21874E5E4}"/>
              </a:ext>
            </a:extLst>
          </p:cNvPr>
          <p:cNvSpPr txBox="1"/>
          <p:nvPr/>
        </p:nvSpPr>
        <p:spPr>
          <a:xfrm>
            <a:off x="2642970" y="4868514"/>
            <a:ext cx="349823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dirty="0">
                <a:solidFill>
                  <a:schemeClr val="bg1">
                    <a:lumMod val="50000"/>
                  </a:schemeClr>
                </a:solidFill>
                <a:latin typeface="Corbel"/>
                <a:ea typeface="Corbel"/>
                <a:cs typeface="Corbel"/>
                <a:sym typeface="Corbel"/>
              </a:rPr>
              <a:t>[</a:t>
            </a:r>
            <a:r>
              <a:rPr lang="en-US" sz="900" dirty="0">
                <a:solidFill>
                  <a:schemeClr val="bg1">
                    <a:lumMod val="50000"/>
                  </a:schemeClr>
                </a:solidFill>
                <a:latin typeface="Corbel"/>
                <a:ea typeface="Corbel"/>
                <a:cs typeface="Corbel"/>
                <a:sym typeface="Corbel"/>
              </a:rPr>
              <a:t>Slide: Arman Cohan</a:t>
            </a:r>
            <a:r>
              <a:rPr lang="en" sz="900" dirty="0">
                <a:solidFill>
                  <a:schemeClr val="bg1">
                    <a:lumMod val="50000"/>
                  </a:schemeClr>
                </a:solidFill>
                <a:latin typeface="Corbel"/>
                <a:ea typeface="Corbel"/>
                <a:cs typeface="Corbel"/>
                <a:sym typeface="Corbel"/>
              </a:rPr>
              <a:t>]</a:t>
            </a:r>
            <a:endParaRPr sz="900" dirty="0">
              <a:solidFill>
                <a:schemeClr val="bg1">
                  <a:lumMod val="50000"/>
                </a:schemeClr>
              </a:solidFill>
              <a:latin typeface="Corbel"/>
              <a:ea typeface="Corbel"/>
              <a:cs typeface="Corbel"/>
              <a:sym typeface="Corbel"/>
            </a:endParaRPr>
          </a:p>
        </p:txBody>
      </p:sp>
    </p:spTree>
    <p:extLst>
      <p:ext uri="{BB962C8B-B14F-4D97-AF65-F5344CB8AC3E}">
        <p14:creationId xmlns:p14="http://schemas.microsoft.com/office/powerpoint/2010/main" val="488662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bject 31"/>
          <p:cNvSpPr txBox="1">
            <a:spLocks noGrp="1"/>
          </p:cNvSpPr>
          <p:nvPr>
            <p:ph type="sldNum" sz="quarter" idx="4294967295"/>
          </p:nvPr>
        </p:nvSpPr>
        <p:spPr>
          <a:xfrm>
            <a:off x="8812213" y="10642600"/>
            <a:ext cx="331787" cy="276225"/>
          </a:xfrm>
          <a:prstGeom prst="rect">
            <a:avLst/>
          </a:prstGeom>
        </p:spPr>
        <p:txBody>
          <a:bodyPr vert="horz" wrap="square" lIns="0" tIns="0" rIns="0" bIns="0" rtlCol="0">
            <a:spAutoFit/>
          </a:bodyPr>
          <a:lstStyle>
            <a:defPPr>
              <a:defRPr lang="en-US"/>
            </a:defPPr>
            <a:lvl1pPr marL="0" algn="l" defTabSz="914400" rtl="0" eaLnBrk="1" latinLnBrk="0" hangingPunct="1">
              <a:defRPr sz="195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975"/>
              </a:lnSpc>
            </a:pPr>
            <a:fld id="{81D60167-4931-47E6-BA6A-407CBD079E47}" type="slidenum">
              <a:rPr lang="en-US" spc="10" smtClean="0"/>
              <a:pPr marL="38100">
                <a:lnSpc>
                  <a:spcPts val="1975"/>
                </a:lnSpc>
              </a:pPr>
              <a:t>15</a:t>
            </a:fld>
            <a:endParaRPr spc="5" dirty="0"/>
          </a:p>
        </p:txBody>
      </p:sp>
      <p:sp>
        <p:nvSpPr>
          <p:cNvPr id="3" name="object 3"/>
          <p:cNvSpPr txBox="1"/>
          <p:nvPr/>
        </p:nvSpPr>
        <p:spPr>
          <a:xfrm>
            <a:off x="3235843" y="1997347"/>
            <a:ext cx="2445834" cy="535355"/>
          </a:xfrm>
          <a:prstGeom prst="rect">
            <a:avLst/>
          </a:prstGeom>
          <a:ln w="52354">
            <a:solidFill>
              <a:srgbClr val="00A2FF"/>
            </a:solidFill>
          </a:ln>
        </p:spPr>
        <p:txBody>
          <a:bodyPr vert="horz" wrap="square" lIns="0" tIns="79708" rIns="0" bIns="0" rtlCol="0">
            <a:spAutoFit/>
          </a:bodyPr>
          <a:lstStyle/>
          <a:p>
            <a:pPr algn="ctr">
              <a:spcBef>
                <a:spcPts val="628"/>
              </a:spcBef>
            </a:pPr>
            <a:r>
              <a:rPr sz="2956" spc="111" dirty="0">
                <a:latin typeface="Arial MT"/>
                <a:cs typeface="Arial MT"/>
              </a:rPr>
              <a:t>LM</a:t>
            </a:r>
            <a:endParaRPr sz="2956">
              <a:latin typeface="Arial MT"/>
              <a:cs typeface="Arial MT"/>
            </a:endParaRPr>
          </a:p>
        </p:txBody>
      </p:sp>
      <p:sp>
        <p:nvSpPr>
          <p:cNvPr id="4" name="object 4"/>
          <p:cNvSpPr txBox="1"/>
          <p:nvPr/>
        </p:nvSpPr>
        <p:spPr>
          <a:xfrm>
            <a:off x="3491381" y="3218400"/>
            <a:ext cx="301794" cy="199115"/>
          </a:xfrm>
          <a:prstGeom prst="rect">
            <a:avLst/>
          </a:prstGeom>
          <a:solidFill>
            <a:srgbClr val="00A1FF"/>
          </a:solidFill>
        </p:spPr>
        <p:txBody>
          <a:bodyPr vert="horz" wrap="square" lIns="0" tIns="17039" rIns="0" bIns="0" rtlCol="0">
            <a:spAutoFit/>
          </a:bodyPr>
          <a:lstStyle/>
          <a:p>
            <a:pPr marL="39277">
              <a:spcBef>
                <a:spcPts val="134"/>
              </a:spcBef>
            </a:pPr>
            <a:r>
              <a:rPr sz="1182" spc="36" dirty="0">
                <a:latin typeface="Arial MT"/>
                <a:cs typeface="Arial MT"/>
              </a:rPr>
              <a:t>the</a:t>
            </a:r>
            <a:endParaRPr sz="1182">
              <a:latin typeface="Arial MT"/>
              <a:cs typeface="Arial MT"/>
            </a:endParaRPr>
          </a:p>
        </p:txBody>
      </p:sp>
      <p:sp>
        <p:nvSpPr>
          <p:cNvPr id="5" name="object 5"/>
          <p:cNvSpPr txBox="1"/>
          <p:nvPr/>
        </p:nvSpPr>
        <p:spPr>
          <a:xfrm>
            <a:off x="3866309" y="3218400"/>
            <a:ext cx="301794" cy="199115"/>
          </a:xfrm>
          <a:prstGeom prst="rect">
            <a:avLst/>
          </a:prstGeom>
          <a:solidFill>
            <a:srgbClr val="00A1FF"/>
          </a:solidFill>
        </p:spPr>
        <p:txBody>
          <a:bodyPr vert="horz" wrap="square" lIns="0" tIns="17039" rIns="0" bIns="0" rtlCol="0">
            <a:spAutoFit/>
          </a:bodyPr>
          <a:lstStyle/>
          <a:p>
            <a:pPr marL="40721">
              <a:spcBef>
                <a:spcPts val="134"/>
              </a:spcBef>
            </a:pPr>
            <a:r>
              <a:rPr sz="1182" spc="50" dirty="0">
                <a:latin typeface="Arial MT"/>
                <a:cs typeface="Arial MT"/>
              </a:rPr>
              <a:t>cat</a:t>
            </a:r>
            <a:endParaRPr sz="1182">
              <a:latin typeface="Arial MT"/>
              <a:cs typeface="Arial MT"/>
            </a:endParaRPr>
          </a:p>
        </p:txBody>
      </p:sp>
      <p:sp>
        <p:nvSpPr>
          <p:cNvPr id="6" name="object 6"/>
          <p:cNvSpPr txBox="1"/>
          <p:nvPr/>
        </p:nvSpPr>
        <p:spPr>
          <a:xfrm>
            <a:off x="4241237" y="3218400"/>
            <a:ext cx="301794" cy="199115"/>
          </a:xfrm>
          <a:prstGeom prst="rect">
            <a:avLst/>
          </a:prstGeom>
          <a:solidFill>
            <a:srgbClr val="00A1FF"/>
          </a:solidFill>
        </p:spPr>
        <p:txBody>
          <a:bodyPr vert="horz" wrap="square" lIns="0" tIns="17039" rIns="0" bIns="0" rtlCol="0">
            <a:spAutoFit/>
          </a:bodyPr>
          <a:lstStyle/>
          <a:p>
            <a:pPr marL="43320">
              <a:spcBef>
                <a:spcPts val="134"/>
              </a:spcBef>
            </a:pPr>
            <a:r>
              <a:rPr sz="1182" spc="36" dirty="0">
                <a:latin typeface="Arial MT"/>
                <a:cs typeface="Arial MT"/>
              </a:rPr>
              <a:t>sat</a:t>
            </a:r>
            <a:endParaRPr sz="1182">
              <a:latin typeface="Arial MT"/>
              <a:cs typeface="Arial MT"/>
            </a:endParaRPr>
          </a:p>
        </p:txBody>
      </p:sp>
      <p:sp>
        <p:nvSpPr>
          <p:cNvPr id="7" name="object 7"/>
          <p:cNvSpPr txBox="1"/>
          <p:nvPr/>
        </p:nvSpPr>
        <p:spPr>
          <a:xfrm>
            <a:off x="4616165" y="3218400"/>
            <a:ext cx="301794" cy="199115"/>
          </a:xfrm>
          <a:prstGeom prst="rect">
            <a:avLst/>
          </a:prstGeom>
          <a:solidFill>
            <a:srgbClr val="00A1FF"/>
          </a:solidFill>
        </p:spPr>
        <p:txBody>
          <a:bodyPr vert="horz" wrap="square" lIns="0" tIns="17039" rIns="0" bIns="0" rtlCol="0">
            <a:spAutoFit/>
          </a:bodyPr>
          <a:lstStyle/>
          <a:p>
            <a:pPr marL="61803">
              <a:spcBef>
                <a:spcPts val="134"/>
              </a:spcBef>
            </a:pPr>
            <a:r>
              <a:rPr sz="1182" spc="41" dirty="0">
                <a:latin typeface="Arial MT"/>
                <a:cs typeface="Arial MT"/>
              </a:rPr>
              <a:t>on</a:t>
            </a:r>
            <a:endParaRPr sz="1182">
              <a:latin typeface="Arial MT"/>
              <a:cs typeface="Arial MT"/>
            </a:endParaRPr>
          </a:p>
        </p:txBody>
      </p:sp>
      <p:sp>
        <p:nvSpPr>
          <p:cNvPr id="8" name="object 8"/>
          <p:cNvSpPr txBox="1"/>
          <p:nvPr/>
        </p:nvSpPr>
        <p:spPr>
          <a:xfrm>
            <a:off x="4956888" y="3218400"/>
            <a:ext cx="301794" cy="199115"/>
          </a:xfrm>
          <a:prstGeom prst="rect">
            <a:avLst/>
          </a:prstGeom>
          <a:solidFill>
            <a:srgbClr val="00A1FF"/>
          </a:solidFill>
        </p:spPr>
        <p:txBody>
          <a:bodyPr vert="horz" wrap="square" lIns="0" tIns="17039" rIns="0" bIns="0" rtlCol="0">
            <a:spAutoFit/>
          </a:bodyPr>
          <a:lstStyle/>
          <a:p>
            <a:pPr marL="39277">
              <a:spcBef>
                <a:spcPts val="134"/>
              </a:spcBef>
            </a:pPr>
            <a:r>
              <a:rPr sz="1182" spc="36" dirty="0">
                <a:latin typeface="Arial MT"/>
                <a:cs typeface="Arial MT"/>
              </a:rPr>
              <a:t>the</a:t>
            </a:r>
            <a:endParaRPr sz="1182">
              <a:latin typeface="Arial MT"/>
              <a:cs typeface="Arial MT"/>
            </a:endParaRPr>
          </a:p>
        </p:txBody>
      </p:sp>
      <p:sp>
        <p:nvSpPr>
          <p:cNvPr id="9" name="object 9"/>
          <p:cNvSpPr txBox="1"/>
          <p:nvPr/>
        </p:nvSpPr>
        <p:spPr>
          <a:xfrm>
            <a:off x="5297611" y="3218400"/>
            <a:ext cx="342804" cy="199115"/>
          </a:xfrm>
          <a:prstGeom prst="rect">
            <a:avLst/>
          </a:prstGeom>
          <a:solidFill>
            <a:srgbClr val="00A1FF"/>
          </a:solidFill>
        </p:spPr>
        <p:txBody>
          <a:bodyPr vert="horz" wrap="square" lIns="0" tIns="17039" rIns="0" bIns="0" rtlCol="0">
            <a:spAutoFit/>
          </a:bodyPr>
          <a:lstStyle/>
          <a:p>
            <a:pPr marL="37255">
              <a:spcBef>
                <a:spcPts val="134"/>
              </a:spcBef>
            </a:pPr>
            <a:r>
              <a:rPr sz="1182" spc="45" dirty="0">
                <a:latin typeface="Arial MT"/>
                <a:cs typeface="Arial MT"/>
              </a:rPr>
              <a:t>mat</a:t>
            </a:r>
            <a:endParaRPr sz="1182">
              <a:latin typeface="Arial MT"/>
              <a:cs typeface="Arial MT"/>
            </a:endParaRPr>
          </a:p>
        </p:txBody>
      </p:sp>
      <p:sp>
        <p:nvSpPr>
          <p:cNvPr id="10" name="object 10"/>
          <p:cNvSpPr/>
          <p:nvPr/>
        </p:nvSpPr>
        <p:spPr>
          <a:xfrm>
            <a:off x="4309647" y="2690965"/>
            <a:ext cx="476229" cy="431176"/>
          </a:xfrm>
          <a:custGeom>
            <a:avLst/>
            <a:gdLst/>
            <a:ahLst/>
            <a:cxnLst/>
            <a:rect l="l" t="t" r="r" b="b"/>
            <a:pathLst>
              <a:path w="1047115" h="948054">
                <a:moveTo>
                  <a:pt x="523544" y="0"/>
                </a:moveTo>
                <a:lnTo>
                  <a:pt x="0" y="602250"/>
                </a:lnTo>
                <a:lnTo>
                  <a:pt x="342838" y="602250"/>
                </a:lnTo>
                <a:lnTo>
                  <a:pt x="342838" y="947758"/>
                </a:lnTo>
                <a:lnTo>
                  <a:pt x="704248" y="947758"/>
                </a:lnTo>
                <a:lnTo>
                  <a:pt x="704248" y="602250"/>
                </a:lnTo>
                <a:lnTo>
                  <a:pt x="1047089" y="602250"/>
                </a:lnTo>
                <a:lnTo>
                  <a:pt x="523544" y="0"/>
                </a:lnTo>
                <a:close/>
              </a:path>
            </a:pathLst>
          </a:custGeom>
          <a:solidFill>
            <a:srgbClr val="00A1FF"/>
          </a:solidFill>
        </p:spPr>
        <p:txBody>
          <a:bodyPr wrap="square" lIns="0" tIns="0" rIns="0" bIns="0" rtlCol="0"/>
          <a:lstStyle/>
          <a:p>
            <a:endParaRPr sz="637"/>
          </a:p>
        </p:txBody>
      </p:sp>
      <p:sp>
        <p:nvSpPr>
          <p:cNvPr id="11" name="object 11"/>
          <p:cNvSpPr/>
          <p:nvPr/>
        </p:nvSpPr>
        <p:spPr>
          <a:xfrm>
            <a:off x="4309647" y="1503182"/>
            <a:ext cx="476229" cy="431176"/>
          </a:xfrm>
          <a:custGeom>
            <a:avLst/>
            <a:gdLst/>
            <a:ahLst/>
            <a:cxnLst/>
            <a:rect l="l" t="t" r="r" b="b"/>
            <a:pathLst>
              <a:path w="1047115" h="948054">
                <a:moveTo>
                  <a:pt x="523544" y="0"/>
                </a:moveTo>
                <a:lnTo>
                  <a:pt x="0" y="602250"/>
                </a:lnTo>
                <a:lnTo>
                  <a:pt x="342838" y="602250"/>
                </a:lnTo>
                <a:lnTo>
                  <a:pt x="342838" y="947759"/>
                </a:lnTo>
                <a:lnTo>
                  <a:pt x="704248" y="947759"/>
                </a:lnTo>
                <a:lnTo>
                  <a:pt x="704248" y="602250"/>
                </a:lnTo>
                <a:lnTo>
                  <a:pt x="1047089" y="602250"/>
                </a:lnTo>
                <a:lnTo>
                  <a:pt x="523544" y="0"/>
                </a:lnTo>
                <a:close/>
              </a:path>
            </a:pathLst>
          </a:custGeom>
          <a:solidFill>
            <a:srgbClr val="00A1FF"/>
          </a:solidFill>
        </p:spPr>
        <p:txBody>
          <a:bodyPr wrap="square" lIns="0" tIns="0" rIns="0" bIns="0" rtlCol="0"/>
          <a:lstStyle/>
          <a:p>
            <a:endParaRPr sz="637"/>
          </a:p>
        </p:txBody>
      </p:sp>
      <p:sp>
        <p:nvSpPr>
          <p:cNvPr id="12" name="object 12"/>
          <p:cNvSpPr txBox="1"/>
          <p:nvPr/>
        </p:nvSpPr>
        <p:spPr>
          <a:xfrm>
            <a:off x="3450910" y="1234390"/>
            <a:ext cx="342804" cy="199115"/>
          </a:xfrm>
          <a:prstGeom prst="rect">
            <a:avLst/>
          </a:prstGeom>
          <a:solidFill>
            <a:srgbClr val="60D937"/>
          </a:solidFill>
        </p:spPr>
        <p:txBody>
          <a:bodyPr vert="horz" wrap="square" lIns="0" tIns="17039" rIns="0" bIns="0" rtlCol="0">
            <a:spAutoFit/>
          </a:bodyPr>
          <a:lstStyle/>
          <a:p>
            <a:pPr marL="59781">
              <a:spcBef>
                <a:spcPts val="134"/>
              </a:spcBef>
            </a:pPr>
            <a:r>
              <a:rPr sz="1182" spc="36" dirty="0">
                <a:latin typeface="Arial MT"/>
                <a:cs typeface="Arial MT"/>
              </a:rPr>
              <a:t>the</a:t>
            </a:r>
            <a:endParaRPr sz="1182">
              <a:latin typeface="Arial MT"/>
              <a:cs typeface="Arial MT"/>
            </a:endParaRPr>
          </a:p>
        </p:txBody>
      </p:sp>
      <p:sp>
        <p:nvSpPr>
          <p:cNvPr id="13" name="object 13"/>
          <p:cNvSpPr/>
          <p:nvPr/>
        </p:nvSpPr>
        <p:spPr>
          <a:xfrm>
            <a:off x="3845758" y="1234390"/>
            <a:ext cx="342804" cy="217754"/>
          </a:xfrm>
          <a:custGeom>
            <a:avLst/>
            <a:gdLst/>
            <a:ahLst/>
            <a:cxnLst/>
            <a:rect l="l" t="t" r="r" b="b"/>
            <a:pathLst>
              <a:path w="753745" h="478789">
                <a:moveTo>
                  <a:pt x="753733" y="0"/>
                </a:moveTo>
                <a:lnTo>
                  <a:pt x="0" y="0"/>
                </a:lnTo>
                <a:lnTo>
                  <a:pt x="0" y="478391"/>
                </a:lnTo>
                <a:lnTo>
                  <a:pt x="753733" y="478391"/>
                </a:lnTo>
                <a:lnTo>
                  <a:pt x="753733" y="0"/>
                </a:lnTo>
                <a:close/>
              </a:path>
            </a:pathLst>
          </a:custGeom>
          <a:solidFill>
            <a:srgbClr val="60D937"/>
          </a:solidFill>
        </p:spPr>
        <p:txBody>
          <a:bodyPr wrap="square" lIns="0" tIns="0" rIns="0" bIns="0" rtlCol="0"/>
          <a:lstStyle/>
          <a:p>
            <a:endParaRPr sz="637"/>
          </a:p>
        </p:txBody>
      </p:sp>
      <p:sp>
        <p:nvSpPr>
          <p:cNvPr id="14" name="object 14"/>
          <p:cNvSpPr/>
          <p:nvPr/>
        </p:nvSpPr>
        <p:spPr>
          <a:xfrm>
            <a:off x="4220685" y="1234390"/>
            <a:ext cx="342804" cy="217754"/>
          </a:xfrm>
          <a:custGeom>
            <a:avLst/>
            <a:gdLst/>
            <a:ahLst/>
            <a:cxnLst/>
            <a:rect l="l" t="t" r="r" b="b"/>
            <a:pathLst>
              <a:path w="753745" h="478789">
                <a:moveTo>
                  <a:pt x="753733" y="0"/>
                </a:moveTo>
                <a:lnTo>
                  <a:pt x="0" y="0"/>
                </a:lnTo>
                <a:lnTo>
                  <a:pt x="0" y="478391"/>
                </a:lnTo>
                <a:lnTo>
                  <a:pt x="753733" y="478391"/>
                </a:lnTo>
                <a:lnTo>
                  <a:pt x="753733" y="0"/>
                </a:lnTo>
                <a:close/>
              </a:path>
            </a:pathLst>
          </a:custGeom>
          <a:solidFill>
            <a:srgbClr val="60D937"/>
          </a:solidFill>
        </p:spPr>
        <p:txBody>
          <a:bodyPr wrap="square" lIns="0" tIns="0" rIns="0" bIns="0" rtlCol="0"/>
          <a:lstStyle/>
          <a:p>
            <a:endParaRPr sz="637"/>
          </a:p>
        </p:txBody>
      </p:sp>
      <p:sp>
        <p:nvSpPr>
          <p:cNvPr id="15" name="object 15"/>
          <p:cNvSpPr/>
          <p:nvPr/>
        </p:nvSpPr>
        <p:spPr>
          <a:xfrm>
            <a:off x="4595613" y="1234390"/>
            <a:ext cx="342804" cy="217754"/>
          </a:xfrm>
          <a:custGeom>
            <a:avLst/>
            <a:gdLst/>
            <a:ahLst/>
            <a:cxnLst/>
            <a:rect l="l" t="t" r="r" b="b"/>
            <a:pathLst>
              <a:path w="753745" h="478789">
                <a:moveTo>
                  <a:pt x="753733" y="0"/>
                </a:moveTo>
                <a:lnTo>
                  <a:pt x="0" y="0"/>
                </a:lnTo>
                <a:lnTo>
                  <a:pt x="0" y="478391"/>
                </a:lnTo>
                <a:lnTo>
                  <a:pt x="753733" y="478391"/>
                </a:lnTo>
                <a:lnTo>
                  <a:pt x="753733" y="0"/>
                </a:lnTo>
                <a:close/>
              </a:path>
            </a:pathLst>
          </a:custGeom>
          <a:solidFill>
            <a:srgbClr val="60D937"/>
          </a:solidFill>
        </p:spPr>
        <p:txBody>
          <a:bodyPr wrap="square" lIns="0" tIns="0" rIns="0" bIns="0" rtlCol="0"/>
          <a:lstStyle/>
          <a:p>
            <a:endParaRPr sz="637"/>
          </a:p>
        </p:txBody>
      </p:sp>
      <p:sp>
        <p:nvSpPr>
          <p:cNvPr id="16" name="object 16"/>
          <p:cNvSpPr/>
          <p:nvPr/>
        </p:nvSpPr>
        <p:spPr>
          <a:xfrm>
            <a:off x="4970355" y="1234390"/>
            <a:ext cx="342804" cy="217754"/>
          </a:xfrm>
          <a:custGeom>
            <a:avLst/>
            <a:gdLst/>
            <a:ahLst/>
            <a:cxnLst/>
            <a:rect l="l" t="t" r="r" b="b"/>
            <a:pathLst>
              <a:path w="753745" h="478789">
                <a:moveTo>
                  <a:pt x="753733" y="0"/>
                </a:moveTo>
                <a:lnTo>
                  <a:pt x="0" y="0"/>
                </a:lnTo>
                <a:lnTo>
                  <a:pt x="0" y="478391"/>
                </a:lnTo>
                <a:lnTo>
                  <a:pt x="753733" y="478391"/>
                </a:lnTo>
                <a:lnTo>
                  <a:pt x="753733" y="0"/>
                </a:lnTo>
                <a:close/>
              </a:path>
            </a:pathLst>
          </a:custGeom>
          <a:solidFill>
            <a:srgbClr val="60D937"/>
          </a:solidFill>
        </p:spPr>
        <p:txBody>
          <a:bodyPr wrap="square" lIns="0" tIns="0" rIns="0" bIns="0" rtlCol="0"/>
          <a:lstStyle/>
          <a:p>
            <a:endParaRPr sz="637"/>
          </a:p>
        </p:txBody>
      </p:sp>
      <p:sp>
        <p:nvSpPr>
          <p:cNvPr id="17" name="object 17"/>
          <p:cNvSpPr/>
          <p:nvPr/>
        </p:nvSpPr>
        <p:spPr>
          <a:xfrm>
            <a:off x="5345099" y="1234390"/>
            <a:ext cx="342804" cy="217754"/>
          </a:xfrm>
          <a:custGeom>
            <a:avLst/>
            <a:gdLst/>
            <a:ahLst/>
            <a:cxnLst/>
            <a:rect l="l" t="t" r="r" b="b"/>
            <a:pathLst>
              <a:path w="753745" h="478789">
                <a:moveTo>
                  <a:pt x="753733" y="0"/>
                </a:moveTo>
                <a:lnTo>
                  <a:pt x="0" y="0"/>
                </a:lnTo>
                <a:lnTo>
                  <a:pt x="0" y="478391"/>
                </a:lnTo>
                <a:lnTo>
                  <a:pt x="753733" y="478391"/>
                </a:lnTo>
                <a:lnTo>
                  <a:pt x="753733" y="0"/>
                </a:lnTo>
                <a:close/>
              </a:path>
            </a:pathLst>
          </a:custGeom>
          <a:solidFill>
            <a:srgbClr val="60D937"/>
          </a:solidFill>
        </p:spPr>
        <p:txBody>
          <a:bodyPr wrap="square" lIns="0" tIns="0" rIns="0" bIns="0" rtlCol="0"/>
          <a:lstStyle/>
          <a:p>
            <a:endParaRPr sz="637"/>
          </a:p>
        </p:txBody>
      </p:sp>
      <p:sp>
        <p:nvSpPr>
          <p:cNvPr id="18" name="object 18"/>
          <p:cNvSpPr txBox="1"/>
          <p:nvPr/>
        </p:nvSpPr>
        <p:spPr>
          <a:xfrm>
            <a:off x="3877355" y="1243510"/>
            <a:ext cx="1783041" cy="189783"/>
          </a:xfrm>
          <a:prstGeom prst="rect">
            <a:avLst/>
          </a:prstGeom>
        </p:spPr>
        <p:txBody>
          <a:bodyPr vert="horz" wrap="square" lIns="0" tIns="7798" rIns="0" bIns="0" rtlCol="0">
            <a:spAutoFit/>
          </a:bodyPr>
          <a:lstStyle/>
          <a:p>
            <a:pPr marL="5776">
              <a:spcBef>
                <a:spcPts val="61"/>
              </a:spcBef>
              <a:tabLst>
                <a:tab pos="373416" algn="l"/>
                <a:tab pos="755496" algn="l"/>
                <a:tab pos="1133243" algn="l"/>
                <a:tab pos="1500883" algn="l"/>
              </a:tabLst>
            </a:pPr>
            <a:r>
              <a:rPr sz="1182" spc="45" dirty="0">
                <a:latin typeface="Arial MT"/>
                <a:cs typeface="Arial MT"/>
              </a:rPr>
              <a:t>mat	</a:t>
            </a:r>
            <a:r>
              <a:rPr sz="1182" spc="39" dirty="0">
                <a:latin typeface="Arial MT"/>
                <a:cs typeface="Arial MT"/>
              </a:rPr>
              <a:t>was	</a:t>
            </a:r>
            <a:r>
              <a:rPr sz="1182" spc="50" dirty="0">
                <a:latin typeface="Arial MT"/>
                <a:cs typeface="Arial MT"/>
              </a:rPr>
              <a:t>soft	</a:t>
            </a:r>
            <a:r>
              <a:rPr sz="1182" spc="30" dirty="0">
                <a:latin typeface="Arial MT"/>
                <a:cs typeface="Arial MT"/>
              </a:rPr>
              <a:t>&lt;s&gt;	</a:t>
            </a:r>
            <a:r>
              <a:rPr sz="1182" spc="43" dirty="0">
                <a:latin typeface="Arial MT"/>
                <a:cs typeface="Arial MT"/>
              </a:rPr>
              <a:t>&lt;p&gt;</a:t>
            </a:r>
            <a:endParaRPr sz="1182">
              <a:latin typeface="Arial MT"/>
              <a:cs typeface="Arial MT"/>
            </a:endParaRPr>
          </a:p>
        </p:txBody>
      </p:sp>
      <p:sp>
        <p:nvSpPr>
          <p:cNvPr id="19" name="object 19"/>
          <p:cNvSpPr txBox="1"/>
          <p:nvPr/>
        </p:nvSpPr>
        <p:spPr>
          <a:xfrm>
            <a:off x="1453775" y="3218400"/>
            <a:ext cx="342804" cy="199115"/>
          </a:xfrm>
          <a:prstGeom prst="rect">
            <a:avLst/>
          </a:prstGeom>
          <a:solidFill>
            <a:srgbClr val="56C1FF"/>
          </a:solidFill>
        </p:spPr>
        <p:txBody>
          <a:bodyPr vert="horz" wrap="square" lIns="0" tIns="17039" rIns="0" bIns="0" rtlCol="0">
            <a:spAutoFit/>
          </a:bodyPr>
          <a:lstStyle/>
          <a:p>
            <a:pPr marL="88083">
              <a:spcBef>
                <a:spcPts val="134"/>
              </a:spcBef>
            </a:pPr>
            <a:r>
              <a:rPr sz="1182" spc="30" dirty="0">
                <a:latin typeface="Arial MT"/>
                <a:cs typeface="Arial MT"/>
              </a:rPr>
              <a:t>x1</a:t>
            </a:r>
            <a:endParaRPr sz="1182">
              <a:latin typeface="Arial MT"/>
              <a:cs typeface="Arial MT"/>
            </a:endParaRPr>
          </a:p>
        </p:txBody>
      </p:sp>
      <p:pic>
        <p:nvPicPr>
          <p:cNvPr id="20" name="object 20"/>
          <p:cNvPicPr/>
          <p:nvPr/>
        </p:nvPicPr>
        <p:blipFill>
          <a:blip r:embed="rId2" cstate="print"/>
          <a:stretch>
            <a:fillRect/>
          </a:stretch>
        </p:blipFill>
        <p:spPr>
          <a:xfrm>
            <a:off x="1934254" y="3511612"/>
            <a:ext cx="460342" cy="308378"/>
          </a:xfrm>
          <a:prstGeom prst="rect">
            <a:avLst/>
          </a:prstGeom>
        </p:spPr>
      </p:pic>
      <p:sp>
        <p:nvSpPr>
          <p:cNvPr id="21" name="object 21"/>
          <p:cNvSpPr txBox="1"/>
          <p:nvPr/>
        </p:nvSpPr>
        <p:spPr>
          <a:xfrm>
            <a:off x="1072623" y="3821530"/>
            <a:ext cx="1195048" cy="143803"/>
          </a:xfrm>
          <a:prstGeom prst="rect">
            <a:avLst/>
          </a:prstGeom>
        </p:spPr>
        <p:txBody>
          <a:bodyPr vert="horz" wrap="square" lIns="0" tIns="7220" rIns="0" bIns="0" rtlCol="0">
            <a:spAutoFit/>
          </a:bodyPr>
          <a:lstStyle/>
          <a:p>
            <a:pPr marL="5776">
              <a:spcBef>
                <a:spcPts val="57"/>
              </a:spcBef>
            </a:pPr>
            <a:r>
              <a:rPr sz="887" dirty="0">
                <a:solidFill>
                  <a:srgbClr val="5E5E5E"/>
                </a:solidFill>
                <a:latin typeface="Trebuchet MS"/>
                <a:cs typeface="Trebuchet MS"/>
              </a:rPr>
              <a:t>soft</a:t>
            </a:r>
            <a:r>
              <a:rPr sz="887" spc="-32" dirty="0">
                <a:solidFill>
                  <a:srgbClr val="5E5E5E"/>
                </a:solidFill>
                <a:latin typeface="Trebuchet MS"/>
                <a:cs typeface="Trebuchet MS"/>
              </a:rPr>
              <a:t> </a:t>
            </a:r>
            <a:r>
              <a:rPr sz="887" spc="-30" dirty="0">
                <a:solidFill>
                  <a:srgbClr val="5E5E5E"/>
                </a:solidFill>
                <a:latin typeface="Trebuchet MS"/>
                <a:cs typeface="Trebuchet MS"/>
              </a:rPr>
              <a:t>(trainable) </a:t>
            </a:r>
            <a:r>
              <a:rPr sz="887" spc="14" dirty="0">
                <a:solidFill>
                  <a:srgbClr val="5E5E5E"/>
                </a:solidFill>
                <a:latin typeface="Trebuchet MS"/>
                <a:cs typeface="Trebuchet MS"/>
              </a:rPr>
              <a:t>prompts</a:t>
            </a:r>
            <a:endParaRPr sz="887">
              <a:latin typeface="Trebuchet MS"/>
              <a:cs typeface="Trebuchet MS"/>
            </a:endParaRPr>
          </a:p>
        </p:txBody>
      </p:sp>
      <p:pic>
        <p:nvPicPr>
          <p:cNvPr id="22" name="object 22"/>
          <p:cNvPicPr/>
          <p:nvPr/>
        </p:nvPicPr>
        <p:blipFill>
          <a:blip r:embed="rId3" cstate="print"/>
          <a:stretch>
            <a:fillRect/>
          </a:stretch>
        </p:blipFill>
        <p:spPr>
          <a:xfrm>
            <a:off x="4055711" y="3580721"/>
            <a:ext cx="127182" cy="212465"/>
          </a:xfrm>
          <a:prstGeom prst="rect">
            <a:avLst/>
          </a:prstGeom>
        </p:spPr>
      </p:pic>
      <p:sp>
        <p:nvSpPr>
          <p:cNvPr id="23" name="object 23"/>
          <p:cNvSpPr txBox="1"/>
          <p:nvPr/>
        </p:nvSpPr>
        <p:spPr>
          <a:xfrm>
            <a:off x="3883259" y="3821530"/>
            <a:ext cx="268005" cy="143803"/>
          </a:xfrm>
          <a:prstGeom prst="rect">
            <a:avLst/>
          </a:prstGeom>
        </p:spPr>
        <p:txBody>
          <a:bodyPr vert="horz" wrap="square" lIns="0" tIns="7220" rIns="0" bIns="0" rtlCol="0">
            <a:spAutoFit/>
          </a:bodyPr>
          <a:lstStyle/>
          <a:p>
            <a:pPr marL="5776">
              <a:spcBef>
                <a:spcPts val="57"/>
              </a:spcBef>
            </a:pPr>
            <a:r>
              <a:rPr sz="887" spc="-11" dirty="0">
                <a:solidFill>
                  <a:srgbClr val="5E5E5E"/>
                </a:solidFill>
                <a:latin typeface="Trebuchet MS"/>
                <a:cs typeface="Trebuchet MS"/>
              </a:rPr>
              <a:t>input</a:t>
            </a:r>
            <a:endParaRPr sz="887">
              <a:latin typeface="Trebuchet MS"/>
              <a:cs typeface="Trebuchet MS"/>
            </a:endParaRPr>
          </a:p>
        </p:txBody>
      </p:sp>
      <p:pic>
        <p:nvPicPr>
          <p:cNvPr id="24" name="object 24"/>
          <p:cNvPicPr/>
          <p:nvPr/>
        </p:nvPicPr>
        <p:blipFill>
          <a:blip r:embed="rId4" cstate="print"/>
          <a:stretch>
            <a:fillRect/>
          </a:stretch>
        </p:blipFill>
        <p:spPr>
          <a:xfrm>
            <a:off x="4739388" y="965083"/>
            <a:ext cx="211413" cy="214092"/>
          </a:xfrm>
          <a:prstGeom prst="rect">
            <a:avLst/>
          </a:prstGeom>
        </p:spPr>
      </p:pic>
      <p:sp>
        <p:nvSpPr>
          <p:cNvPr id="25" name="object 25"/>
          <p:cNvSpPr txBox="1"/>
          <p:nvPr/>
        </p:nvSpPr>
        <p:spPr>
          <a:xfrm>
            <a:off x="5087252" y="741933"/>
            <a:ext cx="344248" cy="143803"/>
          </a:xfrm>
          <a:prstGeom prst="rect">
            <a:avLst/>
          </a:prstGeom>
        </p:spPr>
        <p:txBody>
          <a:bodyPr vert="horz" wrap="square" lIns="0" tIns="7220" rIns="0" bIns="0" rtlCol="0">
            <a:spAutoFit/>
          </a:bodyPr>
          <a:lstStyle/>
          <a:p>
            <a:pPr marL="5776">
              <a:spcBef>
                <a:spcPts val="57"/>
              </a:spcBef>
            </a:pPr>
            <a:r>
              <a:rPr sz="887" spc="-5" dirty="0">
                <a:solidFill>
                  <a:srgbClr val="5E5E5E"/>
                </a:solidFill>
                <a:latin typeface="Trebuchet MS"/>
                <a:cs typeface="Trebuchet MS"/>
              </a:rPr>
              <a:t>output</a:t>
            </a:r>
            <a:endParaRPr sz="887">
              <a:latin typeface="Trebuchet MS"/>
              <a:cs typeface="Trebuchet MS"/>
            </a:endParaRPr>
          </a:p>
        </p:txBody>
      </p:sp>
      <p:sp>
        <p:nvSpPr>
          <p:cNvPr id="30" name="object 30"/>
          <p:cNvSpPr txBox="1"/>
          <p:nvPr/>
        </p:nvSpPr>
        <p:spPr>
          <a:xfrm>
            <a:off x="718050" y="4211600"/>
            <a:ext cx="5490925" cy="594778"/>
          </a:xfrm>
          <a:prstGeom prst="rect">
            <a:avLst/>
          </a:prstGeom>
        </p:spPr>
        <p:txBody>
          <a:bodyPr vert="horz" wrap="square" lIns="0" tIns="0" rIns="0" bIns="0" rtlCol="0">
            <a:spAutoFit/>
          </a:bodyPr>
          <a:lstStyle/>
          <a:p>
            <a:pPr marL="5776">
              <a:lnSpc>
                <a:spcPts val="1901"/>
              </a:lnSpc>
            </a:pPr>
            <a:r>
              <a:rPr sz="2797" baseline="-6097" dirty="0">
                <a:latin typeface="Arial MT"/>
                <a:cs typeface="Arial MT"/>
              </a:rPr>
              <a:t>•</a:t>
            </a:r>
            <a:r>
              <a:rPr sz="2797" spc="40" baseline="-6097" dirty="0">
                <a:latin typeface="Arial MT"/>
                <a:cs typeface="Arial MT"/>
              </a:rPr>
              <a:t> </a:t>
            </a:r>
            <a:r>
              <a:rPr sz="1865" dirty="0">
                <a:latin typeface="Calibri"/>
                <a:cs typeface="Calibri"/>
              </a:rPr>
              <a:t>Designing </a:t>
            </a:r>
            <a:r>
              <a:rPr sz="1865" spc="-5" dirty="0">
                <a:latin typeface="Calibri"/>
                <a:cs typeface="Calibri"/>
              </a:rPr>
              <a:t>good</a:t>
            </a:r>
            <a:r>
              <a:rPr sz="1865" spc="2" dirty="0">
                <a:latin typeface="Calibri"/>
                <a:cs typeface="Calibri"/>
              </a:rPr>
              <a:t> </a:t>
            </a:r>
            <a:r>
              <a:rPr sz="1865" spc="-5" dirty="0">
                <a:latin typeface="Calibri"/>
                <a:cs typeface="Calibri"/>
              </a:rPr>
              <a:t>prompts</a:t>
            </a:r>
            <a:r>
              <a:rPr sz="1865" dirty="0">
                <a:latin typeface="Calibri"/>
                <a:cs typeface="Calibri"/>
              </a:rPr>
              <a:t> </a:t>
            </a:r>
            <a:r>
              <a:rPr sz="1865" spc="-2" dirty="0">
                <a:latin typeface="Calibri"/>
                <a:cs typeface="Calibri"/>
              </a:rPr>
              <a:t>might</a:t>
            </a:r>
            <a:r>
              <a:rPr sz="1865" dirty="0">
                <a:latin typeface="Calibri"/>
                <a:cs typeface="Calibri"/>
              </a:rPr>
              <a:t> be </a:t>
            </a:r>
            <a:r>
              <a:rPr sz="1865" spc="-2" dirty="0">
                <a:latin typeface="Calibri"/>
                <a:cs typeface="Calibri"/>
              </a:rPr>
              <a:t>difficult</a:t>
            </a:r>
            <a:r>
              <a:rPr sz="1865" spc="2" dirty="0">
                <a:latin typeface="Calibri"/>
                <a:cs typeface="Calibri"/>
              </a:rPr>
              <a:t> </a:t>
            </a:r>
            <a:r>
              <a:rPr sz="1865" spc="-14" dirty="0">
                <a:latin typeface="Calibri"/>
                <a:cs typeface="Calibri"/>
              </a:rPr>
              <a:t>for</a:t>
            </a:r>
            <a:r>
              <a:rPr sz="1865" dirty="0">
                <a:latin typeface="Calibri"/>
                <a:cs typeface="Calibri"/>
              </a:rPr>
              <a:t> each </a:t>
            </a:r>
            <a:r>
              <a:rPr sz="1865" spc="-5" dirty="0">
                <a:latin typeface="Calibri"/>
                <a:cs typeface="Calibri"/>
              </a:rPr>
              <a:t>task</a:t>
            </a:r>
            <a:endParaRPr sz="1865">
              <a:latin typeface="Calibri"/>
              <a:cs typeface="Calibri"/>
            </a:endParaRPr>
          </a:p>
          <a:p>
            <a:pPr marL="5776">
              <a:spcBef>
                <a:spcPts val="496"/>
              </a:spcBef>
            </a:pPr>
            <a:r>
              <a:rPr sz="2797" baseline="-6097" dirty="0">
                <a:latin typeface="Arial MT"/>
                <a:cs typeface="Arial MT"/>
              </a:rPr>
              <a:t>•</a:t>
            </a:r>
            <a:r>
              <a:rPr sz="2797" spc="37" baseline="-6097" dirty="0">
                <a:latin typeface="Arial MT"/>
                <a:cs typeface="Arial MT"/>
              </a:rPr>
              <a:t> </a:t>
            </a:r>
            <a:r>
              <a:rPr sz="1865" spc="-7" dirty="0">
                <a:latin typeface="Calibri"/>
                <a:cs typeface="Calibri"/>
              </a:rPr>
              <a:t>Maybe</a:t>
            </a:r>
            <a:r>
              <a:rPr sz="1865" spc="-2" dirty="0">
                <a:latin typeface="Calibri"/>
                <a:cs typeface="Calibri"/>
              </a:rPr>
              <a:t> </a:t>
            </a:r>
            <a:r>
              <a:rPr sz="1865" spc="-7" dirty="0">
                <a:latin typeface="Calibri"/>
                <a:cs typeface="Calibri"/>
              </a:rPr>
              <a:t>we</a:t>
            </a:r>
            <a:r>
              <a:rPr sz="1865" dirty="0">
                <a:latin typeface="Calibri"/>
                <a:cs typeface="Calibri"/>
              </a:rPr>
              <a:t> </a:t>
            </a:r>
            <a:r>
              <a:rPr sz="1865" spc="-5" dirty="0">
                <a:latin typeface="Calibri"/>
                <a:cs typeface="Calibri"/>
              </a:rPr>
              <a:t>can</a:t>
            </a:r>
            <a:r>
              <a:rPr sz="1865" spc="-2" dirty="0">
                <a:latin typeface="Calibri"/>
                <a:cs typeface="Calibri"/>
              </a:rPr>
              <a:t> </a:t>
            </a:r>
            <a:r>
              <a:rPr sz="1865" dirty="0">
                <a:latin typeface="Calibri"/>
                <a:cs typeface="Calibri"/>
              </a:rPr>
              <a:t>“learn” the</a:t>
            </a:r>
            <a:r>
              <a:rPr sz="1865" spc="-2" dirty="0">
                <a:latin typeface="Calibri"/>
                <a:cs typeface="Calibri"/>
              </a:rPr>
              <a:t> </a:t>
            </a:r>
            <a:r>
              <a:rPr sz="1865" spc="-5" dirty="0">
                <a:latin typeface="Calibri"/>
                <a:cs typeface="Calibri"/>
              </a:rPr>
              <a:t>prompts?</a:t>
            </a:r>
            <a:endParaRPr sz="1865">
              <a:latin typeface="Calibri"/>
              <a:cs typeface="Calibri"/>
            </a:endParaRPr>
          </a:p>
        </p:txBody>
      </p:sp>
      <p:sp>
        <p:nvSpPr>
          <p:cNvPr id="26" name="object 26"/>
          <p:cNvSpPr txBox="1"/>
          <p:nvPr/>
        </p:nvSpPr>
        <p:spPr>
          <a:xfrm>
            <a:off x="1840825" y="3218400"/>
            <a:ext cx="342804" cy="199115"/>
          </a:xfrm>
          <a:prstGeom prst="rect">
            <a:avLst/>
          </a:prstGeom>
          <a:solidFill>
            <a:srgbClr val="56C1FF"/>
          </a:solidFill>
        </p:spPr>
        <p:txBody>
          <a:bodyPr vert="horz" wrap="square" lIns="0" tIns="17039" rIns="0" bIns="0" rtlCol="0">
            <a:spAutoFit/>
          </a:bodyPr>
          <a:lstStyle/>
          <a:p>
            <a:pPr marL="88083">
              <a:spcBef>
                <a:spcPts val="134"/>
              </a:spcBef>
            </a:pPr>
            <a:r>
              <a:rPr sz="1182" spc="30" dirty="0">
                <a:latin typeface="Arial MT"/>
                <a:cs typeface="Arial MT"/>
              </a:rPr>
              <a:t>x2</a:t>
            </a:r>
            <a:endParaRPr sz="1182">
              <a:latin typeface="Arial MT"/>
              <a:cs typeface="Arial MT"/>
            </a:endParaRPr>
          </a:p>
        </p:txBody>
      </p:sp>
      <p:sp>
        <p:nvSpPr>
          <p:cNvPr id="27" name="object 27"/>
          <p:cNvSpPr txBox="1"/>
          <p:nvPr/>
        </p:nvSpPr>
        <p:spPr>
          <a:xfrm>
            <a:off x="2227875" y="3218400"/>
            <a:ext cx="342804" cy="199115"/>
          </a:xfrm>
          <a:prstGeom prst="rect">
            <a:avLst/>
          </a:prstGeom>
          <a:solidFill>
            <a:srgbClr val="56C1FF"/>
          </a:solidFill>
        </p:spPr>
        <p:txBody>
          <a:bodyPr vert="horz" wrap="square" lIns="0" tIns="17039" rIns="0" bIns="0" rtlCol="0">
            <a:spAutoFit/>
          </a:bodyPr>
          <a:lstStyle/>
          <a:p>
            <a:pPr marL="88083">
              <a:spcBef>
                <a:spcPts val="134"/>
              </a:spcBef>
            </a:pPr>
            <a:r>
              <a:rPr sz="1182" spc="30" dirty="0">
                <a:latin typeface="Arial MT"/>
                <a:cs typeface="Arial MT"/>
              </a:rPr>
              <a:t>x3</a:t>
            </a:r>
            <a:endParaRPr sz="1182">
              <a:latin typeface="Arial MT"/>
              <a:cs typeface="Arial MT"/>
            </a:endParaRPr>
          </a:p>
        </p:txBody>
      </p:sp>
      <p:sp>
        <p:nvSpPr>
          <p:cNvPr id="28" name="object 28"/>
          <p:cNvSpPr txBox="1"/>
          <p:nvPr/>
        </p:nvSpPr>
        <p:spPr>
          <a:xfrm>
            <a:off x="2614925" y="3223593"/>
            <a:ext cx="342804" cy="199115"/>
          </a:xfrm>
          <a:prstGeom prst="rect">
            <a:avLst/>
          </a:prstGeom>
          <a:solidFill>
            <a:srgbClr val="56C1FF"/>
          </a:solidFill>
        </p:spPr>
        <p:txBody>
          <a:bodyPr vert="horz" wrap="square" lIns="0" tIns="17039" rIns="0" bIns="0" rtlCol="0">
            <a:spAutoFit/>
          </a:bodyPr>
          <a:lstStyle/>
          <a:p>
            <a:pPr marL="88083">
              <a:spcBef>
                <a:spcPts val="134"/>
              </a:spcBef>
            </a:pPr>
            <a:r>
              <a:rPr sz="1182" spc="30" dirty="0">
                <a:latin typeface="Arial MT"/>
                <a:cs typeface="Arial MT"/>
              </a:rPr>
              <a:t>x4</a:t>
            </a:r>
            <a:endParaRPr sz="1182">
              <a:latin typeface="Arial MT"/>
              <a:cs typeface="Arial MT"/>
            </a:endParaRPr>
          </a:p>
        </p:txBody>
      </p:sp>
      <p:sp>
        <p:nvSpPr>
          <p:cNvPr id="29" name="object 29"/>
          <p:cNvSpPr txBox="1"/>
          <p:nvPr/>
        </p:nvSpPr>
        <p:spPr>
          <a:xfrm>
            <a:off x="3001976" y="3224443"/>
            <a:ext cx="342804" cy="199115"/>
          </a:xfrm>
          <a:prstGeom prst="rect">
            <a:avLst/>
          </a:prstGeom>
          <a:solidFill>
            <a:srgbClr val="56C1FF"/>
          </a:solidFill>
        </p:spPr>
        <p:txBody>
          <a:bodyPr vert="horz" wrap="square" lIns="0" tIns="17039" rIns="0" bIns="0" rtlCol="0">
            <a:spAutoFit/>
          </a:bodyPr>
          <a:lstStyle/>
          <a:p>
            <a:pPr marL="88083">
              <a:spcBef>
                <a:spcPts val="134"/>
              </a:spcBef>
            </a:pPr>
            <a:r>
              <a:rPr sz="1182" spc="30" dirty="0">
                <a:latin typeface="Arial MT"/>
                <a:cs typeface="Arial MT"/>
              </a:rPr>
              <a:t>x5</a:t>
            </a:r>
            <a:endParaRPr sz="1182">
              <a:latin typeface="Arial MT"/>
              <a:cs typeface="Arial MT"/>
            </a:endParaRPr>
          </a:p>
        </p:txBody>
      </p:sp>
      <p:sp>
        <p:nvSpPr>
          <p:cNvPr id="34" name="object 2">
            <a:extLst>
              <a:ext uri="{FF2B5EF4-FFF2-40B4-BE49-F238E27FC236}">
                <a16:creationId xmlns:a16="http://schemas.microsoft.com/office/drawing/2014/main" id="{872D82FF-0478-17DE-7729-1F4B0140D95E}"/>
              </a:ext>
            </a:extLst>
          </p:cNvPr>
          <p:cNvSpPr txBox="1">
            <a:spLocks noGrp="1"/>
          </p:cNvSpPr>
          <p:nvPr>
            <p:ph type="title"/>
          </p:nvPr>
        </p:nvSpPr>
        <p:spPr>
          <a:xfrm>
            <a:off x="533919" y="451154"/>
            <a:ext cx="8085415" cy="513507"/>
          </a:xfrm>
          <a:prstGeom prst="rect">
            <a:avLst/>
          </a:prstGeom>
        </p:spPr>
        <p:txBody>
          <a:bodyPr vert="horz" wrap="square" lIns="0" tIns="6065" rIns="0" bIns="0" rtlCol="0">
            <a:spAutoFit/>
          </a:bodyPr>
          <a:lstStyle/>
          <a:p>
            <a:pPr marL="5776">
              <a:lnSpc>
                <a:spcPct val="100000"/>
              </a:lnSpc>
              <a:spcBef>
                <a:spcPts val="48"/>
              </a:spcBef>
            </a:pPr>
            <a:r>
              <a:rPr sz="3297" dirty="0">
                <a:latin typeface="Tahoma" panose="020B0604030504040204" pitchFamily="34" charset="0"/>
                <a:ea typeface="Tahoma" panose="020B0604030504040204" pitchFamily="34" charset="0"/>
                <a:cs typeface="Tahoma" panose="020B0604030504040204" pitchFamily="34" charset="0"/>
              </a:rPr>
              <a:t>Soft</a:t>
            </a:r>
            <a:r>
              <a:rPr sz="3297" spc="-30" dirty="0">
                <a:latin typeface="Tahoma" panose="020B0604030504040204" pitchFamily="34" charset="0"/>
                <a:ea typeface="Tahoma" panose="020B0604030504040204" pitchFamily="34" charset="0"/>
                <a:cs typeface="Tahoma" panose="020B0604030504040204" pitchFamily="34" charset="0"/>
              </a:rPr>
              <a:t> </a:t>
            </a:r>
            <a:r>
              <a:rPr lang="en-US" sz="3297" spc="-11" dirty="0">
                <a:latin typeface="Tahoma" panose="020B0604030504040204" pitchFamily="34" charset="0"/>
                <a:ea typeface="Tahoma" panose="020B0604030504040204" pitchFamily="34" charset="0"/>
                <a:cs typeface="Tahoma" panose="020B0604030504040204" pitchFamily="34" charset="0"/>
              </a:rPr>
              <a:t>P</a:t>
            </a:r>
            <a:r>
              <a:rPr sz="3297" spc="-11" dirty="0">
                <a:latin typeface="Tahoma" panose="020B0604030504040204" pitchFamily="34" charset="0"/>
                <a:ea typeface="Tahoma" panose="020B0604030504040204" pitchFamily="34" charset="0"/>
                <a:cs typeface="Tahoma" panose="020B0604030504040204" pitchFamily="34" charset="0"/>
              </a:rPr>
              <a:t>rompts</a:t>
            </a:r>
            <a:endParaRPr sz="3297" dirty="0">
              <a:latin typeface="Tahoma" panose="020B0604030504040204" pitchFamily="34" charset="0"/>
              <a:ea typeface="Tahoma" panose="020B0604030504040204" pitchFamily="34" charset="0"/>
              <a:cs typeface="Tahoma" panose="020B0604030504040204" pitchFamily="34" charset="0"/>
            </a:endParaRPr>
          </a:p>
        </p:txBody>
      </p:sp>
      <p:sp>
        <p:nvSpPr>
          <p:cNvPr id="35" name="Google Shape;138;g1501cc781cf_0_0">
            <a:extLst>
              <a:ext uri="{FF2B5EF4-FFF2-40B4-BE49-F238E27FC236}">
                <a16:creationId xmlns:a16="http://schemas.microsoft.com/office/drawing/2014/main" id="{8983EC54-9481-3617-2536-FEAA8F3CEA89}"/>
              </a:ext>
            </a:extLst>
          </p:cNvPr>
          <p:cNvSpPr txBox="1"/>
          <p:nvPr/>
        </p:nvSpPr>
        <p:spPr>
          <a:xfrm>
            <a:off x="2642970" y="4868514"/>
            <a:ext cx="349823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dirty="0">
                <a:solidFill>
                  <a:schemeClr val="bg1">
                    <a:lumMod val="50000"/>
                  </a:schemeClr>
                </a:solidFill>
                <a:latin typeface="Corbel"/>
                <a:ea typeface="Corbel"/>
                <a:cs typeface="Corbel"/>
                <a:sym typeface="Corbel"/>
              </a:rPr>
              <a:t>[</a:t>
            </a:r>
            <a:r>
              <a:rPr lang="en-US" sz="900" dirty="0">
                <a:solidFill>
                  <a:schemeClr val="bg1">
                    <a:lumMod val="50000"/>
                  </a:schemeClr>
                </a:solidFill>
                <a:latin typeface="Corbel"/>
                <a:ea typeface="Corbel"/>
                <a:cs typeface="Corbel"/>
                <a:sym typeface="Corbel"/>
              </a:rPr>
              <a:t>Slide: Arman Cohan</a:t>
            </a:r>
            <a:r>
              <a:rPr lang="en" sz="900" dirty="0">
                <a:solidFill>
                  <a:schemeClr val="bg1">
                    <a:lumMod val="50000"/>
                  </a:schemeClr>
                </a:solidFill>
                <a:latin typeface="Corbel"/>
                <a:ea typeface="Corbel"/>
                <a:cs typeface="Corbel"/>
                <a:sym typeface="Corbel"/>
              </a:rPr>
              <a:t>]</a:t>
            </a:r>
            <a:endParaRPr sz="900" dirty="0">
              <a:solidFill>
                <a:schemeClr val="bg1">
                  <a:lumMod val="50000"/>
                </a:schemeClr>
              </a:solidFill>
              <a:latin typeface="Corbel"/>
              <a:ea typeface="Corbel"/>
              <a:cs typeface="Corbel"/>
              <a:sym typeface="Corbel"/>
            </a:endParaRPr>
          </a:p>
        </p:txBody>
      </p:sp>
    </p:spTree>
    <p:extLst>
      <p:ext uri="{BB962C8B-B14F-4D97-AF65-F5344CB8AC3E}">
        <p14:creationId xmlns:p14="http://schemas.microsoft.com/office/powerpoint/2010/main" val="4216714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bject 31"/>
          <p:cNvSpPr txBox="1">
            <a:spLocks noGrp="1"/>
          </p:cNvSpPr>
          <p:nvPr>
            <p:ph type="sldNum" sz="quarter" idx="4294967295"/>
          </p:nvPr>
        </p:nvSpPr>
        <p:spPr>
          <a:xfrm>
            <a:off x="8812213" y="10642600"/>
            <a:ext cx="331787" cy="276225"/>
          </a:xfrm>
          <a:prstGeom prst="rect">
            <a:avLst/>
          </a:prstGeom>
        </p:spPr>
        <p:txBody>
          <a:bodyPr vert="horz" wrap="square" lIns="0" tIns="0" rIns="0" bIns="0" rtlCol="0">
            <a:spAutoFit/>
          </a:bodyPr>
          <a:lstStyle>
            <a:defPPr>
              <a:defRPr lang="en-US"/>
            </a:defPPr>
            <a:lvl1pPr marL="0" algn="l" defTabSz="914400" rtl="0" eaLnBrk="1" latinLnBrk="0" hangingPunct="1">
              <a:defRPr sz="195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975"/>
              </a:lnSpc>
            </a:pPr>
            <a:fld id="{81D60167-4931-47E6-BA6A-407CBD079E47}" type="slidenum">
              <a:rPr lang="en-US" spc="10" smtClean="0"/>
              <a:pPr marL="38100">
                <a:lnSpc>
                  <a:spcPts val="1975"/>
                </a:lnSpc>
              </a:pPr>
              <a:t>16</a:t>
            </a:fld>
            <a:endParaRPr spc="5" dirty="0"/>
          </a:p>
        </p:txBody>
      </p:sp>
      <p:sp>
        <p:nvSpPr>
          <p:cNvPr id="3" name="object 3"/>
          <p:cNvSpPr txBox="1"/>
          <p:nvPr/>
        </p:nvSpPr>
        <p:spPr>
          <a:xfrm>
            <a:off x="3235843" y="1997347"/>
            <a:ext cx="2445834" cy="535355"/>
          </a:xfrm>
          <a:prstGeom prst="rect">
            <a:avLst/>
          </a:prstGeom>
          <a:ln w="52354">
            <a:solidFill>
              <a:srgbClr val="00A2FF"/>
            </a:solidFill>
          </a:ln>
        </p:spPr>
        <p:txBody>
          <a:bodyPr vert="horz" wrap="square" lIns="0" tIns="79708" rIns="0" bIns="0" rtlCol="0">
            <a:spAutoFit/>
          </a:bodyPr>
          <a:lstStyle/>
          <a:p>
            <a:pPr algn="ctr">
              <a:spcBef>
                <a:spcPts val="628"/>
              </a:spcBef>
            </a:pPr>
            <a:r>
              <a:rPr sz="2956" spc="111" dirty="0">
                <a:latin typeface="Arial MT"/>
                <a:cs typeface="Arial MT"/>
              </a:rPr>
              <a:t>LM</a:t>
            </a:r>
            <a:endParaRPr sz="2956">
              <a:latin typeface="Arial MT"/>
              <a:cs typeface="Arial MT"/>
            </a:endParaRPr>
          </a:p>
        </p:txBody>
      </p:sp>
      <p:sp>
        <p:nvSpPr>
          <p:cNvPr id="4" name="object 4"/>
          <p:cNvSpPr txBox="1"/>
          <p:nvPr/>
        </p:nvSpPr>
        <p:spPr>
          <a:xfrm>
            <a:off x="3491381" y="3218400"/>
            <a:ext cx="301794" cy="199115"/>
          </a:xfrm>
          <a:prstGeom prst="rect">
            <a:avLst/>
          </a:prstGeom>
          <a:solidFill>
            <a:srgbClr val="00A1FF"/>
          </a:solidFill>
        </p:spPr>
        <p:txBody>
          <a:bodyPr vert="horz" wrap="square" lIns="0" tIns="17039" rIns="0" bIns="0" rtlCol="0">
            <a:spAutoFit/>
          </a:bodyPr>
          <a:lstStyle/>
          <a:p>
            <a:pPr marL="39277">
              <a:spcBef>
                <a:spcPts val="134"/>
              </a:spcBef>
            </a:pPr>
            <a:r>
              <a:rPr sz="1182" spc="36" dirty="0">
                <a:latin typeface="Arial MT"/>
                <a:cs typeface="Arial MT"/>
              </a:rPr>
              <a:t>the</a:t>
            </a:r>
            <a:endParaRPr sz="1182">
              <a:latin typeface="Arial MT"/>
              <a:cs typeface="Arial MT"/>
            </a:endParaRPr>
          </a:p>
        </p:txBody>
      </p:sp>
      <p:sp>
        <p:nvSpPr>
          <p:cNvPr id="5" name="object 5"/>
          <p:cNvSpPr txBox="1"/>
          <p:nvPr/>
        </p:nvSpPr>
        <p:spPr>
          <a:xfrm>
            <a:off x="3866309" y="3218400"/>
            <a:ext cx="301794" cy="199115"/>
          </a:xfrm>
          <a:prstGeom prst="rect">
            <a:avLst/>
          </a:prstGeom>
          <a:solidFill>
            <a:srgbClr val="00A1FF"/>
          </a:solidFill>
        </p:spPr>
        <p:txBody>
          <a:bodyPr vert="horz" wrap="square" lIns="0" tIns="17039" rIns="0" bIns="0" rtlCol="0">
            <a:spAutoFit/>
          </a:bodyPr>
          <a:lstStyle/>
          <a:p>
            <a:pPr marL="40721">
              <a:spcBef>
                <a:spcPts val="134"/>
              </a:spcBef>
            </a:pPr>
            <a:r>
              <a:rPr sz="1182" spc="50" dirty="0">
                <a:latin typeface="Arial MT"/>
                <a:cs typeface="Arial MT"/>
              </a:rPr>
              <a:t>cat</a:t>
            </a:r>
            <a:endParaRPr sz="1182">
              <a:latin typeface="Arial MT"/>
              <a:cs typeface="Arial MT"/>
            </a:endParaRPr>
          </a:p>
        </p:txBody>
      </p:sp>
      <p:sp>
        <p:nvSpPr>
          <p:cNvPr id="6" name="object 6"/>
          <p:cNvSpPr txBox="1"/>
          <p:nvPr/>
        </p:nvSpPr>
        <p:spPr>
          <a:xfrm>
            <a:off x="4241237" y="3218400"/>
            <a:ext cx="301794" cy="199115"/>
          </a:xfrm>
          <a:prstGeom prst="rect">
            <a:avLst/>
          </a:prstGeom>
          <a:solidFill>
            <a:srgbClr val="00A1FF"/>
          </a:solidFill>
        </p:spPr>
        <p:txBody>
          <a:bodyPr vert="horz" wrap="square" lIns="0" tIns="17039" rIns="0" bIns="0" rtlCol="0">
            <a:spAutoFit/>
          </a:bodyPr>
          <a:lstStyle/>
          <a:p>
            <a:pPr marL="43320">
              <a:spcBef>
                <a:spcPts val="134"/>
              </a:spcBef>
            </a:pPr>
            <a:r>
              <a:rPr sz="1182" spc="36" dirty="0">
                <a:latin typeface="Arial MT"/>
                <a:cs typeface="Arial MT"/>
              </a:rPr>
              <a:t>sat</a:t>
            </a:r>
            <a:endParaRPr sz="1182">
              <a:latin typeface="Arial MT"/>
              <a:cs typeface="Arial MT"/>
            </a:endParaRPr>
          </a:p>
        </p:txBody>
      </p:sp>
      <p:sp>
        <p:nvSpPr>
          <p:cNvPr id="7" name="object 7"/>
          <p:cNvSpPr txBox="1"/>
          <p:nvPr/>
        </p:nvSpPr>
        <p:spPr>
          <a:xfrm>
            <a:off x="4616165" y="3218400"/>
            <a:ext cx="301794" cy="199115"/>
          </a:xfrm>
          <a:prstGeom prst="rect">
            <a:avLst/>
          </a:prstGeom>
          <a:solidFill>
            <a:srgbClr val="00A1FF"/>
          </a:solidFill>
        </p:spPr>
        <p:txBody>
          <a:bodyPr vert="horz" wrap="square" lIns="0" tIns="17039" rIns="0" bIns="0" rtlCol="0">
            <a:spAutoFit/>
          </a:bodyPr>
          <a:lstStyle/>
          <a:p>
            <a:pPr marL="61803">
              <a:spcBef>
                <a:spcPts val="134"/>
              </a:spcBef>
            </a:pPr>
            <a:r>
              <a:rPr sz="1182" spc="41" dirty="0">
                <a:latin typeface="Arial MT"/>
                <a:cs typeface="Arial MT"/>
              </a:rPr>
              <a:t>on</a:t>
            </a:r>
            <a:endParaRPr sz="1182">
              <a:latin typeface="Arial MT"/>
              <a:cs typeface="Arial MT"/>
            </a:endParaRPr>
          </a:p>
        </p:txBody>
      </p:sp>
      <p:sp>
        <p:nvSpPr>
          <p:cNvPr id="8" name="object 8"/>
          <p:cNvSpPr txBox="1"/>
          <p:nvPr/>
        </p:nvSpPr>
        <p:spPr>
          <a:xfrm>
            <a:off x="4956888" y="3218400"/>
            <a:ext cx="301794" cy="199115"/>
          </a:xfrm>
          <a:prstGeom prst="rect">
            <a:avLst/>
          </a:prstGeom>
          <a:solidFill>
            <a:srgbClr val="00A1FF"/>
          </a:solidFill>
        </p:spPr>
        <p:txBody>
          <a:bodyPr vert="horz" wrap="square" lIns="0" tIns="17039" rIns="0" bIns="0" rtlCol="0">
            <a:spAutoFit/>
          </a:bodyPr>
          <a:lstStyle/>
          <a:p>
            <a:pPr marL="39277">
              <a:spcBef>
                <a:spcPts val="134"/>
              </a:spcBef>
            </a:pPr>
            <a:r>
              <a:rPr sz="1182" spc="36" dirty="0">
                <a:latin typeface="Arial MT"/>
                <a:cs typeface="Arial MT"/>
              </a:rPr>
              <a:t>the</a:t>
            </a:r>
            <a:endParaRPr sz="1182">
              <a:latin typeface="Arial MT"/>
              <a:cs typeface="Arial MT"/>
            </a:endParaRPr>
          </a:p>
        </p:txBody>
      </p:sp>
      <p:sp>
        <p:nvSpPr>
          <p:cNvPr id="9" name="object 9"/>
          <p:cNvSpPr txBox="1"/>
          <p:nvPr/>
        </p:nvSpPr>
        <p:spPr>
          <a:xfrm>
            <a:off x="5297611" y="3218400"/>
            <a:ext cx="342804" cy="199115"/>
          </a:xfrm>
          <a:prstGeom prst="rect">
            <a:avLst/>
          </a:prstGeom>
          <a:solidFill>
            <a:srgbClr val="00A1FF"/>
          </a:solidFill>
        </p:spPr>
        <p:txBody>
          <a:bodyPr vert="horz" wrap="square" lIns="0" tIns="17039" rIns="0" bIns="0" rtlCol="0">
            <a:spAutoFit/>
          </a:bodyPr>
          <a:lstStyle/>
          <a:p>
            <a:pPr marL="37255">
              <a:spcBef>
                <a:spcPts val="134"/>
              </a:spcBef>
            </a:pPr>
            <a:r>
              <a:rPr sz="1182" spc="45" dirty="0">
                <a:latin typeface="Arial MT"/>
                <a:cs typeface="Arial MT"/>
              </a:rPr>
              <a:t>mat</a:t>
            </a:r>
            <a:endParaRPr sz="1182">
              <a:latin typeface="Arial MT"/>
              <a:cs typeface="Arial MT"/>
            </a:endParaRPr>
          </a:p>
        </p:txBody>
      </p:sp>
      <p:sp>
        <p:nvSpPr>
          <p:cNvPr id="10" name="object 10"/>
          <p:cNvSpPr/>
          <p:nvPr/>
        </p:nvSpPr>
        <p:spPr>
          <a:xfrm>
            <a:off x="4309647" y="2690965"/>
            <a:ext cx="476229" cy="431176"/>
          </a:xfrm>
          <a:custGeom>
            <a:avLst/>
            <a:gdLst/>
            <a:ahLst/>
            <a:cxnLst/>
            <a:rect l="l" t="t" r="r" b="b"/>
            <a:pathLst>
              <a:path w="1047115" h="948054">
                <a:moveTo>
                  <a:pt x="523544" y="0"/>
                </a:moveTo>
                <a:lnTo>
                  <a:pt x="0" y="602250"/>
                </a:lnTo>
                <a:lnTo>
                  <a:pt x="342838" y="602250"/>
                </a:lnTo>
                <a:lnTo>
                  <a:pt x="342838" y="947758"/>
                </a:lnTo>
                <a:lnTo>
                  <a:pt x="704248" y="947758"/>
                </a:lnTo>
                <a:lnTo>
                  <a:pt x="704248" y="602250"/>
                </a:lnTo>
                <a:lnTo>
                  <a:pt x="1047089" y="602250"/>
                </a:lnTo>
                <a:lnTo>
                  <a:pt x="523544" y="0"/>
                </a:lnTo>
                <a:close/>
              </a:path>
            </a:pathLst>
          </a:custGeom>
          <a:solidFill>
            <a:srgbClr val="00A1FF"/>
          </a:solidFill>
        </p:spPr>
        <p:txBody>
          <a:bodyPr wrap="square" lIns="0" tIns="0" rIns="0" bIns="0" rtlCol="0"/>
          <a:lstStyle/>
          <a:p>
            <a:endParaRPr sz="637"/>
          </a:p>
        </p:txBody>
      </p:sp>
      <p:sp>
        <p:nvSpPr>
          <p:cNvPr id="11" name="object 11"/>
          <p:cNvSpPr/>
          <p:nvPr/>
        </p:nvSpPr>
        <p:spPr>
          <a:xfrm>
            <a:off x="4309647" y="1503182"/>
            <a:ext cx="476229" cy="431176"/>
          </a:xfrm>
          <a:custGeom>
            <a:avLst/>
            <a:gdLst/>
            <a:ahLst/>
            <a:cxnLst/>
            <a:rect l="l" t="t" r="r" b="b"/>
            <a:pathLst>
              <a:path w="1047115" h="948054">
                <a:moveTo>
                  <a:pt x="523544" y="0"/>
                </a:moveTo>
                <a:lnTo>
                  <a:pt x="0" y="602250"/>
                </a:lnTo>
                <a:lnTo>
                  <a:pt x="342838" y="602250"/>
                </a:lnTo>
                <a:lnTo>
                  <a:pt x="342838" y="947759"/>
                </a:lnTo>
                <a:lnTo>
                  <a:pt x="704248" y="947759"/>
                </a:lnTo>
                <a:lnTo>
                  <a:pt x="704248" y="602250"/>
                </a:lnTo>
                <a:lnTo>
                  <a:pt x="1047089" y="602250"/>
                </a:lnTo>
                <a:lnTo>
                  <a:pt x="523544" y="0"/>
                </a:lnTo>
                <a:close/>
              </a:path>
            </a:pathLst>
          </a:custGeom>
          <a:solidFill>
            <a:srgbClr val="00A1FF"/>
          </a:solidFill>
        </p:spPr>
        <p:txBody>
          <a:bodyPr wrap="square" lIns="0" tIns="0" rIns="0" bIns="0" rtlCol="0"/>
          <a:lstStyle/>
          <a:p>
            <a:endParaRPr sz="637"/>
          </a:p>
        </p:txBody>
      </p:sp>
      <p:sp>
        <p:nvSpPr>
          <p:cNvPr id="12" name="object 12"/>
          <p:cNvSpPr txBox="1"/>
          <p:nvPr/>
        </p:nvSpPr>
        <p:spPr>
          <a:xfrm>
            <a:off x="3450910" y="1234390"/>
            <a:ext cx="342804" cy="199115"/>
          </a:xfrm>
          <a:prstGeom prst="rect">
            <a:avLst/>
          </a:prstGeom>
          <a:solidFill>
            <a:srgbClr val="60D937"/>
          </a:solidFill>
        </p:spPr>
        <p:txBody>
          <a:bodyPr vert="horz" wrap="square" lIns="0" tIns="17039" rIns="0" bIns="0" rtlCol="0">
            <a:spAutoFit/>
          </a:bodyPr>
          <a:lstStyle/>
          <a:p>
            <a:pPr marL="59781">
              <a:spcBef>
                <a:spcPts val="134"/>
              </a:spcBef>
            </a:pPr>
            <a:r>
              <a:rPr sz="1182" spc="36" dirty="0">
                <a:latin typeface="Arial MT"/>
                <a:cs typeface="Arial MT"/>
              </a:rPr>
              <a:t>the</a:t>
            </a:r>
            <a:endParaRPr sz="1182">
              <a:latin typeface="Arial MT"/>
              <a:cs typeface="Arial MT"/>
            </a:endParaRPr>
          </a:p>
        </p:txBody>
      </p:sp>
      <p:sp>
        <p:nvSpPr>
          <p:cNvPr id="13" name="object 13"/>
          <p:cNvSpPr/>
          <p:nvPr/>
        </p:nvSpPr>
        <p:spPr>
          <a:xfrm>
            <a:off x="3845758" y="1234390"/>
            <a:ext cx="342804" cy="217754"/>
          </a:xfrm>
          <a:custGeom>
            <a:avLst/>
            <a:gdLst/>
            <a:ahLst/>
            <a:cxnLst/>
            <a:rect l="l" t="t" r="r" b="b"/>
            <a:pathLst>
              <a:path w="753745" h="478789">
                <a:moveTo>
                  <a:pt x="753733" y="0"/>
                </a:moveTo>
                <a:lnTo>
                  <a:pt x="0" y="0"/>
                </a:lnTo>
                <a:lnTo>
                  <a:pt x="0" y="478391"/>
                </a:lnTo>
                <a:lnTo>
                  <a:pt x="753733" y="478391"/>
                </a:lnTo>
                <a:lnTo>
                  <a:pt x="753733" y="0"/>
                </a:lnTo>
                <a:close/>
              </a:path>
            </a:pathLst>
          </a:custGeom>
          <a:solidFill>
            <a:srgbClr val="60D937"/>
          </a:solidFill>
        </p:spPr>
        <p:txBody>
          <a:bodyPr wrap="square" lIns="0" tIns="0" rIns="0" bIns="0" rtlCol="0"/>
          <a:lstStyle/>
          <a:p>
            <a:endParaRPr sz="637"/>
          </a:p>
        </p:txBody>
      </p:sp>
      <p:sp>
        <p:nvSpPr>
          <p:cNvPr id="14" name="object 14"/>
          <p:cNvSpPr/>
          <p:nvPr/>
        </p:nvSpPr>
        <p:spPr>
          <a:xfrm>
            <a:off x="4220685" y="1234390"/>
            <a:ext cx="342804" cy="217754"/>
          </a:xfrm>
          <a:custGeom>
            <a:avLst/>
            <a:gdLst/>
            <a:ahLst/>
            <a:cxnLst/>
            <a:rect l="l" t="t" r="r" b="b"/>
            <a:pathLst>
              <a:path w="753745" h="478789">
                <a:moveTo>
                  <a:pt x="753733" y="0"/>
                </a:moveTo>
                <a:lnTo>
                  <a:pt x="0" y="0"/>
                </a:lnTo>
                <a:lnTo>
                  <a:pt x="0" y="478391"/>
                </a:lnTo>
                <a:lnTo>
                  <a:pt x="753733" y="478391"/>
                </a:lnTo>
                <a:lnTo>
                  <a:pt x="753733" y="0"/>
                </a:lnTo>
                <a:close/>
              </a:path>
            </a:pathLst>
          </a:custGeom>
          <a:solidFill>
            <a:srgbClr val="60D937"/>
          </a:solidFill>
        </p:spPr>
        <p:txBody>
          <a:bodyPr wrap="square" lIns="0" tIns="0" rIns="0" bIns="0" rtlCol="0"/>
          <a:lstStyle/>
          <a:p>
            <a:endParaRPr sz="637"/>
          </a:p>
        </p:txBody>
      </p:sp>
      <p:sp>
        <p:nvSpPr>
          <p:cNvPr id="15" name="object 15"/>
          <p:cNvSpPr/>
          <p:nvPr/>
        </p:nvSpPr>
        <p:spPr>
          <a:xfrm>
            <a:off x="4595613" y="1234390"/>
            <a:ext cx="342804" cy="217754"/>
          </a:xfrm>
          <a:custGeom>
            <a:avLst/>
            <a:gdLst/>
            <a:ahLst/>
            <a:cxnLst/>
            <a:rect l="l" t="t" r="r" b="b"/>
            <a:pathLst>
              <a:path w="753745" h="478789">
                <a:moveTo>
                  <a:pt x="753733" y="0"/>
                </a:moveTo>
                <a:lnTo>
                  <a:pt x="0" y="0"/>
                </a:lnTo>
                <a:lnTo>
                  <a:pt x="0" y="478391"/>
                </a:lnTo>
                <a:lnTo>
                  <a:pt x="753733" y="478391"/>
                </a:lnTo>
                <a:lnTo>
                  <a:pt x="753733" y="0"/>
                </a:lnTo>
                <a:close/>
              </a:path>
            </a:pathLst>
          </a:custGeom>
          <a:solidFill>
            <a:srgbClr val="60D937"/>
          </a:solidFill>
        </p:spPr>
        <p:txBody>
          <a:bodyPr wrap="square" lIns="0" tIns="0" rIns="0" bIns="0" rtlCol="0"/>
          <a:lstStyle/>
          <a:p>
            <a:endParaRPr sz="637"/>
          </a:p>
        </p:txBody>
      </p:sp>
      <p:sp>
        <p:nvSpPr>
          <p:cNvPr id="16" name="object 16"/>
          <p:cNvSpPr/>
          <p:nvPr/>
        </p:nvSpPr>
        <p:spPr>
          <a:xfrm>
            <a:off x="4970355" y="1234390"/>
            <a:ext cx="342804" cy="217754"/>
          </a:xfrm>
          <a:custGeom>
            <a:avLst/>
            <a:gdLst/>
            <a:ahLst/>
            <a:cxnLst/>
            <a:rect l="l" t="t" r="r" b="b"/>
            <a:pathLst>
              <a:path w="753745" h="478789">
                <a:moveTo>
                  <a:pt x="753733" y="0"/>
                </a:moveTo>
                <a:lnTo>
                  <a:pt x="0" y="0"/>
                </a:lnTo>
                <a:lnTo>
                  <a:pt x="0" y="478391"/>
                </a:lnTo>
                <a:lnTo>
                  <a:pt x="753733" y="478391"/>
                </a:lnTo>
                <a:lnTo>
                  <a:pt x="753733" y="0"/>
                </a:lnTo>
                <a:close/>
              </a:path>
            </a:pathLst>
          </a:custGeom>
          <a:solidFill>
            <a:srgbClr val="60D937"/>
          </a:solidFill>
        </p:spPr>
        <p:txBody>
          <a:bodyPr wrap="square" lIns="0" tIns="0" rIns="0" bIns="0" rtlCol="0"/>
          <a:lstStyle/>
          <a:p>
            <a:endParaRPr sz="637"/>
          </a:p>
        </p:txBody>
      </p:sp>
      <p:sp>
        <p:nvSpPr>
          <p:cNvPr id="17" name="object 17"/>
          <p:cNvSpPr/>
          <p:nvPr/>
        </p:nvSpPr>
        <p:spPr>
          <a:xfrm>
            <a:off x="5345099" y="1234390"/>
            <a:ext cx="342804" cy="217754"/>
          </a:xfrm>
          <a:custGeom>
            <a:avLst/>
            <a:gdLst/>
            <a:ahLst/>
            <a:cxnLst/>
            <a:rect l="l" t="t" r="r" b="b"/>
            <a:pathLst>
              <a:path w="753745" h="478789">
                <a:moveTo>
                  <a:pt x="753733" y="0"/>
                </a:moveTo>
                <a:lnTo>
                  <a:pt x="0" y="0"/>
                </a:lnTo>
                <a:lnTo>
                  <a:pt x="0" y="478391"/>
                </a:lnTo>
                <a:lnTo>
                  <a:pt x="753733" y="478391"/>
                </a:lnTo>
                <a:lnTo>
                  <a:pt x="753733" y="0"/>
                </a:lnTo>
                <a:close/>
              </a:path>
            </a:pathLst>
          </a:custGeom>
          <a:solidFill>
            <a:srgbClr val="60D937"/>
          </a:solidFill>
        </p:spPr>
        <p:txBody>
          <a:bodyPr wrap="square" lIns="0" tIns="0" rIns="0" bIns="0" rtlCol="0"/>
          <a:lstStyle/>
          <a:p>
            <a:endParaRPr sz="637"/>
          </a:p>
        </p:txBody>
      </p:sp>
      <p:sp>
        <p:nvSpPr>
          <p:cNvPr id="18" name="object 18"/>
          <p:cNvSpPr txBox="1"/>
          <p:nvPr/>
        </p:nvSpPr>
        <p:spPr>
          <a:xfrm>
            <a:off x="3877355" y="1243510"/>
            <a:ext cx="1783041" cy="189783"/>
          </a:xfrm>
          <a:prstGeom prst="rect">
            <a:avLst/>
          </a:prstGeom>
        </p:spPr>
        <p:txBody>
          <a:bodyPr vert="horz" wrap="square" lIns="0" tIns="7798" rIns="0" bIns="0" rtlCol="0">
            <a:spAutoFit/>
          </a:bodyPr>
          <a:lstStyle/>
          <a:p>
            <a:pPr marL="5776">
              <a:spcBef>
                <a:spcPts val="61"/>
              </a:spcBef>
              <a:tabLst>
                <a:tab pos="373416" algn="l"/>
                <a:tab pos="755496" algn="l"/>
                <a:tab pos="1133243" algn="l"/>
                <a:tab pos="1500883" algn="l"/>
              </a:tabLst>
            </a:pPr>
            <a:r>
              <a:rPr sz="1182" spc="45" dirty="0">
                <a:latin typeface="Arial MT"/>
                <a:cs typeface="Arial MT"/>
              </a:rPr>
              <a:t>mat	</a:t>
            </a:r>
            <a:r>
              <a:rPr sz="1182" spc="39" dirty="0">
                <a:latin typeface="Arial MT"/>
                <a:cs typeface="Arial MT"/>
              </a:rPr>
              <a:t>was	</a:t>
            </a:r>
            <a:r>
              <a:rPr sz="1182" spc="50" dirty="0">
                <a:latin typeface="Arial MT"/>
                <a:cs typeface="Arial MT"/>
              </a:rPr>
              <a:t>soft	</a:t>
            </a:r>
            <a:r>
              <a:rPr sz="1182" spc="30" dirty="0">
                <a:latin typeface="Arial MT"/>
                <a:cs typeface="Arial MT"/>
              </a:rPr>
              <a:t>&lt;s&gt;	</a:t>
            </a:r>
            <a:r>
              <a:rPr sz="1182" spc="43" dirty="0">
                <a:latin typeface="Arial MT"/>
                <a:cs typeface="Arial MT"/>
              </a:rPr>
              <a:t>&lt;p&gt;</a:t>
            </a:r>
            <a:endParaRPr sz="1182">
              <a:latin typeface="Arial MT"/>
              <a:cs typeface="Arial MT"/>
            </a:endParaRPr>
          </a:p>
        </p:txBody>
      </p:sp>
      <p:sp>
        <p:nvSpPr>
          <p:cNvPr id="19" name="object 19"/>
          <p:cNvSpPr txBox="1"/>
          <p:nvPr/>
        </p:nvSpPr>
        <p:spPr>
          <a:xfrm>
            <a:off x="1453775" y="3218400"/>
            <a:ext cx="342804" cy="199115"/>
          </a:xfrm>
          <a:prstGeom prst="rect">
            <a:avLst/>
          </a:prstGeom>
          <a:solidFill>
            <a:srgbClr val="56C1FF"/>
          </a:solidFill>
        </p:spPr>
        <p:txBody>
          <a:bodyPr vert="horz" wrap="square" lIns="0" tIns="17039" rIns="0" bIns="0" rtlCol="0">
            <a:spAutoFit/>
          </a:bodyPr>
          <a:lstStyle/>
          <a:p>
            <a:pPr marL="88083">
              <a:spcBef>
                <a:spcPts val="134"/>
              </a:spcBef>
            </a:pPr>
            <a:r>
              <a:rPr sz="1182" spc="30" dirty="0">
                <a:latin typeface="Arial MT"/>
                <a:cs typeface="Arial MT"/>
              </a:rPr>
              <a:t>x1</a:t>
            </a:r>
            <a:endParaRPr sz="1182">
              <a:latin typeface="Arial MT"/>
              <a:cs typeface="Arial MT"/>
            </a:endParaRPr>
          </a:p>
        </p:txBody>
      </p:sp>
      <p:pic>
        <p:nvPicPr>
          <p:cNvPr id="20" name="object 20"/>
          <p:cNvPicPr/>
          <p:nvPr/>
        </p:nvPicPr>
        <p:blipFill>
          <a:blip r:embed="rId2" cstate="print"/>
          <a:stretch>
            <a:fillRect/>
          </a:stretch>
        </p:blipFill>
        <p:spPr>
          <a:xfrm>
            <a:off x="1934254" y="3511612"/>
            <a:ext cx="460342" cy="308378"/>
          </a:xfrm>
          <a:prstGeom prst="rect">
            <a:avLst/>
          </a:prstGeom>
        </p:spPr>
      </p:pic>
      <p:sp>
        <p:nvSpPr>
          <p:cNvPr id="21" name="object 21"/>
          <p:cNvSpPr txBox="1"/>
          <p:nvPr/>
        </p:nvSpPr>
        <p:spPr>
          <a:xfrm>
            <a:off x="1072623" y="3821530"/>
            <a:ext cx="1195048" cy="143803"/>
          </a:xfrm>
          <a:prstGeom prst="rect">
            <a:avLst/>
          </a:prstGeom>
        </p:spPr>
        <p:txBody>
          <a:bodyPr vert="horz" wrap="square" lIns="0" tIns="7220" rIns="0" bIns="0" rtlCol="0">
            <a:spAutoFit/>
          </a:bodyPr>
          <a:lstStyle/>
          <a:p>
            <a:pPr marL="5776">
              <a:spcBef>
                <a:spcPts val="57"/>
              </a:spcBef>
            </a:pPr>
            <a:r>
              <a:rPr sz="887" dirty="0">
                <a:solidFill>
                  <a:srgbClr val="5E5E5E"/>
                </a:solidFill>
                <a:latin typeface="Trebuchet MS"/>
                <a:cs typeface="Trebuchet MS"/>
              </a:rPr>
              <a:t>soft</a:t>
            </a:r>
            <a:r>
              <a:rPr sz="887" spc="-32" dirty="0">
                <a:solidFill>
                  <a:srgbClr val="5E5E5E"/>
                </a:solidFill>
                <a:latin typeface="Trebuchet MS"/>
                <a:cs typeface="Trebuchet MS"/>
              </a:rPr>
              <a:t> </a:t>
            </a:r>
            <a:r>
              <a:rPr sz="887" spc="-30" dirty="0">
                <a:solidFill>
                  <a:srgbClr val="5E5E5E"/>
                </a:solidFill>
                <a:latin typeface="Trebuchet MS"/>
                <a:cs typeface="Trebuchet MS"/>
              </a:rPr>
              <a:t>(trainable) </a:t>
            </a:r>
            <a:r>
              <a:rPr sz="887" spc="14" dirty="0">
                <a:solidFill>
                  <a:srgbClr val="5E5E5E"/>
                </a:solidFill>
                <a:latin typeface="Trebuchet MS"/>
                <a:cs typeface="Trebuchet MS"/>
              </a:rPr>
              <a:t>prompts</a:t>
            </a:r>
            <a:endParaRPr sz="887">
              <a:latin typeface="Trebuchet MS"/>
              <a:cs typeface="Trebuchet MS"/>
            </a:endParaRPr>
          </a:p>
        </p:txBody>
      </p:sp>
      <p:pic>
        <p:nvPicPr>
          <p:cNvPr id="22" name="object 22"/>
          <p:cNvPicPr/>
          <p:nvPr/>
        </p:nvPicPr>
        <p:blipFill>
          <a:blip r:embed="rId3" cstate="print"/>
          <a:stretch>
            <a:fillRect/>
          </a:stretch>
        </p:blipFill>
        <p:spPr>
          <a:xfrm>
            <a:off x="4055711" y="3580721"/>
            <a:ext cx="127182" cy="212465"/>
          </a:xfrm>
          <a:prstGeom prst="rect">
            <a:avLst/>
          </a:prstGeom>
        </p:spPr>
      </p:pic>
      <p:sp>
        <p:nvSpPr>
          <p:cNvPr id="23" name="object 23"/>
          <p:cNvSpPr txBox="1"/>
          <p:nvPr/>
        </p:nvSpPr>
        <p:spPr>
          <a:xfrm>
            <a:off x="3883259" y="3821530"/>
            <a:ext cx="268005" cy="143803"/>
          </a:xfrm>
          <a:prstGeom prst="rect">
            <a:avLst/>
          </a:prstGeom>
        </p:spPr>
        <p:txBody>
          <a:bodyPr vert="horz" wrap="square" lIns="0" tIns="7220" rIns="0" bIns="0" rtlCol="0">
            <a:spAutoFit/>
          </a:bodyPr>
          <a:lstStyle/>
          <a:p>
            <a:pPr marL="5776">
              <a:spcBef>
                <a:spcPts val="57"/>
              </a:spcBef>
            </a:pPr>
            <a:r>
              <a:rPr sz="887" spc="-11" dirty="0">
                <a:solidFill>
                  <a:srgbClr val="5E5E5E"/>
                </a:solidFill>
                <a:latin typeface="Trebuchet MS"/>
                <a:cs typeface="Trebuchet MS"/>
              </a:rPr>
              <a:t>input</a:t>
            </a:r>
            <a:endParaRPr sz="887">
              <a:latin typeface="Trebuchet MS"/>
              <a:cs typeface="Trebuchet MS"/>
            </a:endParaRPr>
          </a:p>
        </p:txBody>
      </p:sp>
      <p:pic>
        <p:nvPicPr>
          <p:cNvPr id="24" name="object 24"/>
          <p:cNvPicPr/>
          <p:nvPr/>
        </p:nvPicPr>
        <p:blipFill>
          <a:blip r:embed="rId4" cstate="print"/>
          <a:stretch>
            <a:fillRect/>
          </a:stretch>
        </p:blipFill>
        <p:spPr>
          <a:xfrm>
            <a:off x="4739388" y="965083"/>
            <a:ext cx="211413" cy="214092"/>
          </a:xfrm>
          <a:prstGeom prst="rect">
            <a:avLst/>
          </a:prstGeom>
        </p:spPr>
      </p:pic>
      <p:sp>
        <p:nvSpPr>
          <p:cNvPr id="25" name="object 25"/>
          <p:cNvSpPr txBox="1"/>
          <p:nvPr/>
        </p:nvSpPr>
        <p:spPr>
          <a:xfrm>
            <a:off x="5087252" y="741933"/>
            <a:ext cx="344248" cy="143803"/>
          </a:xfrm>
          <a:prstGeom prst="rect">
            <a:avLst/>
          </a:prstGeom>
        </p:spPr>
        <p:txBody>
          <a:bodyPr vert="horz" wrap="square" lIns="0" tIns="7220" rIns="0" bIns="0" rtlCol="0">
            <a:spAutoFit/>
          </a:bodyPr>
          <a:lstStyle/>
          <a:p>
            <a:pPr marL="5776">
              <a:spcBef>
                <a:spcPts val="57"/>
              </a:spcBef>
            </a:pPr>
            <a:r>
              <a:rPr sz="887" spc="-5" dirty="0">
                <a:solidFill>
                  <a:srgbClr val="5E5E5E"/>
                </a:solidFill>
                <a:latin typeface="Trebuchet MS"/>
                <a:cs typeface="Trebuchet MS"/>
              </a:rPr>
              <a:t>output</a:t>
            </a:r>
            <a:endParaRPr sz="887">
              <a:latin typeface="Trebuchet MS"/>
              <a:cs typeface="Trebuchet MS"/>
            </a:endParaRPr>
          </a:p>
        </p:txBody>
      </p:sp>
      <p:sp>
        <p:nvSpPr>
          <p:cNvPr id="26" name="object 26"/>
          <p:cNvSpPr txBox="1"/>
          <p:nvPr/>
        </p:nvSpPr>
        <p:spPr>
          <a:xfrm>
            <a:off x="1840825" y="3218400"/>
            <a:ext cx="342804" cy="199115"/>
          </a:xfrm>
          <a:prstGeom prst="rect">
            <a:avLst/>
          </a:prstGeom>
          <a:solidFill>
            <a:srgbClr val="56C1FF"/>
          </a:solidFill>
        </p:spPr>
        <p:txBody>
          <a:bodyPr vert="horz" wrap="square" lIns="0" tIns="17039" rIns="0" bIns="0" rtlCol="0">
            <a:spAutoFit/>
          </a:bodyPr>
          <a:lstStyle/>
          <a:p>
            <a:pPr marL="88083">
              <a:spcBef>
                <a:spcPts val="134"/>
              </a:spcBef>
            </a:pPr>
            <a:r>
              <a:rPr sz="1182" spc="30" dirty="0">
                <a:latin typeface="Arial MT"/>
                <a:cs typeface="Arial MT"/>
              </a:rPr>
              <a:t>x2</a:t>
            </a:r>
            <a:endParaRPr sz="1182">
              <a:latin typeface="Arial MT"/>
              <a:cs typeface="Arial MT"/>
            </a:endParaRPr>
          </a:p>
        </p:txBody>
      </p:sp>
      <p:sp>
        <p:nvSpPr>
          <p:cNvPr id="27" name="object 27"/>
          <p:cNvSpPr txBox="1"/>
          <p:nvPr/>
        </p:nvSpPr>
        <p:spPr>
          <a:xfrm>
            <a:off x="2227875" y="3218400"/>
            <a:ext cx="342804" cy="199115"/>
          </a:xfrm>
          <a:prstGeom prst="rect">
            <a:avLst/>
          </a:prstGeom>
          <a:solidFill>
            <a:srgbClr val="56C1FF"/>
          </a:solidFill>
        </p:spPr>
        <p:txBody>
          <a:bodyPr vert="horz" wrap="square" lIns="0" tIns="17039" rIns="0" bIns="0" rtlCol="0">
            <a:spAutoFit/>
          </a:bodyPr>
          <a:lstStyle/>
          <a:p>
            <a:pPr marL="88083">
              <a:spcBef>
                <a:spcPts val="134"/>
              </a:spcBef>
            </a:pPr>
            <a:r>
              <a:rPr sz="1182" spc="30" dirty="0">
                <a:latin typeface="Arial MT"/>
                <a:cs typeface="Arial MT"/>
              </a:rPr>
              <a:t>x3</a:t>
            </a:r>
            <a:endParaRPr sz="1182">
              <a:latin typeface="Arial MT"/>
              <a:cs typeface="Arial MT"/>
            </a:endParaRPr>
          </a:p>
        </p:txBody>
      </p:sp>
      <p:sp>
        <p:nvSpPr>
          <p:cNvPr id="28" name="object 28"/>
          <p:cNvSpPr txBox="1"/>
          <p:nvPr/>
        </p:nvSpPr>
        <p:spPr>
          <a:xfrm>
            <a:off x="2614925" y="3223593"/>
            <a:ext cx="342804" cy="199115"/>
          </a:xfrm>
          <a:prstGeom prst="rect">
            <a:avLst/>
          </a:prstGeom>
          <a:solidFill>
            <a:srgbClr val="56C1FF"/>
          </a:solidFill>
        </p:spPr>
        <p:txBody>
          <a:bodyPr vert="horz" wrap="square" lIns="0" tIns="17039" rIns="0" bIns="0" rtlCol="0">
            <a:spAutoFit/>
          </a:bodyPr>
          <a:lstStyle/>
          <a:p>
            <a:pPr marL="88083">
              <a:spcBef>
                <a:spcPts val="134"/>
              </a:spcBef>
            </a:pPr>
            <a:r>
              <a:rPr sz="1182" spc="30" dirty="0">
                <a:latin typeface="Arial MT"/>
                <a:cs typeface="Arial MT"/>
              </a:rPr>
              <a:t>x4</a:t>
            </a:r>
            <a:endParaRPr sz="1182">
              <a:latin typeface="Arial MT"/>
              <a:cs typeface="Arial MT"/>
            </a:endParaRPr>
          </a:p>
        </p:txBody>
      </p:sp>
      <p:sp>
        <p:nvSpPr>
          <p:cNvPr id="29" name="object 29"/>
          <p:cNvSpPr txBox="1"/>
          <p:nvPr/>
        </p:nvSpPr>
        <p:spPr>
          <a:xfrm>
            <a:off x="3001976" y="3224443"/>
            <a:ext cx="342804" cy="199115"/>
          </a:xfrm>
          <a:prstGeom prst="rect">
            <a:avLst/>
          </a:prstGeom>
          <a:solidFill>
            <a:srgbClr val="56C1FF"/>
          </a:solidFill>
        </p:spPr>
        <p:txBody>
          <a:bodyPr vert="horz" wrap="square" lIns="0" tIns="17039" rIns="0" bIns="0" rtlCol="0">
            <a:spAutoFit/>
          </a:bodyPr>
          <a:lstStyle/>
          <a:p>
            <a:pPr marL="88083">
              <a:spcBef>
                <a:spcPts val="134"/>
              </a:spcBef>
            </a:pPr>
            <a:r>
              <a:rPr sz="1182" spc="30" dirty="0">
                <a:latin typeface="Arial MT"/>
                <a:cs typeface="Arial MT"/>
              </a:rPr>
              <a:t>x5</a:t>
            </a:r>
            <a:endParaRPr sz="1182">
              <a:latin typeface="Arial MT"/>
              <a:cs typeface="Arial MT"/>
            </a:endParaRPr>
          </a:p>
        </p:txBody>
      </p:sp>
      <p:sp>
        <p:nvSpPr>
          <p:cNvPr id="34" name="object 2">
            <a:extLst>
              <a:ext uri="{FF2B5EF4-FFF2-40B4-BE49-F238E27FC236}">
                <a16:creationId xmlns:a16="http://schemas.microsoft.com/office/drawing/2014/main" id="{872D82FF-0478-17DE-7729-1F4B0140D95E}"/>
              </a:ext>
            </a:extLst>
          </p:cNvPr>
          <p:cNvSpPr txBox="1">
            <a:spLocks noGrp="1"/>
          </p:cNvSpPr>
          <p:nvPr>
            <p:ph type="title"/>
          </p:nvPr>
        </p:nvSpPr>
        <p:spPr>
          <a:xfrm>
            <a:off x="533919" y="451154"/>
            <a:ext cx="8085415" cy="513507"/>
          </a:xfrm>
          <a:prstGeom prst="rect">
            <a:avLst/>
          </a:prstGeom>
        </p:spPr>
        <p:txBody>
          <a:bodyPr vert="horz" wrap="square" lIns="0" tIns="6065" rIns="0" bIns="0" rtlCol="0">
            <a:spAutoFit/>
          </a:bodyPr>
          <a:lstStyle/>
          <a:p>
            <a:pPr marL="5776">
              <a:lnSpc>
                <a:spcPct val="100000"/>
              </a:lnSpc>
              <a:spcBef>
                <a:spcPts val="48"/>
              </a:spcBef>
            </a:pPr>
            <a:r>
              <a:rPr sz="3297" dirty="0">
                <a:latin typeface="Tahoma" panose="020B0604030504040204" pitchFamily="34" charset="0"/>
                <a:ea typeface="Tahoma" panose="020B0604030504040204" pitchFamily="34" charset="0"/>
                <a:cs typeface="Tahoma" panose="020B0604030504040204" pitchFamily="34" charset="0"/>
              </a:rPr>
              <a:t>Soft</a:t>
            </a:r>
            <a:r>
              <a:rPr sz="3297" spc="-30" dirty="0">
                <a:latin typeface="Tahoma" panose="020B0604030504040204" pitchFamily="34" charset="0"/>
                <a:ea typeface="Tahoma" panose="020B0604030504040204" pitchFamily="34" charset="0"/>
                <a:cs typeface="Tahoma" panose="020B0604030504040204" pitchFamily="34" charset="0"/>
              </a:rPr>
              <a:t> </a:t>
            </a:r>
            <a:r>
              <a:rPr lang="en-US" sz="3297" spc="-11" dirty="0">
                <a:latin typeface="Tahoma" panose="020B0604030504040204" pitchFamily="34" charset="0"/>
                <a:ea typeface="Tahoma" panose="020B0604030504040204" pitchFamily="34" charset="0"/>
                <a:cs typeface="Tahoma" panose="020B0604030504040204" pitchFamily="34" charset="0"/>
              </a:rPr>
              <a:t>P</a:t>
            </a:r>
            <a:r>
              <a:rPr sz="3297" spc="-11" dirty="0">
                <a:latin typeface="Tahoma" panose="020B0604030504040204" pitchFamily="34" charset="0"/>
                <a:ea typeface="Tahoma" panose="020B0604030504040204" pitchFamily="34" charset="0"/>
                <a:cs typeface="Tahoma" panose="020B0604030504040204" pitchFamily="34" charset="0"/>
              </a:rPr>
              <a:t>rompts</a:t>
            </a:r>
            <a:endParaRPr sz="3297" dirty="0">
              <a:latin typeface="Tahoma" panose="020B0604030504040204" pitchFamily="34" charset="0"/>
              <a:ea typeface="Tahoma" panose="020B0604030504040204" pitchFamily="34" charset="0"/>
              <a:cs typeface="Tahoma" panose="020B0604030504040204" pitchFamily="34" charset="0"/>
            </a:endParaRPr>
          </a:p>
        </p:txBody>
      </p:sp>
      <p:sp>
        <p:nvSpPr>
          <p:cNvPr id="32" name="Rounded Rectangular Callout 31">
            <a:extLst>
              <a:ext uri="{FF2B5EF4-FFF2-40B4-BE49-F238E27FC236}">
                <a16:creationId xmlns:a16="http://schemas.microsoft.com/office/drawing/2014/main" id="{DE365871-07BE-6328-7BE4-BADF98573980}"/>
              </a:ext>
            </a:extLst>
          </p:cNvPr>
          <p:cNvSpPr/>
          <p:nvPr/>
        </p:nvSpPr>
        <p:spPr>
          <a:xfrm>
            <a:off x="6344816" y="1834853"/>
            <a:ext cx="1511560" cy="697849"/>
          </a:xfrm>
          <a:prstGeom prst="wedgeRoundRectCallout">
            <a:avLst>
              <a:gd name="adj1" fmla="val -73919"/>
              <a:gd name="adj2" fmla="val 21051"/>
              <a:gd name="adj3" fmla="val 16667"/>
            </a:avLst>
          </a:prstGeom>
          <a:solidFill>
            <a:schemeClr val="bg2">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spcBef>
                <a:spcPts val="48"/>
              </a:spcBef>
            </a:pPr>
            <a:r>
              <a:rPr lang="en-US" sz="1800" spc="146" dirty="0">
                <a:solidFill>
                  <a:srgbClr val="5E5E5E"/>
                </a:solidFill>
                <a:latin typeface="Trebuchet MS"/>
                <a:cs typeface="Trebuchet MS"/>
              </a:rPr>
              <a:t>FROZEN</a:t>
            </a:r>
            <a:endParaRPr lang="en-US" sz="1800" dirty="0">
              <a:latin typeface="Trebuchet MS"/>
              <a:cs typeface="Trebuchet MS"/>
            </a:endParaRPr>
          </a:p>
          <a:p>
            <a:pPr algn="ctr"/>
            <a:r>
              <a:rPr lang="en-US" sz="1800" spc="-23" dirty="0">
                <a:solidFill>
                  <a:srgbClr val="5E5E5E"/>
                </a:solidFill>
                <a:latin typeface="Trebuchet MS"/>
                <a:cs typeface="Trebuchet MS"/>
              </a:rPr>
              <a:t>not</a:t>
            </a:r>
            <a:r>
              <a:rPr lang="en-US" sz="1800" spc="-82" dirty="0">
                <a:solidFill>
                  <a:srgbClr val="5E5E5E"/>
                </a:solidFill>
                <a:latin typeface="Trebuchet MS"/>
                <a:cs typeface="Trebuchet MS"/>
              </a:rPr>
              <a:t> </a:t>
            </a:r>
            <a:r>
              <a:rPr lang="en-US" sz="1800" spc="-41" dirty="0">
                <a:solidFill>
                  <a:srgbClr val="5E5E5E"/>
                </a:solidFill>
                <a:latin typeface="Trebuchet MS"/>
                <a:cs typeface="Trebuchet MS"/>
              </a:rPr>
              <a:t>trained</a:t>
            </a:r>
            <a:endParaRPr lang="en-US" sz="1800" dirty="0">
              <a:latin typeface="Trebuchet MS"/>
              <a:cs typeface="Trebuchet MS"/>
            </a:endParaRPr>
          </a:p>
        </p:txBody>
      </p:sp>
      <p:sp>
        <p:nvSpPr>
          <p:cNvPr id="39" name="Rounded Rectangular Callout 38">
            <a:extLst>
              <a:ext uri="{FF2B5EF4-FFF2-40B4-BE49-F238E27FC236}">
                <a16:creationId xmlns:a16="http://schemas.microsoft.com/office/drawing/2014/main" id="{6181016C-4C50-A4FA-2955-4C670BE99C1D}"/>
              </a:ext>
            </a:extLst>
          </p:cNvPr>
          <p:cNvSpPr/>
          <p:nvPr/>
        </p:nvSpPr>
        <p:spPr>
          <a:xfrm>
            <a:off x="442731" y="2050747"/>
            <a:ext cx="2343596" cy="697849"/>
          </a:xfrm>
          <a:prstGeom prst="wedgeRoundRectCallout">
            <a:avLst>
              <a:gd name="adj1" fmla="val 23647"/>
              <a:gd name="adj2" fmla="val 85229"/>
              <a:gd name="adj3" fmla="val 16667"/>
            </a:avLst>
          </a:prstGeom>
          <a:solidFill>
            <a:schemeClr val="bg2">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marL="5776" marR="2310">
              <a:spcBef>
                <a:spcPts val="52"/>
              </a:spcBef>
            </a:pPr>
            <a:r>
              <a:rPr lang="en-US" dirty="0">
                <a:latin typeface="Tahoma" panose="020B0604030504040204" pitchFamily="34" charset="0"/>
                <a:ea typeface="Tahoma" panose="020B0604030504040204" pitchFamily="34" charset="0"/>
                <a:cs typeface="Tahoma" panose="020B0604030504040204" pitchFamily="34" charset="0"/>
              </a:rPr>
              <a:t>only the model’s input embeddings is fine-tuned via gradient descent.</a:t>
            </a:r>
          </a:p>
        </p:txBody>
      </p:sp>
      <p:sp>
        <p:nvSpPr>
          <p:cNvPr id="40" name="Rounded Rectangular Callout 39">
            <a:extLst>
              <a:ext uri="{FF2B5EF4-FFF2-40B4-BE49-F238E27FC236}">
                <a16:creationId xmlns:a16="http://schemas.microsoft.com/office/drawing/2014/main" id="{2788747B-8303-6366-455D-B88F2FE12265}"/>
              </a:ext>
            </a:extLst>
          </p:cNvPr>
          <p:cNvSpPr/>
          <p:nvPr/>
        </p:nvSpPr>
        <p:spPr>
          <a:xfrm>
            <a:off x="1334966" y="4170160"/>
            <a:ext cx="3450910" cy="697849"/>
          </a:xfrm>
          <a:prstGeom prst="wedgeRoundRectCallout">
            <a:avLst>
              <a:gd name="adj1" fmla="val -16975"/>
              <a:gd name="adj2" fmla="val -80565"/>
              <a:gd name="adj3" fmla="val 16667"/>
            </a:avLst>
          </a:prstGeom>
          <a:solidFill>
            <a:schemeClr val="bg2">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marL="5776" marR="2310">
              <a:spcBef>
                <a:spcPts val="52"/>
              </a:spcBef>
            </a:pPr>
            <a:r>
              <a:rPr lang="en-US" dirty="0">
                <a:latin typeface="Tahoma" panose="020B0604030504040204" pitchFamily="34" charset="0"/>
                <a:ea typeface="Tahoma" panose="020B0604030504040204" pitchFamily="34" charset="0"/>
                <a:cs typeface="Tahoma" panose="020B0604030504040204" pitchFamily="34" charset="0"/>
              </a:rPr>
              <a:t>It is better to initialize soft prompts from existing vocab than randomly. [Lester et al., 2021]</a:t>
            </a:r>
          </a:p>
        </p:txBody>
      </p:sp>
    </p:spTree>
    <p:extLst>
      <p:ext uri="{BB962C8B-B14F-4D97-AF65-F5344CB8AC3E}">
        <p14:creationId xmlns:p14="http://schemas.microsoft.com/office/powerpoint/2010/main" val="3119166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9"/>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5" dirty="0"/>
              <a:t>Prompt</a:t>
            </a:r>
            <a:r>
              <a:rPr spc="-50" dirty="0"/>
              <a:t> </a:t>
            </a:r>
            <a:r>
              <a:rPr spc="-40" dirty="0"/>
              <a:t>Tuning</a:t>
            </a:r>
            <a:r>
              <a:rPr lang="en-US" spc="-40" dirty="0"/>
              <a:t>: Effect of Prompt Length </a:t>
            </a:r>
            <a:endParaRPr spc="-40" dirty="0"/>
          </a:p>
        </p:txBody>
      </p:sp>
      <p:sp>
        <p:nvSpPr>
          <p:cNvPr id="26" name="Content Placeholder 25">
            <a:extLst>
              <a:ext uri="{FF2B5EF4-FFF2-40B4-BE49-F238E27FC236}">
                <a16:creationId xmlns:a16="http://schemas.microsoft.com/office/drawing/2014/main" id="{948113E2-BC30-7047-1F8C-535B80033A59}"/>
              </a:ext>
            </a:extLst>
          </p:cNvPr>
          <p:cNvSpPr>
            <a:spLocks noGrp="1"/>
          </p:cNvSpPr>
          <p:nvPr>
            <p:ph type="body" sz="quarter" idx="16"/>
          </p:nvPr>
        </p:nvSpPr>
        <p:spPr>
          <a:xfrm>
            <a:off x="533920" y="1390650"/>
            <a:ext cx="3687446" cy="3077573"/>
          </a:xfrm>
        </p:spPr>
        <p:txBody>
          <a:bodyPr>
            <a:normAutofit/>
          </a:bodyPr>
          <a:lstStyle/>
          <a:p>
            <a:pPr marL="12700" marR="5080">
              <a:lnSpc>
                <a:spcPct val="100000"/>
              </a:lnSpc>
              <a:spcBef>
                <a:spcPts val="100"/>
              </a:spcBef>
            </a:pPr>
            <a:r>
              <a:rPr lang="en-US" sz="1800" dirty="0"/>
              <a:t>Prompt tuning performs poorly at smaller model sizes and on harder tasks.</a:t>
            </a:r>
          </a:p>
          <a:p>
            <a:pPr marL="0" marR="5080" indent="0">
              <a:lnSpc>
                <a:spcPct val="100000"/>
              </a:lnSpc>
              <a:spcBef>
                <a:spcPts val="100"/>
              </a:spcBef>
              <a:buNone/>
            </a:pPr>
            <a:endParaRPr lang="en-US" spc="10" dirty="0">
              <a:solidFill>
                <a:schemeClr val="tx1"/>
              </a:solidFill>
            </a:endParaRPr>
          </a:p>
        </p:txBody>
      </p:sp>
      <p:sp>
        <p:nvSpPr>
          <p:cNvPr id="18" name="Google Shape;138;g1501cc781cf_0_0">
            <a:extLst>
              <a:ext uri="{FF2B5EF4-FFF2-40B4-BE49-F238E27FC236}">
                <a16:creationId xmlns:a16="http://schemas.microsoft.com/office/drawing/2014/main" id="{1D2574D1-EA50-878A-AB79-1B2A7CD6497A}"/>
              </a:ext>
            </a:extLst>
          </p:cNvPr>
          <p:cNvSpPr txBox="1"/>
          <p:nvPr/>
        </p:nvSpPr>
        <p:spPr>
          <a:xfrm>
            <a:off x="4724990" y="4820365"/>
            <a:ext cx="4533309" cy="3231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dirty="0">
                <a:latin typeface="Corbel"/>
                <a:ea typeface="Corbel"/>
                <a:cs typeface="Corbel"/>
                <a:sym typeface="Corbel"/>
              </a:rPr>
              <a:t>[</a:t>
            </a:r>
            <a:r>
              <a:rPr lang="en-US" sz="900" dirty="0">
                <a:latin typeface="Corbel"/>
                <a:ea typeface="Corbel"/>
                <a:cs typeface="Corbel"/>
                <a:sym typeface="Corbel"/>
                <a:hlinkClick r:id="rId2"/>
              </a:rPr>
              <a:t>The Power of Scale for Parameter-Efficient Prompt Tuning. Lester et al. 2021</a:t>
            </a:r>
            <a:r>
              <a:rPr lang="en" sz="900" dirty="0">
                <a:latin typeface="Corbel"/>
                <a:ea typeface="Corbel"/>
                <a:cs typeface="Corbel"/>
                <a:sym typeface="Corbel"/>
              </a:rPr>
              <a:t>]</a:t>
            </a:r>
            <a:endParaRPr sz="900" dirty="0">
              <a:latin typeface="Corbel"/>
              <a:ea typeface="Corbel"/>
              <a:cs typeface="Corbel"/>
              <a:sym typeface="Corbel"/>
            </a:endParaRPr>
          </a:p>
        </p:txBody>
      </p:sp>
      <p:pic>
        <p:nvPicPr>
          <p:cNvPr id="4" name="Google Shape;1088;p75">
            <a:extLst>
              <a:ext uri="{FF2B5EF4-FFF2-40B4-BE49-F238E27FC236}">
                <a16:creationId xmlns:a16="http://schemas.microsoft.com/office/drawing/2014/main" id="{0A54A4D5-14FC-14E1-663E-D0AF904DF416}"/>
              </a:ext>
            </a:extLst>
          </p:cNvPr>
          <p:cNvPicPr preferRelativeResize="0"/>
          <p:nvPr/>
        </p:nvPicPr>
        <p:blipFill>
          <a:blip r:embed="rId3">
            <a:alphaModFix/>
          </a:blip>
          <a:stretch>
            <a:fillRect/>
          </a:stretch>
        </p:blipFill>
        <p:spPr>
          <a:xfrm>
            <a:off x="4448886" y="1359802"/>
            <a:ext cx="4475324" cy="3416399"/>
          </a:xfrm>
          <a:prstGeom prst="rect">
            <a:avLst/>
          </a:prstGeom>
          <a:noFill/>
          <a:ln>
            <a:noFill/>
          </a:ln>
        </p:spPr>
      </p:pic>
      <p:grpSp>
        <p:nvGrpSpPr>
          <p:cNvPr id="6" name="Google Shape;1090;p75">
            <a:extLst>
              <a:ext uri="{FF2B5EF4-FFF2-40B4-BE49-F238E27FC236}">
                <a16:creationId xmlns:a16="http://schemas.microsoft.com/office/drawing/2014/main" id="{9B7B3D2F-6115-5156-C0C4-80F728DDC060}"/>
              </a:ext>
            </a:extLst>
          </p:cNvPr>
          <p:cNvGrpSpPr/>
          <p:nvPr/>
        </p:nvGrpSpPr>
        <p:grpSpPr>
          <a:xfrm>
            <a:off x="7195561" y="980802"/>
            <a:ext cx="2128200" cy="975300"/>
            <a:chOff x="7015775" y="773475"/>
            <a:chExt cx="2128200" cy="975300"/>
          </a:xfrm>
        </p:grpSpPr>
        <p:cxnSp>
          <p:nvCxnSpPr>
            <p:cNvPr id="7" name="Google Shape;1091;p75">
              <a:extLst>
                <a:ext uri="{FF2B5EF4-FFF2-40B4-BE49-F238E27FC236}">
                  <a16:creationId xmlns:a16="http://schemas.microsoft.com/office/drawing/2014/main" id="{04EB104F-C40C-E216-7744-53AAE4C19C3B}"/>
                </a:ext>
              </a:extLst>
            </p:cNvPr>
            <p:cNvCxnSpPr/>
            <p:nvPr/>
          </p:nvCxnSpPr>
          <p:spPr>
            <a:xfrm flipH="1">
              <a:off x="7355775" y="1604775"/>
              <a:ext cx="174300" cy="144000"/>
            </a:xfrm>
            <a:prstGeom prst="straightConnector1">
              <a:avLst/>
            </a:prstGeom>
            <a:noFill/>
            <a:ln w="9525" cap="flat" cmpd="sng">
              <a:solidFill>
                <a:schemeClr val="dk1"/>
              </a:solidFill>
              <a:prstDash val="solid"/>
              <a:round/>
              <a:headEnd type="none" w="med" len="med"/>
              <a:tailEnd type="triangle" w="med" len="med"/>
            </a:ln>
          </p:spPr>
        </p:cxnSp>
        <p:sp>
          <p:nvSpPr>
            <p:cNvPr id="8" name="Google Shape;1092;p75">
              <a:extLst>
                <a:ext uri="{FF2B5EF4-FFF2-40B4-BE49-F238E27FC236}">
                  <a16:creationId xmlns:a16="http://schemas.microsoft.com/office/drawing/2014/main" id="{1F3443AF-D1F6-41AF-6C7A-C6D41A9BEE90}"/>
                </a:ext>
              </a:extLst>
            </p:cNvPr>
            <p:cNvSpPr txBox="1"/>
            <p:nvPr/>
          </p:nvSpPr>
          <p:spPr>
            <a:xfrm>
              <a:off x="7015775" y="773475"/>
              <a:ext cx="21282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dirty="0">
                  <a:latin typeface="Google Sans"/>
                  <a:ea typeface="Google Sans"/>
                  <a:cs typeface="Google Sans"/>
                  <a:sym typeface="Google Sans"/>
                </a:rPr>
                <a:t>Prompt tuning only matches fine-tuning at the largest model size</a:t>
              </a:r>
              <a:endParaRPr dirty="0">
                <a:latin typeface="Google Sans"/>
                <a:ea typeface="Google Sans"/>
                <a:cs typeface="Google Sans"/>
                <a:sym typeface="Google Sans"/>
              </a:endParaRPr>
            </a:p>
          </p:txBody>
        </p:sp>
      </p:grpSp>
    </p:spTree>
    <p:extLst>
      <p:ext uri="{BB962C8B-B14F-4D97-AF65-F5344CB8AC3E}">
        <p14:creationId xmlns:p14="http://schemas.microsoft.com/office/powerpoint/2010/main" val="321312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9"/>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5" dirty="0"/>
              <a:t>Prompt</a:t>
            </a:r>
            <a:r>
              <a:rPr spc="-50" dirty="0"/>
              <a:t> </a:t>
            </a:r>
            <a:r>
              <a:rPr spc="-40" dirty="0"/>
              <a:t>Tuning</a:t>
            </a:r>
            <a:r>
              <a:rPr lang="en-US" spc="-40" dirty="0"/>
              <a:t>: Effect of Prompt Length </a:t>
            </a:r>
            <a:endParaRPr spc="-40" dirty="0"/>
          </a:p>
        </p:txBody>
      </p:sp>
      <p:sp>
        <p:nvSpPr>
          <p:cNvPr id="26" name="Content Placeholder 25">
            <a:extLst>
              <a:ext uri="{FF2B5EF4-FFF2-40B4-BE49-F238E27FC236}">
                <a16:creationId xmlns:a16="http://schemas.microsoft.com/office/drawing/2014/main" id="{948113E2-BC30-7047-1F8C-535B80033A59}"/>
              </a:ext>
            </a:extLst>
          </p:cNvPr>
          <p:cNvSpPr>
            <a:spLocks noGrp="1"/>
          </p:cNvSpPr>
          <p:nvPr>
            <p:ph type="body" sz="quarter" idx="16"/>
          </p:nvPr>
        </p:nvSpPr>
        <p:spPr>
          <a:xfrm>
            <a:off x="533919" y="1390650"/>
            <a:ext cx="4320171" cy="3077573"/>
          </a:xfrm>
        </p:spPr>
        <p:txBody>
          <a:bodyPr>
            <a:normAutofit lnSpcReduction="10000"/>
          </a:bodyPr>
          <a:lstStyle/>
          <a:p>
            <a:pPr marL="12700" marR="5080">
              <a:lnSpc>
                <a:spcPct val="100000"/>
              </a:lnSpc>
              <a:spcBef>
                <a:spcPts val="100"/>
              </a:spcBef>
            </a:pPr>
            <a:r>
              <a:rPr lang="en-US" sz="1800" spc="-5" dirty="0">
                <a:latin typeface="Corbel" panose="020B0503020204020204" pitchFamily="34" charset="0"/>
                <a:cs typeface="Arial MT"/>
              </a:rPr>
              <a:t>The</a:t>
            </a:r>
            <a:r>
              <a:rPr lang="en-US" sz="1800" spc="-15" dirty="0">
                <a:latin typeface="Corbel" panose="020B0503020204020204" pitchFamily="34" charset="0"/>
                <a:cs typeface="Arial MT"/>
              </a:rPr>
              <a:t> </a:t>
            </a:r>
            <a:r>
              <a:rPr lang="en-US" sz="1800" dirty="0">
                <a:latin typeface="Corbel" panose="020B0503020204020204" pitchFamily="34" charset="0"/>
                <a:cs typeface="Arial MT"/>
              </a:rPr>
              <a:t>shorter</a:t>
            </a:r>
            <a:r>
              <a:rPr lang="en-US" sz="1800" spc="-10" dirty="0">
                <a:latin typeface="Corbel" panose="020B0503020204020204" pitchFamily="34" charset="0"/>
                <a:cs typeface="Arial MT"/>
              </a:rPr>
              <a:t> </a:t>
            </a:r>
            <a:r>
              <a:rPr lang="en-US" sz="1800" spc="-5" dirty="0">
                <a:latin typeface="Corbel" panose="020B0503020204020204" pitchFamily="34" charset="0"/>
                <a:cs typeface="Arial MT"/>
              </a:rPr>
              <a:t>the</a:t>
            </a:r>
            <a:r>
              <a:rPr lang="en-US" sz="1800" spc="-10" dirty="0">
                <a:latin typeface="Corbel" panose="020B0503020204020204" pitchFamily="34" charset="0"/>
                <a:cs typeface="Arial MT"/>
              </a:rPr>
              <a:t> </a:t>
            </a:r>
            <a:r>
              <a:rPr lang="en-US" sz="1800" spc="-5" dirty="0">
                <a:latin typeface="Corbel" panose="020B0503020204020204" pitchFamily="34" charset="0"/>
                <a:cs typeface="Arial MT"/>
              </a:rPr>
              <a:t>prompt,</a:t>
            </a:r>
            <a:r>
              <a:rPr lang="en-US" sz="1800" spc="-10" dirty="0">
                <a:latin typeface="Corbel" panose="020B0503020204020204" pitchFamily="34" charset="0"/>
                <a:cs typeface="Arial MT"/>
              </a:rPr>
              <a:t> </a:t>
            </a:r>
            <a:r>
              <a:rPr lang="en-US" sz="1800" spc="-5" dirty="0">
                <a:latin typeface="Corbel" panose="020B0503020204020204" pitchFamily="34" charset="0"/>
                <a:cs typeface="Arial MT"/>
              </a:rPr>
              <a:t>the</a:t>
            </a:r>
            <a:r>
              <a:rPr lang="en-US" sz="1800" spc="-10" dirty="0">
                <a:latin typeface="Corbel" panose="020B0503020204020204" pitchFamily="34" charset="0"/>
                <a:cs typeface="Arial MT"/>
              </a:rPr>
              <a:t> </a:t>
            </a:r>
            <a:r>
              <a:rPr lang="en-US" sz="1800" spc="-5" dirty="0">
                <a:latin typeface="Corbel" panose="020B0503020204020204" pitchFamily="34" charset="0"/>
                <a:cs typeface="Arial MT"/>
              </a:rPr>
              <a:t>fewer</a:t>
            </a:r>
            <a:r>
              <a:rPr lang="en-US" sz="1800" spc="-10" dirty="0">
                <a:latin typeface="Corbel" panose="020B0503020204020204" pitchFamily="34" charset="0"/>
                <a:cs typeface="Arial MT"/>
              </a:rPr>
              <a:t> </a:t>
            </a:r>
            <a:r>
              <a:rPr lang="en-US" sz="1800" spc="-5" dirty="0">
                <a:latin typeface="Corbel" panose="020B0503020204020204" pitchFamily="34" charset="0"/>
                <a:cs typeface="Arial MT"/>
              </a:rPr>
              <a:t>new</a:t>
            </a:r>
            <a:r>
              <a:rPr lang="en-US" sz="1800" spc="-10" dirty="0">
                <a:latin typeface="Corbel" panose="020B0503020204020204" pitchFamily="34" charset="0"/>
                <a:cs typeface="Arial MT"/>
              </a:rPr>
              <a:t> </a:t>
            </a:r>
            <a:r>
              <a:rPr lang="en-US" sz="1800" spc="-5" dirty="0">
                <a:latin typeface="Corbel" panose="020B0503020204020204" pitchFamily="34" charset="0"/>
                <a:cs typeface="Arial MT"/>
              </a:rPr>
              <a:t>parameters</a:t>
            </a:r>
            <a:r>
              <a:rPr lang="en-US" sz="1800" spc="-15" dirty="0">
                <a:latin typeface="Corbel" panose="020B0503020204020204" pitchFamily="34" charset="0"/>
                <a:cs typeface="Arial MT"/>
              </a:rPr>
              <a:t> </a:t>
            </a:r>
            <a:r>
              <a:rPr lang="en-US" sz="1800" dirty="0">
                <a:latin typeface="Corbel" panose="020B0503020204020204" pitchFamily="34" charset="0"/>
                <a:cs typeface="Arial MT"/>
              </a:rPr>
              <a:t>must</a:t>
            </a:r>
            <a:r>
              <a:rPr lang="en-US" sz="1800" spc="-10" dirty="0">
                <a:latin typeface="Corbel" panose="020B0503020204020204" pitchFamily="34" charset="0"/>
                <a:cs typeface="Arial MT"/>
              </a:rPr>
              <a:t> </a:t>
            </a:r>
            <a:r>
              <a:rPr lang="en-US" sz="1800" spc="-5" dirty="0">
                <a:latin typeface="Corbel" panose="020B0503020204020204" pitchFamily="34" charset="0"/>
                <a:cs typeface="Arial MT"/>
              </a:rPr>
              <a:t>be</a:t>
            </a:r>
            <a:r>
              <a:rPr lang="en-US" sz="1800" spc="-10" dirty="0">
                <a:latin typeface="Corbel" panose="020B0503020204020204" pitchFamily="34" charset="0"/>
                <a:cs typeface="Arial MT"/>
              </a:rPr>
              <a:t> </a:t>
            </a:r>
            <a:r>
              <a:rPr lang="en-US" sz="1800" spc="-5" dirty="0">
                <a:latin typeface="Corbel" panose="020B0503020204020204" pitchFamily="34" charset="0"/>
                <a:cs typeface="Arial MT"/>
              </a:rPr>
              <a:t>tuned</a:t>
            </a:r>
          </a:p>
          <a:p>
            <a:pPr marL="0" marR="5080" indent="0">
              <a:lnSpc>
                <a:spcPct val="100000"/>
              </a:lnSpc>
              <a:spcBef>
                <a:spcPts val="100"/>
              </a:spcBef>
              <a:buNone/>
            </a:pPr>
            <a:endParaRPr lang="en-US" dirty="0">
              <a:latin typeface="Corbel" panose="020B0503020204020204" pitchFamily="34" charset="0"/>
              <a:cs typeface="Arial MT"/>
            </a:endParaRPr>
          </a:p>
          <a:p>
            <a:pPr marL="12700" marR="5080">
              <a:lnSpc>
                <a:spcPct val="100000"/>
              </a:lnSpc>
              <a:spcBef>
                <a:spcPts val="100"/>
              </a:spcBef>
            </a:pPr>
            <a:r>
              <a:rPr lang="en-US" sz="1800" dirty="0">
                <a:latin typeface="Corbel" panose="020B0503020204020204" pitchFamily="34" charset="0"/>
                <a:cs typeface="Arial MT"/>
              </a:rPr>
              <a:t>Increasing prompt length is critical to achieving good performance</a:t>
            </a:r>
          </a:p>
          <a:p>
            <a:pPr marL="12700" marR="5080">
              <a:lnSpc>
                <a:spcPct val="100000"/>
              </a:lnSpc>
              <a:spcBef>
                <a:spcPts val="100"/>
              </a:spcBef>
            </a:pPr>
            <a:endParaRPr lang="en-US" sz="1800" dirty="0">
              <a:latin typeface="Corbel" panose="020B0503020204020204" pitchFamily="34" charset="0"/>
              <a:cs typeface="Arial MT"/>
            </a:endParaRPr>
          </a:p>
          <a:p>
            <a:pPr marL="12700" marR="5080">
              <a:lnSpc>
                <a:spcPct val="100000"/>
              </a:lnSpc>
              <a:spcBef>
                <a:spcPts val="100"/>
              </a:spcBef>
            </a:pPr>
            <a:r>
              <a:rPr lang="en-US" sz="1800" dirty="0">
                <a:latin typeface="Corbel" panose="020B0503020204020204" pitchFamily="34" charset="0"/>
                <a:cs typeface="Arial MT"/>
              </a:rPr>
              <a:t>The largest model still gives strong  results with a </a:t>
            </a:r>
            <a:r>
              <a:rPr lang="en-US" sz="1800" dirty="0">
                <a:solidFill>
                  <a:srgbClr val="C00000"/>
                </a:solidFill>
                <a:latin typeface="Corbel" panose="020B0503020204020204" pitchFamily="34" charset="0"/>
                <a:cs typeface="Arial MT"/>
              </a:rPr>
              <a:t>single-token </a:t>
            </a:r>
            <a:r>
              <a:rPr lang="en-US" sz="1800" dirty="0">
                <a:latin typeface="Corbel" panose="020B0503020204020204" pitchFamily="34" charset="0"/>
                <a:cs typeface="Arial MT"/>
              </a:rPr>
              <a:t>prompt</a:t>
            </a:r>
          </a:p>
          <a:p>
            <a:pPr marL="12700" marR="5080">
              <a:lnSpc>
                <a:spcPct val="100000"/>
              </a:lnSpc>
              <a:spcBef>
                <a:spcPts val="100"/>
              </a:spcBef>
            </a:pPr>
            <a:endParaRPr lang="en-US" sz="1800" dirty="0">
              <a:latin typeface="Corbel" panose="020B0503020204020204" pitchFamily="34" charset="0"/>
              <a:cs typeface="Arial MT"/>
            </a:endParaRPr>
          </a:p>
          <a:p>
            <a:pPr marL="12700" marR="5080">
              <a:lnSpc>
                <a:spcPct val="100000"/>
              </a:lnSpc>
              <a:spcBef>
                <a:spcPts val="100"/>
              </a:spcBef>
            </a:pPr>
            <a:r>
              <a:rPr lang="en-US" sz="1800" dirty="0">
                <a:latin typeface="Corbel" panose="020B0503020204020204" pitchFamily="34" charset="0"/>
                <a:cs typeface="Arial MT"/>
              </a:rPr>
              <a:t>Increasing </a:t>
            </a:r>
            <a:r>
              <a:rPr lang="en-US" sz="1800" dirty="0">
                <a:solidFill>
                  <a:srgbClr val="C00000"/>
                </a:solidFill>
                <a:latin typeface="Corbel" panose="020B0503020204020204" pitchFamily="34" charset="0"/>
                <a:cs typeface="Arial MT"/>
              </a:rPr>
              <a:t>beyond 20 tokens</a:t>
            </a:r>
            <a:r>
              <a:rPr lang="en-US" sz="1800" dirty="0">
                <a:latin typeface="Corbel" panose="020B0503020204020204" pitchFamily="34" charset="0"/>
                <a:cs typeface="Arial MT"/>
              </a:rPr>
              <a:t> only  yields marginal gains</a:t>
            </a:r>
          </a:p>
          <a:p>
            <a:pPr marL="12700" marR="5080">
              <a:lnSpc>
                <a:spcPct val="100000"/>
              </a:lnSpc>
              <a:spcBef>
                <a:spcPts val="100"/>
              </a:spcBef>
            </a:pPr>
            <a:endParaRPr lang="en-US" sz="1800" dirty="0">
              <a:latin typeface="Corbel" panose="020B0503020204020204" pitchFamily="34" charset="0"/>
              <a:cs typeface="Arial MT"/>
            </a:endParaRPr>
          </a:p>
          <a:p>
            <a:pPr marL="0" marR="5080" indent="0">
              <a:lnSpc>
                <a:spcPct val="100000"/>
              </a:lnSpc>
              <a:spcBef>
                <a:spcPts val="100"/>
              </a:spcBef>
              <a:buNone/>
            </a:pPr>
            <a:endParaRPr lang="en-US" spc="10" dirty="0">
              <a:solidFill>
                <a:schemeClr val="tx1"/>
              </a:solidFill>
              <a:latin typeface="Corbel" panose="020B0503020204020204" pitchFamily="34" charset="0"/>
            </a:endParaRPr>
          </a:p>
        </p:txBody>
      </p:sp>
      <p:pic>
        <p:nvPicPr>
          <p:cNvPr id="2" name="object 4">
            <a:extLst>
              <a:ext uri="{FF2B5EF4-FFF2-40B4-BE49-F238E27FC236}">
                <a16:creationId xmlns:a16="http://schemas.microsoft.com/office/drawing/2014/main" id="{61C4E47A-7872-2D8E-ED5C-93A4F66B4E7B}"/>
              </a:ext>
            </a:extLst>
          </p:cNvPr>
          <p:cNvPicPr/>
          <p:nvPr/>
        </p:nvPicPr>
        <p:blipFill>
          <a:blip r:embed="rId2" cstate="print"/>
          <a:stretch>
            <a:fillRect/>
          </a:stretch>
        </p:blipFill>
        <p:spPr>
          <a:xfrm>
            <a:off x="4854090" y="1760540"/>
            <a:ext cx="3813114" cy="2926339"/>
          </a:xfrm>
          <a:prstGeom prst="rect">
            <a:avLst/>
          </a:prstGeom>
        </p:spPr>
      </p:pic>
      <p:sp>
        <p:nvSpPr>
          <p:cNvPr id="18" name="Google Shape;138;g1501cc781cf_0_0">
            <a:extLst>
              <a:ext uri="{FF2B5EF4-FFF2-40B4-BE49-F238E27FC236}">
                <a16:creationId xmlns:a16="http://schemas.microsoft.com/office/drawing/2014/main" id="{1D2574D1-EA50-878A-AB79-1B2A7CD6497A}"/>
              </a:ext>
            </a:extLst>
          </p:cNvPr>
          <p:cNvSpPr txBox="1"/>
          <p:nvPr/>
        </p:nvSpPr>
        <p:spPr>
          <a:xfrm>
            <a:off x="4724990" y="4820365"/>
            <a:ext cx="4533309" cy="3231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dirty="0">
                <a:latin typeface="Corbel"/>
                <a:ea typeface="Corbel"/>
                <a:cs typeface="Corbel"/>
                <a:sym typeface="Corbel"/>
              </a:rPr>
              <a:t>[</a:t>
            </a:r>
            <a:r>
              <a:rPr lang="en-US" sz="900" dirty="0">
                <a:latin typeface="Corbel"/>
                <a:ea typeface="Corbel"/>
                <a:cs typeface="Corbel"/>
                <a:sym typeface="Corbel"/>
                <a:hlinkClick r:id="rId3"/>
              </a:rPr>
              <a:t>The Power of Scale for Parameter-Efficient Prompt Tuning. Lester et al. 2021</a:t>
            </a:r>
            <a:r>
              <a:rPr lang="en" sz="900" dirty="0">
                <a:latin typeface="Corbel"/>
                <a:ea typeface="Corbel"/>
                <a:cs typeface="Corbel"/>
                <a:sym typeface="Corbel"/>
              </a:rPr>
              <a:t>]</a:t>
            </a:r>
            <a:endParaRPr sz="900" dirty="0">
              <a:latin typeface="Corbel"/>
              <a:ea typeface="Corbel"/>
              <a:cs typeface="Corbel"/>
              <a:sym typeface="Corbel"/>
            </a:endParaRPr>
          </a:p>
        </p:txBody>
      </p:sp>
    </p:spTree>
    <p:extLst>
      <p:ext uri="{BB962C8B-B14F-4D97-AF65-F5344CB8AC3E}">
        <p14:creationId xmlns:p14="http://schemas.microsoft.com/office/powerpoint/2010/main" val="1449909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8EC394-6D6B-DE47-F5C2-2BA23579E84A}"/>
              </a:ext>
            </a:extLst>
          </p:cNvPr>
          <p:cNvSpPr>
            <a:spLocks noGrp="1"/>
          </p:cNvSpPr>
          <p:nvPr>
            <p:ph type="body" sz="quarter" idx="10"/>
          </p:nvPr>
        </p:nvSpPr>
        <p:spPr/>
        <p:txBody>
          <a:bodyPr>
            <a:normAutofit fontScale="62500" lnSpcReduction="20000"/>
          </a:bodyPr>
          <a:lstStyle/>
          <a:p>
            <a:pPr>
              <a:lnSpc>
                <a:spcPct val="120000"/>
              </a:lnSpc>
              <a:spcBef>
                <a:spcPts val="1000"/>
              </a:spcBef>
              <a:spcAft>
                <a:spcPts val="600"/>
              </a:spcAft>
            </a:pPr>
            <a:r>
              <a:rPr lang="en-US" sz="4000" dirty="0"/>
              <a:t>Are continuous prompts as interpretable as</a:t>
            </a:r>
            <a:br>
              <a:rPr lang="en-US" sz="4000" dirty="0"/>
            </a:br>
            <a:r>
              <a:rPr lang="en-US" sz="4000" dirty="0"/>
              <a:t>Discrete (Language) prompts? </a:t>
            </a:r>
          </a:p>
        </p:txBody>
      </p:sp>
    </p:spTree>
    <p:extLst>
      <p:ext uri="{BB962C8B-B14F-4D97-AF65-F5344CB8AC3E}">
        <p14:creationId xmlns:p14="http://schemas.microsoft.com/office/powerpoint/2010/main" val="1445528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C6750-2D96-46B2-EED1-F9280C9E78C1}"/>
              </a:ext>
            </a:extLst>
          </p:cNvPr>
          <p:cNvSpPr>
            <a:spLocks noGrp="1"/>
          </p:cNvSpPr>
          <p:nvPr>
            <p:ph type="title"/>
          </p:nvPr>
        </p:nvSpPr>
        <p:spPr>
          <a:xfrm>
            <a:off x="533919" y="107119"/>
            <a:ext cx="9031500" cy="857542"/>
          </a:xfrm>
        </p:spPr>
        <p:txBody>
          <a:bodyPr>
            <a:normAutofit/>
          </a:bodyPr>
          <a:lstStyle/>
          <a:p>
            <a:r>
              <a:rPr lang="en-US" sz="2400" dirty="0"/>
              <a:t>Language Models are not trained to do what you want</a:t>
            </a:r>
          </a:p>
        </p:txBody>
      </p:sp>
      <p:sp>
        <p:nvSpPr>
          <p:cNvPr id="9" name="Text Placeholder 8">
            <a:extLst>
              <a:ext uri="{FF2B5EF4-FFF2-40B4-BE49-F238E27FC236}">
                <a16:creationId xmlns:a16="http://schemas.microsoft.com/office/drawing/2014/main" id="{3DD5CB3A-5ECF-750B-2E0F-38744A9EF648}"/>
              </a:ext>
            </a:extLst>
          </p:cNvPr>
          <p:cNvSpPr>
            <a:spLocks noGrp="1"/>
          </p:cNvSpPr>
          <p:nvPr>
            <p:ph type="body" sz="quarter" idx="16"/>
          </p:nvPr>
        </p:nvSpPr>
        <p:spPr/>
        <p:txBody>
          <a:bodyPr/>
          <a:lstStyle/>
          <a:p>
            <a:endParaRPr lang="en-US"/>
          </a:p>
        </p:txBody>
      </p:sp>
      <p:grpSp>
        <p:nvGrpSpPr>
          <p:cNvPr id="4" name="object 3">
            <a:extLst>
              <a:ext uri="{FF2B5EF4-FFF2-40B4-BE49-F238E27FC236}">
                <a16:creationId xmlns:a16="http://schemas.microsoft.com/office/drawing/2014/main" id="{70FF1BB4-9241-3AE2-42EC-8FB1BEEE3741}"/>
              </a:ext>
            </a:extLst>
          </p:cNvPr>
          <p:cNvGrpSpPr/>
          <p:nvPr/>
        </p:nvGrpSpPr>
        <p:grpSpPr>
          <a:xfrm>
            <a:off x="523336" y="1211581"/>
            <a:ext cx="7905430" cy="2597629"/>
            <a:chOff x="515112" y="1295400"/>
            <a:chExt cx="11158855" cy="3657600"/>
          </a:xfrm>
        </p:grpSpPr>
        <p:pic>
          <p:nvPicPr>
            <p:cNvPr id="5" name="object 4">
              <a:extLst>
                <a:ext uri="{FF2B5EF4-FFF2-40B4-BE49-F238E27FC236}">
                  <a16:creationId xmlns:a16="http://schemas.microsoft.com/office/drawing/2014/main" id="{BF7A9982-B5E3-8F6C-904D-004EC085ABDF}"/>
                </a:ext>
              </a:extLst>
            </p:cNvPr>
            <p:cNvPicPr/>
            <p:nvPr/>
          </p:nvPicPr>
          <p:blipFill>
            <a:blip r:embed="rId2" cstate="print"/>
            <a:stretch>
              <a:fillRect/>
            </a:stretch>
          </p:blipFill>
          <p:spPr>
            <a:xfrm>
              <a:off x="515112" y="1295400"/>
              <a:ext cx="11158728" cy="914400"/>
            </a:xfrm>
            <a:prstGeom prst="rect">
              <a:avLst/>
            </a:prstGeom>
          </p:spPr>
        </p:pic>
        <p:pic>
          <p:nvPicPr>
            <p:cNvPr id="6" name="object 5">
              <a:extLst>
                <a:ext uri="{FF2B5EF4-FFF2-40B4-BE49-F238E27FC236}">
                  <a16:creationId xmlns:a16="http://schemas.microsoft.com/office/drawing/2014/main" id="{35BD377B-3B72-162C-04B8-F82362904A3C}"/>
                </a:ext>
              </a:extLst>
            </p:cNvPr>
            <p:cNvPicPr/>
            <p:nvPr/>
          </p:nvPicPr>
          <p:blipFill>
            <a:blip r:embed="rId3" cstate="print"/>
            <a:stretch>
              <a:fillRect/>
            </a:stretch>
          </p:blipFill>
          <p:spPr>
            <a:xfrm>
              <a:off x="515112" y="2057400"/>
              <a:ext cx="11158728" cy="2895600"/>
            </a:xfrm>
            <a:prstGeom prst="rect">
              <a:avLst/>
            </a:prstGeom>
          </p:spPr>
        </p:pic>
      </p:grpSp>
      <p:sp>
        <p:nvSpPr>
          <p:cNvPr id="7" name="Rounded Rectangle 6">
            <a:extLst>
              <a:ext uri="{FF2B5EF4-FFF2-40B4-BE49-F238E27FC236}">
                <a16:creationId xmlns:a16="http://schemas.microsoft.com/office/drawing/2014/main" id="{9BE5D435-1A33-878F-FC18-149765B98036}"/>
              </a:ext>
            </a:extLst>
          </p:cNvPr>
          <p:cNvSpPr/>
          <p:nvPr/>
        </p:nvSpPr>
        <p:spPr>
          <a:xfrm>
            <a:off x="1052375" y="3965094"/>
            <a:ext cx="7039154" cy="556564"/>
          </a:xfrm>
          <a:prstGeom prst="roundRect">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spc="-8" dirty="0">
                <a:solidFill>
                  <a:schemeClr val="tx1"/>
                </a:solidFill>
                <a:latin typeface="Corbel" panose="020B0503020204020204" pitchFamily="34" charset="0"/>
                <a:cs typeface="Calibri"/>
              </a:rPr>
              <a:t>There is a mismatch between LLM pre-training and </a:t>
            </a:r>
            <a:r>
              <a:rPr lang="en-US" sz="1800" spc="-4" dirty="0">
                <a:solidFill>
                  <a:srgbClr val="C00000"/>
                </a:solidFill>
                <a:latin typeface="Corbel" panose="020B0503020204020204" pitchFamily="34" charset="0"/>
                <a:cs typeface="Calibri"/>
              </a:rPr>
              <a:t>user </a:t>
            </a:r>
            <a:r>
              <a:rPr lang="en-US" sz="1800" spc="-11" dirty="0">
                <a:solidFill>
                  <a:srgbClr val="C00000"/>
                </a:solidFill>
                <a:latin typeface="Corbel" panose="020B0503020204020204" pitchFamily="34" charset="0"/>
                <a:cs typeface="Calibri"/>
              </a:rPr>
              <a:t>intents.</a:t>
            </a:r>
            <a:endParaRPr lang="en-US" sz="1800" dirty="0">
              <a:solidFill>
                <a:schemeClr val="tx1"/>
              </a:solidFill>
            </a:endParaRPr>
          </a:p>
        </p:txBody>
      </p:sp>
    </p:spTree>
    <p:extLst>
      <p:ext uri="{BB962C8B-B14F-4D97-AF65-F5344CB8AC3E}">
        <p14:creationId xmlns:p14="http://schemas.microsoft.com/office/powerpoint/2010/main" val="279074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F4D93-69C5-9CBB-898D-19F2E35A35C8}"/>
              </a:ext>
            </a:extLst>
          </p:cNvPr>
          <p:cNvSpPr>
            <a:spLocks noGrp="1"/>
          </p:cNvSpPr>
          <p:nvPr>
            <p:ph type="title"/>
          </p:nvPr>
        </p:nvSpPr>
        <p:spPr/>
        <p:txBody>
          <a:bodyPr>
            <a:normAutofit/>
          </a:bodyPr>
          <a:lstStyle/>
          <a:p>
            <a:r>
              <a:rPr lang="en-US" dirty="0"/>
              <a:t>[Continuous] Prompt Waywardness</a:t>
            </a:r>
          </a:p>
        </p:txBody>
      </p:sp>
      <p:sp>
        <p:nvSpPr>
          <p:cNvPr id="14" name="object 6">
            <a:extLst>
              <a:ext uri="{FF2B5EF4-FFF2-40B4-BE49-F238E27FC236}">
                <a16:creationId xmlns:a16="http://schemas.microsoft.com/office/drawing/2014/main" id="{14798B5E-F0E9-F46E-231F-28F58759E97A}"/>
              </a:ext>
            </a:extLst>
          </p:cNvPr>
          <p:cNvSpPr txBox="1"/>
          <p:nvPr/>
        </p:nvSpPr>
        <p:spPr>
          <a:xfrm>
            <a:off x="926003" y="4943061"/>
            <a:ext cx="7428865" cy="161583"/>
          </a:xfrm>
          <a:prstGeom prst="rect">
            <a:avLst/>
          </a:prstGeom>
        </p:spPr>
        <p:txBody>
          <a:bodyPr vert="horz" wrap="square" lIns="0" tIns="0" rIns="0" bIns="0" rtlCol="0">
            <a:spAutoFit/>
          </a:bodyPr>
          <a:lstStyle/>
          <a:p>
            <a:pPr marL="12700" algn="ctr">
              <a:lnSpc>
                <a:spcPct val="100000"/>
              </a:lnSpc>
            </a:pPr>
            <a:r>
              <a:rPr lang="en-US" sz="1050" spc="-10" dirty="0">
                <a:solidFill>
                  <a:srgbClr val="424242"/>
                </a:solidFill>
                <a:latin typeface="Corbel" panose="020B0503020204020204" pitchFamily="34" charset="0"/>
                <a:cs typeface="FreeSans"/>
                <a:hlinkClick r:id="rId2"/>
              </a:rPr>
              <a:t>[</a:t>
            </a:r>
            <a:r>
              <a:rPr sz="1050" spc="-10" dirty="0">
                <a:solidFill>
                  <a:srgbClr val="424242"/>
                </a:solidFill>
                <a:latin typeface="Corbel" panose="020B0503020204020204" pitchFamily="34" charset="0"/>
                <a:cs typeface="FreeSans"/>
                <a:hlinkClick r:id="rId2"/>
              </a:rPr>
              <a:t>"</a:t>
            </a:r>
            <a:r>
              <a:rPr lang="en-US" sz="1050" spc="-10" dirty="0">
                <a:solidFill>
                  <a:srgbClr val="424242"/>
                </a:solidFill>
                <a:latin typeface="Corbel" panose="020B0503020204020204" pitchFamily="34" charset="0"/>
                <a:cs typeface="FreeSans"/>
                <a:hlinkClick r:id="rId2"/>
              </a:rPr>
              <a:t>Prompt Waywardness: The Curious Case of Discretized Interpretation of Continuous Prompts</a:t>
            </a:r>
            <a:r>
              <a:rPr sz="1050" dirty="0">
                <a:solidFill>
                  <a:srgbClr val="424242"/>
                </a:solidFill>
                <a:latin typeface="Corbel" panose="020B0503020204020204" pitchFamily="34" charset="0"/>
                <a:cs typeface="FreeSans"/>
                <a:hlinkClick r:id="rId2"/>
              </a:rPr>
              <a:t>"</a:t>
            </a:r>
            <a:r>
              <a:rPr lang="en-US" sz="1050" dirty="0">
                <a:solidFill>
                  <a:srgbClr val="424242"/>
                </a:solidFill>
                <a:latin typeface="Corbel" panose="020B0503020204020204" pitchFamily="34" charset="0"/>
                <a:cs typeface="FreeSans"/>
                <a:hlinkClick r:id="rId2"/>
              </a:rPr>
              <a:t> </a:t>
            </a:r>
            <a:r>
              <a:rPr lang="en-US" sz="1050" u="heavy" spc="-15" dirty="0">
                <a:solidFill>
                  <a:srgbClr val="FF5252"/>
                </a:solidFill>
                <a:uFill>
                  <a:solidFill>
                    <a:srgbClr val="FF5252"/>
                  </a:solidFill>
                </a:uFill>
                <a:latin typeface="Corbel" panose="020B0503020204020204" pitchFamily="34" charset="0"/>
                <a:cs typeface="FreeSans"/>
                <a:hlinkClick r:id="rId2"/>
              </a:rPr>
              <a:t>Khashabi </a:t>
            </a:r>
            <a:r>
              <a:rPr lang="en-US" sz="1050" u="heavy" spc="25" dirty="0">
                <a:solidFill>
                  <a:srgbClr val="FF5252"/>
                </a:solidFill>
                <a:uFill>
                  <a:solidFill>
                    <a:srgbClr val="FF5252"/>
                  </a:solidFill>
                </a:uFill>
                <a:latin typeface="Corbel" panose="020B0503020204020204" pitchFamily="34" charset="0"/>
                <a:cs typeface="FreeSans"/>
                <a:hlinkClick r:id="rId2"/>
              </a:rPr>
              <a:t>et </a:t>
            </a:r>
            <a:r>
              <a:rPr lang="en-US" sz="1050" u="heavy" spc="-25" dirty="0">
                <a:solidFill>
                  <a:srgbClr val="FF5252"/>
                </a:solidFill>
                <a:uFill>
                  <a:solidFill>
                    <a:srgbClr val="FF5252"/>
                  </a:solidFill>
                </a:uFill>
                <a:latin typeface="Corbel" panose="020B0503020204020204" pitchFamily="34" charset="0"/>
                <a:cs typeface="FreeSans"/>
                <a:hlinkClick r:id="rId2"/>
              </a:rPr>
              <a:t>al., </a:t>
            </a:r>
            <a:r>
              <a:rPr lang="en-US" sz="1050" u="heavy" spc="30" dirty="0">
                <a:solidFill>
                  <a:srgbClr val="FF5252"/>
                </a:solidFill>
                <a:uFill>
                  <a:solidFill>
                    <a:srgbClr val="FF5252"/>
                  </a:solidFill>
                </a:uFill>
                <a:latin typeface="Corbel" panose="020B0503020204020204" pitchFamily="34" charset="0"/>
                <a:cs typeface="FreeSans"/>
                <a:hlinkClick r:id="rId2"/>
              </a:rPr>
              <a:t>2022</a:t>
            </a:r>
            <a:r>
              <a:rPr lang="en-US" sz="1050" spc="30" dirty="0">
                <a:solidFill>
                  <a:srgbClr val="424242"/>
                </a:solidFill>
                <a:latin typeface="Corbel" panose="020B0503020204020204" pitchFamily="34" charset="0"/>
                <a:cs typeface="FreeSans"/>
                <a:hlinkClick r:id="rId2"/>
              </a:rPr>
              <a:t>.]</a:t>
            </a:r>
            <a:endParaRPr sz="1050" dirty="0">
              <a:latin typeface="Corbel" panose="020B0503020204020204" pitchFamily="34" charset="0"/>
              <a:cs typeface="FreeSans"/>
            </a:endParaRPr>
          </a:p>
        </p:txBody>
      </p:sp>
      <p:sp>
        <p:nvSpPr>
          <p:cNvPr id="21" name="Content Placeholder 2">
            <a:extLst>
              <a:ext uri="{FF2B5EF4-FFF2-40B4-BE49-F238E27FC236}">
                <a16:creationId xmlns:a16="http://schemas.microsoft.com/office/drawing/2014/main" id="{974FB140-6E11-137A-A60C-B9AB91317696}"/>
              </a:ext>
            </a:extLst>
          </p:cNvPr>
          <p:cNvSpPr>
            <a:spLocks noGrp="1"/>
          </p:cNvSpPr>
          <p:nvPr>
            <p:ph type="body" sz="quarter" idx="16"/>
          </p:nvPr>
        </p:nvSpPr>
        <p:spPr>
          <a:xfrm>
            <a:off x="492669" y="1191272"/>
            <a:ext cx="4849352" cy="3077573"/>
          </a:xfrm>
        </p:spPr>
        <p:txBody>
          <a:bodyPr/>
          <a:lstStyle/>
          <a:p>
            <a:pPr marL="0" indent="0">
              <a:buNone/>
            </a:pPr>
            <a:r>
              <a:rPr lang="en-US" dirty="0"/>
              <a:t>Prompt waywardness hypothesis, states that:</a:t>
            </a:r>
          </a:p>
          <a:p>
            <a:r>
              <a:rPr lang="en-US" dirty="0"/>
              <a:t>There are infinite-many continuous prompts that can solve a given task. </a:t>
            </a:r>
          </a:p>
          <a:p>
            <a:endParaRPr lang="en-US" dirty="0"/>
          </a:p>
        </p:txBody>
      </p:sp>
      <p:cxnSp>
        <p:nvCxnSpPr>
          <p:cNvPr id="26" name="Straight Arrow Connector 25">
            <a:extLst>
              <a:ext uri="{FF2B5EF4-FFF2-40B4-BE49-F238E27FC236}">
                <a16:creationId xmlns:a16="http://schemas.microsoft.com/office/drawing/2014/main" id="{298351ED-5DAB-8ABF-D19A-EA2E7F17FACD}"/>
              </a:ext>
            </a:extLst>
          </p:cNvPr>
          <p:cNvCxnSpPr>
            <a:cxnSpLocks/>
          </p:cNvCxnSpPr>
          <p:nvPr/>
        </p:nvCxnSpPr>
        <p:spPr>
          <a:xfrm>
            <a:off x="3212869" y="4437177"/>
            <a:ext cx="670823" cy="1"/>
          </a:xfrm>
          <a:prstGeom prst="straightConnector1">
            <a:avLst/>
          </a:prstGeom>
          <a:ln w="76200">
            <a:solidFill>
              <a:schemeClr val="accent1">
                <a:lumMod val="50000"/>
              </a:schemeClr>
            </a:solidFill>
            <a:tailEnd type="triangle"/>
          </a:ln>
          <a:effectLst/>
        </p:spPr>
        <p:style>
          <a:lnRef idx="3">
            <a:schemeClr val="accent3"/>
          </a:lnRef>
          <a:fillRef idx="0">
            <a:schemeClr val="accent3"/>
          </a:fillRef>
          <a:effectRef idx="2">
            <a:schemeClr val="accent3"/>
          </a:effectRef>
          <a:fontRef idx="minor">
            <a:schemeClr val="tx1"/>
          </a:fontRef>
        </p:style>
      </p:cxnSp>
      <p:cxnSp>
        <p:nvCxnSpPr>
          <p:cNvPr id="27" name="Straight Arrow Connector 26">
            <a:extLst>
              <a:ext uri="{FF2B5EF4-FFF2-40B4-BE49-F238E27FC236}">
                <a16:creationId xmlns:a16="http://schemas.microsoft.com/office/drawing/2014/main" id="{7F61A120-3364-02A9-1CE2-000C928A11CD}"/>
              </a:ext>
            </a:extLst>
          </p:cNvPr>
          <p:cNvCxnSpPr>
            <a:cxnSpLocks/>
          </p:cNvCxnSpPr>
          <p:nvPr/>
        </p:nvCxnSpPr>
        <p:spPr>
          <a:xfrm>
            <a:off x="5397554" y="4437176"/>
            <a:ext cx="575441" cy="0"/>
          </a:xfrm>
          <a:prstGeom prst="straightConnector1">
            <a:avLst/>
          </a:prstGeom>
          <a:ln w="76200">
            <a:solidFill>
              <a:schemeClr val="accent1">
                <a:lumMod val="50000"/>
              </a:schemeClr>
            </a:solidFill>
            <a:tailEnd type="triangle"/>
          </a:ln>
          <a:effectLst/>
        </p:spPr>
        <p:style>
          <a:lnRef idx="3">
            <a:schemeClr val="accent3"/>
          </a:lnRef>
          <a:fillRef idx="0">
            <a:schemeClr val="accent3"/>
          </a:fillRef>
          <a:effectRef idx="2">
            <a:schemeClr val="accent3"/>
          </a:effectRef>
          <a:fontRef idx="minor">
            <a:schemeClr val="tx1"/>
          </a:fontRef>
        </p:style>
      </p:cxnSp>
      <p:sp>
        <p:nvSpPr>
          <p:cNvPr id="28" name="Rectangle 27">
            <a:extLst>
              <a:ext uri="{FF2B5EF4-FFF2-40B4-BE49-F238E27FC236}">
                <a16:creationId xmlns:a16="http://schemas.microsoft.com/office/drawing/2014/main" id="{E3147C73-33A4-B36D-3473-364B027BAAAB}"/>
              </a:ext>
            </a:extLst>
          </p:cNvPr>
          <p:cNvSpPr/>
          <p:nvPr/>
        </p:nvSpPr>
        <p:spPr>
          <a:xfrm>
            <a:off x="6090781" y="4276787"/>
            <a:ext cx="2076468" cy="307777"/>
          </a:xfrm>
          <a:prstGeom prst="rect">
            <a:avLst/>
          </a:prstGeom>
        </p:spPr>
        <p:txBody>
          <a:bodyPr wrap="square">
            <a:spAutoFit/>
          </a:bodyPr>
          <a:lstStyle/>
          <a:p>
            <a:r>
              <a:rPr lang="en-US" dirty="0">
                <a:latin typeface="Consolas" panose="020B0609020204030204" pitchFamily="49" charset="0"/>
                <a:cs typeface="Consolas" panose="020B0609020204030204" pitchFamily="49" charset="0"/>
              </a:rPr>
              <a:t>positive</a:t>
            </a:r>
          </a:p>
        </p:txBody>
      </p:sp>
      <p:pic>
        <p:nvPicPr>
          <p:cNvPr id="29" name="Graphic 28" descr="Badge Follow with solid fill">
            <a:extLst>
              <a:ext uri="{FF2B5EF4-FFF2-40B4-BE49-F238E27FC236}">
                <a16:creationId xmlns:a16="http://schemas.microsoft.com/office/drawing/2014/main" id="{DE50FC4D-E81A-8488-BB39-A1BB81A7CE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44979" y="3870056"/>
            <a:ext cx="342900" cy="342900"/>
          </a:xfrm>
          <a:prstGeom prst="rect">
            <a:avLst/>
          </a:prstGeom>
        </p:spPr>
      </p:pic>
      <p:sp>
        <p:nvSpPr>
          <p:cNvPr id="30" name="Rectangle 29">
            <a:extLst>
              <a:ext uri="{FF2B5EF4-FFF2-40B4-BE49-F238E27FC236}">
                <a16:creationId xmlns:a16="http://schemas.microsoft.com/office/drawing/2014/main" id="{DB5DCD06-9969-EDAA-851A-D2E498B48184}"/>
              </a:ext>
            </a:extLst>
          </p:cNvPr>
          <p:cNvSpPr/>
          <p:nvPr/>
        </p:nvSpPr>
        <p:spPr>
          <a:xfrm>
            <a:off x="245882" y="4214828"/>
            <a:ext cx="2619488" cy="523220"/>
          </a:xfrm>
          <a:prstGeom prst="rect">
            <a:avLst/>
          </a:prstGeom>
        </p:spPr>
        <p:txBody>
          <a:bodyPr wrap="square">
            <a:spAutoFit/>
          </a:bodyPr>
          <a:lstStyle/>
          <a:p>
            <a:pPr algn="ctr"/>
            <a:r>
              <a:rPr lang="en-US" dirty="0">
                <a:latin typeface="Consolas" panose="020B0609020204030204" pitchFamily="49" charset="0"/>
                <a:cs typeface="Consolas" panose="020B0609020204030204" pitchFamily="49" charset="0"/>
              </a:rPr>
              <a:t>Sentence: That was a great fantasy movie.</a:t>
            </a:r>
          </a:p>
        </p:txBody>
      </p:sp>
      <p:graphicFrame>
        <p:nvGraphicFramePr>
          <p:cNvPr id="31" name="Table 30">
            <a:extLst>
              <a:ext uri="{FF2B5EF4-FFF2-40B4-BE49-F238E27FC236}">
                <a16:creationId xmlns:a16="http://schemas.microsoft.com/office/drawing/2014/main" id="{8550BEBB-4073-7513-DF5A-CEA89CF9D1AD}"/>
              </a:ext>
            </a:extLst>
          </p:cNvPr>
          <p:cNvGraphicFramePr>
            <a:graphicFrameLocks noGrp="1"/>
          </p:cNvGraphicFramePr>
          <p:nvPr>
            <p:extLst>
              <p:ext uri="{D42A27DB-BD31-4B8C-83A1-F6EECF244321}">
                <p14:modId xmlns:p14="http://schemas.microsoft.com/office/powerpoint/2010/main" val="2734056660"/>
              </p:ext>
            </p:extLst>
          </p:nvPr>
        </p:nvGraphicFramePr>
        <p:xfrm>
          <a:off x="930953" y="3632417"/>
          <a:ext cx="1017616" cy="236220"/>
        </p:xfrm>
        <a:graphic>
          <a:graphicData uri="http://schemas.openxmlformats.org/drawingml/2006/table">
            <a:tbl>
              <a:tblPr firstRow="1" bandRow="1">
                <a:tableStyleId>{5C22544A-7EE6-4342-B048-85BDC9FD1C3A}</a:tableStyleId>
              </a:tblPr>
              <a:tblGrid>
                <a:gridCol w="254404">
                  <a:extLst>
                    <a:ext uri="{9D8B030D-6E8A-4147-A177-3AD203B41FA5}">
                      <a16:colId xmlns:a16="http://schemas.microsoft.com/office/drawing/2014/main" val="3534915434"/>
                    </a:ext>
                  </a:extLst>
                </a:gridCol>
                <a:gridCol w="254404">
                  <a:extLst>
                    <a:ext uri="{9D8B030D-6E8A-4147-A177-3AD203B41FA5}">
                      <a16:colId xmlns:a16="http://schemas.microsoft.com/office/drawing/2014/main" val="1238288208"/>
                    </a:ext>
                  </a:extLst>
                </a:gridCol>
                <a:gridCol w="254404">
                  <a:extLst>
                    <a:ext uri="{9D8B030D-6E8A-4147-A177-3AD203B41FA5}">
                      <a16:colId xmlns:a16="http://schemas.microsoft.com/office/drawing/2014/main" val="3224079992"/>
                    </a:ext>
                  </a:extLst>
                </a:gridCol>
                <a:gridCol w="254404">
                  <a:extLst>
                    <a:ext uri="{9D8B030D-6E8A-4147-A177-3AD203B41FA5}">
                      <a16:colId xmlns:a16="http://schemas.microsoft.com/office/drawing/2014/main" val="1834554974"/>
                    </a:ext>
                  </a:extLst>
                </a:gridCol>
              </a:tblGrid>
              <a:tr h="228600">
                <a:tc>
                  <a:txBody>
                    <a:bodyPr/>
                    <a:lstStyle/>
                    <a:p>
                      <a:endParaRPr lang="en-US" sz="1100" dirty="0"/>
                    </a:p>
                  </a:txBody>
                  <a:tcPr marL="68580" marR="68580" marT="34290" marB="34290">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solidFill>
                      <a:srgbClr val="D4FBD4"/>
                    </a:solidFill>
                  </a:tcPr>
                </a:tc>
                <a:tc>
                  <a:txBody>
                    <a:bodyPr/>
                    <a:lstStyle/>
                    <a:p>
                      <a:endParaRPr lang="en-US" sz="1100" dirty="0"/>
                    </a:p>
                  </a:txBody>
                  <a:tcPr marL="68580" marR="68580" marT="34290" marB="34290">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solidFill>
                      <a:srgbClr val="D4FBD4"/>
                    </a:solidFill>
                  </a:tcPr>
                </a:tc>
                <a:tc>
                  <a:txBody>
                    <a:bodyPr/>
                    <a:lstStyle/>
                    <a:p>
                      <a:endParaRPr lang="en-US" sz="1100" dirty="0"/>
                    </a:p>
                  </a:txBody>
                  <a:tcPr marL="68580" marR="68580" marT="34290" marB="34290">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solidFill>
                      <a:srgbClr val="D4FBD4"/>
                    </a:solidFill>
                  </a:tcPr>
                </a:tc>
                <a:tc>
                  <a:txBody>
                    <a:bodyPr/>
                    <a:lstStyle/>
                    <a:p>
                      <a:endParaRPr lang="en-US" sz="1100" dirty="0"/>
                    </a:p>
                  </a:txBody>
                  <a:tcPr marL="68580" marR="68580" marT="34290" marB="34290">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solidFill>
                      <a:srgbClr val="D4FBD4"/>
                    </a:solidFill>
                  </a:tcPr>
                </a:tc>
                <a:extLst>
                  <a:ext uri="{0D108BD9-81ED-4DB2-BD59-A6C34878D82A}">
                    <a16:rowId xmlns:a16="http://schemas.microsoft.com/office/drawing/2014/main" val="378298463"/>
                  </a:ext>
                </a:extLst>
              </a:tr>
            </a:tbl>
          </a:graphicData>
        </a:graphic>
      </p:graphicFrame>
      <p:graphicFrame>
        <p:nvGraphicFramePr>
          <p:cNvPr id="32" name="Table 31">
            <a:extLst>
              <a:ext uri="{FF2B5EF4-FFF2-40B4-BE49-F238E27FC236}">
                <a16:creationId xmlns:a16="http://schemas.microsoft.com/office/drawing/2014/main" id="{F7B51BCB-A428-65C7-7A96-1D327C9D9575}"/>
              </a:ext>
            </a:extLst>
          </p:cNvPr>
          <p:cNvGraphicFramePr>
            <a:graphicFrameLocks noGrp="1"/>
          </p:cNvGraphicFramePr>
          <p:nvPr>
            <p:extLst>
              <p:ext uri="{D42A27DB-BD31-4B8C-83A1-F6EECF244321}">
                <p14:modId xmlns:p14="http://schemas.microsoft.com/office/powerpoint/2010/main" val="1179017107"/>
              </p:ext>
            </p:extLst>
          </p:nvPr>
        </p:nvGraphicFramePr>
        <p:xfrm>
          <a:off x="1083353" y="3461684"/>
          <a:ext cx="1017616" cy="236220"/>
        </p:xfrm>
        <a:graphic>
          <a:graphicData uri="http://schemas.openxmlformats.org/drawingml/2006/table">
            <a:tbl>
              <a:tblPr firstRow="1" bandRow="1">
                <a:tableStyleId>{5C22544A-7EE6-4342-B048-85BDC9FD1C3A}</a:tableStyleId>
              </a:tblPr>
              <a:tblGrid>
                <a:gridCol w="254404">
                  <a:extLst>
                    <a:ext uri="{9D8B030D-6E8A-4147-A177-3AD203B41FA5}">
                      <a16:colId xmlns:a16="http://schemas.microsoft.com/office/drawing/2014/main" val="3534915434"/>
                    </a:ext>
                  </a:extLst>
                </a:gridCol>
                <a:gridCol w="254404">
                  <a:extLst>
                    <a:ext uri="{9D8B030D-6E8A-4147-A177-3AD203B41FA5}">
                      <a16:colId xmlns:a16="http://schemas.microsoft.com/office/drawing/2014/main" val="1238288208"/>
                    </a:ext>
                  </a:extLst>
                </a:gridCol>
                <a:gridCol w="254404">
                  <a:extLst>
                    <a:ext uri="{9D8B030D-6E8A-4147-A177-3AD203B41FA5}">
                      <a16:colId xmlns:a16="http://schemas.microsoft.com/office/drawing/2014/main" val="3224079992"/>
                    </a:ext>
                  </a:extLst>
                </a:gridCol>
                <a:gridCol w="254404">
                  <a:extLst>
                    <a:ext uri="{9D8B030D-6E8A-4147-A177-3AD203B41FA5}">
                      <a16:colId xmlns:a16="http://schemas.microsoft.com/office/drawing/2014/main" val="1834554974"/>
                    </a:ext>
                  </a:extLst>
                </a:gridCol>
              </a:tblGrid>
              <a:tr h="228600">
                <a:tc>
                  <a:txBody>
                    <a:bodyPr/>
                    <a:lstStyle/>
                    <a:p>
                      <a:endParaRPr lang="en-US" sz="1100" dirty="0"/>
                    </a:p>
                  </a:txBody>
                  <a:tcPr marL="68580" marR="68580" marT="34290" marB="34290">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solidFill>
                      <a:srgbClr val="D4FBD4"/>
                    </a:solidFill>
                  </a:tcPr>
                </a:tc>
                <a:tc>
                  <a:txBody>
                    <a:bodyPr/>
                    <a:lstStyle/>
                    <a:p>
                      <a:endParaRPr lang="en-US" sz="1100" dirty="0"/>
                    </a:p>
                  </a:txBody>
                  <a:tcPr marL="68580" marR="68580" marT="34290" marB="34290">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solidFill>
                      <a:srgbClr val="D4FBD4"/>
                    </a:solidFill>
                  </a:tcPr>
                </a:tc>
                <a:tc>
                  <a:txBody>
                    <a:bodyPr/>
                    <a:lstStyle/>
                    <a:p>
                      <a:endParaRPr lang="en-US" sz="1100" dirty="0"/>
                    </a:p>
                  </a:txBody>
                  <a:tcPr marL="68580" marR="68580" marT="34290" marB="34290">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solidFill>
                      <a:srgbClr val="D4FBD4"/>
                    </a:solidFill>
                  </a:tcPr>
                </a:tc>
                <a:tc>
                  <a:txBody>
                    <a:bodyPr/>
                    <a:lstStyle/>
                    <a:p>
                      <a:endParaRPr lang="en-US" sz="1100" dirty="0"/>
                    </a:p>
                  </a:txBody>
                  <a:tcPr marL="68580" marR="68580" marT="34290" marB="34290">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solidFill>
                      <a:srgbClr val="D4FBD4"/>
                    </a:solidFill>
                  </a:tcPr>
                </a:tc>
                <a:extLst>
                  <a:ext uri="{0D108BD9-81ED-4DB2-BD59-A6C34878D82A}">
                    <a16:rowId xmlns:a16="http://schemas.microsoft.com/office/drawing/2014/main" val="378298463"/>
                  </a:ext>
                </a:extLst>
              </a:tr>
            </a:tbl>
          </a:graphicData>
        </a:graphic>
      </p:graphicFrame>
      <p:graphicFrame>
        <p:nvGraphicFramePr>
          <p:cNvPr id="33" name="Table 32">
            <a:extLst>
              <a:ext uri="{FF2B5EF4-FFF2-40B4-BE49-F238E27FC236}">
                <a16:creationId xmlns:a16="http://schemas.microsoft.com/office/drawing/2014/main" id="{C1529796-1BC4-D7D3-0E29-64A840367C6F}"/>
              </a:ext>
            </a:extLst>
          </p:cNvPr>
          <p:cNvGraphicFramePr>
            <a:graphicFrameLocks noGrp="1"/>
          </p:cNvGraphicFramePr>
          <p:nvPr>
            <p:extLst>
              <p:ext uri="{D42A27DB-BD31-4B8C-83A1-F6EECF244321}">
                <p14:modId xmlns:p14="http://schemas.microsoft.com/office/powerpoint/2010/main" val="1679822170"/>
              </p:ext>
            </p:extLst>
          </p:nvPr>
        </p:nvGraphicFramePr>
        <p:xfrm>
          <a:off x="1242626" y="3325328"/>
          <a:ext cx="1017616" cy="236220"/>
        </p:xfrm>
        <a:graphic>
          <a:graphicData uri="http://schemas.openxmlformats.org/drawingml/2006/table">
            <a:tbl>
              <a:tblPr firstRow="1" bandRow="1">
                <a:tableStyleId>{5C22544A-7EE6-4342-B048-85BDC9FD1C3A}</a:tableStyleId>
              </a:tblPr>
              <a:tblGrid>
                <a:gridCol w="254404">
                  <a:extLst>
                    <a:ext uri="{9D8B030D-6E8A-4147-A177-3AD203B41FA5}">
                      <a16:colId xmlns:a16="http://schemas.microsoft.com/office/drawing/2014/main" val="3534915434"/>
                    </a:ext>
                  </a:extLst>
                </a:gridCol>
                <a:gridCol w="254404">
                  <a:extLst>
                    <a:ext uri="{9D8B030D-6E8A-4147-A177-3AD203B41FA5}">
                      <a16:colId xmlns:a16="http://schemas.microsoft.com/office/drawing/2014/main" val="1238288208"/>
                    </a:ext>
                  </a:extLst>
                </a:gridCol>
                <a:gridCol w="254404">
                  <a:extLst>
                    <a:ext uri="{9D8B030D-6E8A-4147-A177-3AD203B41FA5}">
                      <a16:colId xmlns:a16="http://schemas.microsoft.com/office/drawing/2014/main" val="3224079992"/>
                    </a:ext>
                  </a:extLst>
                </a:gridCol>
                <a:gridCol w="254404">
                  <a:extLst>
                    <a:ext uri="{9D8B030D-6E8A-4147-A177-3AD203B41FA5}">
                      <a16:colId xmlns:a16="http://schemas.microsoft.com/office/drawing/2014/main" val="1834554974"/>
                    </a:ext>
                  </a:extLst>
                </a:gridCol>
              </a:tblGrid>
              <a:tr h="228600">
                <a:tc>
                  <a:txBody>
                    <a:bodyPr/>
                    <a:lstStyle/>
                    <a:p>
                      <a:endParaRPr lang="en-US" sz="1100" dirty="0"/>
                    </a:p>
                  </a:txBody>
                  <a:tcPr marL="68580" marR="68580" marT="34290" marB="34290">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solidFill>
                      <a:srgbClr val="D4FBD4"/>
                    </a:solidFill>
                  </a:tcPr>
                </a:tc>
                <a:tc>
                  <a:txBody>
                    <a:bodyPr/>
                    <a:lstStyle/>
                    <a:p>
                      <a:endParaRPr lang="en-US" sz="1100" dirty="0"/>
                    </a:p>
                  </a:txBody>
                  <a:tcPr marL="68580" marR="68580" marT="34290" marB="34290">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solidFill>
                      <a:srgbClr val="D4FBD4"/>
                    </a:solidFill>
                  </a:tcPr>
                </a:tc>
                <a:tc>
                  <a:txBody>
                    <a:bodyPr/>
                    <a:lstStyle/>
                    <a:p>
                      <a:endParaRPr lang="en-US" sz="1100" dirty="0"/>
                    </a:p>
                  </a:txBody>
                  <a:tcPr marL="68580" marR="68580" marT="34290" marB="34290">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solidFill>
                      <a:srgbClr val="D4FBD4"/>
                    </a:solidFill>
                  </a:tcPr>
                </a:tc>
                <a:tc>
                  <a:txBody>
                    <a:bodyPr/>
                    <a:lstStyle/>
                    <a:p>
                      <a:endParaRPr lang="en-US" sz="1100" dirty="0"/>
                    </a:p>
                  </a:txBody>
                  <a:tcPr marL="68580" marR="68580" marT="34290" marB="34290">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solidFill>
                      <a:srgbClr val="D4FBD4"/>
                    </a:solidFill>
                  </a:tcPr>
                </a:tc>
                <a:extLst>
                  <a:ext uri="{0D108BD9-81ED-4DB2-BD59-A6C34878D82A}">
                    <a16:rowId xmlns:a16="http://schemas.microsoft.com/office/drawing/2014/main" val="378298463"/>
                  </a:ext>
                </a:extLst>
              </a:tr>
            </a:tbl>
          </a:graphicData>
        </a:graphic>
      </p:graphicFrame>
      <p:graphicFrame>
        <p:nvGraphicFramePr>
          <p:cNvPr id="34" name="Table 33">
            <a:extLst>
              <a:ext uri="{FF2B5EF4-FFF2-40B4-BE49-F238E27FC236}">
                <a16:creationId xmlns:a16="http://schemas.microsoft.com/office/drawing/2014/main" id="{59E9C2B7-74C6-9723-2519-001A7A6DBAE4}"/>
              </a:ext>
            </a:extLst>
          </p:cNvPr>
          <p:cNvGraphicFramePr>
            <a:graphicFrameLocks noGrp="1"/>
          </p:cNvGraphicFramePr>
          <p:nvPr>
            <p:extLst>
              <p:ext uri="{D42A27DB-BD31-4B8C-83A1-F6EECF244321}">
                <p14:modId xmlns:p14="http://schemas.microsoft.com/office/powerpoint/2010/main" val="3808298014"/>
              </p:ext>
            </p:extLst>
          </p:nvPr>
        </p:nvGraphicFramePr>
        <p:xfrm>
          <a:off x="1408775" y="3168349"/>
          <a:ext cx="1017616" cy="236220"/>
        </p:xfrm>
        <a:graphic>
          <a:graphicData uri="http://schemas.openxmlformats.org/drawingml/2006/table">
            <a:tbl>
              <a:tblPr firstRow="1" bandRow="1">
                <a:tableStyleId>{5C22544A-7EE6-4342-B048-85BDC9FD1C3A}</a:tableStyleId>
              </a:tblPr>
              <a:tblGrid>
                <a:gridCol w="254404">
                  <a:extLst>
                    <a:ext uri="{9D8B030D-6E8A-4147-A177-3AD203B41FA5}">
                      <a16:colId xmlns:a16="http://schemas.microsoft.com/office/drawing/2014/main" val="3534915434"/>
                    </a:ext>
                  </a:extLst>
                </a:gridCol>
                <a:gridCol w="254404">
                  <a:extLst>
                    <a:ext uri="{9D8B030D-6E8A-4147-A177-3AD203B41FA5}">
                      <a16:colId xmlns:a16="http://schemas.microsoft.com/office/drawing/2014/main" val="1238288208"/>
                    </a:ext>
                  </a:extLst>
                </a:gridCol>
                <a:gridCol w="254404">
                  <a:extLst>
                    <a:ext uri="{9D8B030D-6E8A-4147-A177-3AD203B41FA5}">
                      <a16:colId xmlns:a16="http://schemas.microsoft.com/office/drawing/2014/main" val="3224079992"/>
                    </a:ext>
                  </a:extLst>
                </a:gridCol>
                <a:gridCol w="254404">
                  <a:extLst>
                    <a:ext uri="{9D8B030D-6E8A-4147-A177-3AD203B41FA5}">
                      <a16:colId xmlns:a16="http://schemas.microsoft.com/office/drawing/2014/main" val="1834554974"/>
                    </a:ext>
                  </a:extLst>
                </a:gridCol>
              </a:tblGrid>
              <a:tr h="228600">
                <a:tc>
                  <a:txBody>
                    <a:bodyPr/>
                    <a:lstStyle/>
                    <a:p>
                      <a:endParaRPr lang="en-US" sz="1100" dirty="0"/>
                    </a:p>
                  </a:txBody>
                  <a:tcPr marL="68580" marR="68580" marT="34290" marB="34290">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solidFill>
                      <a:srgbClr val="D4FBD4"/>
                    </a:solidFill>
                  </a:tcPr>
                </a:tc>
                <a:tc>
                  <a:txBody>
                    <a:bodyPr/>
                    <a:lstStyle/>
                    <a:p>
                      <a:endParaRPr lang="en-US" sz="1100" dirty="0"/>
                    </a:p>
                  </a:txBody>
                  <a:tcPr marL="68580" marR="68580" marT="34290" marB="34290">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solidFill>
                      <a:srgbClr val="D4FBD4"/>
                    </a:solidFill>
                  </a:tcPr>
                </a:tc>
                <a:tc>
                  <a:txBody>
                    <a:bodyPr/>
                    <a:lstStyle/>
                    <a:p>
                      <a:endParaRPr lang="en-US" sz="1100" dirty="0"/>
                    </a:p>
                  </a:txBody>
                  <a:tcPr marL="68580" marR="68580" marT="34290" marB="34290">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solidFill>
                      <a:srgbClr val="D4FBD4"/>
                    </a:solidFill>
                  </a:tcPr>
                </a:tc>
                <a:tc>
                  <a:txBody>
                    <a:bodyPr/>
                    <a:lstStyle/>
                    <a:p>
                      <a:endParaRPr lang="en-US" sz="1100" dirty="0"/>
                    </a:p>
                  </a:txBody>
                  <a:tcPr marL="68580" marR="68580" marT="34290" marB="34290">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solidFill>
                      <a:srgbClr val="D4FBD4"/>
                    </a:solidFill>
                  </a:tcPr>
                </a:tc>
                <a:extLst>
                  <a:ext uri="{0D108BD9-81ED-4DB2-BD59-A6C34878D82A}">
                    <a16:rowId xmlns:a16="http://schemas.microsoft.com/office/drawing/2014/main" val="378298463"/>
                  </a:ext>
                </a:extLst>
              </a:tr>
            </a:tbl>
          </a:graphicData>
        </a:graphic>
      </p:graphicFrame>
      <p:sp>
        <p:nvSpPr>
          <p:cNvPr id="35" name="Rounded Rectangle 34">
            <a:extLst>
              <a:ext uri="{FF2B5EF4-FFF2-40B4-BE49-F238E27FC236}">
                <a16:creationId xmlns:a16="http://schemas.microsoft.com/office/drawing/2014/main" id="{E4FA09BC-9410-5A96-D130-84031B3F9E7E}"/>
              </a:ext>
            </a:extLst>
          </p:cNvPr>
          <p:cNvSpPr/>
          <p:nvPr/>
        </p:nvSpPr>
        <p:spPr>
          <a:xfrm>
            <a:off x="3883691" y="4019391"/>
            <a:ext cx="1513490" cy="835573"/>
          </a:xfrm>
          <a:prstGeom prst="roundRect">
            <a:avLst/>
          </a:prstGeom>
          <a:solidFill>
            <a:schemeClr val="bg1"/>
          </a:solidFill>
          <a:ln>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dirty="0">
                <a:latin typeface="Corbel" panose="020B0503020204020204" pitchFamily="34" charset="0"/>
              </a:rPr>
              <a:t>LM</a:t>
            </a:r>
          </a:p>
        </p:txBody>
      </p:sp>
    </p:spTree>
    <p:extLst>
      <p:ext uri="{BB962C8B-B14F-4D97-AF65-F5344CB8AC3E}">
        <p14:creationId xmlns:p14="http://schemas.microsoft.com/office/powerpoint/2010/main" val="40755163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F4D93-69C5-9CBB-898D-19F2E35A35C8}"/>
              </a:ext>
            </a:extLst>
          </p:cNvPr>
          <p:cNvSpPr>
            <a:spLocks noGrp="1"/>
          </p:cNvSpPr>
          <p:nvPr>
            <p:ph type="title"/>
          </p:nvPr>
        </p:nvSpPr>
        <p:spPr/>
        <p:txBody>
          <a:bodyPr>
            <a:normAutofit/>
          </a:bodyPr>
          <a:lstStyle/>
          <a:p>
            <a:r>
              <a:rPr lang="en-US" dirty="0"/>
              <a:t>[Continuous] Prompt Waywardness</a:t>
            </a:r>
          </a:p>
        </p:txBody>
      </p:sp>
      <p:sp>
        <p:nvSpPr>
          <p:cNvPr id="3" name="Content Placeholder 2">
            <a:extLst>
              <a:ext uri="{FF2B5EF4-FFF2-40B4-BE49-F238E27FC236}">
                <a16:creationId xmlns:a16="http://schemas.microsoft.com/office/drawing/2014/main" id="{B014FD9D-2C42-638A-892B-C0AA0907382B}"/>
              </a:ext>
            </a:extLst>
          </p:cNvPr>
          <p:cNvSpPr>
            <a:spLocks noGrp="1"/>
          </p:cNvSpPr>
          <p:nvPr>
            <p:ph type="body" sz="quarter" idx="16"/>
          </p:nvPr>
        </p:nvSpPr>
        <p:spPr>
          <a:xfrm>
            <a:off x="492668" y="1191272"/>
            <a:ext cx="5009207" cy="3077573"/>
          </a:xfrm>
        </p:spPr>
        <p:txBody>
          <a:bodyPr/>
          <a:lstStyle/>
          <a:p>
            <a:pPr marL="0" indent="0">
              <a:buNone/>
            </a:pPr>
            <a:r>
              <a:rPr lang="en-US" dirty="0"/>
              <a:t>Prompt waywardness hypothesis, states that:</a:t>
            </a:r>
          </a:p>
          <a:p>
            <a:r>
              <a:rPr lang="en-US" dirty="0"/>
              <a:t>There are infinite-many continuous prompts that can solve a given task. </a:t>
            </a:r>
          </a:p>
          <a:p>
            <a:r>
              <a:rPr lang="en-US" dirty="0"/>
              <a:t>There exist continuous prompts that ”project” to the description of irrelevant or contradictory tasks.</a:t>
            </a:r>
          </a:p>
          <a:p>
            <a:endParaRPr lang="en-US" dirty="0"/>
          </a:p>
        </p:txBody>
      </p:sp>
      <p:sp>
        <p:nvSpPr>
          <p:cNvPr id="4" name="Rounded Rectangle 3">
            <a:extLst>
              <a:ext uri="{FF2B5EF4-FFF2-40B4-BE49-F238E27FC236}">
                <a16:creationId xmlns:a16="http://schemas.microsoft.com/office/drawing/2014/main" id="{34F9321F-D9D0-5510-C9D4-88CBBA2D5341}"/>
              </a:ext>
            </a:extLst>
          </p:cNvPr>
          <p:cNvSpPr/>
          <p:nvPr/>
        </p:nvSpPr>
        <p:spPr>
          <a:xfrm>
            <a:off x="3883691" y="4019391"/>
            <a:ext cx="1513490" cy="835573"/>
          </a:xfrm>
          <a:prstGeom prst="roundRect">
            <a:avLst/>
          </a:prstGeom>
          <a:solidFill>
            <a:schemeClr val="bg1"/>
          </a:solidFill>
          <a:ln>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dirty="0">
                <a:latin typeface="Corbel" panose="020B0503020204020204" pitchFamily="34" charset="0"/>
              </a:rPr>
              <a:t>LM</a:t>
            </a:r>
          </a:p>
        </p:txBody>
      </p:sp>
      <p:cxnSp>
        <p:nvCxnSpPr>
          <p:cNvPr id="5" name="Straight Arrow Connector 4">
            <a:extLst>
              <a:ext uri="{FF2B5EF4-FFF2-40B4-BE49-F238E27FC236}">
                <a16:creationId xmlns:a16="http://schemas.microsoft.com/office/drawing/2014/main" id="{5FD7351D-341A-5C58-7924-EAA8DE76F2AC}"/>
              </a:ext>
            </a:extLst>
          </p:cNvPr>
          <p:cNvCxnSpPr>
            <a:cxnSpLocks/>
          </p:cNvCxnSpPr>
          <p:nvPr/>
        </p:nvCxnSpPr>
        <p:spPr>
          <a:xfrm>
            <a:off x="3212869" y="4437177"/>
            <a:ext cx="670823" cy="1"/>
          </a:xfrm>
          <a:prstGeom prst="straightConnector1">
            <a:avLst/>
          </a:prstGeom>
          <a:ln w="76200">
            <a:solidFill>
              <a:schemeClr val="accent1">
                <a:lumMod val="50000"/>
              </a:schemeClr>
            </a:solidFill>
            <a:tailEnd type="triangle"/>
          </a:ln>
          <a:effectLst/>
        </p:spPr>
        <p:style>
          <a:lnRef idx="3">
            <a:schemeClr val="accent3"/>
          </a:lnRef>
          <a:fillRef idx="0">
            <a:schemeClr val="accent3"/>
          </a:fillRef>
          <a:effectRef idx="2">
            <a:schemeClr val="accent3"/>
          </a:effectRef>
          <a:fontRef idx="minor">
            <a:schemeClr val="tx1"/>
          </a:fontRef>
        </p:style>
      </p:cxnSp>
      <p:cxnSp>
        <p:nvCxnSpPr>
          <p:cNvPr id="6" name="Straight Arrow Connector 5">
            <a:extLst>
              <a:ext uri="{FF2B5EF4-FFF2-40B4-BE49-F238E27FC236}">
                <a16:creationId xmlns:a16="http://schemas.microsoft.com/office/drawing/2014/main" id="{96111D47-7F3D-7F2F-AC52-3B71613BEA90}"/>
              </a:ext>
            </a:extLst>
          </p:cNvPr>
          <p:cNvCxnSpPr>
            <a:cxnSpLocks/>
          </p:cNvCxnSpPr>
          <p:nvPr/>
        </p:nvCxnSpPr>
        <p:spPr>
          <a:xfrm>
            <a:off x="5397554" y="4437176"/>
            <a:ext cx="575441" cy="0"/>
          </a:xfrm>
          <a:prstGeom prst="straightConnector1">
            <a:avLst/>
          </a:prstGeom>
          <a:ln w="76200">
            <a:solidFill>
              <a:schemeClr val="accent1">
                <a:lumMod val="50000"/>
              </a:schemeClr>
            </a:solidFill>
            <a:tailEnd type="triangle"/>
          </a:ln>
          <a:effectLst/>
        </p:spPr>
        <p:style>
          <a:lnRef idx="3">
            <a:schemeClr val="accent3"/>
          </a:lnRef>
          <a:fillRef idx="0">
            <a:schemeClr val="accent3"/>
          </a:fillRef>
          <a:effectRef idx="2">
            <a:schemeClr val="accent3"/>
          </a:effectRef>
          <a:fontRef idx="minor">
            <a:schemeClr val="tx1"/>
          </a:fontRef>
        </p:style>
      </p:cxnSp>
      <p:sp>
        <p:nvSpPr>
          <p:cNvPr id="7" name="Rectangle 6">
            <a:extLst>
              <a:ext uri="{FF2B5EF4-FFF2-40B4-BE49-F238E27FC236}">
                <a16:creationId xmlns:a16="http://schemas.microsoft.com/office/drawing/2014/main" id="{5E117544-F112-BFD6-1E9E-A28BECE55FB8}"/>
              </a:ext>
            </a:extLst>
          </p:cNvPr>
          <p:cNvSpPr/>
          <p:nvPr/>
        </p:nvSpPr>
        <p:spPr>
          <a:xfrm>
            <a:off x="6090781" y="4276787"/>
            <a:ext cx="2076468" cy="307777"/>
          </a:xfrm>
          <a:prstGeom prst="rect">
            <a:avLst/>
          </a:prstGeom>
        </p:spPr>
        <p:txBody>
          <a:bodyPr wrap="square">
            <a:spAutoFit/>
          </a:bodyPr>
          <a:lstStyle/>
          <a:p>
            <a:r>
              <a:rPr lang="en-US" dirty="0">
                <a:latin typeface="Consolas" panose="020B0609020204030204" pitchFamily="49" charset="0"/>
                <a:cs typeface="Consolas" panose="020B0609020204030204" pitchFamily="49" charset="0"/>
              </a:rPr>
              <a:t>positive</a:t>
            </a:r>
          </a:p>
        </p:txBody>
      </p:sp>
      <p:pic>
        <p:nvPicPr>
          <p:cNvPr id="8" name="Graphic 7" descr="Badge Follow with solid fill">
            <a:extLst>
              <a:ext uri="{FF2B5EF4-FFF2-40B4-BE49-F238E27FC236}">
                <a16:creationId xmlns:a16="http://schemas.microsoft.com/office/drawing/2014/main" id="{E902A577-EBBC-0E0B-1B68-20D6EDBE5F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44979" y="3870056"/>
            <a:ext cx="342900" cy="342900"/>
          </a:xfrm>
          <a:prstGeom prst="rect">
            <a:avLst/>
          </a:prstGeom>
        </p:spPr>
      </p:pic>
      <p:sp>
        <p:nvSpPr>
          <p:cNvPr id="9" name="Rectangle 8">
            <a:extLst>
              <a:ext uri="{FF2B5EF4-FFF2-40B4-BE49-F238E27FC236}">
                <a16:creationId xmlns:a16="http://schemas.microsoft.com/office/drawing/2014/main" id="{46614816-4D7D-933C-9052-F954BBC3F83E}"/>
              </a:ext>
            </a:extLst>
          </p:cNvPr>
          <p:cNvSpPr/>
          <p:nvPr/>
        </p:nvSpPr>
        <p:spPr>
          <a:xfrm>
            <a:off x="245882" y="4214828"/>
            <a:ext cx="2619488" cy="523220"/>
          </a:xfrm>
          <a:prstGeom prst="rect">
            <a:avLst/>
          </a:prstGeom>
        </p:spPr>
        <p:txBody>
          <a:bodyPr wrap="square">
            <a:spAutoFit/>
          </a:bodyPr>
          <a:lstStyle/>
          <a:p>
            <a:pPr algn="ctr"/>
            <a:r>
              <a:rPr lang="en-US" dirty="0">
                <a:latin typeface="Consolas" panose="020B0609020204030204" pitchFamily="49" charset="0"/>
                <a:cs typeface="Consolas" panose="020B0609020204030204" pitchFamily="49" charset="0"/>
              </a:rPr>
              <a:t>Sentence: That was a great fantasy movie.</a:t>
            </a:r>
          </a:p>
        </p:txBody>
      </p:sp>
      <p:graphicFrame>
        <p:nvGraphicFramePr>
          <p:cNvPr id="10" name="Table 9">
            <a:extLst>
              <a:ext uri="{FF2B5EF4-FFF2-40B4-BE49-F238E27FC236}">
                <a16:creationId xmlns:a16="http://schemas.microsoft.com/office/drawing/2014/main" id="{72E6891A-199A-1F47-D145-F4D18F54CEB7}"/>
              </a:ext>
            </a:extLst>
          </p:cNvPr>
          <p:cNvGraphicFramePr>
            <a:graphicFrameLocks noGrp="1"/>
          </p:cNvGraphicFramePr>
          <p:nvPr>
            <p:extLst>
              <p:ext uri="{D42A27DB-BD31-4B8C-83A1-F6EECF244321}">
                <p14:modId xmlns:p14="http://schemas.microsoft.com/office/powerpoint/2010/main" val="4076889931"/>
              </p:ext>
            </p:extLst>
          </p:nvPr>
        </p:nvGraphicFramePr>
        <p:xfrm>
          <a:off x="930953" y="3632417"/>
          <a:ext cx="1017616" cy="236220"/>
        </p:xfrm>
        <a:graphic>
          <a:graphicData uri="http://schemas.openxmlformats.org/drawingml/2006/table">
            <a:tbl>
              <a:tblPr firstRow="1" bandRow="1">
                <a:tableStyleId>{5C22544A-7EE6-4342-B048-85BDC9FD1C3A}</a:tableStyleId>
              </a:tblPr>
              <a:tblGrid>
                <a:gridCol w="254404">
                  <a:extLst>
                    <a:ext uri="{9D8B030D-6E8A-4147-A177-3AD203B41FA5}">
                      <a16:colId xmlns:a16="http://schemas.microsoft.com/office/drawing/2014/main" val="3534915434"/>
                    </a:ext>
                  </a:extLst>
                </a:gridCol>
                <a:gridCol w="254404">
                  <a:extLst>
                    <a:ext uri="{9D8B030D-6E8A-4147-A177-3AD203B41FA5}">
                      <a16:colId xmlns:a16="http://schemas.microsoft.com/office/drawing/2014/main" val="1238288208"/>
                    </a:ext>
                  </a:extLst>
                </a:gridCol>
                <a:gridCol w="254404">
                  <a:extLst>
                    <a:ext uri="{9D8B030D-6E8A-4147-A177-3AD203B41FA5}">
                      <a16:colId xmlns:a16="http://schemas.microsoft.com/office/drawing/2014/main" val="3224079992"/>
                    </a:ext>
                  </a:extLst>
                </a:gridCol>
                <a:gridCol w="254404">
                  <a:extLst>
                    <a:ext uri="{9D8B030D-6E8A-4147-A177-3AD203B41FA5}">
                      <a16:colId xmlns:a16="http://schemas.microsoft.com/office/drawing/2014/main" val="1834554974"/>
                    </a:ext>
                  </a:extLst>
                </a:gridCol>
              </a:tblGrid>
              <a:tr h="228600">
                <a:tc>
                  <a:txBody>
                    <a:bodyPr/>
                    <a:lstStyle/>
                    <a:p>
                      <a:endParaRPr lang="en-US" sz="1100" dirty="0"/>
                    </a:p>
                  </a:txBody>
                  <a:tcPr marL="68580" marR="68580" marT="34290" marB="34290">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solidFill>
                      <a:srgbClr val="D4FBD4"/>
                    </a:solidFill>
                  </a:tcPr>
                </a:tc>
                <a:tc>
                  <a:txBody>
                    <a:bodyPr/>
                    <a:lstStyle/>
                    <a:p>
                      <a:endParaRPr lang="en-US" sz="1100" dirty="0"/>
                    </a:p>
                  </a:txBody>
                  <a:tcPr marL="68580" marR="68580" marT="34290" marB="34290">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solidFill>
                      <a:srgbClr val="D4FBD4"/>
                    </a:solidFill>
                  </a:tcPr>
                </a:tc>
                <a:tc>
                  <a:txBody>
                    <a:bodyPr/>
                    <a:lstStyle/>
                    <a:p>
                      <a:endParaRPr lang="en-US" sz="1100" dirty="0"/>
                    </a:p>
                  </a:txBody>
                  <a:tcPr marL="68580" marR="68580" marT="34290" marB="34290">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solidFill>
                      <a:srgbClr val="D4FBD4"/>
                    </a:solidFill>
                  </a:tcPr>
                </a:tc>
                <a:tc>
                  <a:txBody>
                    <a:bodyPr/>
                    <a:lstStyle/>
                    <a:p>
                      <a:endParaRPr lang="en-US" sz="1100" dirty="0"/>
                    </a:p>
                  </a:txBody>
                  <a:tcPr marL="68580" marR="68580" marT="34290" marB="34290">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solidFill>
                      <a:srgbClr val="D4FBD4"/>
                    </a:solidFill>
                  </a:tcPr>
                </a:tc>
                <a:extLst>
                  <a:ext uri="{0D108BD9-81ED-4DB2-BD59-A6C34878D82A}">
                    <a16:rowId xmlns:a16="http://schemas.microsoft.com/office/drawing/2014/main" val="378298463"/>
                  </a:ext>
                </a:extLst>
              </a:tr>
            </a:tbl>
          </a:graphicData>
        </a:graphic>
      </p:graphicFrame>
      <p:sp>
        <p:nvSpPr>
          <p:cNvPr id="14" name="object 6">
            <a:extLst>
              <a:ext uri="{FF2B5EF4-FFF2-40B4-BE49-F238E27FC236}">
                <a16:creationId xmlns:a16="http://schemas.microsoft.com/office/drawing/2014/main" id="{14798B5E-F0E9-F46E-231F-28F58759E97A}"/>
              </a:ext>
            </a:extLst>
          </p:cNvPr>
          <p:cNvSpPr txBox="1"/>
          <p:nvPr/>
        </p:nvSpPr>
        <p:spPr>
          <a:xfrm>
            <a:off x="926003" y="4943061"/>
            <a:ext cx="7428865" cy="161583"/>
          </a:xfrm>
          <a:prstGeom prst="rect">
            <a:avLst/>
          </a:prstGeom>
        </p:spPr>
        <p:txBody>
          <a:bodyPr vert="horz" wrap="square" lIns="0" tIns="0" rIns="0" bIns="0" rtlCol="0">
            <a:spAutoFit/>
          </a:bodyPr>
          <a:lstStyle/>
          <a:p>
            <a:pPr marL="12700" algn="ctr">
              <a:lnSpc>
                <a:spcPct val="100000"/>
              </a:lnSpc>
            </a:pPr>
            <a:r>
              <a:rPr lang="en-US" sz="1050" spc="-10" dirty="0">
                <a:solidFill>
                  <a:srgbClr val="424242"/>
                </a:solidFill>
                <a:latin typeface="Corbel" panose="020B0503020204020204" pitchFamily="34" charset="0"/>
                <a:cs typeface="FreeSans"/>
                <a:hlinkClick r:id="rId4"/>
              </a:rPr>
              <a:t>[</a:t>
            </a:r>
            <a:r>
              <a:rPr sz="1050" spc="-10" dirty="0">
                <a:solidFill>
                  <a:srgbClr val="424242"/>
                </a:solidFill>
                <a:latin typeface="Corbel" panose="020B0503020204020204" pitchFamily="34" charset="0"/>
                <a:cs typeface="FreeSans"/>
                <a:hlinkClick r:id="rId4"/>
              </a:rPr>
              <a:t>"</a:t>
            </a:r>
            <a:r>
              <a:rPr lang="en-US" sz="1050" spc="-10" dirty="0">
                <a:solidFill>
                  <a:srgbClr val="424242"/>
                </a:solidFill>
                <a:latin typeface="Corbel" panose="020B0503020204020204" pitchFamily="34" charset="0"/>
                <a:cs typeface="FreeSans"/>
                <a:hlinkClick r:id="rId4"/>
              </a:rPr>
              <a:t>Prompt Waywardness: The Curious Case of Discretized Interpretation of Continuous Prompts</a:t>
            </a:r>
            <a:r>
              <a:rPr sz="1050" dirty="0">
                <a:solidFill>
                  <a:srgbClr val="424242"/>
                </a:solidFill>
                <a:latin typeface="Corbel" panose="020B0503020204020204" pitchFamily="34" charset="0"/>
                <a:cs typeface="FreeSans"/>
                <a:hlinkClick r:id="rId4"/>
              </a:rPr>
              <a:t>"</a:t>
            </a:r>
            <a:r>
              <a:rPr lang="en-US" sz="1050" dirty="0">
                <a:solidFill>
                  <a:srgbClr val="424242"/>
                </a:solidFill>
                <a:latin typeface="Corbel" panose="020B0503020204020204" pitchFamily="34" charset="0"/>
                <a:cs typeface="FreeSans"/>
                <a:hlinkClick r:id="rId4"/>
              </a:rPr>
              <a:t> </a:t>
            </a:r>
            <a:r>
              <a:rPr lang="en-US" sz="1050" u="heavy" spc="-15" dirty="0">
                <a:solidFill>
                  <a:srgbClr val="FF5252"/>
                </a:solidFill>
                <a:uFill>
                  <a:solidFill>
                    <a:srgbClr val="FF5252"/>
                  </a:solidFill>
                </a:uFill>
                <a:latin typeface="Corbel" panose="020B0503020204020204" pitchFamily="34" charset="0"/>
                <a:cs typeface="FreeSans"/>
                <a:hlinkClick r:id="rId4"/>
              </a:rPr>
              <a:t>Khashabi </a:t>
            </a:r>
            <a:r>
              <a:rPr lang="en-US" sz="1050" u="heavy" spc="25" dirty="0">
                <a:solidFill>
                  <a:srgbClr val="FF5252"/>
                </a:solidFill>
                <a:uFill>
                  <a:solidFill>
                    <a:srgbClr val="FF5252"/>
                  </a:solidFill>
                </a:uFill>
                <a:latin typeface="Corbel" panose="020B0503020204020204" pitchFamily="34" charset="0"/>
                <a:cs typeface="FreeSans"/>
                <a:hlinkClick r:id="rId4"/>
              </a:rPr>
              <a:t>et </a:t>
            </a:r>
            <a:r>
              <a:rPr lang="en-US" sz="1050" u="heavy" spc="-25" dirty="0">
                <a:solidFill>
                  <a:srgbClr val="FF5252"/>
                </a:solidFill>
                <a:uFill>
                  <a:solidFill>
                    <a:srgbClr val="FF5252"/>
                  </a:solidFill>
                </a:uFill>
                <a:latin typeface="Corbel" panose="020B0503020204020204" pitchFamily="34" charset="0"/>
                <a:cs typeface="FreeSans"/>
                <a:hlinkClick r:id="rId4"/>
              </a:rPr>
              <a:t>al., </a:t>
            </a:r>
            <a:r>
              <a:rPr lang="en-US" sz="1050" u="heavy" spc="30" dirty="0">
                <a:solidFill>
                  <a:srgbClr val="FF5252"/>
                </a:solidFill>
                <a:uFill>
                  <a:solidFill>
                    <a:srgbClr val="FF5252"/>
                  </a:solidFill>
                </a:uFill>
                <a:latin typeface="Corbel" panose="020B0503020204020204" pitchFamily="34" charset="0"/>
                <a:cs typeface="FreeSans"/>
                <a:hlinkClick r:id="rId4"/>
              </a:rPr>
              <a:t>2022</a:t>
            </a:r>
            <a:r>
              <a:rPr lang="en-US" sz="1050" spc="30" dirty="0">
                <a:solidFill>
                  <a:srgbClr val="424242"/>
                </a:solidFill>
                <a:latin typeface="Corbel" panose="020B0503020204020204" pitchFamily="34" charset="0"/>
                <a:cs typeface="FreeSans"/>
                <a:hlinkClick r:id="rId4"/>
              </a:rPr>
              <a:t>.]</a:t>
            </a:r>
            <a:endParaRPr sz="1050" dirty="0">
              <a:latin typeface="Corbel" panose="020B0503020204020204" pitchFamily="34" charset="0"/>
              <a:cs typeface="FreeSans"/>
            </a:endParaRPr>
          </a:p>
        </p:txBody>
      </p:sp>
      <p:graphicFrame>
        <p:nvGraphicFramePr>
          <p:cNvPr id="15" name="Table 14">
            <a:extLst>
              <a:ext uri="{FF2B5EF4-FFF2-40B4-BE49-F238E27FC236}">
                <a16:creationId xmlns:a16="http://schemas.microsoft.com/office/drawing/2014/main" id="{97A2A277-CF7B-33F7-FD87-DD58A4EAC07A}"/>
              </a:ext>
            </a:extLst>
          </p:cNvPr>
          <p:cNvGraphicFramePr>
            <a:graphicFrameLocks noGrp="1"/>
          </p:cNvGraphicFramePr>
          <p:nvPr>
            <p:extLst>
              <p:ext uri="{D42A27DB-BD31-4B8C-83A1-F6EECF244321}">
                <p14:modId xmlns:p14="http://schemas.microsoft.com/office/powerpoint/2010/main" val="3554806871"/>
              </p:ext>
            </p:extLst>
          </p:nvPr>
        </p:nvGraphicFramePr>
        <p:xfrm>
          <a:off x="1083353" y="3461684"/>
          <a:ext cx="1017616" cy="236220"/>
        </p:xfrm>
        <a:graphic>
          <a:graphicData uri="http://schemas.openxmlformats.org/drawingml/2006/table">
            <a:tbl>
              <a:tblPr firstRow="1" bandRow="1">
                <a:tableStyleId>{5C22544A-7EE6-4342-B048-85BDC9FD1C3A}</a:tableStyleId>
              </a:tblPr>
              <a:tblGrid>
                <a:gridCol w="254404">
                  <a:extLst>
                    <a:ext uri="{9D8B030D-6E8A-4147-A177-3AD203B41FA5}">
                      <a16:colId xmlns:a16="http://schemas.microsoft.com/office/drawing/2014/main" val="3534915434"/>
                    </a:ext>
                  </a:extLst>
                </a:gridCol>
                <a:gridCol w="254404">
                  <a:extLst>
                    <a:ext uri="{9D8B030D-6E8A-4147-A177-3AD203B41FA5}">
                      <a16:colId xmlns:a16="http://schemas.microsoft.com/office/drawing/2014/main" val="1238288208"/>
                    </a:ext>
                  </a:extLst>
                </a:gridCol>
                <a:gridCol w="254404">
                  <a:extLst>
                    <a:ext uri="{9D8B030D-6E8A-4147-A177-3AD203B41FA5}">
                      <a16:colId xmlns:a16="http://schemas.microsoft.com/office/drawing/2014/main" val="3224079992"/>
                    </a:ext>
                  </a:extLst>
                </a:gridCol>
                <a:gridCol w="254404">
                  <a:extLst>
                    <a:ext uri="{9D8B030D-6E8A-4147-A177-3AD203B41FA5}">
                      <a16:colId xmlns:a16="http://schemas.microsoft.com/office/drawing/2014/main" val="1834554974"/>
                    </a:ext>
                  </a:extLst>
                </a:gridCol>
              </a:tblGrid>
              <a:tr h="228600">
                <a:tc>
                  <a:txBody>
                    <a:bodyPr/>
                    <a:lstStyle/>
                    <a:p>
                      <a:endParaRPr lang="en-US" sz="1100" dirty="0"/>
                    </a:p>
                  </a:txBody>
                  <a:tcPr marL="68580" marR="68580" marT="34290" marB="34290">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solidFill>
                      <a:srgbClr val="D4FBD4"/>
                    </a:solidFill>
                  </a:tcPr>
                </a:tc>
                <a:tc>
                  <a:txBody>
                    <a:bodyPr/>
                    <a:lstStyle/>
                    <a:p>
                      <a:endParaRPr lang="en-US" sz="1100" dirty="0"/>
                    </a:p>
                  </a:txBody>
                  <a:tcPr marL="68580" marR="68580" marT="34290" marB="34290">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solidFill>
                      <a:srgbClr val="D4FBD4"/>
                    </a:solidFill>
                  </a:tcPr>
                </a:tc>
                <a:tc>
                  <a:txBody>
                    <a:bodyPr/>
                    <a:lstStyle/>
                    <a:p>
                      <a:endParaRPr lang="en-US" sz="1100" dirty="0"/>
                    </a:p>
                  </a:txBody>
                  <a:tcPr marL="68580" marR="68580" marT="34290" marB="34290">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solidFill>
                      <a:srgbClr val="D4FBD4"/>
                    </a:solidFill>
                  </a:tcPr>
                </a:tc>
                <a:tc>
                  <a:txBody>
                    <a:bodyPr/>
                    <a:lstStyle/>
                    <a:p>
                      <a:endParaRPr lang="en-US" sz="1100" dirty="0"/>
                    </a:p>
                  </a:txBody>
                  <a:tcPr marL="68580" marR="68580" marT="34290" marB="34290">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solidFill>
                      <a:srgbClr val="D4FBD4"/>
                    </a:solidFill>
                  </a:tcPr>
                </a:tc>
                <a:extLst>
                  <a:ext uri="{0D108BD9-81ED-4DB2-BD59-A6C34878D82A}">
                    <a16:rowId xmlns:a16="http://schemas.microsoft.com/office/drawing/2014/main" val="378298463"/>
                  </a:ext>
                </a:extLst>
              </a:tr>
            </a:tbl>
          </a:graphicData>
        </a:graphic>
      </p:graphicFrame>
      <p:graphicFrame>
        <p:nvGraphicFramePr>
          <p:cNvPr id="16" name="Table 15">
            <a:extLst>
              <a:ext uri="{FF2B5EF4-FFF2-40B4-BE49-F238E27FC236}">
                <a16:creationId xmlns:a16="http://schemas.microsoft.com/office/drawing/2014/main" id="{B95207A1-BA08-2A41-7C20-7A1DC3BFDEC8}"/>
              </a:ext>
            </a:extLst>
          </p:cNvPr>
          <p:cNvGraphicFramePr>
            <a:graphicFrameLocks noGrp="1"/>
          </p:cNvGraphicFramePr>
          <p:nvPr>
            <p:extLst>
              <p:ext uri="{D42A27DB-BD31-4B8C-83A1-F6EECF244321}">
                <p14:modId xmlns:p14="http://schemas.microsoft.com/office/powerpoint/2010/main" val="3731013288"/>
              </p:ext>
            </p:extLst>
          </p:nvPr>
        </p:nvGraphicFramePr>
        <p:xfrm>
          <a:off x="1242626" y="3325328"/>
          <a:ext cx="1017616" cy="236220"/>
        </p:xfrm>
        <a:graphic>
          <a:graphicData uri="http://schemas.openxmlformats.org/drawingml/2006/table">
            <a:tbl>
              <a:tblPr firstRow="1" bandRow="1">
                <a:tableStyleId>{5C22544A-7EE6-4342-B048-85BDC9FD1C3A}</a:tableStyleId>
              </a:tblPr>
              <a:tblGrid>
                <a:gridCol w="254404">
                  <a:extLst>
                    <a:ext uri="{9D8B030D-6E8A-4147-A177-3AD203B41FA5}">
                      <a16:colId xmlns:a16="http://schemas.microsoft.com/office/drawing/2014/main" val="3534915434"/>
                    </a:ext>
                  </a:extLst>
                </a:gridCol>
                <a:gridCol w="254404">
                  <a:extLst>
                    <a:ext uri="{9D8B030D-6E8A-4147-A177-3AD203B41FA5}">
                      <a16:colId xmlns:a16="http://schemas.microsoft.com/office/drawing/2014/main" val="1238288208"/>
                    </a:ext>
                  </a:extLst>
                </a:gridCol>
                <a:gridCol w="254404">
                  <a:extLst>
                    <a:ext uri="{9D8B030D-6E8A-4147-A177-3AD203B41FA5}">
                      <a16:colId xmlns:a16="http://schemas.microsoft.com/office/drawing/2014/main" val="3224079992"/>
                    </a:ext>
                  </a:extLst>
                </a:gridCol>
                <a:gridCol w="254404">
                  <a:extLst>
                    <a:ext uri="{9D8B030D-6E8A-4147-A177-3AD203B41FA5}">
                      <a16:colId xmlns:a16="http://schemas.microsoft.com/office/drawing/2014/main" val="1834554974"/>
                    </a:ext>
                  </a:extLst>
                </a:gridCol>
              </a:tblGrid>
              <a:tr h="228600">
                <a:tc>
                  <a:txBody>
                    <a:bodyPr/>
                    <a:lstStyle/>
                    <a:p>
                      <a:endParaRPr lang="en-US" sz="1100" dirty="0"/>
                    </a:p>
                  </a:txBody>
                  <a:tcPr marL="68580" marR="68580" marT="34290" marB="34290">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solidFill>
                      <a:srgbClr val="D4FBD4"/>
                    </a:solidFill>
                  </a:tcPr>
                </a:tc>
                <a:tc>
                  <a:txBody>
                    <a:bodyPr/>
                    <a:lstStyle/>
                    <a:p>
                      <a:endParaRPr lang="en-US" sz="1100" dirty="0"/>
                    </a:p>
                  </a:txBody>
                  <a:tcPr marL="68580" marR="68580" marT="34290" marB="34290">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solidFill>
                      <a:srgbClr val="D4FBD4"/>
                    </a:solidFill>
                  </a:tcPr>
                </a:tc>
                <a:tc>
                  <a:txBody>
                    <a:bodyPr/>
                    <a:lstStyle/>
                    <a:p>
                      <a:endParaRPr lang="en-US" sz="1100" dirty="0"/>
                    </a:p>
                  </a:txBody>
                  <a:tcPr marL="68580" marR="68580" marT="34290" marB="34290">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solidFill>
                      <a:srgbClr val="D4FBD4"/>
                    </a:solidFill>
                  </a:tcPr>
                </a:tc>
                <a:tc>
                  <a:txBody>
                    <a:bodyPr/>
                    <a:lstStyle/>
                    <a:p>
                      <a:endParaRPr lang="en-US" sz="1100" dirty="0"/>
                    </a:p>
                  </a:txBody>
                  <a:tcPr marL="68580" marR="68580" marT="34290" marB="34290">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solidFill>
                      <a:srgbClr val="D4FBD4"/>
                    </a:solidFill>
                  </a:tcPr>
                </a:tc>
                <a:extLst>
                  <a:ext uri="{0D108BD9-81ED-4DB2-BD59-A6C34878D82A}">
                    <a16:rowId xmlns:a16="http://schemas.microsoft.com/office/drawing/2014/main" val="378298463"/>
                  </a:ext>
                </a:extLst>
              </a:tr>
            </a:tbl>
          </a:graphicData>
        </a:graphic>
      </p:graphicFrame>
      <p:graphicFrame>
        <p:nvGraphicFramePr>
          <p:cNvPr id="17" name="Table 16">
            <a:extLst>
              <a:ext uri="{FF2B5EF4-FFF2-40B4-BE49-F238E27FC236}">
                <a16:creationId xmlns:a16="http://schemas.microsoft.com/office/drawing/2014/main" id="{A8D1627F-D5D1-4F8A-AEF7-DA19203586E8}"/>
              </a:ext>
            </a:extLst>
          </p:cNvPr>
          <p:cNvGraphicFramePr>
            <a:graphicFrameLocks noGrp="1"/>
          </p:cNvGraphicFramePr>
          <p:nvPr>
            <p:extLst>
              <p:ext uri="{D42A27DB-BD31-4B8C-83A1-F6EECF244321}">
                <p14:modId xmlns:p14="http://schemas.microsoft.com/office/powerpoint/2010/main" val="1301200852"/>
              </p:ext>
            </p:extLst>
          </p:nvPr>
        </p:nvGraphicFramePr>
        <p:xfrm>
          <a:off x="1408775" y="3168349"/>
          <a:ext cx="1017616" cy="236220"/>
        </p:xfrm>
        <a:graphic>
          <a:graphicData uri="http://schemas.openxmlformats.org/drawingml/2006/table">
            <a:tbl>
              <a:tblPr firstRow="1" bandRow="1">
                <a:tableStyleId>{5C22544A-7EE6-4342-B048-85BDC9FD1C3A}</a:tableStyleId>
              </a:tblPr>
              <a:tblGrid>
                <a:gridCol w="254404">
                  <a:extLst>
                    <a:ext uri="{9D8B030D-6E8A-4147-A177-3AD203B41FA5}">
                      <a16:colId xmlns:a16="http://schemas.microsoft.com/office/drawing/2014/main" val="3534915434"/>
                    </a:ext>
                  </a:extLst>
                </a:gridCol>
                <a:gridCol w="254404">
                  <a:extLst>
                    <a:ext uri="{9D8B030D-6E8A-4147-A177-3AD203B41FA5}">
                      <a16:colId xmlns:a16="http://schemas.microsoft.com/office/drawing/2014/main" val="1238288208"/>
                    </a:ext>
                  </a:extLst>
                </a:gridCol>
                <a:gridCol w="254404">
                  <a:extLst>
                    <a:ext uri="{9D8B030D-6E8A-4147-A177-3AD203B41FA5}">
                      <a16:colId xmlns:a16="http://schemas.microsoft.com/office/drawing/2014/main" val="3224079992"/>
                    </a:ext>
                  </a:extLst>
                </a:gridCol>
                <a:gridCol w="254404">
                  <a:extLst>
                    <a:ext uri="{9D8B030D-6E8A-4147-A177-3AD203B41FA5}">
                      <a16:colId xmlns:a16="http://schemas.microsoft.com/office/drawing/2014/main" val="1834554974"/>
                    </a:ext>
                  </a:extLst>
                </a:gridCol>
              </a:tblGrid>
              <a:tr h="228600">
                <a:tc>
                  <a:txBody>
                    <a:bodyPr/>
                    <a:lstStyle/>
                    <a:p>
                      <a:endParaRPr lang="en-US" sz="1100" dirty="0"/>
                    </a:p>
                  </a:txBody>
                  <a:tcPr marL="68580" marR="68580" marT="34290" marB="34290">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solidFill>
                      <a:srgbClr val="D4FBD4"/>
                    </a:solidFill>
                  </a:tcPr>
                </a:tc>
                <a:tc>
                  <a:txBody>
                    <a:bodyPr/>
                    <a:lstStyle/>
                    <a:p>
                      <a:endParaRPr lang="en-US" sz="1100" dirty="0"/>
                    </a:p>
                  </a:txBody>
                  <a:tcPr marL="68580" marR="68580" marT="34290" marB="34290">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solidFill>
                      <a:srgbClr val="D4FBD4"/>
                    </a:solidFill>
                  </a:tcPr>
                </a:tc>
                <a:tc>
                  <a:txBody>
                    <a:bodyPr/>
                    <a:lstStyle/>
                    <a:p>
                      <a:endParaRPr lang="en-US" sz="1100" dirty="0"/>
                    </a:p>
                  </a:txBody>
                  <a:tcPr marL="68580" marR="68580" marT="34290" marB="34290">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solidFill>
                      <a:srgbClr val="D4FBD4"/>
                    </a:solidFill>
                  </a:tcPr>
                </a:tc>
                <a:tc>
                  <a:txBody>
                    <a:bodyPr/>
                    <a:lstStyle/>
                    <a:p>
                      <a:endParaRPr lang="en-US" sz="1100" dirty="0"/>
                    </a:p>
                  </a:txBody>
                  <a:tcPr marL="68580" marR="68580" marT="34290" marB="34290">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solidFill>
                      <a:srgbClr val="D4FBD4"/>
                    </a:solidFill>
                  </a:tcPr>
                </a:tc>
                <a:extLst>
                  <a:ext uri="{0D108BD9-81ED-4DB2-BD59-A6C34878D82A}">
                    <a16:rowId xmlns:a16="http://schemas.microsoft.com/office/drawing/2014/main" val="378298463"/>
                  </a:ext>
                </a:extLst>
              </a:tr>
            </a:tbl>
          </a:graphicData>
        </a:graphic>
      </p:graphicFrame>
      <p:sp>
        <p:nvSpPr>
          <p:cNvPr id="11" name="Rectangle 10">
            <a:extLst>
              <a:ext uri="{FF2B5EF4-FFF2-40B4-BE49-F238E27FC236}">
                <a16:creationId xmlns:a16="http://schemas.microsoft.com/office/drawing/2014/main" id="{219CEA34-F58E-5847-A39E-1743C7076D77}"/>
              </a:ext>
            </a:extLst>
          </p:cNvPr>
          <p:cNvSpPr/>
          <p:nvPr/>
        </p:nvSpPr>
        <p:spPr>
          <a:xfrm>
            <a:off x="4358885" y="3417980"/>
            <a:ext cx="3705104" cy="461665"/>
          </a:xfrm>
          <a:prstGeom prst="rect">
            <a:avLst/>
          </a:prstGeom>
          <a:solidFill>
            <a:schemeClr val="tx2">
              <a:lumMod val="20000"/>
              <a:lumOff val="80000"/>
            </a:schemeClr>
          </a:solidFill>
          <a:ln>
            <a:solidFill>
              <a:schemeClr val="accent1">
                <a:lumMod val="20000"/>
                <a:lumOff val="80000"/>
              </a:schemeClr>
            </a:solidFill>
          </a:ln>
        </p:spPr>
        <p:txBody>
          <a:bodyPr wrap="square">
            <a:spAutoFit/>
          </a:bodyPr>
          <a:lstStyle/>
          <a:p>
            <a:r>
              <a:rPr lang="en-US" sz="1200" dirty="0">
                <a:solidFill>
                  <a:srgbClr val="1700FF"/>
                </a:solidFill>
                <a:latin typeface="Consolas" panose="020B0609020204030204" pitchFamily="49" charset="0"/>
                <a:cs typeface="Consolas" panose="020B0609020204030204" pitchFamily="49" charset="0"/>
              </a:rPr>
              <a:t>int clamp(int </a:t>
            </a:r>
            <a:r>
              <a:rPr lang="en-US" sz="1200" dirty="0" err="1">
                <a:solidFill>
                  <a:srgbClr val="1700FF"/>
                </a:solidFill>
                <a:latin typeface="Consolas" panose="020B0609020204030204" pitchFamily="49" charset="0"/>
                <a:cs typeface="Consolas" panose="020B0609020204030204" pitchFamily="49" charset="0"/>
              </a:rPr>
              <a:t>val</a:t>
            </a:r>
            <a:r>
              <a:rPr lang="en-US" sz="1200" dirty="0">
                <a:solidFill>
                  <a:srgbClr val="1700FF"/>
                </a:solidFill>
                <a:latin typeface="Consolas" panose="020B0609020204030204" pitchFamily="49" charset="0"/>
                <a:cs typeface="Consolas" panose="020B0609020204030204" pitchFamily="49" charset="0"/>
              </a:rPr>
              <a:t>, int </a:t>
            </a:r>
            <a:r>
              <a:rPr lang="en-US" sz="1200" dirty="0" err="1">
                <a:solidFill>
                  <a:srgbClr val="1700FF"/>
                </a:solidFill>
                <a:latin typeface="Consolas" panose="020B0609020204030204" pitchFamily="49" charset="0"/>
                <a:cs typeface="Consolas" panose="020B0609020204030204" pitchFamily="49" charset="0"/>
              </a:rPr>
              <a:t>min_val</a:t>
            </a:r>
            <a:r>
              <a:rPr lang="en-US" sz="1200" dirty="0">
                <a:solidFill>
                  <a:srgbClr val="1700FF"/>
                </a:solidFill>
                <a:latin typeface="Consolas" panose="020B0609020204030204" pitchFamily="49" charset="0"/>
                <a:cs typeface="Consolas" panose="020B0609020204030204" pitchFamily="49" charset="0"/>
              </a:rPr>
              <a:t>) {</a:t>
            </a:r>
            <a:br>
              <a:rPr lang="en-US" sz="1200" dirty="0">
                <a:solidFill>
                  <a:srgbClr val="1700FF"/>
                </a:solidFill>
                <a:latin typeface="Consolas" panose="020B0609020204030204" pitchFamily="49" charset="0"/>
                <a:cs typeface="Consolas" panose="020B0609020204030204" pitchFamily="49" charset="0"/>
              </a:rPr>
            </a:br>
            <a:r>
              <a:rPr lang="en-US" sz="1200" dirty="0">
                <a:solidFill>
                  <a:srgbClr val="1700FF"/>
                </a:solidFill>
                <a:latin typeface="Consolas" panose="020B0609020204030204" pitchFamily="49" charset="0"/>
                <a:cs typeface="Consolas" panose="020B0609020204030204" pitchFamily="49" charset="0"/>
              </a:rPr>
              <a:t>   return std::max(</a:t>
            </a:r>
            <a:r>
              <a:rPr lang="en-US" sz="1200" dirty="0" err="1">
                <a:solidFill>
                  <a:srgbClr val="1700FF"/>
                </a:solidFill>
                <a:latin typeface="Consolas" panose="020B0609020204030204" pitchFamily="49" charset="0"/>
                <a:cs typeface="Consolas" panose="020B0609020204030204" pitchFamily="49" charset="0"/>
              </a:rPr>
              <a:t>min_val</a:t>
            </a:r>
            <a:r>
              <a:rPr lang="en-US" sz="1200" dirty="0">
                <a:solidFill>
                  <a:srgbClr val="1700FF"/>
                </a:solidFill>
                <a:latin typeface="Consolas" panose="020B0609020204030204" pitchFamily="49" charset="0"/>
                <a:cs typeface="Consolas" panose="020B0609020204030204" pitchFamily="49" charset="0"/>
              </a:rPr>
              <a:t>, </a:t>
            </a:r>
            <a:r>
              <a:rPr lang="en-US" sz="1200" dirty="0" err="1">
                <a:solidFill>
                  <a:srgbClr val="1700FF"/>
                </a:solidFill>
                <a:latin typeface="Consolas" panose="020B0609020204030204" pitchFamily="49" charset="0"/>
                <a:cs typeface="Consolas" panose="020B0609020204030204" pitchFamily="49" charset="0"/>
              </a:rPr>
              <a:t>val</a:t>
            </a:r>
            <a:r>
              <a:rPr lang="en-US" sz="1200" dirty="0">
                <a:solidFill>
                  <a:srgbClr val="1700FF"/>
                </a:solidFill>
                <a:latin typeface="Consolas" panose="020B0609020204030204" pitchFamily="49" charset="0"/>
                <a:cs typeface="Consolas" panose="020B0609020204030204" pitchFamily="49" charset="0"/>
              </a:rPr>
              <a:t>);  }</a:t>
            </a:r>
          </a:p>
        </p:txBody>
      </p:sp>
      <p:sp>
        <p:nvSpPr>
          <p:cNvPr id="12" name="Rectangle 11">
            <a:extLst>
              <a:ext uri="{FF2B5EF4-FFF2-40B4-BE49-F238E27FC236}">
                <a16:creationId xmlns:a16="http://schemas.microsoft.com/office/drawing/2014/main" id="{ADF351DE-E2A1-6EB5-D6D9-3423F1390A8A}"/>
              </a:ext>
            </a:extLst>
          </p:cNvPr>
          <p:cNvSpPr/>
          <p:nvPr/>
        </p:nvSpPr>
        <p:spPr>
          <a:xfrm>
            <a:off x="5062896" y="3216162"/>
            <a:ext cx="2114681" cy="253916"/>
          </a:xfrm>
          <a:prstGeom prst="rect">
            <a:avLst/>
          </a:prstGeom>
        </p:spPr>
        <p:txBody>
          <a:bodyPr wrap="none">
            <a:spAutoFit/>
          </a:bodyPr>
          <a:lstStyle/>
          <a:p>
            <a:r>
              <a:rPr lang="en-US" sz="1050" dirty="0">
                <a:latin typeface="Tahoma" panose="020B0604030504040204" pitchFamily="34" charset="0"/>
                <a:ea typeface="Tahoma" panose="020B0604030504040204" pitchFamily="34" charset="0"/>
                <a:cs typeface="Tahoma" panose="020B0604030504040204" pitchFamily="34" charset="0"/>
              </a:rPr>
              <a:t>      random sentence from web:</a:t>
            </a:r>
          </a:p>
        </p:txBody>
      </p:sp>
      <p:sp>
        <p:nvSpPr>
          <p:cNvPr id="13" name="Rectangle 12">
            <a:extLst>
              <a:ext uri="{FF2B5EF4-FFF2-40B4-BE49-F238E27FC236}">
                <a16:creationId xmlns:a16="http://schemas.microsoft.com/office/drawing/2014/main" id="{2A1EF0FA-6EDF-2BA5-D75D-75403BFC5704}"/>
              </a:ext>
            </a:extLst>
          </p:cNvPr>
          <p:cNvSpPr/>
          <p:nvPr/>
        </p:nvSpPr>
        <p:spPr>
          <a:xfrm>
            <a:off x="4331991" y="2742937"/>
            <a:ext cx="3705104" cy="461665"/>
          </a:xfrm>
          <a:prstGeom prst="rect">
            <a:avLst/>
          </a:prstGeom>
          <a:solidFill>
            <a:schemeClr val="tx2">
              <a:lumMod val="20000"/>
              <a:lumOff val="80000"/>
            </a:schemeClr>
          </a:solidFill>
          <a:ln>
            <a:solidFill>
              <a:schemeClr val="accent1">
                <a:lumMod val="20000"/>
                <a:lumOff val="80000"/>
              </a:schemeClr>
            </a:solidFill>
          </a:ln>
        </p:spPr>
        <p:txBody>
          <a:bodyPr wrap="square">
            <a:spAutoFit/>
          </a:bodyPr>
          <a:lstStyle/>
          <a:p>
            <a:r>
              <a:rPr lang="en-US" sz="1200" dirty="0">
                <a:solidFill>
                  <a:srgbClr val="1700FF"/>
                </a:solidFill>
                <a:latin typeface="Consolas" panose="020B0609020204030204" pitchFamily="49" charset="0"/>
                <a:cs typeface="Consolas" panose="020B0609020204030204" pitchFamily="49" charset="0"/>
              </a:rPr>
              <a:t>Write down the conclusion you can reach by combining the given Fact 1 and Fact 2.</a:t>
            </a:r>
          </a:p>
        </p:txBody>
      </p:sp>
      <p:sp>
        <p:nvSpPr>
          <p:cNvPr id="18" name="Rectangle 17">
            <a:extLst>
              <a:ext uri="{FF2B5EF4-FFF2-40B4-BE49-F238E27FC236}">
                <a16:creationId xmlns:a16="http://schemas.microsoft.com/office/drawing/2014/main" id="{65674585-B9EB-CC6D-D481-1173DDDAD89C}"/>
              </a:ext>
            </a:extLst>
          </p:cNvPr>
          <p:cNvSpPr/>
          <p:nvPr/>
        </p:nvSpPr>
        <p:spPr>
          <a:xfrm>
            <a:off x="5109234" y="2555314"/>
            <a:ext cx="1973617" cy="253916"/>
          </a:xfrm>
          <a:prstGeom prst="rect">
            <a:avLst/>
          </a:prstGeom>
        </p:spPr>
        <p:txBody>
          <a:bodyPr wrap="none">
            <a:spAutoFit/>
          </a:bodyPr>
          <a:lstStyle/>
          <a:p>
            <a:r>
              <a:rPr lang="en-US" sz="1050" dirty="0">
                <a:latin typeface="Tahoma" panose="020B0604030504040204" pitchFamily="34" charset="0"/>
                <a:ea typeface="Tahoma" panose="020B0604030504040204" pitchFamily="34" charset="0"/>
                <a:cs typeface="Tahoma" panose="020B0604030504040204" pitchFamily="34" charset="0"/>
              </a:rPr>
              <a:t>      definition of another task:</a:t>
            </a:r>
          </a:p>
        </p:txBody>
      </p:sp>
      <p:cxnSp>
        <p:nvCxnSpPr>
          <p:cNvPr id="19" name="Curved Connector 18">
            <a:extLst>
              <a:ext uri="{FF2B5EF4-FFF2-40B4-BE49-F238E27FC236}">
                <a16:creationId xmlns:a16="http://schemas.microsoft.com/office/drawing/2014/main" id="{6DF5225F-2341-2A16-DDE6-5E26FD9B86B2}"/>
              </a:ext>
            </a:extLst>
          </p:cNvPr>
          <p:cNvCxnSpPr>
            <a:cxnSpLocks/>
            <a:stCxn id="17" idx="3"/>
            <a:endCxn id="13" idx="1"/>
          </p:cNvCxnSpPr>
          <p:nvPr/>
        </p:nvCxnSpPr>
        <p:spPr>
          <a:xfrm flipV="1">
            <a:off x="2426391" y="2973770"/>
            <a:ext cx="1905600" cy="312689"/>
          </a:xfrm>
          <a:prstGeom prst="curvedConnector3">
            <a:avLst>
              <a:gd name="adj1" fmla="val 50000"/>
            </a:avLst>
          </a:prstGeom>
          <a:ln w="28575">
            <a:solidFill>
              <a:schemeClr val="tx2">
                <a:lumMod val="40000"/>
                <a:lumOff val="60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Curved Connector 19">
            <a:extLst>
              <a:ext uri="{FF2B5EF4-FFF2-40B4-BE49-F238E27FC236}">
                <a16:creationId xmlns:a16="http://schemas.microsoft.com/office/drawing/2014/main" id="{9FD25A09-30CD-FBB1-B29D-87FA2A252E48}"/>
              </a:ext>
            </a:extLst>
          </p:cNvPr>
          <p:cNvCxnSpPr>
            <a:cxnSpLocks/>
            <a:stCxn id="10" idx="3"/>
            <a:endCxn id="11" idx="1"/>
          </p:cNvCxnSpPr>
          <p:nvPr/>
        </p:nvCxnSpPr>
        <p:spPr>
          <a:xfrm flipV="1">
            <a:off x="1948569" y="3648813"/>
            <a:ext cx="2410316" cy="101714"/>
          </a:xfrm>
          <a:prstGeom prst="curvedConnector3">
            <a:avLst>
              <a:gd name="adj1" fmla="val 50000"/>
            </a:avLst>
          </a:prstGeom>
          <a:ln w="28575">
            <a:solidFill>
              <a:schemeClr val="tx2">
                <a:lumMod val="40000"/>
                <a:lumOff val="60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Rounded Rectangular Callout 24">
            <a:extLst>
              <a:ext uri="{FF2B5EF4-FFF2-40B4-BE49-F238E27FC236}">
                <a16:creationId xmlns:a16="http://schemas.microsoft.com/office/drawing/2014/main" id="{E03118D9-18A0-4C3B-3D84-D8DD45D7B9EA}"/>
              </a:ext>
            </a:extLst>
          </p:cNvPr>
          <p:cNvSpPr/>
          <p:nvPr/>
        </p:nvSpPr>
        <p:spPr>
          <a:xfrm>
            <a:off x="5561524" y="1297355"/>
            <a:ext cx="3235307" cy="994496"/>
          </a:xfrm>
          <a:prstGeom prst="wedgeRoundRectCallout">
            <a:avLst>
              <a:gd name="adj1" fmla="val 16424"/>
              <a:gd name="adj2" fmla="val 47630"/>
              <a:gd name="adj3" fmla="val 16667"/>
            </a:avLst>
          </a:prstGeom>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sz="1800" dirty="0">
                <a:solidFill>
                  <a:schemeClr val="tx1"/>
                </a:solidFill>
                <a:latin typeface="Corbel" panose="020B0503020204020204" pitchFamily="34" charset="0"/>
              </a:rPr>
              <a:t>Project := </a:t>
            </a:r>
            <a:r>
              <a:rPr lang="en-US" sz="1800" dirty="0">
                <a:solidFill>
                  <a:srgbClr val="7030A0"/>
                </a:solidFill>
                <a:latin typeface="Corbel" panose="020B0503020204020204" pitchFamily="34" charset="0"/>
              </a:rPr>
              <a:t>nearest-neighbor </a:t>
            </a:r>
            <a:r>
              <a:rPr lang="en-US" sz="1800" dirty="0">
                <a:solidFill>
                  <a:schemeClr val="tx1"/>
                </a:solidFill>
                <a:latin typeface="Corbel" panose="020B0503020204020204" pitchFamily="34" charset="0"/>
              </a:rPr>
              <a:t>mapping of continuous prompt onto the word embeddings</a:t>
            </a:r>
            <a:endParaRPr lang="en-US" sz="1800" dirty="0">
              <a:solidFill>
                <a:srgbClr val="009545"/>
              </a:solidFill>
              <a:latin typeface="Corbel" panose="020B0503020204020204" pitchFamily="34" charset="0"/>
            </a:endParaRPr>
          </a:p>
        </p:txBody>
      </p:sp>
    </p:spTree>
    <p:extLst>
      <p:ext uri="{BB962C8B-B14F-4D97-AF65-F5344CB8AC3E}">
        <p14:creationId xmlns:p14="http://schemas.microsoft.com/office/powerpoint/2010/main" val="3202892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le 9">
            <a:extLst>
              <a:ext uri="{FF2B5EF4-FFF2-40B4-BE49-F238E27FC236}">
                <a16:creationId xmlns:a16="http://schemas.microsoft.com/office/drawing/2014/main" id="{170E6A61-758D-CCB6-183E-09502B829D3B}"/>
              </a:ext>
            </a:extLst>
          </p:cNvPr>
          <p:cNvGraphicFramePr>
            <a:graphicFrameLocks noGrp="1"/>
          </p:cNvGraphicFramePr>
          <p:nvPr/>
        </p:nvGraphicFramePr>
        <p:xfrm>
          <a:off x="644235" y="3328040"/>
          <a:ext cx="1766455" cy="342900"/>
        </p:xfrm>
        <a:graphic>
          <a:graphicData uri="http://schemas.openxmlformats.org/drawingml/2006/table">
            <a:tbl>
              <a:tblPr firstRow="1" bandRow="1">
                <a:tableStyleId>{5C22544A-7EE6-4342-B048-85BDC9FD1C3A}</a:tableStyleId>
              </a:tblPr>
              <a:tblGrid>
                <a:gridCol w="426728">
                  <a:extLst>
                    <a:ext uri="{9D8B030D-6E8A-4147-A177-3AD203B41FA5}">
                      <a16:colId xmlns:a16="http://schemas.microsoft.com/office/drawing/2014/main" val="3534915434"/>
                    </a:ext>
                  </a:extLst>
                </a:gridCol>
                <a:gridCol w="446576">
                  <a:extLst>
                    <a:ext uri="{9D8B030D-6E8A-4147-A177-3AD203B41FA5}">
                      <a16:colId xmlns:a16="http://schemas.microsoft.com/office/drawing/2014/main" val="1238288208"/>
                    </a:ext>
                  </a:extLst>
                </a:gridCol>
                <a:gridCol w="456500">
                  <a:extLst>
                    <a:ext uri="{9D8B030D-6E8A-4147-A177-3AD203B41FA5}">
                      <a16:colId xmlns:a16="http://schemas.microsoft.com/office/drawing/2014/main" val="3224079992"/>
                    </a:ext>
                  </a:extLst>
                </a:gridCol>
                <a:gridCol w="436651">
                  <a:extLst>
                    <a:ext uri="{9D8B030D-6E8A-4147-A177-3AD203B41FA5}">
                      <a16:colId xmlns:a16="http://schemas.microsoft.com/office/drawing/2014/main" val="1834554974"/>
                    </a:ext>
                  </a:extLst>
                </a:gridCol>
              </a:tblGrid>
              <a:tr h="342900">
                <a:tc>
                  <a:txBody>
                    <a:bodyPr/>
                    <a:lstStyle/>
                    <a:p>
                      <a:pPr algn="ctr"/>
                      <a:r>
                        <a:rPr lang="en-US" sz="1100" b="1" dirty="0">
                          <a:solidFill>
                            <a:srgbClr val="002060"/>
                          </a:solidFill>
                          <a:latin typeface="Consolas" panose="020B0609020204030204" pitchFamily="49" charset="0"/>
                          <a:cs typeface="Consolas" panose="020B0609020204030204" pitchFamily="49" charset="0"/>
                        </a:rPr>
                        <a:t>0.9</a:t>
                      </a:r>
                    </a:p>
                  </a:txBody>
                  <a:tcPr marL="68580" marR="68580" marT="34290" marB="34290" anchor="ctr">
                    <a:lnL w="28575" cap="flat" cmpd="sng" algn="ctr">
                      <a:solidFill>
                        <a:srgbClr val="1700FF"/>
                      </a:solidFill>
                      <a:prstDash val="solid"/>
                      <a:round/>
                      <a:headEnd type="none" w="med" len="med"/>
                      <a:tailEnd type="none" w="med" len="med"/>
                    </a:lnL>
                    <a:lnR w="28575" cap="flat" cmpd="sng" algn="ctr">
                      <a:solidFill>
                        <a:srgbClr val="1700FF"/>
                      </a:solidFill>
                      <a:prstDash val="solid"/>
                      <a:round/>
                      <a:headEnd type="none" w="med" len="med"/>
                      <a:tailEnd type="none" w="med" len="med"/>
                    </a:lnR>
                    <a:lnT w="28575" cap="flat" cmpd="sng" algn="ctr">
                      <a:solidFill>
                        <a:srgbClr val="1700FF"/>
                      </a:solidFill>
                      <a:prstDash val="solid"/>
                      <a:round/>
                      <a:headEnd type="none" w="med" len="med"/>
                      <a:tailEnd type="none" w="med" len="med"/>
                    </a:lnT>
                    <a:lnB w="28575" cap="flat" cmpd="sng" algn="ctr">
                      <a:solidFill>
                        <a:srgbClr val="1700FF"/>
                      </a:solidFill>
                      <a:prstDash val="solid"/>
                      <a:round/>
                      <a:headEnd type="none" w="med" len="med"/>
                      <a:tailEnd type="none" w="med" len="med"/>
                    </a:lnB>
                    <a:solidFill>
                      <a:schemeClr val="accent1">
                        <a:lumMod val="20000"/>
                        <a:lumOff val="80000"/>
                      </a:schemeClr>
                    </a:solidFill>
                  </a:tcPr>
                </a:tc>
                <a:tc>
                  <a:txBody>
                    <a:bodyPr/>
                    <a:lstStyle/>
                    <a:p>
                      <a:pPr algn="ctr"/>
                      <a:r>
                        <a:rPr lang="en-US" sz="1100" b="1" dirty="0">
                          <a:solidFill>
                            <a:srgbClr val="002060"/>
                          </a:solidFill>
                          <a:latin typeface="Consolas" panose="020B0609020204030204" pitchFamily="49" charset="0"/>
                          <a:cs typeface="Consolas" panose="020B0609020204030204" pitchFamily="49" charset="0"/>
                        </a:rPr>
                        <a:t>0.1</a:t>
                      </a:r>
                    </a:p>
                  </a:txBody>
                  <a:tcPr marL="68580" marR="68580" marT="34290" marB="34290" anchor="ctr">
                    <a:lnL w="28575" cap="flat" cmpd="sng" algn="ctr">
                      <a:solidFill>
                        <a:srgbClr val="1700FF"/>
                      </a:solidFill>
                      <a:prstDash val="solid"/>
                      <a:round/>
                      <a:headEnd type="none" w="med" len="med"/>
                      <a:tailEnd type="none" w="med" len="med"/>
                    </a:lnL>
                    <a:lnR w="28575" cap="flat" cmpd="sng" algn="ctr">
                      <a:solidFill>
                        <a:srgbClr val="1700FF"/>
                      </a:solidFill>
                      <a:prstDash val="solid"/>
                      <a:round/>
                      <a:headEnd type="none" w="med" len="med"/>
                      <a:tailEnd type="none" w="med" len="med"/>
                    </a:lnR>
                    <a:lnT w="28575" cap="flat" cmpd="sng" algn="ctr">
                      <a:solidFill>
                        <a:srgbClr val="1700FF"/>
                      </a:solidFill>
                      <a:prstDash val="solid"/>
                      <a:round/>
                      <a:headEnd type="none" w="med" len="med"/>
                      <a:tailEnd type="none" w="med" len="med"/>
                    </a:lnT>
                    <a:lnB w="28575" cap="flat" cmpd="sng" algn="ctr">
                      <a:solidFill>
                        <a:srgbClr val="1700FF"/>
                      </a:solidFill>
                      <a:prstDash val="solid"/>
                      <a:round/>
                      <a:headEnd type="none" w="med" len="med"/>
                      <a:tailEnd type="none" w="med" len="med"/>
                    </a:lnB>
                    <a:solidFill>
                      <a:schemeClr val="accent1">
                        <a:lumMod val="20000"/>
                        <a:lumOff val="80000"/>
                      </a:schemeClr>
                    </a:solidFill>
                  </a:tcPr>
                </a:tc>
                <a:tc>
                  <a:txBody>
                    <a:bodyPr/>
                    <a:lstStyle/>
                    <a:p>
                      <a:pPr algn="ctr"/>
                      <a:r>
                        <a:rPr lang="en-US" sz="1100" b="1" dirty="0">
                          <a:solidFill>
                            <a:srgbClr val="002060"/>
                          </a:solidFill>
                          <a:latin typeface="Consolas" panose="020B0609020204030204" pitchFamily="49" charset="0"/>
                          <a:cs typeface="Consolas" panose="020B0609020204030204" pitchFamily="49" charset="0"/>
                        </a:rPr>
                        <a:t>-2.1</a:t>
                      </a:r>
                    </a:p>
                  </a:txBody>
                  <a:tcPr marL="68580" marR="68580" marT="34290" marB="34290" anchor="ctr">
                    <a:lnL w="28575" cap="flat" cmpd="sng" algn="ctr">
                      <a:solidFill>
                        <a:srgbClr val="1700FF"/>
                      </a:solidFill>
                      <a:prstDash val="solid"/>
                      <a:round/>
                      <a:headEnd type="none" w="med" len="med"/>
                      <a:tailEnd type="none" w="med" len="med"/>
                    </a:lnL>
                    <a:lnR w="28575" cap="flat" cmpd="sng" algn="ctr">
                      <a:solidFill>
                        <a:srgbClr val="1700FF"/>
                      </a:solidFill>
                      <a:prstDash val="solid"/>
                      <a:round/>
                      <a:headEnd type="none" w="med" len="med"/>
                      <a:tailEnd type="none" w="med" len="med"/>
                    </a:lnR>
                    <a:lnT w="28575" cap="flat" cmpd="sng" algn="ctr">
                      <a:solidFill>
                        <a:srgbClr val="1700FF"/>
                      </a:solidFill>
                      <a:prstDash val="solid"/>
                      <a:round/>
                      <a:headEnd type="none" w="med" len="med"/>
                      <a:tailEnd type="none" w="med" len="med"/>
                    </a:lnT>
                    <a:lnB w="28575" cap="flat" cmpd="sng" algn="ctr">
                      <a:solidFill>
                        <a:srgbClr val="1700FF"/>
                      </a:solidFill>
                      <a:prstDash val="solid"/>
                      <a:round/>
                      <a:headEnd type="none" w="med" len="med"/>
                      <a:tailEnd type="none" w="med" len="med"/>
                    </a:lnB>
                    <a:solidFill>
                      <a:schemeClr val="accent1">
                        <a:lumMod val="20000"/>
                        <a:lumOff val="80000"/>
                      </a:schemeClr>
                    </a:solidFill>
                  </a:tcPr>
                </a:tc>
                <a:tc>
                  <a:txBody>
                    <a:bodyPr/>
                    <a:lstStyle/>
                    <a:p>
                      <a:pPr algn="ctr"/>
                      <a:r>
                        <a:rPr lang="en-US" sz="1100" b="1" dirty="0">
                          <a:solidFill>
                            <a:srgbClr val="002060"/>
                          </a:solidFill>
                          <a:latin typeface="Consolas" panose="020B0609020204030204" pitchFamily="49" charset="0"/>
                          <a:cs typeface="Consolas" panose="020B0609020204030204" pitchFamily="49" charset="0"/>
                        </a:rPr>
                        <a:t>0.0</a:t>
                      </a:r>
                    </a:p>
                  </a:txBody>
                  <a:tcPr marL="68580" marR="68580" marT="34290" marB="34290" anchor="ctr">
                    <a:lnL w="28575" cap="flat" cmpd="sng" algn="ctr">
                      <a:solidFill>
                        <a:srgbClr val="1700FF"/>
                      </a:solidFill>
                      <a:prstDash val="solid"/>
                      <a:round/>
                      <a:headEnd type="none" w="med" len="med"/>
                      <a:tailEnd type="none" w="med" len="med"/>
                    </a:lnL>
                    <a:lnR w="28575" cap="flat" cmpd="sng" algn="ctr">
                      <a:solidFill>
                        <a:srgbClr val="1700FF"/>
                      </a:solidFill>
                      <a:prstDash val="solid"/>
                      <a:round/>
                      <a:headEnd type="none" w="med" len="med"/>
                      <a:tailEnd type="none" w="med" len="med"/>
                    </a:lnR>
                    <a:lnT w="28575" cap="flat" cmpd="sng" algn="ctr">
                      <a:solidFill>
                        <a:srgbClr val="1700FF"/>
                      </a:solidFill>
                      <a:prstDash val="solid"/>
                      <a:round/>
                      <a:headEnd type="none" w="med" len="med"/>
                      <a:tailEnd type="none" w="med" len="med"/>
                    </a:lnT>
                    <a:lnB w="28575" cap="flat" cmpd="sng" algn="ctr">
                      <a:solidFill>
                        <a:srgbClr val="1700FF"/>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78298463"/>
                  </a:ext>
                </a:extLst>
              </a:tr>
            </a:tbl>
          </a:graphicData>
        </a:graphic>
      </p:graphicFrame>
      <p:sp>
        <p:nvSpPr>
          <p:cNvPr id="26" name="Rounded Rectangular Callout 25">
            <a:extLst>
              <a:ext uri="{FF2B5EF4-FFF2-40B4-BE49-F238E27FC236}">
                <a16:creationId xmlns:a16="http://schemas.microsoft.com/office/drawing/2014/main" id="{7D81C3C6-A0CC-4278-BF42-4939AC172E85}"/>
              </a:ext>
            </a:extLst>
          </p:cNvPr>
          <p:cNvSpPr/>
          <p:nvPr/>
        </p:nvSpPr>
        <p:spPr>
          <a:xfrm>
            <a:off x="3465151" y="3072167"/>
            <a:ext cx="5169694" cy="656929"/>
          </a:xfrm>
          <a:prstGeom prst="wedgeRoundRectCallout">
            <a:avLst>
              <a:gd name="adj1" fmla="val -58867"/>
              <a:gd name="adj2" fmla="val 19405"/>
              <a:gd name="adj3" fmla="val 16667"/>
            </a:avLst>
          </a:prstGeom>
        </p:spPr>
        <p:style>
          <a:lnRef idx="2">
            <a:schemeClr val="dk1"/>
          </a:lnRef>
          <a:fillRef idx="1">
            <a:schemeClr val="lt1"/>
          </a:fillRef>
          <a:effectRef idx="0">
            <a:schemeClr val="dk1"/>
          </a:effectRef>
          <a:fontRef idx="minor">
            <a:schemeClr val="dk1"/>
          </a:fontRef>
        </p:style>
        <p:txBody>
          <a:bodyPr lIns="0" rIns="0" rtlCol="0" anchor="ctr"/>
          <a:lstStyle/>
          <a:p>
            <a:pPr algn="ctr"/>
            <a:r>
              <a:rPr lang="en-US" sz="1800" b="1" dirty="0">
                <a:solidFill>
                  <a:schemeClr val="tx1"/>
                </a:solidFill>
                <a:latin typeface="Corbel" panose="020B0503020204020204" pitchFamily="34" charset="0"/>
              </a:rPr>
              <a:t>continuous </a:t>
            </a:r>
            <a:r>
              <a:rPr lang="en-US" sz="1800" dirty="0">
                <a:solidFill>
                  <a:schemeClr val="tx1"/>
                </a:solidFill>
                <a:latin typeface="Corbel" panose="020B0503020204020204" pitchFamily="34" charset="0"/>
              </a:rPr>
              <a:t>prompts: </a:t>
            </a:r>
            <a:endParaRPr lang="en-US" sz="1800" dirty="0">
              <a:solidFill>
                <a:srgbClr val="FF0000"/>
              </a:solidFill>
              <a:latin typeface="Corbel" panose="020B0503020204020204" pitchFamily="34" charset="0"/>
            </a:endParaRPr>
          </a:p>
          <a:p>
            <a:pPr algn="ctr"/>
            <a:r>
              <a:rPr lang="en-US" sz="1800" dirty="0">
                <a:solidFill>
                  <a:srgbClr val="FF0000"/>
                </a:solidFill>
                <a:latin typeface="Corbel" panose="020B0503020204020204" pitchFamily="34" charset="0"/>
              </a:rPr>
              <a:t>unclear how to interpret, </a:t>
            </a:r>
            <a:r>
              <a:rPr lang="en-US" sz="1800" dirty="0">
                <a:solidFill>
                  <a:srgbClr val="009545"/>
                </a:solidFill>
                <a:latin typeface="Corbel" panose="020B0503020204020204" pitchFamily="34" charset="0"/>
              </a:rPr>
              <a:t>but easy to optimize</a:t>
            </a:r>
          </a:p>
        </p:txBody>
      </p:sp>
      <p:sp>
        <p:nvSpPr>
          <p:cNvPr id="32" name="Rectangle 31">
            <a:extLst>
              <a:ext uri="{FF2B5EF4-FFF2-40B4-BE49-F238E27FC236}">
                <a16:creationId xmlns:a16="http://schemas.microsoft.com/office/drawing/2014/main" id="{6F765382-5000-E0B9-326B-D0A15D8CF5F7}"/>
              </a:ext>
            </a:extLst>
          </p:cNvPr>
          <p:cNvSpPr/>
          <p:nvPr/>
        </p:nvSpPr>
        <p:spPr>
          <a:xfrm>
            <a:off x="341998" y="388143"/>
            <a:ext cx="2781587" cy="954107"/>
          </a:xfrm>
          <a:prstGeom prst="rect">
            <a:avLst/>
          </a:prstGeom>
        </p:spPr>
        <p:txBody>
          <a:bodyPr wrap="square">
            <a:spAutoFit/>
          </a:bodyPr>
          <a:lstStyle/>
          <a:p>
            <a:r>
              <a:rPr lang="en-US" dirty="0">
                <a:solidFill>
                  <a:srgbClr val="1700FF"/>
                </a:solidFill>
                <a:latin typeface="Consolas" panose="020B0609020204030204" pitchFamily="49" charset="0"/>
                <a:cs typeface="Consolas" panose="020B0609020204030204" pitchFamily="49" charset="0"/>
              </a:rPr>
              <a:t>What is the sentiment of the following review? (positive or negative) </a:t>
            </a:r>
          </a:p>
          <a:p>
            <a:endParaRPr lang="en-US" dirty="0">
              <a:solidFill>
                <a:srgbClr val="1700FF"/>
              </a:solidFill>
              <a:latin typeface="Consolas" panose="020B0609020204030204" pitchFamily="49" charset="0"/>
              <a:cs typeface="Consolas" panose="020B0609020204030204" pitchFamily="49" charset="0"/>
            </a:endParaRPr>
          </a:p>
        </p:txBody>
      </p:sp>
      <p:sp>
        <p:nvSpPr>
          <p:cNvPr id="33" name="Rectangle 32">
            <a:extLst>
              <a:ext uri="{FF2B5EF4-FFF2-40B4-BE49-F238E27FC236}">
                <a16:creationId xmlns:a16="http://schemas.microsoft.com/office/drawing/2014/main" id="{D63BE29F-EF39-4092-0F05-ECF2B03879A1}"/>
              </a:ext>
            </a:extLst>
          </p:cNvPr>
          <p:cNvSpPr/>
          <p:nvPr/>
        </p:nvSpPr>
        <p:spPr>
          <a:xfrm>
            <a:off x="5592017" y="1484228"/>
            <a:ext cx="2076468" cy="307777"/>
          </a:xfrm>
          <a:prstGeom prst="rect">
            <a:avLst/>
          </a:prstGeom>
        </p:spPr>
        <p:txBody>
          <a:bodyPr wrap="square">
            <a:spAutoFit/>
          </a:bodyPr>
          <a:lstStyle/>
          <a:p>
            <a:pPr algn="ctr"/>
            <a:r>
              <a:rPr lang="en-US" dirty="0">
                <a:latin typeface="Consolas" panose="020B0609020204030204" pitchFamily="49" charset="0"/>
                <a:cs typeface="Consolas" panose="020B0609020204030204" pitchFamily="49" charset="0"/>
              </a:rPr>
              <a:t>positive</a:t>
            </a:r>
          </a:p>
        </p:txBody>
      </p:sp>
      <p:pic>
        <p:nvPicPr>
          <p:cNvPr id="36" name="Graphic 35" descr="Badge Follow with solid fill">
            <a:extLst>
              <a:ext uri="{FF2B5EF4-FFF2-40B4-BE49-F238E27FC236}">
                <a16:creationId xmlns:a16="http://schemas.microsoft.com/office/drawing/2014/main" id="{42B258C6-FD03-EEBF-DDDD-7F27C37CA4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55370" y="1077497"/>
            <a:ext cx="342900" cy="342900"/>
          </a:xfrm>
          <a:prstGeom prst="rect">
            <a:avLst/>
          </a:prstGeom>
        </p:spPr>
      </p:pic>
      <p:sp>
        <p:nvSpPr>
          <p:cNvPr id="37" name="Rectangle 36">
            <a:extLst>
              <a:ext uri="{FF2B5EF4-FFF2-40B4-BE49-F238E27FC236}">
                <a16:creationId xmlns:a16="http://schemas.microsoft.com/office/drawing/2014/main" id="{B93F5D45-98EF-8C82-14F2-717560CF89DE}"/>
              </a:ext>
            </a:extLst>
          </p:cNvPr>
          <p:cNvSpPr/>
          <p:nvPr/>
        </p:nvSpPr>
        <p:spPr>
          <a:xfrm>
            <a:off x="237223" y="1422269"/>
            <a:ext cx="2619488" cy="523220"/>
          </a:xfrm>
          <a:prstGeom prst="rect">
            <a:avLst/>
          </a:prstGeom>
        </p:spPr>
        <p:txBody>
          <a:bodyPr wrap="square">
            <a:spAutoFit/>
          </a:bodyPr>
          <a:lstStyle/>
          <a:p>
            <a:pPr algn="ctr"/>
            <a:r>
              <a:rPr lang="en-US" dirty="0">
                <a:latin typeface="Consolas" panose="020B0609020204030204" pitchFamily="49" charset="0"/>
                <a:cs typeface="Consolas" panose="020B0609020204030204" pitchFamily="49" charset="0"/>
              </a:rPr>
              <a:t>Sentence: That was a great fantasy movie.</a:t>
            </a:r>
          </a:p>
        </p:txBody>
      </p:sp>
      <p:sp>
        <p:nvSpPr>
          <p:cNvPr id="38" name="Rounded Rectangular Callout 37">
            <a:extLst>
              <a:ext uri="{FF2B5EF4-FFF2-40B4-BE49-F238E27FC236}">
                <a16:creationId xmlns:a16="http://schemas.microsoft.com/office/drawing/2014/main" id="{962F3922-DE87-E73F-4403-F5B479EC118D}"/>
              </a:ext>
            </a:extLst>
          </p:cNvPr>
          <p:cNvSpPr/>
          <p:nvPr/>
        </p:nvSpPr>
        <p:spPr>
          <a:xfrm>
            <a:off x="3465152" y="211911"/>
            <a:ext cx="5169694" cy="656929"/>
          </a:xfrm>
          <a:prstGeom prst="wedgeRoundRectCallout">
            <a:avLst>
              <a:gd name="adj1" fmla="val -54361"/>
              <a:gd name="adj2" fmla="val 22569"/>
              <a:gd name="adj3" fmla="val 16667"/>
            </a:avLst>
          </a:prstGeom>
        </p:spPr>
        <p:style>
          <a:lnRef idx="2">
            <a:schemeClr val="dk1"/>
          </a:lnRef>
          <a:fillRef idx="1">
            <a:schemeClr val="lt1"/>
          </a:fillRef>
          <a:effectRef idx="0">
            <a:schemeClr val="dk1"/>
          </a:effectRef>
          <a:fontRef idx="minor">
            <a:schemeClr val="dk1"/>
          </a:fontRef>
        </p:style>
        <p:txBody>
          <a:bodyPr lIns="0" rIns="0" rtlCol="0" anchor="ctr"/>
          <a:lstStyle/>
          <a:p>
            <a:pPr algn="ctr"/>
            <a:r>
              <a:rPr lang="en-US" sz="1875" b="1" dirty="0">
                <a:solidFill>
                  <a:schemeClr val="tx1"/>
                </a:solidFill>
                <a:latin typeface="Corbel" panose="020B0503020204020204" pitchFamily="34" charset="0"/>
              </a:rPr>
              <a:t>discrete (text) </a:t>
            </a:r>
            <a:r>
              <a:rPr lang="en-US" sz="1875" dirty="0">
                <a:solidFill>
                  <a:schemeClr val="tx1"/>
                </a:solidFill>
                <a:latin typeface="Corbel" panose="020B0503020204020204" pitchFamily="34" charset="0"/>
              </a:rPr>
              <a:t>prompts: </a:t>
            </a:r>
            <a:br>
              <a:rPr lang="en-US" sz="1875" dirty="0">
                <a:solidFill>
                  <a:schemeClr val="tx1"/>
                </a:solidFill>
                <a:latin typeface="Corbel" panose="020B0503020204020204" pitchFamily="34" charset="0"/>
              </a:rPr>
            </a:br>
            <a:r>
              <a:rPr lang="en-US" sz="1875" dirty="0">
                <a:solidFill>
                  <a:srgbClr val="009545"/>
                </a:solidFill>
                <a:latin typeface="Corbel" panose="020B0503020204020204" pitchFamily="34" charset="0"/>
              </a:rPr>
              <a:t>easy to interpret, </a:t>
            </a:r>
            <a:r>
              <a:rPr lang="en-US" sz="1875" dirty="0">
                <a:solidFill>
                  <a:srgbClr val="FF0000"/>
                </a:solidFill>
                <a:latin typeface="Corbel" panose="020B0503020204020204" pitchFamily="34" charset="0"/>
              </a:rPr>
              <a:t>but not easy to optimize</a:t>
            </a:r>
          </a:p>
        </p:txBody>
      </p:sp>
      <p:sp>
        <p:nvSpPr>
          <p:cNvPr id="6" name="Rounded Rectangle 5">
            <a:extLst>
              <a:ext uri="{FF2B5EF4-FFF2-40B4-BE49-F238E27FC236}">
                <a16:creationId xmlns:a16="http://schemas.microsoft.com/office/drawing/2014/main" id="{CBFF70EA-25F8-94CC-D5B7-2A024406E8DD}"/>
              </a:ext>
            </a:extLst>
          </p:cNvPr>
          <p:cNvSpPr/>
          <p:nvPr/>
        </p:nvSpPr>
        <p:spPr>
          <a:xfrm>
            <a:off x="3894082" y="1197060"/>
            <a:ext cx="1513490" cy="835573"/>
          </a:xfrm>
          <a:prstGeom prst="roundRect">
            <a:avLst/>
          </a:prstGeom>
          <a:solidFill>
            <a:schemeClr val="bg1"/>
          </a:solidFill>
          <a:ln>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dirty="0">
                <a:latin typeface="Corbel" panose="020B0503020204020204" pitchFamily="34" charset="0"/>
              </a:rPr>
              <a:t>LM</a:t>
            </a:r>
          </a:p>
        </p:txBody>
      </p:sp>
      <p:cxnSp>
        <p:nvCxnSpPr>
          <p:cNvPr id="7" name="Straight Arrow Connector 6">
            <a:extLst>
              <a:ext uri="{FF2B5EF4-FFF2-40B4-BE49-F238E27FC236}">
                <a16:creationId xmlns:a16="http://schemas.microsoft.com/office/drawing/2014/main" id="{DC98E54A-542C-AE1A-A096-15C9C98489C1}"/>
              </a:ext>
            </a:extLst>
          </p:cNvPr>
          <p:cNvCxnSpPr>
            <a:cxnSpLocks/>
          </p:cNvCxnSpPr>
          <p:nvPr/>
        </p:nvCxnSpPr>
        <p:spPr>
          <a:xfrm>
            <a:off x="3223260" y="1614846"/>
            <a:ext cx="670823" cy="1"/>
          </a:xfrm>
          <a:prstGeom prst="straightConnector1">
            <a:avLst/>
          </a:prstGeom>
          <a:ln w="76200">
            <a:solidFill>
              <a:schemeClr val="accent1">
                <a:lumMod val="50000"/>
              </a:schemeClr>
            </a:solidFill>
            <a:tailEnd type="triangle"/>
          </a:ln>
          <a:effectLst/>
        </p:spPr>
        <p:style>
          <a:lnRef idx="3">
            <a:schemeClr val="accent3"/>
          </a:lnRef>
          <a:fillRef idx="0">
            <a:schemeClr val="accent3"/>
          </a:fillRef>
          <a:effectRef idx="2">
            <a:schemeClr val="accent3"/>
          </a:effectRef>
          <a:fontRef idx="minor">
            <a:schemeClr val="tx1"/>
          </a:fontRef>
        </p:style>
      </p:cxnSp>
      <p:cxnSp>
        <p:nvCxnSpPr>
          <p:cNvPr id="8" name="Straight Arrow Connector 7">
            <a:extLst>
              <a:ext uri="{FF2B5EF4-FFF2-40B4-BE49-F238E27FC236}">
                <a16:creationId xmlns:a16="http://schemas.microsoft.com/office/drawing/2014/main" id="{350B6888-8561-7CAE-25A7-262CC59328CE}"/>
              </a:ext>
            </a:extLst>
          </p:cNvPr>
          <p:cNvCxnSpPr>
            <a:cxnSpLocks/>
          </p:cNvCxnSpPr>
          <p:nvPr/>
        </p:nvCxnSpPr>
        <p:spPr>
          <a:xfrm>
            <a:off x="5407945" y="1614845"/>
            <a:ext cx="575441" cy="0"/>
          </a:xfrm>
          <a:prstGeom prst="straightConnector1">
            <a:avLst/>
          </a:prstGeom>
          <a:ln w="76200">
            <a:solidFill>
              <a:schemeClr val="accent1">
                <a:lumMod val="50000"/>
              </a:schemeClr>
            </a:solidFill>
            <a:tailEnd type="triangle"/>
          </a:ln>
          <a:effectLst/>
        </p:spPr>
        <p:style>
          <a:lnRef idx="3">
            <a:schemeClr val="accent3"/>
          </a:lnRef>
          <a:fillRef idx="0">
            <a:schemeClr val="accent3"/>
          </a:fillRef>
          <a:effectRef idx="2">
            <a:schemeClr val="accent3"/>
          </a:effectRef>
          <a:fontRef idx="minor">
            <a:schemeClr val="tx1"/>
          </a:fontRef>
        </p:style>
      </p:cxnSp>
      <p:sp>
        <p:nvSpPr>
          <p:cNvPr id="9" name="Rectangle 8">
            <a:extLst>
              <a:ext uri="{FF2B5EF4-FFF2-40B4-BE49-F238E27FC236}">
                <a16:creationId xmlns:a16="http://schemas.microsoft.com/office/drawing/2014/main" id="{E6B6594F-A3C0-A6E8-A54E-127B9E8FA286}"/>
              </a:ext>
            </a:extLst>
          </p:cNvPr>
          <p:cNvSpPr/>
          <p:nvPr/>
        </p:nvSpPr>
        <p:spPr>
          <a:xfrm>
            <a:off x="6090781" y="4070534"/>
            <a:ext cx="2076468" cy="307777"/>
          </a:xfrm>
          <a:prstGeom prst="rect">
            <a:avLst/>
          </a:prstGeom>
        </p:spPr>
        <p:txBody>
          <a:bodyPr wrap="square">
            <a:spAutoFit/>
          </a:bodyPr>
          <a:lstStyle/>
          <a:p>
            <a:r>
              <a:rPr lang="en-US" dirty="0">
                <a:latin typeface="Consolas" panose="020B0609020204030204" pitchFamily="49" charset="0"/>
                <a:cs typeface="Consolas" panose="020B0609020204030204" pitchFamily="49" charset="0"/>
              </a:rPr>
              <a:t>positive</a:t>
            </a:r>
          </a:p>
        </p:txBody>
      </p:sp>
      <p:sp>
        <p:nvSpPr>
          <p:cNvPr id="10" name="Rectangle 9">
            <a:extLst>
              <a:ext uri="{FF2B5EF4-FFF2-40B4-BE49-F238E27FC236}">
                <a16:creationId xmlns:a16="http://schemas.microsoft.com/office/drawing/2014/main" id="{0D0AAA92-FE1B-9F2D-35A3-DD295182CF0E}"/>
              </a:ext>
            </a:extLst>
          </p:cNvPr>
          <p:cNvSpPr/>
          <p:nvPr/>
        </p:nvSpPr>
        <p:spPr>
          <a:xfrm>
            <a:off x="245882" y="4008575"/>
            <a:ext cx="2619488" cy="523220"/>
          </a:xfrm>
          <a:prstGeom prst="rect">
            <a:avLst/>
          </a:prstGeom>
        </p:spPr>
        <p:txBody>
          <a:bodyPr wrap="square">
            <a:spAutoFit/>
          </a:bodyPr>
          <a:lstStyle/>
          <a:p>
            <a:pPr algn="ctr"/>
            <a:r>
              <a:rPr lang="en-US" dirty="0">
                <a:latin typeface="Consolas" panose="020B0609020204030204" pitchFamily="49" charset="0"/>
                <a:cs typeface="Consolas" panose="020B0609020204030204" pitchFamily="49" charset="0"/>
              </a:rPr>
              <a:t>Sentence: That was a great fantasy movie.</a:t>
            </a:r>
          </a:p>
        </p:txBody>
      </p:sp>
      <p:sp>
        <p:nvSpPr>
          <p:cNvPr id="11" name="Rounded Rectangle 10">
            <a:extLst>
              <a:ext uri="{FF2B5EF4-FFF2-40B4-BE49-F238E27FC236}">
                <a16:creationId xmlns:a16="http://schemas.microsoft.com/office/drawing/2014/main" id="{BC94EE55-9065-D0C0-7452-BAD6D11B382D}"/>
              </a:ext>
            </a:extLst>
          </p:cNvPr>
          <p:cNvSpPr/>
          <p:nvPr/>
        </p:nvSpPr>
        <p:spPr>
          <a:xfrm>
            <a:off x="3883691" y="3813138"/>
            <a:ext cx="1513490" cy="835573"/>
          </a:xfrm>
          <a:prstGeom prst="roundRect">
            <a:avLst/>
          </a:prstGeom>
          <a:solidFill>
            <a:schemeClr val="bg1"/>
          </a:solidFill>
          <a:ln>
            <a:solidFill>
              <a:schemeClr val="accent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dirty="0">
                <a:latin typeface="Corbel" panose="020B0503020204020204" pitchFamily="34" charset="0"/>
              </a:rPr>
              <a:t>LM</a:t>
            </a:r>
          </a:p>
        </p:txBody>
      </p:sp>
      <p:cxnSp>
        <p:nvCxnSpPr>
          <p:cNvPr id="12" name="Straight Arrow Connector 11">
            <a:extLst>
              <a:ext uri="{FF2B5EF4-FFF2-40B4-BE49-F238E27FC236}">
                <a16:creationId xmlns:a16="http://schemas.microsoft.com/office/drawing/2014/main" id="{89FF47C6-2CB8-969C-47BD-AB1D2C532F33}"/>
              </a:ext>
            </a:extLst>
          </p:cNvPr>
          <p:cNvCxnSpPr>
            <a:cxnSpLocks/>
          </p:cNvCxnSpPr>
          <p:nvPr/>
        </p:nvCxnSpPr>
        <p:spPr>
          <a:xfrm>
            <a:off x="3212869" y="4230924"/>
            <a:ext cx="670823" cy="1"/>
          </a:xfrm>
          <a:prstGeom prst="straightConnector1">
            <a:avLst/>
          </a:prstGeom>
          <a:ln w="76200">
            <a:solidFill>
              <a:schemeClr val="accent1">
                <a:lumMod val="50000"/>
              </a:schemeClr>
            </a:solidFill>
            <a:tailEnd type="triangle"/>
          </a:ln>
          <a:effectLst/>
        </p:spPr>
        <p:style>
          <a:lnRef idx="3">
            <a:schemeClr val="accent3"/>
          </a:lnRef>
          <a:fillRef idx="0">
            <a:schemeClr val="accent3"/>
          </a:fillRef>
          <a:effectRef idx="2">
            <a:schemeClr val="accent3"/>
          </a:effectRef>
          <a:fontRef idx="minor">
            <a:schemeClr val="tx1"/>
          </a:fontRef>
        </p:style>
      </p:cxnSp>
      <p:cxnSp>
        <p:nvCxnSpPr>
          <p:cNvPr id="13" name="Straight Arrow Connector 12">
            <a:extLst>
              <a:ext uri="{FF2B5EF4-FFF2-40B4-BE49-F238E27FC236}">
                <a16:creationId xmlns:a16="http://schemas.microsoft.com/office/drawing/2014/main" id="{8031F94F-2499-E3FE-E8FA-3DE59E5DDD0E}"/>
              </a:ext>
            </a:extLst>
          </p:cNvPr>
          <p:cNvCxnSpPr>
            <a:cxnSpLocks/>
          </p:cNvCxnSpPr>
          <p:nvPr/>
        </p:nvCxnSpPr>
        <p:spPr>
          <a:xfrm>
            <a:off x="5397554" y="4230923"/>
            <a:ext cx="575441" cy="0"/>
          </a:xfrm>
          <a:prstGeom prst="straightConnector1">
            <a:avLst/>
          </a:prstGeom>
          <a:ln w="76200">
            <a:solidFill>
              <a:schemeClr val="accent1">
                <a:lumMod val="50000"/>
              </a:schemeClr>
            </a:solidFill>
            <a:tailEnd type="triangle"/>
          </a:ln>
          <a:effectLst/>
        </p:spPr>
        <p:style>
          <a:lnRef idx="3">
            <a:schemeClr val="accent3"/>
          </a:lnRef>
          <a:fillRef idx="0">
            <a:schemeClr val="accent3"/>
          </a:fillRef>
          <a:effectRef idx="2">
            <a:schemeClr val="accent3"/>
          </a:effectRef>
          <a:fontRef idx="minor">
            <a:schemeClr val="tx1"/>
          </a:fontRef>
        </p:style>
      </p:cxnSp>
      <p:pic>
        <p:nvPicPr>
          <p:cNvPr id="16" name="Graphic 15" descr="Badge Follow with solid fill">
            <a:extLst>
              <a:ext uri="{FF2B5EF4-FFF2-40B4-BE49-F238E27FC236}">
                <a16:creationId xmlns:a16="http://schemas.microsoft.com/office/drawing/2014/main" id="{A11D18F9-9918-B25E-DA55-D916FB419B5C}"/>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1344979" y="3663803"/>
            <a:ext cx="342900" cy="342900"/>
          </a:xfrm>
          <a:prstGeom prst="rect">
            <a:avLst/>
          </a:prstGeom>
        </p:spPr>
      </p:pic>
      <p:sp>
        <p:nvSpPr>
          <p:cNvPr id="2" name="object 6">
            <a:extLst>
              <a:ext uri="{FF2B5EF4-FFF2-40B4-BE49-F238E27FC236}">
                <a16:creationId xmlns:a16="http://schemas.microsoft.com/office/drawing/2014/main" id="{417A7596-DD9F-4A24-6AFF-2249793ED273}"/>
              </a:ext>
            </a:extLst>
          </p:cNvPr>
          <p:cNvSpPr txBox="1"/>
          <p:nvPr/>
        </p:nvSpPr>
        <p:spPr>
          <a:xfrm>
            <a:off x="926003" y="4943061"/>
            <a:ext cx="7428865" cy="161583"/>
          </a:xfrm>
          <a:prstGeom prst="rect">
            <a:avLst/>
          </a:prstGeom>
        </p:spPr>
        <p:txBody>
          <a:bodyPr vert="horz" wrap="square" lIns="0" tIns="0" rIns="0" bIns="0" rtlCol="0">
            <a:spAutoFit/>
          </a:bodyPr>
          <a:lstStyle/>
          <a:p>
            <a:pPr marL="12700" algn="ctr">
              <a:lnSpc>
                <a:spcPct val="100000"/>
              </a:lnSpc>
            </a:pPr>
            <a:r>
              <a:rPr lang="en-US" sz="1050" spc="-10" dirty="0">
                <a:solidFill>
                  <a:srgbClr val="424242"/>
                </a:solidFill>
                <a:latin typeface="Corbel" panose="020B0503020204020204" pitchFamily="34" charset="0"/>
                <a:cs typeface="FreeSans"/>
                <a:hlinkClick r:id="rId7"/>
              </a:rPr>
              <a:t>[</a:t>
            </a:r>
            <a:r>
              <a:rPr sz="1050" spc="-10" dirty="0">
                <a:solidFill>
                  <a:srgbClr val="424242"/>
                </a:solidFill>
                <a:latin typeface="Corbel" panose="020B0503020204020204" pitchFamily="34" charset="0"/>
                <a:cs typeface="FreeSans"/>
                <a:hlinkClick r:id="rId7"/>
              </a:rPr>
              <a:t>"</a:t>
            </a:r>
            <a:r>
              <a:rPr lang="en-US" sz="1050" spc="-10" dirty="0">
                <a:solidFill>
                  <a:srgbClr val="424242"/>
                </a:solidFill>
                <a:latin typeface="Corbel" panose="020B0503020204020204" pitchFamily="34" charset="0"/>
                <a:cs typeface="FreeSans"/>
                <a:hlinkClick r:id="rId7"/>
              </a:rPr>
              <a:t>Prompt Waywardness: The Curious Case of Discretized Interpretation of Continuous Prompts</a:t>
            </a:r>
            <a:r>
              <a:rPr sz="1050" dirty="0">
                <a:solidFill>
                  <a:srgbClr val="424242"/>
                </a:solidFill>
                <a:latin typeface="Corbel" panose="020B0503020204020204" pitchFamily="34" charset="0"/>
                <a:cs typeface="FreeSans"/>
                <a:hlinkClick r:id="rId7"/>
              </a:rPr>
              <a:t>"</a:t>
            </a:r>
            <a:r>
              <a:rPr lang="en-US" sz="1050" dirty="0">
                <a:solidFill>
                  <a:srgbClr val="424242"/>
                </a:solidFill>
                <a:latin typeface="Corbel" panose="020B0503020204020204" pitchFamily="34" charset="0"/>
                <a:cs typeface="FreeSans"/>
                <a:hlinkClick r:id="rId7"/>
              </a:rPr>
              <a:t> </a:t>
            </a:r>
            <a:r>
              <a:rPr lang="en-US" sz="1050" u="heavy" spc="-15" dirty="0">
                <a:solidFill>
                  <a:srgbClr val="FF5252"/>
                </a:solidFill>
                <a:uFill>
                  <a:solidFill>
                    <a:srgbClr val="FF5252"/>
                  </a:solidFill>
                </a:uFill>
                <a:latin typeface="Corbel" panose="020B0503020204020204" pitchFamily="34" charset="0"/>
                <a:cs typeface="FreeSans"/>
                <a:hlinkClick r:id="rId7"/>
              </a:rPr>
              <a:t>Khashabi </a:t>
            </a:r>
            <a:r>
              <a:rPr lang="en-US" sz="1050" u="heavy" spc="25" dirty="0">
                <a:solidFill>
                  <a:srgbClr val="FF5252"/>
                </a:solidFill>
                <a:uFill>
                  <a:solidFill>
                    <a:srgbClr val="FF5252"/>
                  </a:solidFill>
                </a:uFill>
                <a:latin typeface="Corbel" panose="020B0503020204020204" pitchFamily="34" charset="0"/>
                <a:cs typeface="FreeSans"/>
                <a:hlinkClick r:id="rId7"/>
              </a:rPr>
              <a:t>et </a:t>
            </a:r>
            <a:r>
              <a:rPr lang="en-US" sz="1050" u="heavy" spc="-25" dirty="0">
                <a:solidFill>
                  <a:srgbClr val="FF5252"/>
                </a:solidFill>
                <a:uFill>
                  <a:solidFill>
                    <a:srgbClr val="FF5252"/>
                  </a:solidFill>
                </a:uFill>
                <a:latin typeface="Corbel" panose="020B0503020204020204" pitchFamily="34" charset="0"/>
                <a:cs typeface="FreeSans"/>
                <a:hlinkClick r:id="rId7"/>
              </a:rPr>
              <a:t>al., </a:t>
            </a:r>
            <a:r>
              <a:rPr lang="en-US" sz="1050" u="heavy" spc="30" dirty="0">
                <a:solidFill>
                  <a:srgbClr val="FF5252"/>
                </a:solidFill>
                <a:uFill>
                  <a:solidFill>
                    <a:srgbClr val="FF5252"/>
                  </a:solidFill>
                </a:uFill>
                <a:latin typeface="Corbel" panose="020B0503020204020204" pitchFamily="34" charset="0"/>
                <a:cs typeface="FreeSans"/>
                <a:hlinkClick r:id="rId7"/>
              </a:rPr>
              <a:t>2022</a:t>
            </a:r>
            <a:r>
              <a:rPr lang="en-US" sz="1050" spc="30" dirty="0">
                <a:solidFill>
                  <a:srgbClr val="424242"/>
                </a:solidFill>
                <a:latin typeface="Corbel" panose="020B0503020204020204" pitchFamily="34" charset="0"/>
                <a:cs typeface="FreeSans"/>
                <a:hlinkClick r:id="rId7"/>
              </a:rPr>
              <a:t>.]</a:t>
            </a:r>
            <a:endParaRPr sz="1050" dirty="0">
              <a:latin typeface="Corbel" panose="020B0503020204020204" pitchFamily="34" charset="0"/>
              <a:cs typeface="FreeSans"/>
            </a:endParaRPr>
          </a:p>
        </p:txBody>
      </p:sp>
    </p:spTree>
    <p:extLst>
      <p:ext uri="{BB962C8B-B14F-4D97-AF65-F5344CB8AC3E}">
        <p14:creationId xmlns:p14="http://schemas.microsoft.com/office/powerpoint/2010/main" val="912997725"/>
      </p:ext>
    </p:extLst>
  </p:cSld>
  <p:clrMapOvr>
    <a:masterClrMapping/>
  </p:clrMapOvr>
  <p:transition/>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9385" y="527650"/>
            <a:ext cx="8649969" cy="437011"/>
          </a:xfrm>
          <a:prstGeom prst="rect">
            <a:avLst/>
          </a:prstGeom>
        </p:spPr>
        <p:txBody>
          <a:bodyPr vert="horz" wrap="square" lIns="0" tIns="6065" rIns="0" bIns="0" rtlCol="0">
            <a:spAutoFit/>
          </a:bodyPr>
          <a:lstStyle/>
          <a:p>
            <a:pPr marL="5776">
              <a:lnSpc>
                <a:spcPct val="100000"/>
              </a:lnSpc>
              <a:spcBef>
                <a:spcPts val="48"/>
              </a:spcBef>
            </a:pPr>
            <a:r>
              <a:rPr lang="en-US" sz="2800" spc="-20" dirty="0">
                <a:latin typeface="Tahoma" panose="020B0604030504040204" pitchFamily="34" charset="0"/>
                <a:ea typeface="Tahoma" panose="020B0604030504040204" pitchFamily="34" charset="0"/>
                <a:cs typeface="Tahoma" panose="020B0604030504040204" pitchFamily="34" charset="0"/>
              </a:rPr>
              <a:t>Parameter-efficient</a:t>
            </a:r>
            <a:r>
              <a:rPr lang="en-US" sz="2800" spc="-9" dirty="0">
                <a:latin typeface="Tahoma" panose="020B0604030504040204" pitchFamily="34" charset="0"/>
                <a:ea typeface="Tahoma" panose="020B0604030504040204" pitchFamily="34" charset="0"/>
                <a:cs typeface="Tahoma" panose="020B0604030504040204" pitchFamily="34" charset="0"/>
              </a:rPr>
              <a:t> </a:t>
            </a:r>
            <a:r>
              <a:rPr lang="en-US" sz="2800" dirty="0">
                <a:latin typeface="Tahoma" panose="020B0604030504040204" pitchFamily="34" charset="0"/>
                <a:ea typeface="Tahoma" panose="020B0604030504040204" pitchFamily="34" charset="0"/>
                <a:cs typeface="Tahoma" panose="020B0604030504040204" pitchFamily="34" charset="0"/>
              </a:rPr>
              <a:t>Fine-tuning: Adding Models</a:t>
            </a:r>
          </a:p>
        </p:txBody>
      </p:sp>
      <p:sp>
        <p:nvSpPr>
          <p:cNvPr id="5" name="Text Placeholder 4">
            <a:extLst>
              <a:ext uri="{FF2B5EF4-FFF2-40B4-BE49-F238E27FC236}">
                <a16:creationId xmlns:a16="http://schemas.microsoft.com/office/drawing/2014/main" id="{5468F5D4-0739-32A9-1CE9-127E04C8E80F}"/>
              </a:ext>
            </a:extLst>
          </p:cNvPr>
          <p:cNvSpPr>
            <a:spLocks noGrp="1"/>
          </p:cNvSpPr>
          <p:nvPr>
            <p:ph type="body" sz="quarter" idx="16"/>
          </p:nvPr>
        </p:nvSpPr>
        <p:spPr/>
        <p:txBody>
          <a:bodyPr/>
          <a:lstStyle/>
          <a:p>
            <a:pPr marL="188585" marR="13862" indent="-171546">
              <a:lnSpc>
                <a:spcPts val="2342"/>
              </a:lnSpc>
              <a:spcBef>
                <a:spcPts val="271"/>
              </a:spcBef>
              <a:buFont typeface="Arial MT"/>
              <a:buChar char="•"/>
              <a:tabLst>
                <a:tab pos="188874" algn="l"/>
              </a:tabLst>
            </a:pPr>
            <a:r>
              <a:rPr lang="en-US" sz="2092" dirty="0">
                <a:latin typeface="Calibri"/>
                <a:cs typeface="Calibri"/>
              </a:rPr>
              <a:t>Augmenting </a:t>
            </a:r>
            <a:r>
              <a:rPr lang="en-US" sz="2092" spc="2" dirty="0">
                <a:latin typeface="Calibri"/>
                <a:cs typeface="Calibri"/>
              </a:rPr>
              <a:t>the</a:t>
            </a:r>
            <a:r>
              <a:rPr lang="en-US" sz="2092" dirty="0">
                <a:latin typeface="Calibri"/>
                <a:cs typeface="Calibri"/>
              </a:rPr>
              <a:t> </a:t>
            </a:r>
            <a:r>
              <a:rPr lang="en-US" sz="2092" spc="-5" dirty="0">
                <a:latin typeface="Calibri"/>
                <a:cs typeface="Calibri"/>
              </a:rPr>
              <a:t>existing</a:t>
            </a:r>
            <a:r>
              <a:rPr lang="en-US" sz="2092" dirty="0">
                <a:latin typeface="Calibri"/>
                <a:cs typeface="Calibri"/>
              </a:rPr>
              <a:t> </a:t>
            </a:r>
            <a:r>
              <a:rPr lang="en-US" sz="2092" spc="-5" dirty="0">
                <a:latin typeface="Calibri"/>
                <a:cs typeface="Calibri"/>
              </a:rPr>
              <a:t>pre-trained</a:t>
            </a:r>
            <a:r>
              <a:rPr lang="en-US" sz="2092" dirty="0">
                <a:latin typeface="Calibri"/>
                <a:cs typeface="Calibri"/>
              </a:rPr>
              <a:t> </a:t>
            </a:r>
            <a:r>
              <a:rPr lang="en-US" sz="2092" spc="2" dirty="0">
                <a:latin typeface="Calibri"/>
                <a:cs typeface="Calibri"/>
              </a:rPr>
              <a:t>model</a:t>
            </a:r>
            <a:r>
              <a:rPr lang="en-US" sz="2092" dirty="0">
                <a:latin typeface="Calibri"/>
                <a:cs typeface="Calibri"/>
              </a:rPr>
              <a:t> </a:t>
            </a:r>
            <a:r>
              <a:rPr lang="en-US" sz="2092" spc="2" dirty="0">
                <a:latin typeface="Calibri"/>
                <a:cs typeface="Calibri"/>
              </a:rPr>
              <a:t>with </a:t>
            </a:r>
            <a:r>
              <a:rPr lang="en-US" sz="2092" spc="-11" dirty="0">
                <a:latin typeface="Calibri"/>
                <a:cs typeface="Calibri"/>
              </a:rPr>
              <a:t>extra</a:t>
            </a:r>
            <a:r>
              <a:rPr lang="en-US" sz="2092" dirty="0">
                <a:latin typeface="Calibri"/>
                <a:cs typeface="Calibri"/>
              </a:rPr>
              <a:t> </a:t>
            </a:r>
            <a:r>
              <a:rPr lang="en-US" sz="2092" spc="-9" dirty="0">
                <a:latin typeface="Calibri"/>
                <a:cs typeface="Calibri"/>
              </a:rPr>
              <a:t>parameters</a:t>
            </a:r>
            <a:r>
              <a:rPr lang="en-US" sz="2092" spc="2" dirty="0">
                <a:latin typeface="Calibri"/>
                <a:cs typeface="Calibri"/>
              </a:rPr>
              <a:t> or </a:t>
            </a:r>
            <a:r>
              <a:rPr lang="en-US" sz="2092" spc="-466" dirty="0">
                <a:latin typeface="Calibri"/>
                <a:cs typeface="Calibri"/>
              </a:rPr>
              <a:t> </a:t>
            </a:r>
            <a:r>
              <a:rPr lang="en-US" sz="2092" spc="-16" dirty="0">
                <a:latin typeface="Calibri"/>
                <a:cs typeface="Calibri"/>
              </a:rPr>
              <a:t>layers</a:t>
            </a:r>
            <a:r>
              <a:rPr lang="en-US" sz="2092" dirty="0">
                <a:latin typeface="Calibri"/>
                <a:cs typeface="Calibri"/>
              </a:rPr>
              <a:t> </a:t>
            </a:r>
            <a:r>
              <a:rPr lang="en-US" sz="2092" spc="2" dirty="0">
                <a:latin typeface="Calibri"/>
                <a:cs typeface="Calibri"/>
              </a:rPr>
              <a:t>and</a:t>
            </a:r>
            <a:r>
              <a:rPr lang="en-US" sz="2092" dirty="0">
                <a:latin typeface="Calibri"/>
                <a:cs typeface="Calibri"/>
              </a:rPr>
              <a:t> </a:t>
            </a:r>
            <a:r>
              <a:rPr lang="en-US" sz="2092" spc="-5" dirty="0">
                <a:latin typeface="Calibri"/>
                <a:cs typeface="Calibri"/>
              </a:rPr>
              <a:t>training</a:t>
            </a:r>
            <a:r>
              <a:rPr lang="en-US" sz="2092" dirty="0">
                <a:latin typeface="Calibri"/>
                <a:cs typeface="Calibri"/>
              </a:rPr>
              <a:t> </a:t>
            </a:r>
            <a:r>
              <a:rPr lang="en-US" sz="2092" spc="2" dirty="0">
                <a:latin typeface="Calibri"/>
                <a:cs typeface="Calibri"/>
              </a:rPr>
              <a:t>only</a:t>
            </a:r>
            <a:r>
              <a:rPr lang="en-US" sz="2092" dirty="0">
                <a:latin typeface="Calibri"/>
                <a:cs typeface="Calibri"/>
              </a:rPr>
              <a:t> </a:t>
            </a:r>
            <a:r>
              <a:rPr lang="en-US" sz="2092" spc="2" dirty="0">
                <a:latin typeface="Calibri"/>
                <a:cs typeface="Calibri"/>
              </a:rPr>
              <a:t>the</a:t>
            </a:r>
            <a:r>
              <a:rPr lang="en-US" sz="2092" dirty="0">
                <a:latin typeface="Calibri"/>
                <a:cs typeface="Calibri"/>
              </a:rPr>
              <a:t> new </a:t>
            </a:r>
            <a:r>
              <a:rPr lang="en-US" sz="2092" spc="-9" dirty="0">
                <a:latin typeface="Calibri"/>
                <a:cs typeface="Calibri"/>
              </a:rPr>
              <a:t>parameters</a:t>
            </a:r>
            <a:endParaRPr lang="en-US" sz="2092" dirty="0">
              <a:latin typeface="Calibri"/>
              <a:cs typeface="Calibri"/>
            </a:endParaRPr>
          </a:p>
          <a:p>
            <a:pPr marL="188585" indent="-171546">
              <a:spcBef>
                <a:spcPts val="530"/>
              </a:spcBef>
              <a:buFont typeface="Arial MT"/>
              <a:buChar char="•"/>
              <a:tabLst>
                <a:tab pos="188874" algn="l"/>
              </a:tabLst>
            </a:pPr>
            <a:r>
              <a:rPr lang="en-US" sz="2092" spc="-34" dirty="0">
                <a:latin typeface="Calibri"/>
                <a:cs typeface="Calibri"/>
              </a:rPr>
              <a:t>Two</a:t>
            </a:r>
            <a:r>
              <a:rPr lang="en-US" sz="2092" spc="-5" dirty="0">
                <a:latin typeface="Calibri"/>
                <a:cs typeface="Calibri"/>
              </a:rPr>
              <a:t> </a:t>
            </a:r>
            <a:r>
              <a:rPr lang="en-US" sz="2092" dirty="0">
                <a:latin typeface="Calibri"/>
                <a:cs typeface="Calibri"/>
              </a:rPr>
              <a:t>commonly</a:t>
            </a:r>
            <a:r>
              <a:rPr lang="en-US" sz="2092" spc="-5" dirty="0">
                <a:latin typeface="Calibri"/>
                <a:cs typeface="Calibri"/>
              </a:rPr>
              <a:t> </a:t>
            </a:r>
            <a:r>
              <a:rPr lang="en-US" sz="2092" spc="2" dirty="0">
                <a:latin typeface="Calibri"/>
                <a:cs typeface="Calibri"/>
              </a:rPr>
              <a:t>used</a:t>
            </a:r>
            <a:r>
              <a:rPr lang="en-US" sz="2092" spc="-5" dirty="0">
                <a:latin typeface="Calibri"/>
                <a:cs typeface="Calibri"/>
              </a:rPr>
              <a:t> </a:t>
            </a:r>
            <a:r>
              <a:rPr lang="en-US" sz="2092" dirty="0">
                <a:latin typeface="Calibri"/>
                <a:cs typeface="Calibri"/>
              </a:rPr>
              <a:t>methods:</a:t>
            </a:r>
          </a:p>
          <a:p>
            <a:pPr marL="360131" lvl="1" indent="-171835">
              <a:spcBef>
                <a:spcPts val="580"/>
              </a:spcBef>
              <a:buFont typeface="Arial MT"/>
              <a:buChar char="•"/>
              <a:tabLst>
                <a:tab pos="360420" algn="l"/>
              </a:tabLst>
            </a:pPr>
            <a:r>
              <a:rPr lang="en-US" sz="2092" spc="2" dirty="0">
                <a:latin typeface="Calibri"/>
                <a:cs typeface="Calibri"/>
              </a:rPr>
              <a:t>Soft</a:t>
            </a:r>
            <a:r>
              <a:rPr lang="en-US" sz="2092" spc="-16" dirty="0">
                <a:latin typeface="Calibri"/>
                <a:cs typeface="Calibri"/>
              </a:rPr>
              <a:t> </a:t>
            </a:r>
            <a:r>
              <a:rPr lang="en-US" sz="2092" spc="-5" dirty="0">
                <a:latin typeface="Calibri"/>
                <a:cs typeface="Calibri"/>
              </a:rPr>
              <a:t>prompts</a:t>
            </a:r>
            <a:endParaRPr lang="en-US" sz="2092" dirty="0">
              <a:latin typeface="Calibri"/>
              <a:cs typeface="Calibri"/>
            </a:endParaRPr>
          </a:p>
          <a:p>
            <a:pPr marL="360131" lvl="1" indent="-171835">
              <a:spcBef>
                <a:spcPts val="582"/>
              </a:spcBef>
              <a:buFont typeface="Arial MT"/>
              <a:buChar char="•"/>
              <a:tabLst>
                <a:tab pos="360420" algn="l"/>
              </a:tabLst>
            </a:pPr>
            <a:r>
              <a:rPr lang="en-US" sz="2092" b="1" spc="-7" dirty="0">
                <a:latin typeface="Calibri"/>
                <a:cs typeface="Calibri"/>
              </a:rPr>
              <a:t>Adapters</a:t>
            </a:r>
            <a:endParaRPr lang="en-US" sz="2092" b="1" dirty="0">
              <a:latin typeface="Calibri"/>
              <a:cs typeface="Calibri"/>
            </a:endParaRPr>
          </a:p>
          <a:p>
            <a:endParaRPr lang="en-US" dirty="0"/>
          </a:p>
        </p:txBody>
      </p:sp>
      <p:sp>
        <p:nvSpPr>
          <p:cNvPr id="4" name="object 4"/>
          <p:cNvSpPr txBox="1">
            <a:spLocks noGrp="1"/>
          </p:cNvSpPr>
          <p:nvPr>
            <p:ph type="sldNum" sz="quarter" idx="4294967295"/>
          </p:nvPr>
        </p:nvSpPr>
        <p:spPr>
          <a:xfrm>
            <a:off x="8812213" y="10642600"/>
            <a:ext cx="331787" cy="276225"/>
          </a:xfrm>
          <a:prstGeom prst="rect">
            <a:avLst/>
          </a:prstGeom>
        </p:spPr>
        <p:txBody>
          <a:bodyPr vert="horz" wrap="square" lIns="0" tIns="0" rIns="0" bIns="0" rtlCol="0">
            <a:spAutoFit/>
          </a:bodyPr>
          <a:lstStyle>
            <a:defPPr>
              <a:defRPr lang="en-US"/>
            </a:defPPr>
            <a:lvl1pPr marL="0" algn="l" defTabSz="914400" rtl="0" eaLnBrk="1" latinLnBrk="0" hangingPunct="1">
              <a:defRPr sz="195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975"/>
              </a:lnSpc>
            </a:pPr>
            <a:fld id="{81D60167-4931-47E6-BA6A-407CBD079E47}" type="slidenum">
              <a:rPr lang="en-US" spc="10" smtClean="0"/>
              <a:pPr marL="38100">
                <a:lnSpc>
                  <a:spcPts val="1975"/>
                </a:lnSpc>
              </a:pPr>
              <a:t>23</a:t>
            </a:fld>
            <a:endParaRPr spc="5" dirty="0"/>
          </a:p>
        </p:txBody>
      </p:sp>
      <p:pic>
        <p:nvPicPr>
          <p:cNvPr id="3" name="object 3">
            <a:extLst>
              <a:ext uri="{FF2B5EF4-FFF2-40B4-BE49-F238E27FC236}">
                <a16:creationId xmlns:a16="http://schemas.microsoft.com/office/drawing/2014/main" id="{EEA3752E-0A1E-4507-D5D2-EB22E3714D96}"/>
              </a:ext>
            </a:extLst>
          </p:cNvPr>
          <p:cNvPicPr/>
          <p:nvPr/>
        </p:nvPicPr>
        <p:blipFill>
          <a:blip r:embed="rId2" cstate="print"/>
          <a:stretch>
            <a:fillRect/>
          </a:stretch>
        </p:blipFill>
        <p:spPr>
          <a:xfrm>
            <a:off x="4016278" y="2635206"/>
            <a:ext cx="4795935" cy="2428292"/>
          </a:xfrm>
          <a:prstGeom prst="rect">
            <a:avLst/>
          </a:prstGeom>
        </p:spPr>
      </p:pic>
    </p:spTree>
    <p:extLst>
      <p:ext uri="{BB962C8B-B14F-4D97-AF65-F5344CB8AC3E}">
        <p14:creationId xmlns:p14="http://schemas.microsoft.com/office/powerpoint/2010/main" val="2778063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E4A16-41EA-0E4A-4DCC-0886C63D3DDA}"/>
              </a:ext>
            </a:extLst>
          </p:cNvPr>
          <p:cNvSpPr>
            <a:spLocks noGrp="1"/>
          </p:cNvSpPr>
          <p:nvPr>
            <p:ph type="title"/>
          </p:nvPr>
        </p:nvSpPr>
        <p:spPr/>
        <p:txBody>
          <a:bodyPr>
            <a:normAutofit/>
          </a:bodyPr>
          <a:lstStyle/>
          <a:p>
            <a:r>
              <a:rPr lang="en-US" dirty="0"/>
              <a:t>Adapters</a:t>
            </a:r>
          </a:p>
        </p:txBody>
      </p:sp>
      <p:sp>
        <p:nvSpPr>
          <p:cNvPr id="3" name="Content Placeholder 2">
            <a:extLst>
              <a:ext uri="{FF2B5EF4-FFF2-40B4-BE49-F238E27FC236}">
                <a16:creationId xmlns:a16="http://schemas.microsoft.com/office/drawing/2014/main" id="{560B3BD7-CE84-5564-CDCA-C98DB03367F4}"/>
              </a:ext>
            </a:extLst>
          </p:cNvPr>
          <p:cNvSpPr>
            <a:spLocks noGrp="1"/>
          </p:cNvSpPr>
          <p:nvPr>
            <p:ph type="body" sz="quarter" idx="16"/>
          </p:nvPr>
        </p:nvSpPr>
        <p:spPr>
          <a:xfrm>
            <a:off x="533919" y="1175965"/>
            <a:ext cx="8085415" cy="3077573"/>
          </a:xfrm>
        </p:spPr>
        <p:txBody>
          <a:bodyPr/>
          <a:lstStyle/>
          <a:p>
            <a:r>
              <a:rPr lang="en-US" b="1" dirty="0"/>
              <a:t>Idea:</a:t>
            </a:r>
            <a:r>
              <a:rPr lang="en-US" dirty="0"/>
              <a:t> train small sub-networks and only tune those. </a:t>
            </a:r>
          </a:p>
          <a:p>
            <a:pPr lvl="1"/>
            <a:r>
              <a:rPr lang="en-US" spc="7" dirty="0">
                <a:latin typeface="Tahoma" panose="020B0604030504040204" pitchFamily="34" charset="0"/>
                <a:ea typeface="Tahoma" panose="020B0604030504040204" pitchFamily="34" charset="0"/>
                <a:cs typeface="Tahoma" panose="020B0604030504040204" pitchFamily="34" charset="0"/>
              </a:rPr>
              <a:t>FF </a:t>
            </a:r>
            <a:r>
              <a:rPr lang="en-US" spc="2" dirty="0">
                <a:latin typeface="Tahoma" panose="020B0604030504040204" pitchFamily="34" charset="0"/>
                <a:ea typeface="Tahoma" panose="020B0604030504040204" pitchFamily="34" charset="0"/>
                <a:cs typeface="Tahoma" panose="020B0604030504040204" pitchFamily="34" charset="0"/>
              </a:rPr>
              <a:t>projects </a:t>
            </a:r>
            <a:r>
              <a:rPr lang="en-US" spc="-2" dirty="0">
                <a:latin typeface="Tahoma" panose="020B0604030504040204" pitchFamily="34" charset="0"/>
                <a:ea typeface="Tahoma" panose="020B0604030504040204" pitchFamily="34" charset="0"/>
                <a:cs typeface="Tahoma" panose="020B0604030504040204" pitchFamily="34" charset="0"/>
              </a:rPr>
              <a:t>to </a:t>
            </a:r>
            <a:r>
              <a:rPr lang="en-US" spc="7" dirty="0">
                <a:latin typeface="Tahoma" panose="020B0604030504040204" pitchFamily="34" charset="0"/>
                <a:ea typeface="Tahoma" panose="020B0604030504040204" pitchFamily="34" charset="0"/>
                <a:cs typeface="Tahoma" panose="020B0604030504040204" pitchFamily="34" charset="0"/>
              </a:rPr>
              <a:t>a </a:t>
            </a:r>
            <a:r>
              <a:rPr lang="en-US" spc="5" dirty="0">
                <a:latin typeface="Tahoma" panose="020B0604030504040204" pitchFamily="34" charset="0"/>
                <a:ea typeface="Tahoma" panose="020B0604030504040204" pitchFamily="34" charset="0"/>
                <a:cs typeface="Tahoma" panose="020B0604030504040204" pitchFamily="34" charset="0"/>
              </a:rPr>
              <a:t>low dimensional space </a:t>
            </a:r>
            <a:r>
              <a:rPr lang="en-US" spc="-2" dirty="0">
                <a:latin typeface="Tahoma" panose="020B0604030504040204" pitchFamily="34" charset="0"/>
                <a:ea typeface="Tahoma" panose="020B0604030504040204" pitchFamily="34" charset="0"/>
                <a:cs typeface="Tahoma" panose="020B0604030504040204" pitchFamily="34" charset="0"/>
              </a:rPr>
              <a:t>to </a:t>
            </a:r>
            <a:r>
              <a:rPr lang="en-US" spc="-334" dirty="0">
                <a:latin typeface="Tahoma" panose="020B0604030504040204" pitchFamily="34" charset="0"/>
                <a:ea typeface="Tahoma" panose="020B0604030504040204" pitchFamily="34" charset="0"/>
                <a:cs typeface="Tahoma" panose="020B0604030504040204" pitchFamily="34" charset="0"/>
              </a:rPr>
              <a:t> </a:t>
            </a:r>
            <a:r>
              <a:rPr lang="en-US" spc="2" dirty="0">
                <a:latin typeface="Tahoma" panose="020B0604030504040204" pitchFamily="34" charset="0"/>
                <a:ea typeface="Tahoma" panose="020B0604030504040204" pitchFamily="34" charset="0"/>
                <a:cs typeface="Tahoma" panose="020B0604030504040204" pitchFamily="34" charset="0"/>
              </a:rPr>
              <a:t>reduce</a:t>
            </a:r>
            <a:r>
              <a:rPr lang="en-US" dirty="0">
                <a:latin typeface="Tahoma" panose="020B0604030504040204" pitchFamily="34" charset="0"/>
                <a:ea typeface="Tahoma" panose="020B0604030504040204" pitchFamily="34" charset="0"/>
                <a:cs typeface="Tahoma" panose="020B0604030504040204" pitchFamily="34" charset="0"/>
              </a:rPr>
              <a:t> </a:t>
            </a:r>
            <a:r>
              <a:rPr lang="en-US" spc="-2" dirty="0">
                <a:latin typeface="Tahoma" panose="020B0604030504040204" pitchFamily="34" charset="0"/>
                <a:ea typeface="Tahoma" panose="020B0604030504040204" pitchFamily="34" charset="0"/>
                <a:cs typeface="Tahoma" panose="020B0604030504040204" pitchFamily="34" charset="0"/>
              </a:rPr>
              <a:t>parameters.</a:t>
            </a:r>
            <a:endParaRPr lang="en-US" dirty="0">
              <a:latin typeface="Tahoma" panose="020B0604030504040204" pitchFamily="34" charset="0"/>
              <a:ea typeface="Tahoma" panose="020B0604030504040204" pitchFamily="34" charset="0"/>
              <a:cs typeface="Tahoma" panose="020B0604030504040204" pitchFamily="34" charset="0"/>
            </a:endParaRPr>
          </a:p>
          <a:p>
            <a:r>
              <a:rPr lang="en-US" spc="-5" dirty="0"/>
              <a:t>No</a:t>
            </a:r>
            <a:r>
              <a:rPr lang="en-US" spc="-15" dirty="0"/>
              <a:t> </a:t>
            </a:r>
            <a:r>
              <a:rPr lang="en-US" spc="-5" dirty="0"/>
              <a:t>need</a:t>
            </a:r>
            <a:r>
              <a:rPr lang="en-US" spc="-15" dirty="0"/>
              <a:t> </a:t>
            </a:r>
            <a:r>
              <a:rPr lang="en-US" spc="-5" dirty="0"/>
              <a:t>to</a:t>
            </a:r>
            <a:r>
              <a:rPr lang="en-US" spc="-15" dirty="0"/>
              <a:t> </a:t>
            </a:r>
            <a:r>
              <a:rPr lang="en-US" dirty="0"/>
              <a:t>store</a:t>
            </a:r>
            <a:r>
              <a:rPr lang="en-US" spc="-15" dirty="0"/>
              <a:t> </a:t>
            </a:r>
            <a:r>
              <a:rPr lang="en-US" dirty="0"/>
              <a:t>a</a:t>
            </a:r>
            <a:r>
              <a:rPr lang="en-US" spc="-15" dirty="0"/>
              <a:t> </a:t>
            </a:r>
            <a:r>
              <a:rPr lang="en-US" spc="-5" dirty="0"/>
              <a:t>full</a:t>
            </a:r>
            <a:r>
              <a:rPr lang="en-US" spc="-15" dirty="0"/>
              <a:t> </a:t>
            </a:r>
            <a:r>
              <a:rPr lang="en-US" dirty="0"/>
              <a:t>model</a:t>
            </a:r>
            <a:r>
              <a:rPr lang="en-US" spc="-10" dirty="0"/>
              <a:t> </a:t>
            </a:r>
            <a:r>
              <a:rPr lang="en-US" spc="-5" dirty="0"/>
              <a:t>for</a:t>
            </a:r>
            <a:r>
              <a:rPr lang="en-US" spc="-15" dirty="0"/>
              <a:t> </a:t>
            </a:r>
            <a:r>
              <a:rPr lang="en-US" spc="-5" dirty="0"/>
              <a:t>each </a:t>
            </a:r>
            <a:r>
              <a:rPr lang="en-US" spc="-484" dirty="0"/>
              <a:t> </a:t>
            </a:r>
            <a:r>
              <a:rPr lang="en-US" spc="-5" dirty="0"/>
              <a:t>task,</a:t>
            </a:r>
            <a:r>
              <a:rPr lang="en-US" spc="-10" dirty="0"/>
              <a:t> </a:t>
            </a:r>
            <a:r>
              <a:rPr lang="en-US" b="1" spc="-5" dirty="0"/>
              <a:t>only</a:t>
            </a:r>
            <a:r>
              <a:rPr lang="en-US" b="1" spc="-10" dirty="0"/>
              <a:t> </a:t>
            </a:r>
            <a:r>
              <a:rPr lang="en-US" b="1" spc="-5" dirty="0"/>
              <a:t>the</a:t>
            </a:r>
            <a:r>
              <a:rPr lang="en-US" b="1" spc="-15" dirty="0"/>
              <a:t> </a:t>
            </a:r>
            <a:r>
              <a:rPr lang="en-US" b="1" spc="-5" dirty="0"/>
              <a:t>adapter</a:t>
            </a:r>
            <a:r>
              <a:rPr lang="en-US" b="1" spc="-10" dirty="0"/>
              <a:t> </a:t>
            </a:r>
            <a:r>
              <a:rPr lang="en-US" b="1" spc="-5" dirty="0"/>
              <a:t>params</a:t>
            </a:r>
            <a:r>
              <a:rPr lang="en-US" spc="-5" dirty="0"/>
              <a:t>.</a:t>
            </a:r>
            <a:endParaRPr lang="en-US" dirty="0"/>
          </a:p>
        </p:txBody>
      </p:sp>
      <p:pic>
        <p:nvPicPr>
          <p:cNvPr id="7" name="Picture 6" descr="Diagram&#10;&#10;Description automatically generated">
            <a:extLst>
              <a:ext uri="{FF2B5EF4-FFF2-40B4-BE49-F238E27FC236}">
                <a16:creationId xmlns:a16="http://schemas.microsoft.com/office/drawing/2014/main" id="{F50020A5-58FA-84D8-B059-BFE741690483}"/>
              </a:ext>
            </a:extLst>
          </p:cNvPr>
          <p:cNvPicPr>
            <a:picLocks noChangeAspect="1"/>
          </p:cNvPicPr>
          <p:nvPr/>
        </p:nvPicPr>
        <p:blipFill>
          <a:blip r:embed="rId3"/>
          <a:stretch>
            <a:fillRect/>
          </a:stretch>
        </p:blipFill>
        <p:spPr>
          <a:xfrm>
            <a:off x="524666" y="2095103"/>
            <a:ext cx="7772400" cy="2964426"/>
          </a:xfrm>
          <a:prstGeom prst="rect">
            <a:avLst/>
          </a:prstGeom>
        </p:spPr>
      </p:pic>
      <p:sp>
        <p:nvSpPr>
          <p:cNvPr id="4" name="object 6">
            <a:extLst>
              <a:ext uri="{FF2B5EF4-FFF2-40B4-BE49-F238E27FC236}">
                <a16:creationId xmlns:a16="http://schemas.microsoft.com/office/drawing/2014/main" id="{2D31766A-0FBF-FE7F-8CEC-490182E86F49}"/>
              </a:ext>
            </a:extLst>
          </p:cNvPr>
          <p:cNvSpPr txBox="1"/>
          <p:nvPr/>
        </p:nvSpPr>
        <p:spPr>
          <a:xfrm>
            <a:off x="2218372" y="4943905"/>
            <a:ext cx="4707255" cy="153888"/>
          </a:xfrm>
          <a:prstGeom prst="rect">
            <a:avLst/>
          </a:prstGeom>
        </p:spPr>
        <p:txBody>
          <a:bodyPr vert="horz" wrap="square" lIns="0" tIns="0" rIns="0" bIns="0" rtlCol="0">
            <a:spAutoFit/>
          </a:bodyPr>
          <a:lstStyle/>
          <a:p>
            <a:pPr marL="12700" algn="ctr">
              <a:lnSpc>
                <a:spcPct val="100000"/>
              </a:lnSpc>
            </a:pPr>
            <a:r>
              <a:rPr lang="en-US" sz="1000" spc="-30" dirty="0">
                <a:solidFill>
                  <a:schemeClr val="tx1"/>
                </a:solidFill>
                <a:latin typeface="Corbel" panose="020B0503020204020204" pitchFamily="34" charset="0"/>
                <a:cs typeface="FreeSans"/>
              </a:rPr>
              <a:t>[</a:t>
            </a:r>
            <a:r>
              <a:rPr sz="1000" dirty="0">
                <a:solidFill>
                  <a:schemeClr val="tx1"/>
                </a:solidFill>
                <a:latin typeface="Corbel" panose="020B0503020204020204" pitchFamily="34" charset="0"/>
                <a:cs typeface="FreeSans"/>
                <a:hlinkClick r:id="rId4">
                  <a:extLst>
                    <a:ext uri="{A12FA001-AC4F-418D-AE19-62706E023703}">
                      <ahyp:hlinkClr xmlns:ahyp="http://schemas.microsoft.com/office/drawing/2018/hyperlinkcolor" val="tx"/>
                    </a:ext>
                  </a:extLst>
                </a:hlinkClick>
              </a:rPr>
              <a:t>“Parameter-Eﬃcient </a:t>
            </a:r>
            <a:r>
              <a:rPr sz="1000" spc="-25" dirty="0">
                <a:solidFill>
                  <a:schemeClr val="tx1"/>
                </a:solidFill>
                <a:latin typeface="Corbel" panose="020B0503020204020204" pitchFamily="34" charset="0"/>
                <a:cs typeface="FreeSans"/>
                <a:hlinkClick r:id="rId4">
                  <a:extLst>
                    <a:ext uri="{A12FA001-AC4F-418D-AE19-62706E023703}">
                      <ahyp:hlinkClr xmlns:ahyp="http://schemas.microsoft.com/office/drawing/2018/hyperlinkcolor" val="tx"/>
                    </a:ext>
                  </a:extLst>
                </a:hlinkClick>
              </a:rPr>
              <a:t>Transfer </a:t>
            </a:r>
            <a:r>
              <a:rPr sz="1000" spc="-5" dirty="0">
                <a:solidFill>
                  <a:schemeClr val="tx1"/>
                </a:solidFill>
                <a:latin typeface="Corbel" panose="020B0503020204020204" pitchFamily="34" charset="0"/>
                <a:cs typeface="FreeSans"/>
                <a:hlinkClick r:id="rId4">
                  <a:extLst>
                    <a:ext uri="{A12FA001-AC4F-418D-AE19-62706E023703}">
                      <ahyp:hlinkClr xmlns:ahyp="http://schemas.microsoft.com/office/drawing/2018/hyperlinkcolor" val="tx"/>
                    </a:ext>
                  </a:extLst>
                </a:hlinkClick>
              </a:rPr>
              <a:t>Learning </a:t>
            </a:r>
            <a:r>
              <a:rPr sz="1000" spc="15" dirty="0">
                <a:solidFill>
                  <a:schemeClr val="tx1"/>
                </a:solidFill>
                <a:latin typeface="Corbel" panose="020B0503020204020204" pitchFamily="34" charset="0"/>
                <a:cs typeface="FreeSans"/>
                <a:hlinkClick r:id="rId4">
                  <a:extLst>
                    <a:ext uri="{A12FA001-AC4F-418D-AE19-62706E023703}">
                      <ahyp:hlinkClr xmlns:ahyp="http://schemas.microsoft.com/office/drawing/2018/hyperlinkcolor" val="tx"/>
                    </a:ext>
                  </a:extLst>
                </a:hlinkClick>
              </a:rPr>
              <a:t>for</a:t>
            </a:r>
            <a:r>
              <a:rPr sz="1000" spc="160" dirty="0">
                <a:solidFill>
                  <a:schemeClr val="tx1"/>
                </a:solidFill>
                <a:latin typeface="Corbel" panose="020B0503020204020204" pitchFamily="34" charset="0"/>
                <a:cs typeface="FreeSans"/>
                <a:hlinkClick r:id="rId4">
                  <a:extLst>
                    <a:ext uri="{A12FA001-AC4F-418D-AE19-62706E023703}">
                      <ahyp:hlinkClr xmlns:ahyp="http://schemas.microsoft.com/office/drawing/2018/hyperlinkcolor" val="tx"/>
                    </a:ext>
                  </a:extLst>
                </a:hlinkClick>
              </a:rPr>
              <a:t> </a:t>
            </a:r>
            <a:r>
              <a:rPr sz="1000" spc="-50" dirty="0">
                <a:solidFill>
                  <a:schemeClr val="tx1"/>
                </a:solidFill>
                <a:latin typeface="Corbel" panose="020B0503020204020204" pitchFamily="34" charset="0"/>
                <a:cs typeface="FreeSans"/>
                <a:hlinkClick r:id="rId4">
                  <a:extLst>
                    <a:ext uri="{A12FA001-AC4F-418D-AE19-62706E023703}">
                      <ahyp:hlinkClr xmlns:ahyp="http://schemas.microsoft.com/office/drawing/2018/hyperlinkcolor" val="tx"/>
                    </a:ext>
                  </a:extLst>
                </a:hlinkClick>
              </a:rPr>
              <a:t>NLP”</a:t>
            </a:r>
            <a:r>
              <a:rPr lang="en-US" sz="1000" spc="-50" dirty="0">
                <a:solidFill>
                  <a:schemeClr val="tx1"/>
                </a:solidFill>
                <a:latin typeface="Corbel" panose="020B0503020204020204" pitchFamily="34" charset="0"/>
                <a:cs typeface="FreeSans"/>
                <a:hlinkClick r:id="rId4">
                  <a:extLst>
                    <a:ext uri="{A12FA001-AC4F-418D-AE19-62706E023703}">
                      <ahyp:hlinkClr xmlns:ahyp="http://schemas.microsoft.com/office/drawing/2018/hyperlinkcolor" val="tx"/>
                    </a:ext>
                  </a:extLst>
                </a:hlinkClick>
              </a:rPr>
              <a:t>, </a:t>
            </a:r>
            <a:r>
              <a:rPr lang="en-US" sz="1000" spc="5" dirty="0">
                <a:solidFill>
                  <a:schemeClr val="tx1"/>
                </a:solidFill>
                <a:uFill>
                  <a:solidFill>
                    <a:srgbClr val="FF5252"/>
                  </a:solidFill>
                </a:uFill>
                <a:latin typeface="Corbel" panose="020B0503020204020204" pitchFamily="34" charset="0"/>
                <a:cs typeface="FreeSans"/>
                <a:hlinkClick r:id="rId4">
                  <a:extLst>
                    <a:ext uri="{A12FA001-AC4F-418D-AE19-62706E023703}">
                      <ahyp:hlinkClr xmlns:ahyp="http://schemas.microsoft.com/office/drawing/2018/hyperlinkcolor" val="tx"/>
                    </a:ext>
                  </a:extLst>
                </a:hlinkClick>
              </a:rPr>
              <a:t>Houlsby </a:t>
            </a:r>
            <a:r>
              <a:rPr lang="en-US" sz="1000" spc="25" dirty="0">
                <a:solidFill>
                  <a:schemeClr val="tx1"/>
                </a:solidFill>
                <a:uFill>
                  <a:solidFill>
                    <a:srgbClr val="FF5252"/>
                  </a:solidFill>
                </a:uFill>
                <a:latin typeface="Corbel" panose="020B0503020204020204" pitchFamily="34" charset="0"/>
                <a:cs typeface="FreeSans"/>
                <a:hlinkClick r:id="rId4">
                  <a:extLst>
                    <a:ext uri="{A12FA001-AC4F-418D-AE19-62706E023703}">
                      <ahyp:hlinkClr xmlns:ahyp="http://schemas.microsoft.com/office/drawing/2018/hyperlinkcolor" val="tx"/>
                    </a:ext>
                  </a:extLst>
                </a:hlinkClick>
              </a:rPr>
              <a:t>et </a:t>
            </a:r>
            <a:r>
              <a:rPr lang="en-US" sz="1000" spc="-25" dirty="0">
                <a:solidFill>
                  <a:schemeClr val="tx1"/>
                </a:solidFill>
                <a:uFill>
                  <a:solidFill>
                    <a:srgbClr val="FF5252"/>
                  </a:solidFill>
                </a:uFill>
                <a:latin typeface="Corbel" panose="020B0503020204020204" pitchFamily="34" charset="0"/>
                <a:cs typeface="FreeSans"/>
                <a:hlinkClick r:id="rId4">
                  <a:extLst>
                    <a:ext uri="{A12FA001-AC4F-418D-AE19-62706E023703}">
                      <ahyp:hlinkClr xmlns:ahyp="http://schemas.microsoft.com/office/drawing/2018/hyperlinkcolor" val="tx"/>
                    </a:ext>
                  </a:extLst>
                </a:hlinkClick>
              </a:rPr>
              <a:t>al., </a:t>
            </a:r>
            <a:r>
              <a:rPr lang="en-US" sz="1000" spc="-30" dirty="0">
                <a:solidFill>
                  <a:schemeClr val="tx1"/>
                </a:solidFill>
                <a:uFill>
                  <a:solidFill>
                    <a:srgbClr val="FF5252"/>
                  </a:solidFill>
                </a:uFill>
                <a:latin typeface="Corbel" panose="020B0503020204020204" pitchFamily="34" charset="0"/>
                <a:cs typeface="FreeSans"/>
                <a:hlinkClick r:id="rId4">
                  <a:extLst>
                    <a:ext uri="{A12FA001-AC4F-418D-AE19-62706E023703}">
                      <ahyp:hlinkClr xmlns:ahyp="http://schemas.microsoft.com/office/drawing/2018/hyperlinkcolor" val="tx"/>
                    </a:ext>
                  </a:extLst>
                </a:hlinkClick>
              </a:rPr>
              <a:t>2019</a:t>
            </a:r>
            <a:r>
              <a:rPr lang="en-US" sz="1000" spc="-30" dirty="0">
                <a:solidFill>
                  <a:schemeClr val="tx1"/>
                </a:solidFill>
                <a:latin typeface="Corbel" panose="020B0503020204020204" pitchFamily="34" charset="0"/>
                <a:cs typeface="FreeSans"/>
                <a:hlinkClick r:id="rId4">
                  <a:extLst>
                    <a:ext uri="{A12FA001-AC4F-418D-AE19-62706E023703}">
                      <ahyp:hlinkClr xmlns:ahyp="http://schemas.microsoft.com/office/drawing/2018/hyperlinkcolor" val="tx"/>
                    </a:ext>
                  </a:extLst>
                </a:hlinkClick>
              </a:rPr>
              <a:t>.</a:t>
            </a:r>
            <a:r>
              <a:rPr lang="en-US" sz="1000" spc="-50" dirty="0">
                <a:solidFill>
                  <a:schemeClr val="tx1"/>
                </a:solidFill>
                <a:latin typeface="Corbel" panose="020B0503020204020204" pitchFamily="34" charset="0"/>
                <a:cs typeface="FreeSans"/>
              </a:rPr>
              <a:t>]</a:t>
            </a:r>
            <a:endParaRPr sz="1000" dirty="0">
              <a:solidFill>
                <a:schemeClr val="tx1"/>
              </a:solidFill>
              <a:latin typeface="Corbel" panose="020B0503020204020204" pitchFamily="34" charset="0"/>
              <a:cs typeface="FreeSans"/>
            </a:endParaRPr>
          </a:p>
        </p:txBody>
      </p:sp>
    </p:spTree>
    <p:extLst>
      <p:ext uri="{BB962C8B-B14F-4D97-AF65-F5344CB8AC3E}">
        <p14:creationId xmlns:p14="http://schemas.microsoft.com/office/powerpoint/2010/main" val="35519860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4479A-1A6F-4B91-5D6D-B3E17361DEBE}"/>
              </a:ext>
            </a:extLst>
          </p:cNvPr>
          <p:cNvSpPr>
            <a:spLocks noGrp="1"/>
          </p:cNvSpPr>
          <p:nvPr>
            <p:ph type="title"/>
          </p:nvPr>
        </p:nvSpPr>
        <p:spPr/>
        <p:txBody>
          <a:bodyPr/>
          <a:lstStyle/>
          <a:p>
            <a:r>
              <a:rPr lang="en-US" dirty="0"/>
              <a:t>Question  </a:t>
            </a:r>
          </a:p>
        </p:txBody>
      </p:sp>
      <p:sp>
        <p:nvSpPr>
          <p:cNvPr id="3" name="Text Placeholder 2">
            <a:extLst>
              <a:ext uri="{FF2B5EF4-FFF2-40B4-BE49-F238E27FC236}">
                <a16:creationId xmlns:a16="http://schemas.microsoft.com/office/drawing/2014/main" id="{2D4247CC-0D84-F18D-1657-D3A28C55B43F}"/>
              </a:ext>
            </a:extLst>
          </p:cNvPr>
          <p:cNvSpPr>
            <a:spLocks noGrp="1"/>
          </p:cNvSpPr>
          <p:nvPr>
            <p:ph type="body" sz="quarter" idx="16"/>
          </p:nvPr>
        </p:nvSpPr>
        <p:spPr/>
        <p:txBody>
          <a:bodyPr/>
          <a:lstStyle/>
          <a:p>
            <a:r>
              <a:rPr lang="en-US" dirty="0"/>
              <a:t>Is parameter-efficient tuning more (1) computationally efficient; (2) memory-efficient than whole-model tuning? </a:t>
            </a:r>
          </a:p>
          <a:p>
            <a:endParaRPr lang="en-US" dirty="0"/>
          </a:p>
          <a:p>
            <a:r>
              <a:rPr lang="en-US" dirty="0"/>
              <a:t>It is not faster! You still need to do the entire forward and backward pass.</a:t>
            </a:r>
          </a:p>
          <a:p>
            <a:r>
              <a:rPr lang="en-US" dirty="0"/>
              <a:t>It is more memory efficient.</a:t>
            </a:r>
          </a:p>
          <a:p>
            <a:pPr lvl="1"/>
            <a:r>
              <a:rPr lang="en-US" dirty="0"/>
              <a:t>You only need to keep the optimizer state for parameters that you are fine-tuning and not all the parameters.</a:t>
            </a:r>
          </a:p>
          <a:p>
            <a:endParaRPr lang="en-US" dirty="0"/>
          </a:p>
        </p:txBody>
      </p:sp>
    </p:spTree>
    <p:extLst>
      <p:ext uri="{BB962C8B-B14F-4D97-AF65-F5344CB8AC3E}">
        <p14:creationId xmlns:p14="http://schemas.microsoft.com/office/powerpoint/2010/main" val="427463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919" y="451154"/>
            <a:ext cx="8085415" cy="513507"/>
          </a:xfrm>
          <a:prstGeom prst="rect">
            <a:avLst/>
          </a:prstGeom>
        </p:spPr>
        <p:txBody>
          <a:bodyPr vert="horz" wrap="square" lIns="0" tIns="6065" rIns="0" bIns="0" rtlCol="0">
            <a:spAutoFit/>
          </a:bodyPr>
          <a:lstStyle/>
          <a:p>
            <a:pPr marL="5776">
              <a:lnSpc>
                <a:spcPct val="100000"/>
              </a:lnSpc>
              <a:spcBef>
                <a:spcPts val="48"/>
              </a:spcBef>
            </a:pPr>
            <a:r>
              <a:rPr sz="3297" spc="-5" dirty="0">
                <a:latin typeface="Tahoma" panose="020B0604030504040204" pitchFamily="34" charset="0"/>
                <a:ea typeface="Tahoma" panose="020B0604030504040204" pitchFamily="34" charset="0"/>
                <a:cs typeface="Tahoma" panose="020B0604030504040204" pitchFamily="34" charset="0"/>
              </a:rPr>
              <a:t>Selective</a:t>
            </a:r>
            <a:r>
              <a:rPr sz="3297" spc="-27" dirty="0">
                <a:latin typeface="Tahoma" panose="020B0604030504040204" pitchFamily="34" charset="0"/>
                <a:ea typeface="Tahoma" panose="020B0604030504040204" pitchFamily="34" charset="0"/>
                <a:cs typeface="Tahoma" panose="020B0604030504040204" pitchFamily="34" charset="0"/>
              </a:rPr>
              <a:t> </a:t>
            </a:r>
            <a:r>
              <a:rPr sz="3297" spc="-2" dirty="0">
                <a:latin typeface="Tahoma" panose="020B0604030504040204" pitchFamily="34" charset="0"/>
                <a:ea typeface="Tahoma" panose="020B0604030504040204" pitchFamily="34" charset="0"/>
                <a:cs typeface="Tahoma" panose="020B0604030504040204" pitchFamily="34" charset="0"/>
              </a:rPr>
              <a:t>methods</a:t>
            </a:r>
            <a:endParaRPr sz="3297" dirty="0">
              <a:latin typeface="Tahoma" panose="020B0604030504040204" pitchFamily="34" charset="0"/>
              <a:ea typeface="Tahoma" panose="020B0604030504040204" pitchFamily="34" charset="0"/>
              <a:cs typeface="Tahoma" panose="020B0604030504040204" pitchFamily="34" charset="0"/>
            </a:endParaRPr>
          </a:p>
        </p:txBody>
      </p:sp>
      <p:sp>
        <p:nvSpPr>
          <p:cNvPr id="6" name="Text Placeholder 5">
            <a:extLst>
              <a:ext uri="{FF2B5EF4-FFF2-40B4-BE49-F238E27FC236}">
                <a16:creationId xmlns:a16="http://schemas.microsoft.com/office/drawing/2014/main" id="{156412C5-8255-95D3-A7D6-2C0A3EEDBA0A}"/>
              </a:ext>
            </a:extLst>
          </p:cNvPr>
          <p:cNvSpPr>
            <a:spLocks noGrp="1"/>
          </p:cNvSpPr>
          <p:nvPr>
            <p:ph type="body" sz="quarter" idx="16"/>
          </p:nvPr>
        </p:nvSpPr>
        <p:spPr/>
        <p:txBody>
          <a:bodyPr/>
          <a:lstStyle/>
          <a:p>
            <a:pPr marL="188585" marR="13862" indent="-171546">
              <a:lnSpc>
                <a:spcPts val="2342"/>
              </a:lnSpc>
              <a:spcBef>
                <a:spcPts val="271"/>
              </a:spcBef>
              <a:buFont typeface="Arial MT"/>
              <a:buChar char="•"/>
              <a:tabLst>
                <a:tab pos="188874" algn="l"/>
              </a:tabLst>
            </a:pPr>
            <a:r>
              <a:rPr lang="en-US" sz="1600" dirty="0">
                <a:latin typeface="Calibri"/>
                <a:cs typeface="Calibri"/>
              </a:rPr>
              <a:t>Selective methods</a:t>
            </a:r>
            <a:r>
              <a:rPr lang="en-US" sz="1600" spc="2" dirty="0">
                <a:latin typeface="Calibri"/>
                <a:cs typeface="Calibri"/>
              </a:rPr>
              <a:t> fine-tune a </a:t>
            </a:r>
            <a:r>
              <a:rPr lang="en-US" sz="1600" spc="-2" dirty="0">
                <a:latin typeface="Calibri"/>
                <a:cs typeface="Calibri"/>
              </a:rPr>
              <a:t>subset</a:t>
            </a:r>
            <a:r>
              <a:rPr lang="en-US" sz="1600" dirty="0">
                <a:latin typeface="Calibri"/>
                <a:cs typeface="Calibri"/>
              </a:rPr>
              <a:t> of</a:t>
            </a:r>
            <a:r>
              <a:rPr lang="en-US" sz="1600" spc="2" dirty="0">
                <a:latin typeface="Calibri"/>
                <a:cs typeface="Calibri"/>
              </a:rPr>
              <a:t> the </a:t>
            </a:r>
            <a:r>
              <a:rPr lang="en-US" sz="1600" spc="-5" dirty="0">
                <a:latin typeface="Calibri"/>
                <a:cs typeface="Calibri"/>
              </a:rPr>
              <a:t>existing</a:t>
            </a:r>
            <a:r>
              <a:rPr lang="en-US" sz="1600" spc="2" dirty="0">
                <a:latin typeface="Calibri"/>
                <a:cs typeface="Calibri"/>
              </a:rPr>
              <a:t> </a:t>
            </a:r>
            <a:r>
              <a:rPr lang="en-US" sz="1600" spc="-9" dirty="0">
                <a:latin typeface="Calibri"/>
                <a:cs typeface="Calibri"/>
              </a:rPr>
              <a:t>parameters</a:t>
            </a:r>
            <a:r>
              <a:rPr lang="en-US" sz="1600" dirty="0">
                <a:latin typeface="Calibri"/>
                <a:cs typeface="Calibri"/>
              </a:rPr>
              <a:t> of</a:t>
            </a:r>
            <a:r>
              <a:rPr lang="en-US" sz="1600" spc="2" dirty="0">
                <a:latin typeface="Calibri"/>
                <a:cs typeface="Calibri"/>
              </a:rPr>
              <a:t> the </a:t>
            </a:r>
            <a:r>
              <a:rPr lang="en-US" sz="1600" spc="-466" dirty="0">
                <a:latin typeface="Calibri"/>
                <a:cs typeface="Calibri"/>
              </a:rPr>
              <a:t> </a:t>
            </a:r>
            <a:r>
              <a:rPr lang="en-US" sz="1600" spc="2" dirty="0">
                <a:latin typeface="Calibri"/>
                <a:cs typeface="Calibri"/>
              </a:rPr>
              <a:t>model.</a:t>
            </a:r>
            <a:endParaRPr lang="en-US" sz="1600" dirty="0">
              <a:latin typeface="Calibri"/>
              <a:cs typeface="Calibri"/>
            </a:endParaRPr>
          </a:p>
          <a:p>
            <a:pPr marL="188585" marR="197249" indent="-171546">
              <a:lnSpc>
                <a:spcPts val="2342"/>
              </a:lnSpc>
              <a:spcBef>
                <a:spcPts val="744"/>
              </a:spcBef>
              <a:buFont typeface="Arial MT"/>
              <a:buChar char="•"/>
              <a:tabLst>
                <a:tab pos="188874" algn="l"/>
              </a:tabLst>
            </a:pPr>
            <a:r>
              <a:rPr lang="en-US" sz="1600" spc="2" dirty="0">
                <a:latin typeface="Calibri"/>
                <a:cs typeface="Calibri"/>
              </a:rPr>
              <a:t>It</a:t>
            </a:r>
            <a:r>
              <a:rPr lang="en-US" sz="1600" spc="-2" dirty="0">
                <a:latin typeface="Calibri"/>
                <a:cs typeface="Calibri"/>
              </a:rPr>
              <a:t> could</a:t>
            </a:r>
            <a:r>
              <a:rPr lang="en-US" sz="1600" dirty="0">
                <a:latin typeface="Calibri"/>
                <a:cs typeface="Calibri"/>
              </a:rPr>
              <a:t> </a:t>
            </a:r>
            <a:r>
              <a:rPr lang="en-US" sz="1600" spc="2" dirty="0">
                <a:latin typeface="Calibri"/>
                <a:cs typeface="Calibri"/>
              </a:rPr>
              <a:t>be</a:t>
            </a:r>
            <a:r>
              <a:rPr lang="en-US" sz="1600" dirty="0">
                <a:latin typeface="Calibri"/>
                <a:cs typeface="Calibri"/>
              </a:rPr>
              <a:t> </a:t>
            </a:r>
            <a:r>
              <a:rPr lang="en-US" sz="1600" spc="2" dirty="0">
                <a:latin typeface="Calibri"/>
                <a:cs typeface="Calibri"/>
              </a:rPr>
              <a:t>a</a:t>
            </a:r>
            <a:r>
              <a:rPr lang="en-US" sz="1600" dirty="0">
                <a:latin typeface="Calibri"/>
                <a:cs typeface="Calibri"/>
              </a:rPr>
              <a:t> </a:t>
            </a:r>
            <a:r>
              <a:rPr lang="en-US" sz="1600" spc="-11" dirty="0">
                <a:latin typeface="Calibri"/>
                <a:cs typeface="Calibri"/>
              </a:rPr>
              <a:t>layer</a:t>
            </a:r>
            <a:r>
              <a:rPr lang="en-US" sz="1600" spc="-2" dirty="0">
                <a:latin typeface="Calibri"/>
                <a:cs typeface="Calibri"/>
              </a:rPr>
              <a:t> </a:t>
            </a:r>
            <a:r>
              <a:rPr lang="en-US" sz="1600" spc="2" dirty="0">
                <a:latin typeface="Calibri"/>
                <a:cs typeface="Calibri"/>
              </a:rPr>
              <a:t>depth-based</a:t>
            </a:r>
            <a:r>
              <a:rPr lang="en-US" sz="1600" dirty="0">
                <a:latin typeface="Calibri"/>
                <a:cs typeface="Calibri"/>
              </a:rPr>
              <a:t> </a:t>
            </a:r>
            <a:r>
              <a:rPr lang="en-US" sz="1600" spc="2" dirty="0">
                <a:latin typeface="Calibri"/>
                <a:cs typeface="Calibri"/>
              </a:rPr>
              <a:t>selection,</a:t>
            </a:r>
            <a:r>
              <a:rPr lang="en-US" sz="1600" dirty="0">
                <a:latin typeface="Calibri"/>
                <a:cs typeface="Calibri"/>
              </a:rPr>
              <a:t> </a:t>
            </a:r>
            <a:r>
              <a:rPr lang="en-US" sz="1600" spc="-11" dirty="0">
                <a:latin typeface="Calibri"/>
                <a:cs typeface="Calibri"/>
              </a:rPr>
              <a:t>layer</a:t>
            </a:r>
            <a:r>
              <a:rPr lang="en-US" sz="1600" dirty="0">
                <a:latin typeface="Calibri"/>
                <a:cs typeface="Calibri"/>
              </a:rPr>
              <a:t> </a:t>
            </a:r>
            <a:r>
              <a:rPr lang="en-US" sz="1600" spc="2" dirty="0">
                <a:latin typeface="Calibri"/>
                <a:cs typeface="Calibri"/>
              </a:rPr>
              <a:t>type-based</a:t>
            </a:r>
            <a:r>
              <a:rPr lang="en-US" sz="1600" dirty="0">
                <a:latin typeface="Calibri"/>
                <a:cs typeface="Calibri"/>
              </a:rPr>
              <a:t> </a:t>
            </a:r>
            <a:r>
              <a:rPr lang="en-US" sz="1600" spc="2" dirty="0">
                <a:latin typeface="Calibri"/>
                <a:cs typeface="Calibri"/>
              </a:rPr>
              <a:t>selection, </a:t>
            </a:r>
            <a:r>
              <a:rPr lang="en-US" sz="1600" spc="-466" dirty="0">
                <a:latin typeface="Calibri"/>
                <a:cs typeface="Calibri"/>
              </a:rPr>
              <a:t> </a:t>
            </a:r>
            <a:r>
              <a:rPr lang="en-US" sz="1600" spc="2" dirty="0">
                <a:latin typeface="Calibri"/>
                <a:cs typeface="Calibri"/>
              </a:rPr>
              <a:t>or</a:t>
            </a:r>
            <a:r>
              <a:rPr lang="en-US" sz="1600" spc="-2" dirty="0">
                <a:latin typeface="Calibri"/>
                <a:cs typeface="Calibri"/>
              </a:rPr>
              <a:t> </a:t>
            </a:r>
            <a:r>
              <a:rPr lang="en-US" sz="1600" spc="-7" dirty="0">
                <a:latin typeface="Calibri"/>
                <a:cs typeface="Calibri"/>
              </a:rPr>
              <a:t>even</a:t>
            </a:r>
            <a:r>
              <a:rPr lang="en-US" sz="1600" dirty="0">
                <a:latin typeface="Calibri"/>
                <a:cs typeface="Calibri"/>
              </a:rPr>
              <a:t> </a:t>
            </a:r>
            <a:r>
              <a:rPr lang="en-US" sz="1600" spc="2" dirty="0">
                <a:latin typeface="Calibri"/>
                <a:cs typeface="Calibri"/>
              </a:rPr>
              <a:t>individual </a:t>
            </a:r>
            <a:r>
              <a:rPr lang="en-US" sz="1600" spc="-7" dirty="0">
                <a:latin typeface="Calibri"/>
                <a:cs typeface="Calibri"/>
              </a:rPr>
              <a:t>parameter</a:t>
            </a:r>
            <a:r>
              <a:rPr lang="en-US" sz="1600" dirty="0">
                <a:latin typeface="Calibri"/>
                <a:cs typeface="Calibri"/>
              </a:rPr>
              <a:t> </a:t>
            </a:r>
            <a:r>
              <a:rPr lang="en-US" sz="1600" spc="2" dirty="0">
                <a:latin typeface="Calibri"/>
                <a:cs typeface="Calibri"/>
              </a:rPr>
              <a:t>selection.</a:t>
            </a:r>
            <a:endParaRPr lang="en-US" sz="1600" dirty="0">
              <a:latin typeface="Calibri"/>
              <a:cs typeface="Calibri"/>
            </a:endParaRPr>
          </a:p>
          <a:p>
            <a:endParaRPr lang="en-US" dirty="0"/>
          </a:p>
        </p:txBody>
      </p:sp>
      <p:sp>
        <p:nvSpPr>
          <p:cNvPr id="4" name="object 4"/>
          <p:cNvSpPr txBox="1">
            <a:spLocks noGrp="1"/>
          </p:cNvSpPr>
          <p:nvPr>
            <p:ph type="sldNum" sz="quarter" idx="4294967295"/>
          </p:nvPr>
        </p:nvSpPr>
        <p:spPr>
          <a:xfrm>
            <a:off x="8812213" y="10642600"/>
            <a:ext cx="331787" cy="276225"/>
          </a:xfrm>
          <a:prstGeom prst="rect">
            <a:avLst/>
          </a:prstGeom>
        </p:spPr>
        <p:txBody>
          <a:bodyPr vert="horz" wrap="square" lIns="0" tIns="0" rIns="0" bIns="0" rtlCol="0">
            <a:spAutoFit/>
          </a:bodyPr>
          <a:lstStyle>
            <a:defPPr>
              <a:defRPr lang="en-US"/>
            </a:defPPr>
            <a:lvl1pPr marL="0" algn="l" defTabSz="914400" rtl="0" eaLnBrk="1" latinLnBrk="0" hangingPunct="1">
              <a:defRPr sz="1950" b="0" i="0" kern="1200">
                <a:solidFill>
                  <a:srgbClr val="888888"/>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975"/>
              </a:lnSpc>
            </a:pPr>
            <a:fld id="{81D60167-4931-47E6-BA6A-407CBD079E47}" type="slidenum">
              <a:rPr lang="en-US" spc="10" smtClean="0"/>
              <a:pPr marL="38100">
                <a:lnSpc>
                  <a:spcPts val="1975"/>
                </a:lnSpc>
              </a:pPr>
              <a:t>26</a:t>
            </a:fld>
            <a:endParaRPr spc="5" dirty="0"/>
          </a:p>
        </p:txBody>
      </p:sp>
      <p:sp>
        <p:nvSpPr>
          <p:cNvPr id="5" name="object 5"/>
          <p:cNvSpPr txBox="1"/>
          <p:nvPr/>
        </p:nvSpPr>
        <p:spPr>
          <a:xfrm>
            <a:off x="1394577" y="4919443"/>
            <a:ext cx="6170756" cy="138262"/>
          </a:xfrm>
          <a:prstGeom prst="rect">
            <a:avLst/>
          </a:prstGeom>
        </p:spPr>
        <p:txBody>
          <a:bodyPr vert="horz" wrap="square" lIns="0" tIns="1733" rIns="0" bIns="0" rtlCol="0">
            <a:spAutoFit/>
          </a:bodyPr>
          <a:lstStyle/>
          <a:p>
            <a:pPr marL="5776">
              <a:spcBef>
                <a:spcPts val="14"/>
              </a:spcBef>
            </a:pPr>
            <a:r>
              <a:rPr sz="887" spc="43" dirty="0">
                <a:solidFill>
                  <a:srgbClr val="5E5E5E"/>
                </a:solidFill>
                <a:latin typeface="Trebuchet MS"/>
                <a:cs typeface="Trebuchet MS"/>
              </a:rPr>
              <a:t>Ben</a:t>
            </a:r>
            <a:r>
              <a:rPr sz="887" spc="-16" dirty="0">
                <a:solidFill>
                  <a:srgbClr val="5E5E5E"/>
                </a:solidFill>
                <a:latin typeface="Trebuchet MS"/>
                <a:cs typeface="Trebuchet MS"/>
              </a:rPr>
              <a:t> </a:t>
            </a:r>
            <a:r>
              <a:rPr sz="887" spc="23" dirty="0">
                <a:solidFill>
                  <a:srgbClr val="5E5E5E"/>
                </a:solidFill>
                <a:latin typeface="Trebuchet MS"/>
                <a:cs typeface="Trebuchet MS"/>
              </a:rPr>
              <a:t>Zaken</a:t>
            </a:r>
            <a:r>
              <a:rPr sz="887" spc="-16" dirty="0">
                <a:solidFill>
                  <a:srgbClr val="5E5E5E"/>
                </a:solidFill>
                <a:latin typeface="Trebuchet MS"/>
                <a:cs typeface="Trebuchet MS"/>
              </a:rPr>
              <a:t> </a:t>
            </a:r>
            <a:r>
              <a:rPr sz="887" spc="-36" dirty="0">
                <a:solidFill>
                  <a:srgbClr val="5E5E5E"/>
                </a:solidFill>
                <a:latin typeface="Trebuchet MS"/>
                <a:cs typeface="Trebuchet MS"/>
              </a:rPr>
              <a:t>et</a:t>
            </a:r>
            <a:r>
              <a:rPr sz="887" spc="-16" dirty="0">
                <a:solidFill>
                  <a:srgbClr val="5E5E5E"/>
                </a:solidFill>
                <a:latin typeface="Trebuchet MS"/>
                <a:cs typeface="Trebuchet MS"/>
              </a:rPr>
              <a:t> </a:t>
            </a:r>
            <a:r>
              <a:rPr sz="887" spc="-50" dirty="0">
                <a:solidFill>
                  <a:srgbClr val="5E5E5E"/>
                </a:solidFill>
                <a:latin typeface="Trebuchet MS"/>
                <a:cs typeface="Trebuchet MS"/>
              </a:rPr>
              <a:t>al.,</a:t>
            </a:r>
            <a:r>
              <a:rPr sz="887" spc="-14" dirty="0">
                <a:solidFill>
                  <a:srgbClr val="5E5E5E"/>
                </a:solidFill>
                <a:latin typeface="Trebuchet MS"/>
                <a:cs typeface="Trebuchet MS"/>
              </a:rPr>
              <a:t> </a:t>
            </a:r>
            <a:r>
              <a:rPr sz="887" spc="11" dirty="0">
                <a:solidFill>
                  <a:srgbClr val="5E5E5E"/>
                </a:solidFill>
                <a:latin typeface="Trebuchet MS"/>
                <a:cs typeface="Trebuchet MS"/>
              </a:rPr>
              <a:t>2021.</a:t>
            </a:r>
            <a:r>
              <a:rPr sz="887" spc="-16" dirty="0">
                <a:solidFill>
                  <a:srgbClr val="5E5E5E"/>
                </a:solidFill>
                <a:latin typeface="Trebuchet MS"/>
                <a:cs typeface="Trebuchet MS"/>
              </a:rPr>
              <a:t> </a:t>
            </a:r>
            <a:r>
              <a:rPr sz="887" spc="-30" dirty="0">
                <a:solidFill>
                  <a:srgbClr val="5E5E5E"/>
                </a:solidFill>
                <a:latin typeface="Trebuchet MS"/>
                <a:cs typeface="Trebuchet MS"/>
              </a:rPr>
              <a:t>“BitFit:</a:t>
            </a:r>
            <a:r>
              <a:rPr sz="887" spc="-16" dirty="0">
                <a:solidFill>
                  <a:srgbClr val="5E5E5E"/>
                </a:solidFill>
                <a:latin typeface="Trebuchet MS"/>
                <a:cs typeface="Trebuchet MS"/>
              </a:rPr>
              <a:t> </a:t>
            </a:r>
            <a:r>
              <a:rPr sz="887" spc="18" dirty="0">
                <a:solidFill>
                  <a:srgbClr val="5E5E5E"/>
                </a:solidFill>
                <a:latin typeface="Trebuchet MS"/>
                <a:cs typeface="Trebuchet MS"/>
              </a:rPr>
              <a:t>Simple</a:t>
            </a:r>
            <a:r>
              <a:rPr sz="887" spc="-14" dirty="0">
                <a:solidFill>
                  <a:srgbClr val="5E5E5E"/>
                </a:solidFill>
                <a:latin typeface="Trebuchet MS"/>
                <a:cs typeface="Trebuchet MS"/>
              </a:rPr>
              <a:t> </a:t>
            </a:r>
            <a:r>
              <a:rPr sz="887" spc="-11" dirty="0">
                <a:solidFill>
                  <a:srgbClr val="5E5E5E"/>
                </a:solidFill>
                <a:latin typeface="Trebuchet MS"/>
                <a:cs typeface="Trebuchet MS"/>
              </a:rPr>
              <a:t>Parameter-eﬃcient</a:t>
            </a:r>
            <a:r>
              <a:rPr sz="887" spc="-16" dirty="0">
                <a:solidFill>
                  <a:srgbClr val="5E5E5E"/>
                </a:solidFill>
                <a:latin typeface="Trebuchet MS"/>
                <a:cs typeface="Trebuchet MS"/>
              </a:rPr>
              <a:t> </a:t>
            </a:r>
            <a:r>
              <a:rPr sz="887" spc="2" dirty="0">
                <a:solidFill>
                  <a:srgbClr val="5E5E5E"/>
                </a:solidFill>
                <a:latin typeface="Trebuchet MS"/>
                <a:cs typeface="Trebuchet MS"/>
              </a:rPr>
              <a:t>Fine-tuning</a:t>
            </a:r>
            <a:r>
              <a:rPr sz="887" spc="-16" dirty="0">
                <a:solidFill>
                  <a:srgbClr val="5E5E5E"/>
                </a:solidFill>
                <a:latin typeface="Trebuchet MS"/>
                <a:cs typeface="Trebuchet MS"/>
              </a:rPr>
              <a:t> </a:t>
            </a:r>
            <a:r>
              <a:rPr sz="887" spc="-23" dirty="0">
                <a:solidFill>
                  <a:srgbClr val="5E5E5E"/>
                </a:solidFill>
                <a:latin typeface="Trebuchet MS"/>
                <a:cs typeface="Trebuchet MS"/>
              </a:rPr>
              <a:t>for</a:t>
            </a:r>
            <a:r>
              <a:rPr sz="887" spc="-14" dirty="0">
                <a:solidFill>
                  <a:srgbClr val="5E5E5E"/>
                </a:solidFill>
                <a:latin typeface="Trebuchet MS"/>
                <a:cs typeface="Trebuchet MS"/>
              </a:rPr>
              <a:t> </a:t>
            </a:r>
            <a:r>
              <a:rPr sz="887" spc="5" dirty="0">
                <a:solidFill>
                  <a:srgbClr val="5E5E5E"/>
                </a:solidFill>
                <a:latin typeface="Trebuchet MS"/>
                <a:cs typeface="Trebuchet MS"/>
              </a:rPr>
              <a:t>Transformer-based</a:t>
            </a:r>
            <a:r>
              <a:rPr sz="887" spc="-16" dirty="0">
                <a:solidFill>
                  <a:srgbClr val="5E5E5E"/>
                </a:solidFill>
                <a:latin typeface="Trebuchet MS"/>
                <a:cs typeface="Trebuchet MS"/>
              </a:rPr>
              <a:t> </a:t>
            </a:r>
            <a:r>
              <a:rPr sz="887" spc="52" dirty="0">
                <a:solidFill>
                  <a:srgbClr val="5E5E5E"/>
                </a:solidFill>
                <a:latin typeface="Trebuchet MS"/>
                <a:cs typeface="Trebuchet MS"/>
              </a:rPr>
              <a:t>Masked</a:t>
            </a:r>
            <a:r>
              <a:rPr sz="887" spc="-16" dirty="0">
                <a:solidFill>
                  <a:srgbClr val="5E5E5E"/>
                </a:solidFill>
                <a:latin typeface="Trebuchet MS"/>
                <a:cs typeface="Trebuchet MS"/>
              </a:rPr>
              <a:t> </a:t>
            </a:r>
            <a:r>
              <a:rPr sz="887" spc="20" dirty="0">
                <a:solidFill>
                  <a:srgbClr val="5E5E5E"/>
                </a:solidFill>
                <a:latin typeface="Trebuchet MS"/>
                <a:cs typeface="Trebuchet MS"/>
              </a:rPr>
              <a:t>Language-models”</a:t>
            </a:r>
            <a:endParaRPr sz="887">
              <a:latin typeface="Trebuchet MS"/>
              <a:cs typeface="Trebuchet MS"/>
            </a:endParaRPr>
          </a:p>
        </p:txBody>
      </p:sp>
      <p:pic>
        <p:nvPicPr>
          <p:cNvPr id="3" name="object 3">
            <a:extLst>
              <a:ext uri="{FF2B5EF4-FFF2-40B4-BE49-F238E27FC236}">
                <a16:creationId xmlns:a16="http://schemas.microsoft.com/office/drawing/2014/main" id="{A6C14A58-C30A-A107-881D-8A9901968277}"/>
              </a:ext>
            </a:extLst>
          </p:cNvPr>
          <p:cNvPicPr/>
          <p:nvPr/>
        </p:nvPicPr>
        <p:blipFill>
          <a:blip r:embed="rId2" cstate="print"/>
          <a:stretch>
            <a:fillRect/>
          </a:stretch>
        </p:blipFill>
        <p:spPr>
          <a:xfrm>
            <a:off x="2921954" y="2234436"/>
            <a:ext cx="5208501" cy="2597899"/>
          </a:xfrm>
          <a:prstGeom prst="rect">
            <a:avLst/>
          </a:prstGeom>
        </p:spPr>
      </p:pic>
    </p:spTree>
    <p:extLst>
      <p:ext uri="{BB962C8B-B14F-4D97-AF65-F5344CB8AC3E}">
        <p14:creationId xmlns:p14="http://schemas.microsoft.com/office/powerpoint/2010/main" val="38214420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7830D91-732B-20FA-12A3-3B24E0823FC4}"/>
              </a:ext>
            </a:extLst>
          </p:cNvPr>
          <p:cNvSpPr>
            <a:spLocks noGrp="1"/>
          </p:cNvSpPr>
          <p:nvPr>
            <p:ph type="title"/>
          </p:nvPr>
        </p:nvSpPr>
        <p:spPr/>
        <p:txBody>
          <a:bodyPr>
            <a:normAutofit/>
          </a:bodyPr>
          <a:lstStyle/>
          <a:p>
            <a:r>
              <a:rPr lang="en-US" dirty="0" err="1"/>
              <a:t>BitFit</a:t>
            </a:r>
            <a:endParaRPr lang="en-US" dirty="0"/>
          </a:p>
        </p:txBody>
      </p:sp>
      <p:sp>
        <p:nvSpPr>
          <p:cNvPr id="10" name="Content Placeholder 9">
            <a:extLst>
              <a:ext uri="{FF2B5EF4-FFF2-40B4-BE49-F238E27FC236}">
                <a16:creationId xmlns:a16="http://schemas.microsoft.com/office/drawing/2014/main" id="{663273C7-569C-3D78-B9CB-8A04AB143520}"/>
              </a:ext>
            </a:extLst>
          </p:cNvPr>
          <p:cNvSpPr>
            <a:spLocks noGrp="1"/>
          </p:cNvSpPr>
          <p:nvPr>
            <p:ph type="body" sz="quarter" idx="16"/>
          </p:nvPr>
        </p:nvSpPr>
        <p:spPr/>
        <p:txBody>
          <a:bodyPr/>
          <a:lstStyle/>
          <a:p>
            <a:r>
              <a:rPr lang="en-US" sz="1800" spc="-15" dirty="0" err="1">
                <a:solidFill>
                  <a:srgbClr val="606060"/>
                </a:solidFill>
                <a:latin typeface="Corbel" panose="020B0503020204020204" pitchFamily="34" charset="0"/>
                <a:cs typeface="FreeSans"/>
              </a:rPr>
              <a:t>BitFit</a:t>
            </a:r>
            <a:r>
              <a:rPr lang="en-US" sz="1800" spc="-15" dirty="0">
                <a:solidFill>
                  <a:srgbClr val="606060"/>
                </a:solidFill>
                <a:latin typeface="Corbel" panose="020B0503020204020204" pitchFamily="34" charset="0"/>
                <a:cs typeface="FreeSans"/>
              </a:rPr>
              <a:t> adds bias </a:t>
            </a:r>
            <a:r>
              <a:rPr lang="en-US" sz="1800" dirty="0">
                <a:solidFill>
                  <a:srgbClr val="606060"/>
                </a:solidFill>
                <a:latin typeface="Corbel" panose="020B0503020204020204" pitchFamily="34" charset="0"/>
                <a:cs typeface="FreeSans"/>
              </a:rPr>
              <a:t>terms </a:t>
            </a:r>
            <a:r>
              <a:rPr lang="en-US" sz="1800" spc="15" dirty="0">
                <a:solidFill>
                  <a:srgbClr val="606060"/>
                </a:solidFill>
                <a:latin typeface="Corbel" panose="020B0503020204020204" pitchFamily="34" charset="0"/>
                <a:cs typeface="FreeSans"/>
              </a:rPr>
              <a:t>in </a:t>
            </a:r>
            <a:r>
              <a:rPr lang="en-US" sz="1800" spc="10" dirty="0">
                <a:solidFill>
                  <a:srgbClr val="606060"/>
                </a:solidFill>
                <a:latin typeface="Corbel" panose="020B0503020204020204" pitchFamily="34" charset="0"/>
                <a:cs typeface="FreeSans"/>
              </a:rPr>
              <a:t>self-attention </a:t>
            </a:r>
            <a:r>
              <a:rPr lang="en-US" sz="1800" spc="5" dirty="0">
                <a:solidFill>
                  <a:srgbClr val="606060"/>
                </a:solidFill>
                <a:latin typeface="Corbel" panose="020B0503020204020204" pitchFamily="34" charset="0"/>
                <a:cs typeface="FreeSans"/>
              </a:rPr>
              <a:t>and </a:t>
            </a:r>
            <a:r>
              <a:rPr lang="en-US" sz="1800" spc="-100" dirty="0">
                <a:solidFill>
                  <a:srgbClr val="606060"/>
                </a:solidFill>
                <a:latin typeface="Corbel" panose="020B0503020204020204" pitchFamily="34" charset="0"/>
                <a:cs typeface="FreeSans"/>
              </a:rPr>
              <a:t>MLP</a:t>
            </a:r>
            <a:r>
              <a:rPr lang="en-US" sz="1800" spc="60" dirty="0">
                <a:solidFill>
                  <a:srgbClr val="606060"/>
                </a:solidFill>
                <a:latin typeface="Corbel" panose="020B0503020204020204" pitchFamily="34" charset="0"/>
                <a:cs typeface="FreeSans"/>
              </a:rPr>
              <a:t> </a:t>
            </a:r>
            <a:r>
              <a:rPr lang="en-US" sz="1800" spc="-5" dirty="0">
                <a:solidFill>
                  <a:srgbClr val="606060"/>
                </a:solidFill>
                <a:latin typeface="Corbel" panose="020B0503020204020204" pitchFamily="34" charset="0"/>
                <a:cs typeface="FreeSans"/>
              </a:rPr>
              <a:t>layers and tunes those. </a:t>
            </a:r>
            <a:endParaRPr lang="en-US" sz="1800" dirty="0">
              <a:latin typeface="Corbel" panose="020B0503020204020204" pitchFamily="34" charset="0"/>
              <a:cs typeface="FreeSans"/>
            </a:endParaRP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1600" spc="2" dirty="0" err="1">
                <a:latin typeface="Calibri"/>
                <a:cs typeface="Calibri"/>
              </a:rPr>
              <a:t>BitFit</a:t>
            </a:r>
            <a:r>
              <a:rPr lang="en-US" sz="1600" dirty="0">
                <a:latin typeface="Calibri"/>
                <a:cs typeface="Calibri"/>
              </a:rPr>
              <a:t> </a:t>
            </a:r>
            <a:r>
              <a:rPr lang="en-US" sz="1600" spc="2" dirty="0">
                <a:latin typeface="Calibri"/>
                <a:cs typeface="Calibri"/>
              </a:rPr>
              <a:t>only </a:t>
            </a:r>
            <a:r>
              <a:rPr lang="en-US" sz="1600" spc="-5" dirty="0">
                <a:latin typeface="Calibri"/>
                <a:cs typeface="Calibri"/>
              </a:rPr>
              <a:t>updates</a:t>
            </a:r>
            <a:r>
              <a:rPr lang="en-US" sz="1600" spc="2" dirty="0">
                <a:latin typeface="Calibri"/>
                <a:cs typeface="Calibri"/>
              </a:rPr>
              <a:t> about </a:t>
            </a:r>
            <a:r>
              <a:rPr lang="en-US" sz="1600" dirty="0">
                <a:latin typeface="Calibri"/>
                <a:cs typeface="Calibri"/>
              </a:rPr>
              <a:t>0.05%</a:t>
            </a:r>
            <a:r>
              <a:rPr lang="en-US" sz="1600" spc="2" dirty="0">
                <a:latin typeface="Calibri"/>
                <a:cs typeface="Calibri"/>
              </a:rPr>
              <a:t> </a:t>
            </a:r>
            <a:r>
              <a:rPr lang="en-US" sz="1600" dirty="0">
                <a:latin typeface="Calibri"/>
                <a:cs typeface="Calibri"/>
              </a:rPr>
              <a:t>of</a:t>
            </a:r>
            <a:r>
              <a:rPr lang="en-US" sz="1600" spc="2" dirty="0">
                <a:latin typeface="Calibri"/>
                <a:cs typeface="Calibri"/>
              </a:rPr>
              <a:t> the model </a:t>
            </a:r>
            <a:r>
              <a:rPr lang="en-US" sz="1600" spc="-9" dirty="0">
                <a:latin typeface="Calibri"/>
                <a:cs typeface="Calibri"/>
              </a:rPr>
              <a:t>parameters.</a:t>
            </a:r>
            <a:endParaRPr lang="en-US" sz="1600" dirty="0">
              <a:latin typeface="Calibri"/>
              <a:cs typeface="Calibri"/>
            </a:endParaRPr>
          </a:p>
          <a:p>
            <a:pPr marL="0" indent="0">
              <a:buNone/>
            </a:pPr>
            <a:endParaRPr lang="en-US" dirty="0"/>
          </a:p>
        </p:txBody>
      </p:sp>
      <p:sp>
        <p:nvSpPr>
          <p:cNvPr id="4" name="object 4"/>
          <p:cNvSpPr/>
          <p:nvPr/>
        </p:nvSpPr>
        <p:spPr>
          <a:xfrm>
            <a:off x="717138" y="2454057"/>
            <a:ext cx="2908541" cy="1275663"/>
          </a:xfrm>
          <a:prstGeom prst="rect">
            <a:avLst/>
          </a:prstGeom>
          <a:blipFill>
            <a:blip r:embed="rId3" cstate="print"/>
            <a:stretch>
              <a:fillRect/>
            </a:stretch>
          </a:blipFill>
        </p:spPr>
        <p:txBody>
          <a:bodyPr wrap="square" lIns="0" tIns="0" rIns="0" bIns="0" rtlCol="0"/>
          <a:lstStyle/>
          <a:p>
            <a:endParaRPr dirty="0">
              <a:latin typeface="Corbel" panose="020B0503020204020204" pitchFamily="34" charset="0"/>
            </a:endParaRPr>
          </a:p>
        </p:txBody>
      </p:sp>
      <p:sp>
        <p:nvSpPr>
          <p:cNvPr id="5" name="object 5"/>
          <p:cNvSpPr/>
          <p:nvPr/>
        </p:nvSpPr>
        <p:spPr>
          <a:xfrm>
            <a:off x="4257297" y="1913824"/>
            <a:ext cx="4361473" cy="2356128"/>
          </a:xfrm>
          <a:prstGeom prst="rect">
            <a:avLst/>
          </a:prstGeom>
          <a:blipFill>
            <a:blip r:embed="rId4" cstate="print"/>
            <a:stretch>
              <a:fillRect/>
            </a:stretch>
          </a:blipFill>
        </p:spPr>
        <p:txBody>
          <a:bodyPr wrap="square" lIns="0" tIns="0" rIns="0" bIns="0" rtlCol="0"/>
          <a:lstStyle/>
          <a:p>
            <a:endParaRPr dirty="0">
              <a:latin typeface="Corbel" panose="020B0503020204020204" pitchFamily="34" charset="0"/>
            </a:endParaRPr>
          </a:p>
        </p:txBody>
      </p:sp>
      <p:sp>
        <p:nvSpPr>
          <p:cNvPr id="6" name="object 6"/>
          <p:cNvSpPr txBox="1"/>
          <p:nvPr/>
        </p:nvSpPr>
        <p:spPr>
          <a:xfrm>
            <a:off x="8697793" y="102819"/>
            <a:ext cx="220979" cy="166712"/>
          </a:xfrm>
          <a:prstGeom prst="rect">
            <a:avLst/>
          </a:prstGeom>
        </p:spPr>
        <p:txBody>
          <a:bodyPr vert="horz" wrap="square" lIns="0" tIns="12700" rIns="0" bIns="0" rtlCol="0">
            <a:spAutoFit/>
          </a:bodyPr>
          <a:lstStyle/>
          <a:p>
            <a:pPr marL="12700">
              <a:lnSpc>
                <a:spcPct val="100000"/>
              </a:lnSpc>
              <a:spcBef>
                <a:spcPts val="100"/>
              </a:spcBef>
            </a:pPr>
            <a:r>
              <a:rPr sz="1000" spc="-45" dirty="0">
                <a:solidFill>
                  <a:srgbClr val="999999"/>
                </a:solidFill>
                <a:latin typeface="Corbel" panose="020B0503020204020204" pitchFamily="34" charset="0"/>
                <a:cs typeface="FreeSans"/>
              </a:rPr>
              <a:t>120</a:t>
            </a:r>
            <a:endParaRPr sz="1000" dirty="0">
              <a:latin typeface="Corbel" panose="020B0503020204020204" pitchFamily="34" charset="0"/>
              <a:cs typeface="FreeSans"/>
            </a:endParaRPr>
          </a:p>
        </p:txBody>
      </p:sp>
      <p:sp>
        <p:nvSpPr>
          <p:cNvPr id="2" name="object 8">
            <a:extLst>
              <a:ext uri="{FF2B5EF4-FFF2-40B4-BE49-F238E27FC236}">
                <a16:creationId xmlns:a16="http://schemas.microsoft.com/office/drawing/2014/main" id="{3F9526B5-CF02-8AB6-75A3-62EE7C00AB86}"/>
              </a:ext>
            </a:extLst>
          </p:cNvPr>
          <p:cNvSpPr txBox="1"/>
          <p:nvPr/>
        </p:nvSpPr>
        <p:spPr>
          <a:xfrm>
            <a:off x="1672871" y="4975103"/>
            <a:ext cx="6170756" cy="138262"/>
          </a:xfrm>
          <a:prstGeom prst="rect">
            <a:avLst/>
          </a:prstGeom>
        </p:spPr>
        <p:txBody>
          <a:bodyPr vert="horz" wrap="square" lIns="0" tIns="1733" rIns="0" bIns="0" rtlCol="0">
            <a:spAutoFit/>
          </a:bodyPr>
          <a:lstStyle/>
          <a:p>
            <a:pPr marL="5776">
              <a:spcBef>
                <a:spcPts val="14"/>
              </a:spcBef>
            </a:pPr>
            <a:r>
              <a:rPr sz="887" spc="43" dirty="0">
                <a:solidFill>
                  <a:srgbClr val="5E5E5E"/>
                </a:solidFill>
                <a:latin typeface="Trebuchet MS"/>
                <a:cs typeface="Trebuchet MS"/>
              </a:rPr>
              <a:t>Ben</a:t>
            </a:r>
            <a:r>
              <a:rPr sz="887" spc="-16" dirty="0">
                <a:solidFill>
                  <a:srgbClr val="5E5E5E"/>
                </a:solidFill>
                <a:latin typeface="Trebuchet MS"/>
                <a:cs typeface="Trebuchet MS"/>
              </a:rPr>
              <a:t> </a:t>
            </a:r>
            <a:r>
              <a:rPr sz="887" spc="23" dirty="0">
                <a:solidFill>
                  <a:srgbClr val="5E5E5E"/>
                </a:solidFill>
                <a:latin typeface="Trebuchet MS"/>
                <a:cs typeface="Trebuchet MS"/>
              </a:rPr>
              <a:t>Zaken</a:t>
            </a:r>
            <a:r>
              <a:rPr sz="887" spc="-16" dirty="0">
                <a:solidFill>
                  <a:srgbClr val="5E5E5E"/>
                </a:solidFill>
                <a:latin typeface="Trebuchet MS"/>
                <a:cs typeface="Trebuchet MS"/>
              </a:rPr>
              <a:t> </a:t>
            </a:r>
            <a:r>
              <a:rPr sz="887" spc="-36" dirty="0">
                <a:solidFill>
                  <a:srgbClr val="5E5E5E"/>
                </a:solidFill>
                <a:latin typeface="Trebuchet MS"/>
                <a:cs typeface="Trebuchet MS"/>
              </a:rPr>
              <a:t>et</a:t>
            </a:r>
            <a:r>
              <a:rPr sz="887" spc="-16" dirty="0">
                <a:solidFill>
                  <a:srgbClr val="5E5E5E"/>
                </a:solidFill>
                <a:latin typeface="Trebuchet MS"/>
                <a:cs typeface="Trebuchet MS"/>
              </a:rPr>
              <a:t> </a:t>
            </a:r>
            <a:r>
              <a:rPr sz="887" spc="-50" dirty="0">
                <a:solidFill>
                  <a:srgbClr val="5E5E5E"/>
                </a:solidFill>
                <a:latin typeface="Trebuchet MS"/>
                <a:cs typeface="Trebuchet MS"/>
              </a:rPr>
              <a:t>al.,</a:t>
            </a:r>
            <a:r>
              <a:rPr sz="887" spc="-14" dirty="0">
                <a:solidFill>
                  <a:srgbClr val="5E5E5E"/>
                </a:solidFill>
                <a:latin typeface="Trebuchet MS"/>
                <a:cs typeface="Trebuchet MS"/>
              </a:rPr>
              <a:t> </a:t>
            </a:r>
            <a:r>
              <a:rPr sz="887" spc="11" dirty="0">
                <a:solidFill>
                  <a:srgbClr val="5E5E5E"/>
                </a:solidFill>
                <a:latin typeface="Trebuchet MS"/>
                <a:cs typeface="Trebuchet MS"/>
              </a:rPr>
              <a:t>2021.</a:t>
            </a:r>
            <a:r>
              <a:rPr sz="887" spc="-16" dirty="0">
                <a:solidFill>
                  <a:srgbClr val="5E5E5E"/>
                </a:solidFill>
                <a:latin typeface="Trebuchet MS"/>
                <a:cs typeface="Trebuchet MS"/>
              </a:rPr>
              <a:t> </a:t>
            </a:r>
            <a:r>
              <a:rPr sz="887" spc="-30" dirty="0">
                <a:solidFill>
                  <a:srgbClr val="5E5E5E"/>
                </a:solidFill>
                <a:latin typeface="Trebuchet MS"/>
                <a:cs typeface="Trebuchet MS"/>
              </a:rPr>
              <a:t>“BitFit:</a:t>
            </a:r>
            <a:r>
              <a:rPr sz="887" spc="-16" dirty="0">
                <a:solidFill>
                  <a:srgbClr val="5E5E5E"/>
                </a:solidFill>
                <a:latin typeface="Trebuchet MS"/>
                <a:cs typeface="Trebuchet MS"/>
              </a:rPr>
              <a:t> </a:t>
            </a:r>
            <a:r>
              <a:rPr sz="887" spc="18" dirty="0">
                <a:solidFill>
                  <a:srgbClr val="5E5E5E"/>
                </a:solidFill>
                <a:latin typeface="Trebuchet MS"/>
                <a:cs typeface="Trebuchet MS"/>
              </a:rPr>
              <a:t>Simple</a:t>
            </a:r>
            <a:r>
              <a:rPr sz="887" spc="-14" dirty="0">
                <a:solidFill>
                  <a:srgbClr val="5E5E5E"/>
                </a:solidFill>
                <a:latin typeface="Trebuchet MS"/>
                <a:cs typeface="Trebuchet MS"/>
              </a:rPr>
              <a:t> </a:t>
            </a:r>
            <a:r>
              <a:rPr sz="887" spc="-11" dirty="0">
                <a:solidFill>
                  <a:srgbClr val="5E5E5E"/>
                </a:solidFill>
                <a:latin typeface="Trebuchet MS"/>
                <a:cs typeface="Trebuchet MS"/>
              </a:rPr>
              <a:t>Parameter-eﬃcient</a:t>
            </a:r>
            <a:r>
              <a:rPr sz="887" spc="-16" dirty="0">
                <a:solidFill>
                  <a:srgbClr val="5E5E5E"/>
                </a:solidFill>
                <a:latin typeface="Trebuchet MS"/>
                <a:cs typeface="Trebuchet MS"/>
              </a:rPr>
              <a:t> </a:t>
            </a:r>
            <a:r>
              <a:rPr sz="887" spc="2" dirty="0">
                <a:solidFill>
                  <a:srgbClr val="5E5E5E"/>
                </a:solidFill>
                <a:latin typeface="Trebuchet MS"/>
                <a:cs typeface="Trebuchet MS"/>
              </a:rPr>
              <a:t>Fine-tuning</a:t>
            </a:r>
            <a:r>
              <a:rPr sz="887" spc="-16" dirty="0">
                <a:solidFill>
                  <a:srgbClr val="5E5E5E"/>
                </a:solidFill>
                <a:latin typeface="Trebuchet MS"/>
                <a:cs typeface="Trebuchet MS"/>
              </a:rPr>
              <a:t> </a:t>
            </a:r>
            <a:r>
              <a:rPr sz="887" spc="-23" dirty="0">
                <a:solidFill>
                  <a:srgbClr val="5E5E5E"/>
                </a:solidFill>
                <a:latin typeface="Trebuchet MS"/>
                <a:cs typeface="Trebuchet MS"/>
              </a:rPr>
              <a:t>for</a:t>
            </a:r>
            <a:r>
              <a:rPr sz="887" spc="-14" dirty="0">
                <a:solidFill>
                  <a:srgbClr val="5E5E5E"/>
                </a:solidFill>
                <a:latin typeface="Trebuchet MS"/>
                <a:cs typeface="Trebuchet MS"/>
              </a:rPr>
              <a:t> </a:t>
            </a:r>
            <a:r>
              <a:rPr sz="887" spc="5" dirty="0">
                <a:solidFill>
                  <a:srgbClr val="5E5E5E"/>
                </a:solidFill>
                <a:latin typeface="Trebuchet MS"/>
                <a:cs typeface="Trebuchet MS"/>
              </a:rPr>
              <a:t>Transformer-based</a:t>
            </a:r>
            <a:r>
              <a:rPr sz="887" spc="-16" dirty="0">
                <a:solidFill>
                  <a:srgbClr val="5E5E5E"/>
                </a:solidFill>
                <a:latin typeface="Trebuchet MS"/>
                <a:cs typeface="Trebuchet MS"/>
              </a:rPr>
              <a:t> </a:t>
            </a:r>
            <a:r>
              <a:rPr sz="887" spc="52" dirty="0">
                <a:solidFill>
                  <a:srgbClr val="5E5E5E"/>
                </a:solidFill>
                <a:latin typeface="Trebuchet MS"/>
                <a:cs typeface="Trebuchet MS"/>
              </a:rPr>
              <a:t>Masked</a:t>
            </a:r>
            <a:r>
              <a:rPr sz="887" spc="-16" dirty="0">
                <a:solidFill>
                  <a:srgbClr val="5E5E5E"/>
                </a:solidFill>
                <a:latin typeface="Trebuchet MS"/>
                <a:cs typeface="Trebuchet MS"/>
              </a:rPr>
              <a:t> </a:t>
            </a:r>
            <a:r>
              <a:rPr sz="887" spc="20" dirty="0">
                <a:solidFill>
                  <a:srgbClr val="5E5E5E"/>
                </a:solidFill>
                <a:latin typeface="Trebuchet MS"/>
                <a:cs typeface="Trebuchet MS"/>
              </a:rPr>
              <a:t>Language-models”</a:t>
            </a:r>
            <a:endParaRPr sz="887" dirty="0">
              <a:latin typeface="Trebuchet MS"/>
              <a:cs typeface="Trebuchet MS"/>
            </a:endParaRPr>
          </a:p>
        </p:txBody>
      </p:sp>
    </p:spTree>
    <p:extLst>
      <p:ext uri="{BB962C8B-B14F-4D97-AF65-F5344CB8AC3E}">
        <p14:creationId xmlns:p14="http://schemas.microsoft.com/office/powerpoint/2010/main" val="13081003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1C07389-682D-1514-A188-FE8A3A304C3B}"/>
              </a:ext>
            </a:extLst>
          </p:cNvPr>
          <p:cNvSpPr>
            <a:spLocks noGrp="1"/>
          </p:cNvSpPr>
          <p:nvPr>
            <p:ph type="body" sz="quarter" idx="16"/>
          </p:nvPr>
        </p:nvSpPr>
        <p:spPr/>
        <p:txBody>
          <a:bodyPr/>
          <a:lstStyle/>
          <a:p>
            <a:endParaRPr lang="en-US"/>
          </a:p>
        </p:txBody>
      </p:sp>
      <p:pic>
        <p:nvPicPr>
          <p:cNvPr id="3" name="object 3"/>
          <p:cNvPicPr/>
          <p:nvPr/>
        </p:nvPicPr>
        <p:blipFill>
          <a:blip r:embed="rId2" cstate="print"/>
          <a:stretch>
            <a:fillRect/>
          </a:stretch>
        </p:blipFill>
        <p:spPr>
          <a:xfrm>
            <a:off x="2564037" y="1283901"/>
            <a:ext cx="4015925" cy="3090737"/>
          </a:xfrm>
          <a:prstGeom prst="rect">
            <a:avLst/>
          </a:prstGeom>
        </p:spPr>
      </p:pic>
      <p:sp>
        <p:nvSpPr>
          <p:cNvPr id="7" name="object 8">
            <a:extLst>
              <a:ext uri="{FF2B5EF4-FFF2-40B4-BE49-F238E27FC236}">
                <a16:creationId xmlns:a16="http://schemas.microsoft.com/office/drawing/2014/main" id="{0F30EA07-0426-6638-A92E-3460171D1FC5}"/>
              </a:ext>
            </a:extLst>
          </p:cNvPr>
          <p:cNvSpPr txBox="1"/>
          <p:nvPr/>
        </p:nvSpPr>
        <p:spPr>
          <a:xfrm>
            <a:off x="1672871" y="4975103"/>
            <a:ext cx="6170756" cy="138262"/>
          </a:xfrm>
          <a:prstGeom prst="rect">
            <a:avLst/>
          </a:prstGeom>
        </p:spPr>
        <p:txBody>
          <a:bodyPr vert="horz" wrap="square" lIns="0" tIns="1733" rIns="0" bIns="0" rtlCol="0">
            <a:spAutoFit/>
          </a:bodyPr>
          <a:lstStyle/>
          <a:p>
            <a:pPr marL="5776">
              <a:spcBef>
                <a:spcPts val="14"/>
              </a:spcBef>
            </a:pPr>
            <a:r>
              <a:rPr sz="887" spc="43" dirty="0">
                <a:solidFill>
                  <a:srgbClr val="5E5E5E"/>
                </a:solidFill>
                <a:latin typeface="Trebuchet MS"/>
                <a:cs typeface="Trebuchet MS"/>
              </a:rPr>
              <a:t>Ben</a:t>
            </a:r>
            <a:r>
              <a:rPr sz="887" spc="-16" dirty="0">
                <a:solidFill>
                  <a:srgbClr val="5E5E5E"/>
                </a:solidFill>
                <a:latin typeface="Trebuchet MS"/>
                <a:cs typeface="Trebuchet MS"/>
              </a:rPr>
              <a:t> </a:t>
            </a:r>
            <a:r>
              <a:rPr sz="887" spc="23" dirty="0">
                <a:solidFill>
                  <a:srgbClr val="5E5E5E"/>
                </a:solidFill>
                <a:latin typeface="Trebuchet MS"/>
                <a:cs typeface="Trebuchet MS"/>
              </a:rPr>
              <a:t>Zaken</a:t>
            </a:r>
            <a:r>
              <a:rPr sz="887" spc="-16" dirty="0">
                <a:solidFill>
                  <a:srgbClr val="5E5E5E"/>
                </a:solidFill>
                <a:latin typeface="Trebuchet MS"/>
                <a:cs typeface="Trebuchet MS"/>
              </a:rPr>
              <a:t> </a:t>
            </a:r>
            <a:r>
              <a:rPr sz="887" spc="-36" dirty="0">
                <a:solidFill>
                  <a:srgbClr val="5E5E5E"/>
                </a:solidFill>
                <a:latin typeface="Trebuchet MS"/>
                <a:cs typeface="Trebuchet MS"/>
              </a:rPr>
              <a:t>et</a:t>
            </a:r>
            <a:r>
              <a:rPr sz="887" spc="-16" dirty="0">
                <a:solidFill>
                  <a:srgbClr val="5E5E5E"/>
                </a:solidFill>
                <a:latin typeface="Trebuchet MS"/>
                <a:cs typeface="Trebuchet MS"/>
              </a:rPr>
              <a:t> </a:t>
            </a:r>
            <a:r>
              <a:rPr sz="887" spc="-50" dirty="0">
                <a:solidFill>
                  <a:srgbClr val="5E5E5E"/>
                </a:solidFill>
                <a:latin typeface="Trebuchet MS"/>
                <a:cs typeface="Trebuchet MS"/>
              </a:rPr>
              <a:t>al.,</a:t>
            </a:r>
            <a:r>
              <a:rPr sz="887" spc="-14" dirty="0">
                <a:solidFill>
                  <a:srgbClr val="5E5E5E"/>
                </a:solidFill>
                <a:latin typeface="Trebuchet MS"/>
                <a:cs typeface="Trebuchet MS"/>
              </a:rPr>
              <a:t> </a:t>
            </a:r>
            <a:r>
              <a:rPr sz="887" spc="11" dirty="0">
                <a:solidFill>
                  <a:srgbClr val="5E5E5E"/>
                </a:solidFill>
                <a:latin typeface="Trebuchet MS"/>
                <a:cs typeface="Trebuchet MS"/>
              </a:rPr>
              <a:t>2021.</a:t>
            </a:r>
            <a:r>
              <a:rPr sz="887" spc="-16" dirty="0">
                <a:solidFill>
                  <a:srgbClr val="5E5E5E"/>
                </a:solidFill>
                <a:latin typeface="Trebuchet MS"/>
                <a:cs typeface="Trebuchet MS"/>
              </a:rPr>
              <a:t> </a:t>
            </a:r>
            <a:r>
              <a:rPr sz="887" spc="-30" dirty="0">
                <a:solidFill>
                  <a:srgbClr val="5E5E5E"/>
                </a:solidFill>
                <a:latin typeface="Trebuchet MS"/>
                <a:cs typeface="Trebuchet MS"/>
              </a:rPr>
              <a:t>“BitFit:</a:t>
            </a:r>
            <a:r>
              <a:rPr sz="887" spc="-16" dirty="0">
                <a:solidFill>
                  <a:srgbClr val="5E5E5E"/>
                </a:solidFill>
                <a:latin typeface="Trebuchet MS"/>
                <a:cs typeface="Trebuchet MS"/>
              </a:rPr>
              <a:t> </a:t>
            </a:r>
            <a:r>
              <a:rPr sz="887" spc="18" dirty="0">
                <a:solidFill>
                  <a:srgbClr val="5E5E5E"/>
                </a:solidFill>
                <a:latin typeface="Trebuchet MS"/>
                <a:cs typeface="Trebuchet MS"/>
              </a:rPr>
              <a:t>Simple</a:t>
            </a:r>
            <a:r>
              <a:rPr sz="887" spc="-14" dirty="0">
                <a:solidFill>
                  <a:srgbClr val="5E5E5E"/>
                </a:solidFill>
                <a:latin typeface="Trebuchet MS"/>
                <a:cs typeface="Trebuchet MS"/>
              </a:rPr>
              <a:t> </a:t>
            </a:r>
            <a:r>
              <a:rPr sz="887" spc="-11" dirty="0">
                <a:solidFill>
                  <a:srgbClr val="5E5E5E"/>
                </a:solidFill>
                <a:latin typeface="Trebuchet MS"/>
                <a:cs typeface="Trebuchet MS"/>
              </a:rPr>
              <a:t>Parameter-eﬃcient</a:t>
            </a:r>
            <a:r>
              <a:rPr sz="887" spc="-16" dirty="0">
                <a:solidFill>
                  <a:srgbClr val="5E5E5E"/>
                </a:solidFill>
                <a:latin typeface="Trebuchet MS"/>
                <a:cs typeface="Trebuchet MS"/>
              </a:rPr>
              <a:t> </a:t>
            </a:r>
            <a:r>
              <a:rPr sz="887" spc="2" dirty="0">
                <a:solidFill>
                  <a:srgbClr val="5E5E5E"/>
                </a:solidFill>
                <a:latin typeface="Trebuchet MS"/>
                <a:cs typeface="Trebuchet MS"/>
              </a:rPr>
              <a:t>Fine-tuning</a:t>
            </a:r>
            <a:r>
              <a:rPr sz="887" spc="-16" dirty="0">
                <a:solidFill>
                  <a:srgbClr val="5E5E5E"/>
                </a:solidFill>
                <a:latin typeface="Trebuchet MS"/>
                <a:cs typeface="Trebuchet MS"/>
              </a:rPr>
              <a:t> </a:t>
            </a:r>
            <a:r>
              <a:rPr sz="887" spc="-23" dirty="0">
                <a:solidFill>
                  <a:srgbClr val="5E5E5E"/>
                </a:solidFill>
                <a:latin typeface="Trebuchet MS"/>
                <a:cs typeface="Trebuchet MS"/>
              </a:rPr>
              <a:t>for</a:t>
            </a:r>
            <a:r>
              <a:rPr sz="887" spc="-14" dirty="0">
                <a:solidFill>
                  <a:srgbClr val="5E5E5E"/>
                </a:solidFill>
                <a:latin typeface="Trebuchet MS"/>
                <a:cs typeface="Trebuchet MS"/>
              </a:rPr>
              <a:t> </a:t>
            </a:r>
            <a:r>
              <a:rPr sz="887" spc="5" dirty="0">
                <a:solidFill>
                  <a:srgbClr val="5E5E5E"/>
                </a:solidFill>
                <a:latin typeface="Trebuchet MS"/>
                <a:cs typeface="Trebuchet MS"/>
              </a:rPr>
              <a:t>Transformer-based</a:t>
            </a:r>
            <a:r>
              <a:rPr sz="887" spc="-16" dirty="0">
                <a:solidFill>
                  <a:srgbClr val="5E5E5E"/>
                </a:solidFill>
                <a:latin typeface="Trebuchet MS"/>
                <a:cs typeface="Trebuchet MS"/>
              </a:rPr>
              <a:t> </a:t>
            </a:r>
            <a:r>
              <a:rPr sz="887" spc="52" dirty="0">
                <a:solidFill>
                  <a:srgbClr val="5E5E5E"/>
                </a:solidFill>
                <a:latin typeface="Trebuchet MS"/>
                <a:cs typeface="Trebuchet MS"/>
              </a:rPr>
              <a:t>Masked</a:t>
            </a:r>
            <a:r>
              <a:rPr sz="887" spc="-16" dirty="0">
                <a:solidFill>
                  <a:srgbClr val="5E5E5E"/>
                </a:solidFill>
                <a:latin typeface="Trebuchet MS"/>
                <a:cs typeface="Trebuchet MS"/>
              </a:rPr>
              <a:t> </a:t>
            </a:r>
            <a:r>
              <a:rPr sz="887" spc="20" dirty="0">
                <a:solidFill>
                  <a:srgbClr val="5E5E5E"/>
                </a:solidFill>
                <a:latin typeface="Trebuchet MS"/>
                <a:cs typeface="Trebuchet MS"/>
              </a:rPr>
              <a:t>Language-models”</a:t>
            </a:r>
            <a:endParaRPr sz="887" dirty="0">
              <a:latin typeface="Trebuchet MS"/>
              <a:cs typeface="Trebuchet MS"/>
            </a:endParaRPr>
          </a:p>
        </p:txBody>
      </p:sp>
      <p:sp>
        <p:nvSpPr>
          <p:cNvPr id="5" name="Title 4">
            <a:extLst>
              <a:ext uri="{FF2B5EF4-FFF2-40B4-BE49-F238E27FC236}">
                <a16:creationId xmlns:a16="http://schemas.microsoft.com/office/drawing/2014/main" id="{392132BA-CB6B-9F96-08A2-BCB0BB91F52A}"/>
              </a:ext>
            </a:extLst>
          </p:cNvPr>
          <p:cNvSpPr>
            <a:spLocks noGrp="1"/>
          </p:cNvSpPr>
          <p:nvPr>
            <p:ph type="title"/>
          </p:nvPr>
        </p:nvSpPr>
        <p:spPr/>
        <p:txBody>
          <a:bodyPr/>
          <a:lstStyle/>
          <a:p>
            <a:r>
              <a:rPr lang="en-US" dirty="0" err="1"/>
              <a:t>BitFit</a:t>
            </a:r>
            <a:endParaRPr lang="en-US" dirty="0"/>
          </a:p>
        </p:txBody>
      </p:sp>
    </p:spTree>
    <p:extLst>
      <p:ext uri="{BB962C8B-B14F-4D97-AF65-F5344CB8AC3E}">
        <p14:creationId xmlns:p14="http://schemas.microsoft.com/office/powerpoint/2010/main" val="35369754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919" y="451154"/>
            <a:ext cx="8085415" cy="513507"/>
          </a:xfrm>
          <a:prstGeom prst="rect">
            <a:avLst/>
          </a:prstGeom>
        </p:spPr>
        <p:txBody>
          <a:bodyPr vert="horz" wrap="square" lIns="0" tIns="6065" rIns="0" bIns="0" rtlCol="0">
            <a:spAutoFit/>
          </a:bodyPr>
          <a:lstStyle/>
          <a:p>
            <a:pPr marL="5776">
              <a:lnSpc>
                <a:spcPct val="100000"/>
              </a:lnSpc>
              <a:spcBef>
                <a:spcPts val="48"/>
              </a:spcBef>
            </a:pPr>
            <a:r>
              <a:rPr sz="3297" spc="-14" dirty="0">
                <a:latin typeface="Tahoma" panose="020B0604030504040204" pitchFamily="34" charset="0"/>
                <a:ea typeface="Tahoma" panose="020B0604030504040204" pitchFamily="34" charset="0"/>
                <a:cs typeface="Tahoma" panose="020B0604030504040204" pitchFamily="34" charset="0"/>
              </a:rPr>
              <a:t>Reparametrization</a:t>
            </a:r>
            <a:r>
              <a:rPr sz="3297" spc="-16" dirty="0">
                <a:latin typeface="Tahoma" panose="020B0604030504040204" pitchFamily="34" charset="0"/>
                <a:ea typeface="Tahoma" panose="020B0604030504040204" pitchFamily="34" charset="0"/>
                <a:cs typeface="Tahoma" panose="020B0604030504040204" pitchFamily="34" charset="0"/>
              </a:rPr>
              <a:t> </a:t>
            </a:r>
            <a:r>
              <a:rPr sz="3297" dirty="0">
                <a:latin typeface="Tahoma" panose="020B0604030504040204" pitchFamily="34" charset="0"/>
                <a:ea typeface="Tahoma" panose="020B0604030504040204" pitchFamily="34" charset="0"/>
                <a:cs typeface="Tahoma" panose="020B0604030504040204" pitchFamily="34" charset="0"/>
              </a:rPr>
              <a:t>based</a:t>
            </a:r>
            <a:r>
              <a:rPr sz="3297" spc="-14" dirty="0">
                <a:latin typeface="Tahoma" panose="020B0604030504040204" pitchFamily="34" charset="0"/>
                <a:ea typeface="Tahoma" panose="020B0604030504040204" pitchFamily="34" charset="0"/>
                <a:cs typeface="Tahoma" panose="020B0604030504040204" pitchFamily="34" charset="0"/>
              </a:rPr>
              <a:t> </a:t>
            </a:r>
            <a:r>
              <a:rPr sz="3297" spc="-2" dirty="0">
                <a:latin typeface="Tahoma" panose="020B0604030504040204" pitchFamily="34" charset="0"/>
                <a:ea typeface="Tahoma" panose="020B0604030504040204" pitchFamily="34" charset="0"/>
                <a:cs typeface="Tahoma" panose="020B0604030504040204" pitchFamily="34" charset="0"/>
              </a:rPr>
              <a:t>methods</a:t>
            </a:r>
            <a:endParaRPr sz="3297" dirty="0">
              <a:latin typeface="Tahoma" panose="020B0604030504040204" pitchFamily="34" charset="0"/>
              <a:ea typeface="Tahoma" panose="020B0604030504040204" pitchFamily="34" charset="0"/>
              <a:cs typeface="Tahoma" panose="020B0604030504040204" pitchFamily="34" charset="0"/>
            </a:endParaRPr>
          </a:p>
        </p:txBody>
      </p:sp>
      <p:sp>
        <p:nvSpPr>
          <p:cNvPr id="5" name="Text Placeholder 4">
            <a:extLst>
              <a:ext uri="{FF2B5EF4-FFF2-40B4-BE49-F238E27FC236}">
                <a16:creationId xmlns:a16="http://schemas.microsoft.com/office/drawing/2014/main" id="{48D03337-6CD7-B184-7155-3BEE1503D911}"/>
              </a:ext>
            </a:extLst>
          </p:cNvPr>
          <p:cNvSpPr>
            <a:spLocks noGrp="1"/>
          </p:cNvSpPr>
          <p:nvPr>
            <p:ph type="body" sz="quarter" idx="16"/>
          </p:nvPr>
        </p:nvSpPr>
        <p:spPr/>
        <p:txBody>
          <a:bodyPr/>
          <a:lstStyle/>
          <a:p>
            <a:r>
              <a:rPr lang="en-US" sz="1800" spc="-9" dirty="0">
                <a:latin typeface="Calibri"/>
                <a:cs typeface="Calibri"/>
              </a:rPr>
              <a:t>Reparametrize</a:t>
            </a:r>
            <a:r>
              <a:rPr lang="en-US" sz="1800" dirty="0">
                <a:latin typeface="Calibri"/>
                <a:cs typeface="Calibri"/>
              </a:rPr>
              <a:t> </a:t>
            </a:r>
            <a:r>
              <a:rPr lang="en-US" sz="1800" spc="2" dirty="0">
                <a:latin typeface="Calibri"/>
                <a:cs typeface="Calibri"/>
              </a:rPr>
              <a:t>the</a:t>
            </a:r>
            <a:r>
              <a:rPr lang="en-US" sz="1800" dirty="0">
                <a:latin typeface="Calibri"/>
                <a:cs typeface="Calibri"/>
              </a:rPr>
              <a:t> </a:t>
            </a:r>
            <a:r>
              <a:rPr lang="en-US" sz="1800" spc="-5" dirty="0">
                <a:latin typeface="Calibri"/>
                <a:cs typeface="Calibri"/>
              </a:rPr>
              <a:t>weights</a:t>
            </a:r>
            <a:r>
              <a:rPr lang="en-US" sz="1800" dirty="0">
                <a:latin typeface="Calibri"/>
                <a:cs typeface="Calibri"/>
              </a:rPr>
              <a:t> of </a:t>
            </a:r>
            <a:r>
              <a:rPr lang="en-US" sz="1800" spc="2" dirty="0">
                <a:latin typeface="Calibri"/>
                <a:cs typeface="Calibri"/>
              </a:rPr>
              <a:t>the </a:t>
            </a:r>
            <a:r>
              <a:rPr lang="en-US" sz="1800" spc="-2" dirty="0">
                <a:latin typeface="Calibri"/>
                <a:cs typeface="Calibri"/>
              </a:rPr>
              <a:t>network</a:t>
            </a:r>
            <a:r>
              <a:rPr lang="en-US" sz="1800" dirty="0">
                <a:latin typeface="Calibri"/>
                <a:cs typeface="Calibri"/>
              </a:rPr>
              <a:t> </a:t>
            </a:r>
            <a:r>
              <a:rPr lang="en-US" sz="1800" spc="2" dirty="0">
                <a:latin typeface="Calibri"/>
                <a:cs typeface="Calibri"/>
              </a:rPr>
              <a:t>using</a:t>
            </a:r>
            <a:r>
              <a:rPr lang="en-US" sz="1800" dirty="0">
                <a:latin typeface="Calibri"/>
                <a:cs typeface="Calibri"/>
              </a:rPr>
              <a:t> </a:t>
            </a:r>
            <a:r>
              <a:rPr lang="en-US" sz="1800" spc="2" dirty="0">
                <a:latin typeface="Calibri"/>
                <a:cs typeface="Calibri"/>
              </a:rPr>
              <a:t>a</a:t>
            </a:r>
            <a:r>
              <a:rPr lang="en-US" sz="1800" dirty="0">
                <a:latin typeface="Calibri"/>
                <a:cs typeface="Calibri"/>
              </a:rPr>
              <a:t> </a:t>
            </a:r>
            <a:r>
              <a:rPr lang="en-US" sz="1800" spc="-9" dirty="0">
                <a:latin typeface="Calibri"/>
                <a:cs typeface="Calibri"/>
              </a:rPr>
              <a:t>low-rank </a:t>
            </a:r>
            <a:r>
              <a:rPr lang="en-US" sz="1800" spc="-7" dirty="0">
                <a:latin typeface="Calibri"/>
                <a:cs typeface="Calibri"/>
              </a:rPr>
              <a:t> transformation.</a:t>
            </a:r>
            <a:r>
              <a:rPr lang="en-US" sz="1800" spc="-2" dirty="0">
                <a:latin typeface="Calibri"/>
                <a:cs typeface="Calibri"/>
              </a:rPr>
              <a:t> </a:t>
            </a:r>
            <a:r>
              <a:rPr lang="en-US" sz="1800" spc="2" dirty="0">
                <a:latin typeface="Calibri"/>
                <a:cs typeface="Calibri"/>
              </a:rPr>
              <a:t>This</a:t>
            </a:r>
            <a:r>
              <a:rPr lang="en-US" sz="1800" dirty="0">
                <a:latin typeface="Calibri"/>
                <a:cs typeface="Calibri"/>
              </a:rPr>
              <a:t> decreases</a:t>
            </a:r>
            <a:r>
              <a:rPr lang="en-US" sz="1800" spc="-2" dirty="0">
                <a:latin typeface="Calibri"/>
                <a:cs typeface="Calibri"/>
              </a:rPr>
              <a:t> </a:t>
            </a:r>
            <a:r>
              <a:rPr lang="en-US" sz="1800" spc="2" dirty="0">
                <a:latin typeface="Calibri"/>
                <a:cs typeface="Calibri"/>
              </a:rPr>
              <a:t>the</a:t>
            </a:r>
            <a:r>
              <a:rPr lang="en-US" sz="1800" dirty="0">
                <a:latin typeface="Calibri"/>
                <a:cs typeface="Calibri"/>
              </a:rPr>
              <a:t> </a:t>
            </a:r>
            <a:r>
              <a:rPr lang="en-US" sz="1800" spc="-2" dirty="0">
                <a:latin typeface="Calibri"/>
                <a:cs typeface="Calibri"/>
              </a:rPr>
              <a:t>trainable</a:t>
            </a:r>
            <a:r>
              <a:rPr lang="en-US" sz="1800" dirty="0">
                <a:latin typeface="Calibri"/>
                <a:cs typeface="Calibri"/>
              </a:rPr>
              <a:t> </a:t>
            </a:r>
            <a:r>
              <a:rPr lang="en-US" sz="1800" spc="-7" dirty="0">
                <a:latin typeface="Calibri"/>
                <a:cs typeface="Calibri"/>
              </a:rPr>
              <a:t>parameter</a:t>
            </a:r>
            <a:r>
              <a:rPr lang="en-US" sz="1800" spc="-2" dirty="0">
                <a:latin typeface="Calibri"/>
                <a:cs typeface="Calibri"/>
              </a:rPr>
              <a:t> </a:t>
            </a:r>
            <a:r>
              <a:rPr lang="en-US" sz="1800" spc="-5" dirty="0">
                <a:latin typeface="Calibri"/>
                <a:cs typeface="Calibri"/>
              </a:rPr>
              <a:t>count</a:t>
            </a:r>
            <a:r>
              <a:rPr lang="en-US" sz="1800" dirty="0">
                <a:latin typeface="Calibri"/>
                <a:cs typeface="Calibri"/>
              </a:rPr>
              <a:t> </a:t>
            </a:r>
            <a:r>
              <a:rPr lang="en-US" sz="1800" spc="2" dirty="0">
                <a:latin typeface="Calibri"/>
                <a:cs typeface="Calibri"/>
              </a:rPr>
              <a:t>while </a:t>
            </a:r>
            <a:r>
              <a:rPr lang="en-US" sz="1800" spc="-466" dirty="0">
                <a:latin typeface="Calibri"/>
                <a:cs typeface="Calibri"/>
              </a:rPr>
              <a:t> </a:t>
            </a:r>
            <a:r>
              <a:rPr lang="en-US" sz="1800" spc="-5" dirty="0">
                <a:latin typeface="Calibri"/>
                <a:cs typeface="Calibri"/>
              </a:rPr>
              <a:t>still</a:t>
            </a:r>
            <a:r>
              <a:rPr lang="en-US" sz="1800" dirty="0">
                <a:latin typeface="Calibri"/>
                <a:cs typeface="Calibri"/>
              </a:rPr>
              <a:t> allowing </a:t>
            </a:r>
            <a:r>
              <a:rPr lang="en-US" sz="1800" spc="2" dirty="0">
                <a:latin typeface="Calibri"/>
                <a:cs typeface="Calibri"/>
              </a:rPr>
              <a:t>the</a:t>
            </a:r>
            <a:r>
              <a:rPr lang="en-US" sz="1800" dirty="0">
                <a:latin typeface="Calibri"/>
                <a:cs typeface="Calibri"/>
              </a:rPr>
              <a:t> method</a:t>
            </a:r>
            <a:r>
              <a:rPr lang="en-US" sz="1800" spc="2" dirty="0">
                <a:latin typeface="Calibri"/>
                <a:cs typeface="Calibri"/>
              </a:rPr>
              <a:t> </a:t>
            </a:r>
            <a:r>
              <a:rPr lang="en-US" sz="1800" spc="-9" dirty="0">
                <a:latin typeface="Calibri"/>
                <a:cs typeface="Calibri"/>
              </a:rPr>
              <a:t>to</a:t>
            </a:r>
            <a:r>
              <a:rPr lang="en-US" sz="1800" dirty="0">
                <a:latin typeface="Calibri"/>
                <a:cs typeface="Calibri"/>
              </a:rPr>
              <a:t> </a:t>
            </a:r>
            <a:r>
              <a:rPr lang="en-US" sz="1800" spc="-2" dirty="0">
                <a:latin typeface="Calibri"/>
                <a:cs typeface="Calibri"/>
              </a:rPr>
              <a:t>work</a:t>
            </a:r>
            <a:r>
              <a:rPr lang="en-US" sz="1800" dirty="0">
                <a:latin typeface="Calibri"/>
                <a:cs typeface="Calibri"/>
              </a:rPr>
              <a:t> </a:t>
            </a:r>
            <a:r>
              <a:rPr lang="en-US" sz="1800" spc="2" dirty="0">
                <a:latin typeface="Calibri"/>
                <a:cs typeface="Calibri"/>
              </a:rPr>
              <a:t>with</a:t>
            </a:r>
            <a:r>
              <a:rPr lang="en-US" sz="1800" spc="5" dirty="0">
                <a:latin typeface="Calibri"/>
                <a:cs typeface="Calibri"/>
              </a:rPr>
              <a:t> </a:t>
            </a:r>
            <a:r>
              <a:rPr lang="en-US" sz="1800" spc="2" dirty="0">
                <a:latin typeface="Calibri"/>
                <a:cs typeface="Calibri"/>
              </a:rPr>
              <a:t>high-dimensional </a:t>
            </a:r>
            <a:r>
              <a:rPr lang="en-US" sz="1800" dirty="0">
                <a:latin typeface="Calibri"/>
                <a:cs typeface="Calibri"/>
              </a:rPr>
              <a:t>matrices</a:t>
            </a:r>
          </a:p>
          <a:p>
            <a:endParaRPr lang="en-US" sz="1800" dirty="0"/>
          </a:p>
        </p:txBody>
      </p:sp>
      <p:sp>
        <p:nvSpPr>
          <p:cNvPr id="4" name="object 4"/>
          <p:cNvSpPr txBox="1"/>
          <p:nvPr/>
        </p:nvSpPr>
        <p:spPr>
          <a:xfrm>
            <a:off x="8359155" y="4811638"/>
            <a:ext cx="127649" cy="143803"/>
          </a:xfrm>
          <a:prstGeom prst="rect">
            <a:avLst/>
          </a:prstGeom>
        </p:spPr>
        <p:txBody>
          <a:bodyPr vert="horz" wrap="square" lIns="0" tIns="7220" rIns="0" bIns="0" rtlCol="0">
            <a:spAutoFit/>
          </a:bodyPr>
          <a:lstStyle/>
          <a:p>
            <a:pPr marL="5776">
              <a:spcBef>
                <a:spcPts val="57"/>
              </a:spcBef>
            </a:pPr>
            <a:r>
              <a:rPr sz="887" spc="2" dirty="0">
                <a:solidFill>
                  <a:srgbClr val="888888"/>
                </a:solidFill>
                <a:latin typeface="Calibri"/>
                <a:cs typeface="Calibri"/>
              </a:rPr>
              <a:t>71</a:t>
            </a:r>
            <a:endParaRPr sz="887">
              <a:latin typeface="Calibri"/>
              <a:cs typeface="Calibri"/>
            </a:endParaRPr>
          </a:p>
        </p:txBody>
      </p:sp>
      <p:pic>
        <p:nvPicPr>
          <p:cNvPr id="3" name="object 3">
            <a:extLst>
              <a:ext uri="{FF2B5EF4-FFF2-40B4-BE49-F238E27FC236}">
                <a16:creationId xmlns:a16="http://schemas.microsoft.com/office/drawing/2014/main" id="{A681B55F-3EB5-E9AE-9F89-1A42640F0AF4}"/>
              </a:ext>
            </a:extLst>
          </p:cNvPr>
          <p:cNvPicPr/>
          <p:nvPr/>
        </p:nvPicPr>
        <p:blipFill>
          <a:blip r:embed="rId2" cstate="print"/>
          <a:stretch>
            <a:fillRect/>
          </a:stretch>
        </p:blipFill>
        <p:spPr>
          <a:xfrm>
            <a:off x="2921954" y="2234436"/>
            <a:ext cx="5208501" cy="2597899"/>
          </a:xfrm>
          <a:prstGeom prst="rect">
            <a:avLst/>
          </a:prstGeom>
        </p:spPr>
      </p:pic>
    </p:spTree>
    <p:extLst>
      <p:ext uri="{BB962C8B-B14F-4D97-AF65-F5344CB8AC3E}">
        <p14:creationId xmlns:p14="http://schemas.microsoft.com/office/powerpoint/2010/main" val="1705299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7A520-CFB2-75E8-3EAD-FDDB99657BDB}"/>
              </a:ext>
            </a:extLst>
          </p:cNvPr>
          <p:cNvSpPr>
            <a:spLocks noGrp="1"/>
          </p:cNvSpPr>
          <p:nvPr>
            <p:ph type="title"/>
          </p:nvPr>
        </p:nvSpPr>
        <p:spPr/>
        <p:txBody>
          <a:bodyPr>
            <a:normAutofit/>
          </a:bodyPr>
          <a:lstStyle/>
          <a:p>
            <a:r>
              <a:rPr lang="en-US" dirty="0"/>
              <a:t>Adapting Language Models: Chapter Plan </a:t>
            </a:r>
          </a:p>
        </p:txBody>
      </p:sp>
      <p:sp>
        <p:nvSpPr>
          <p:cNvPr id="3" name="Content Placeholder 2">
            <a:extLst>
              <a:ext uri="{FF2B5EF4-FFF2-40B4-BE49-F238E27FC236}">
                <a16:creationId xmlns:a16="http://schemas.microsoft.com/office/drawing/2014/main" id="{2BAE67F7-BFC3-5C68-93F5-C23BA66F363E}"/>
              </a:ext>
            </a:extLst>
          </p:cNvPr>
          <p:cNvSpPr>
            <a:spLocks noGrp="1"/>
          </p:cNvSpPr>
          <p:nvPr>
            <p:ph type="body" sz="quarter" idx="16"/>
          </p:nvPr>
        </p:nvSpPr>
        <p:spPr/>
        <p:txBody>
          <a:bodyPr/>
          <a:lstStyle/>
          <a:p>
            <a:pPr marL="0" indent="0">
              <a:buNone/>
            </a:pPr>
            <a:r>
              <a:rPr lang="en-US" dirty="0"/>
              <a:t>You have a pre-trained language model that is pre-trained on massive amounts of data. </a:t>
            </a:r>
          </a:p>
          <a:p>
            <a:pPr marL="0" indent="0">
              <a:buNone/>
            </a:pPr>
            <a:r>
              <a:rPr lang="en-US" dirty="0"/>
              <a:t>They do not necessarily do useful things—they only complete sentences. </a:t>
            </a:r>
          </a:p>
          <a:p>
            <a:pPr marL="0" indent="0">
              <a:buNone/>
            </a:pPr>
            <a:endParaRPr lang="en-US" dirty="0"/>
          </a:p>
          <a:p>
            <a:pPr marL="0" indent="0">
              <a:buNone/>
            </a:pPr>
            <a:endParaRPr lang="en-US" dirty="0"/>
          </a:p>
          <a:p>
            <a:pPr marL="0" indent="0">
              <a:buNone/>
            </a:pPr>
            <a:r>
              <a:rPr lang="en-US" b="1" dirty="0"/>
              <a:t>Now how to you ”adapt” them for your use-case? </a:t>
            </a:r>
          </a:p>
          <a:p>
            <a:pPr marL="0" indent="0">
              <a:buNone/>
            </a:pPr>
            <a:endParaRPr lang="en-US" b="1" dirty="0"/>
          </a:p>
          <a:p>
            <a:pPr lvl="1"/>
            <a:r>
              <a:rPr lang="en-US" b="1" dirty="0"/>
              <a:t>Prompting: </a:t>
            </a:r>
            <a:r>
              <a:rPr lang="en-US" dirty="0"/>
              <a:t>adapting model inputs (language statements) </a:t>
            </a:r>
          </a:p>
          <a:p>
            <a:pPr lvl="1"/>
            <a:r>
              <a:rPr lang="en-US" b="1" dirty="0"/>
              <a:t>Tuning: </a:t>
            </a:r>
            <a:r>
              <a:rPr lang="en-US" dirty="0"/>
              <a:t>adapting (modifying) model parameters</a:t>
            </a:r>
          </a:p>
          <a:p>
            <a:pPr marL="0" indent="0">
              <a:buNone/>
            </a:pPr>
            <a:endParaRPr lang="en-US" b="1" dirty="0"/>
          </a:p>
          <a:p>
            <a:pPr marL="0" indent="0">
              <a:buNone/>
            </a:pPr>
            <a:endParaRPr lang="en-US" dirty="0"/>
          </a:p>
          <a:p>
            <a:pPr marL="0" indent="0">
              <a:buNone/>
            </a:pPr>
            <a:endParaRPr lang="en-US" dirty="0"/>
          </a:p>
          <a:p>
            <a:pPr marL="0" indent="0">
              <a:buNone/>
            </a:pPr>
            <a:endParaRPr lang="en-US" dirty="0"/>
          </a:p>
          <a:p>
            <a:pPr>
              <a:buFont typeface="+mj-lt"/>
              <a:buAutoNum type="arabicPeriod"/>
            </a:pPr>
            <a:endParaRPr lang="en-US" dirty="0"/>
          </a:p>
          <a:p>
            <a:pPr marL="0" indent="0">
              <a:buNone/>
            </a:pPr>
            <a:endParaRPr lang="en-US" dirty="0"/>
          </a:p>
        </p:txBody>
      </p:sp>
    </p:spTree>
    <p:extLst>
      <p:ext uri="{BB962C8B-B14F-4D97-AF65-F5344CB8AC3E}">
        <p14:creationId xmlns:p14="http://schemas.microsoft.com/office/powerpoint/2010/main" val="32603010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919" y="490172"/>
            <a:ext cx="8085415" cy="474489"/>
          </a:xfrm>
          <a:prstGeom prst="rect">
            <a:avLst/>
          </a:prstGeom>
        </p:spPr>
        <p:txBody>
          <a:bodyPr vert="horz" wrap="square" lIns="0" tIns="12700" rIns="0" bIns="0" rtlCol="0">
            <a:spAutoFit/>
          </a:bodyPr>
          <a:lstStyle/>
          <a:p>
            <a:pPr marL="12700">
              <a:lnSpc>
                <a:spcPct val="100000"/>
              </a:lnSpc>
              <a:spcBef>
                <a:spcPts val="100"/>
              </a:spcBef>
            </a:pPr>
            <a:r>
              <a:rPr spc="-210" dirty="0" err="1"/>
              <a:t>L</a:t>
            </a:r>
            <a:r>
              <a:rPr spc="-80" dirty="0" err="1"/>
              <a:t>o</a:t>
            </a:r>
            <a:r>
              <a:rPr spc="-165" dirty="0" err="1"/>
              <a:t>R</a:t>
            </a:r>
            <a:r>
              <a:rPr lang="en-US" spc="-45" dirty="0" err="1"/>
              <a:t>A</a:t>
            </a:r>
            <a:endParaRPr spc="-45" dirty="0"/>
          </a:p>
        </p:txBody>
      </p:sp>
      <p:sp>
        <p:nvSpPr>
          <p:cNvPr id="8" name="Content Placeholder 7">
            <a:extLst>
              <a:ext uri="{FF2B5EF4-FFF2-40B4-BE49-F238E27FC236}">
                <a16:creationId xmlns:a16="http://schemas.microsoft.com/office/drawing/2014/main" id="{1EAED2A0-6231-1CD1-AF83-1E41BA9AEDE0}"/>
              </a:ext>
            </a:extLst>
          </p:cNvPr>
          <p:cNvSpPr>
            <a:spLocks noGrp="1"/>
          </p:cNvSpPr>
          <p:nvPr>
            <p:ph type="body" sz="quarter" idx="16"/>
          </p:nvPr>
        </p:nvSpPr>
        <p:spPr>
          <a:xfrm>
            <a:off x="533920" y="1390650"/>
            <a:ext cx="4910900" cy="3077573"/>
          </a:xfrm>
        </p:spPr>
        <p:txBody>
          <a:bodyPr/>
          <a:lstStyle/>
          <a:p>
            <a:pPr marL="38100" marR="231140">
              <a:lnSpc>
                <a:spcPct val="114999"/>
              </a:lnSpc>
              <a:spcBef>
                <a:spcPts val="100"/>
              </a:spcBef>
            </a:pPr>
            <a:r>
              <a:rPr lang="en-US" sz="1800" dirty="0">
                <a:latin typeface="Calibri"/>
                <a:cs typeface="Calibri"/>
              </a:rPr>
              <a:t>H</a:t>
            </a:r>
            <a:r>
              <a:rPr lang="en-US" sz="1800" spc="-2" dirty="0">
                <a:latin typeface="Calibri"/>
                <a:cs typeface="Calibri"/>
              </a:rPr>
              <a:t>ypothesis: </a:t>
            </a:r>
            <a:r>
              <a:rPr lang="en-US" sz="1800" spc="2" dirty="0">
                <a:latin typeface="Calibri"/>
                <a:cs typeface="Calibri"/>
              </a:rPr>
              <a:t>the </a:t>
            </a:r>
            <a:r>
              <a:rPr lang="en-US" sz="1800" dirty="0">
                <a:latin typeface="Calibri"/>
                <a:cs typeface="Calibri"/>
              </a:rPr>
              <a:t>intrinsic </a:t>
            </a:r>
            <a:r>
              <a:rPr lang="en-US" sz="1800" spc="-7" dirty="0">
                <a:latin typeface="Calibri"/>
                <a:cs typeface="Calibri"/>
              </a:rPr>
              <a:t>rank</a:t>
            </a:r>
            <a:r>
              <a:rPr lang="en-US" sz="1800" dirty="0">
                <a:latin typeface="Calibri"/>
                <a:cs typeface="Calibri"/>
              </a:rPr>
              <a:t> of </a:t>
            </a:r>
            <a:r>
              <a:rPr lang="en-US" sz="1800" spc="2" dirty="0">
                <a:latin typeface="Calibri"/>
                <a:cs typeface="Calibri"/>
              </a:rPr>
              <a:t>the </a:t>
            </a:r>
            <a:r>
              <a:rPr lang="en-US" sz="1800" spc="-5" dirty="0">
                <a:latin typeface="Calibri"/>
                <a:cs typeface="Calibri"/>
              </a:rPr>
              <a:t>weight </a:t>
            </a:r>
            <a:r>
              <a:rPr lang="en-US" sz="1800" spc="-348" dirty="0">
                <a:latin typeface="Calibri"/>
                <a:cs typeface="Calibri"/>
              </a:rPr>
              <a:t> </a:t>
            </a:r>
            <a:r>
              <a:rPr lang="en-US" sz="1800" dirty="0">
                <a:latin typeface="Calibri"/>
                <a:cs typeface="Calibri"/>
              </a:rPr>
              <a:t>matrices</a:t>
            </a:r>
            <a:r>
              <a:rPr lang="en-US" sz="1800" spc="-2" dirty="0">
                <a:latin typeface="Calibri"/>
                <a:cs typeface="Calibri"/>
              </a:rPr>
              <a:t> </a:t>
            </a:r>
            <a:r>
              <a:rPr lang="en-US" sz="1800" dirty="0">
                <a:latin typeface="Calibri"/>
                <a:cs typeface="Calibri"/>
              </a:rPr>
              <a:t>in </a:t>
            </a:r>
            <a:r>
              <a:rPr lang="en-US" sz="1800" spc="2" dirty="0">
                <a:latin typeface="Calibri"/>
                <a:cs typeface="Calibri"/>
              </a:rPr>
              <a:t>a</a:t>
            </a:r>
            <a:r>
              <a:rPr lang="en-US" sz="1800" dirty="0">
                <a:latin typeface="Calibri"/>
                <a:cs typeface="Calibri"/>
              </a:rPr>
              <a:t> </a:t>
            </a:r>
            <a:r>
              <a:rPr lang="en-US" sz="1800" spc="-7" dirty="0">
                <a:latin typeface="Calibri"/>
                <a:cs typeface="Calibri"/>
              </a:rPr>
              <a:t>large</a:t>
            </a:r>
            <a:r>
              <a:rPr lang="en-US" sz="1800" dirty="0">
                <a:latin typeface="Calibri"/>
                <a:cs typeface="Calibri"/>
              </a:rPr>
              <a:t> language model is low</a:t>
            </a:r>
            <a:endParaRPr lang="en-US" sz="1800" spc="-20" dirty="0">
              <a:solidFill>
                <a:srgbClr val="606060"/>
              </a:solidFill>
              <a:latin typeface="Corbel" panose="020B0503020204020204" pitchFamily="34" charset="0"/>
              <a:cs typeface="FreeSans"/>
            </a:endParaRPr>
          </a:p>
          <a:p>
            <a:pPr marL="23104" marR="135446">
              <a:lnSpc>
                <a:spcPts val="1787"/>
              </a:lnSpc>
              <a:spcBef>
                <a:spcPts val="1032"/>
              </a:spcBef>
            </a:pPr>
            <a:r>
              <a:rPr lang="en-US" sz="1800" spc="-9" dirty="0">
                <a:latin typeface="Calibri"/>
                <a:cs typeface="Calibri"/>
              </a:rPr>
              <a:t>Parameter</a:t>
            </a:r>
            <a:r>
              <a:rPr lang="en-US" sz="1800" spc="2" dirty="0">
                <a:latin typeface="Calibri"/>
                <a:cs typeface="Calibri"/>
              </a:rPr>
              <a:t> </a:t>
            </a:r>
            <a:r>
              <a:rPr lang="en-US" sz="1800" spc="-5" dirty="0">
                <a:latin typeface="Calibri"/>
                <a:cs typeface="Calibri"/>
              </a:rPr>
              <a:t>update</a:t>
            </a:r>
            <a:r>
              <a:rPr lang="en-US" sz="1800" spc="2" dirty="0">
                <a:latin typeface="Calibri"/>
                <a:cs typeface="Calibri"/>
              </a:rPr>
              <a:t> </a:t>
            </a:r>
            <a:r>
              <a:rPr lang="en-US" sz="1800" spc="-11" dirty="0">
                <a:latin typeface="Calibri"/>
                <a:cs typeface="Calibri"/>
              </a:rPr>
              <a:t>for</a:t>
            </a:r>
            <a:r>
              <a:rPr lang="en-US" sz="1800" spc="2" dirty="0">
                <a:latin typeface="Calibri"/>
                <a:cs typeface="Calibri"/>
              </a:rPr>
              <a:t> a </a:t>
            </a:r>
            <a:r>
              <a:rPr lang="en-US" sz="1800" spc="-5" dirty="0">
                <a:latin typeface="Calibri"/>
                <a:cs typeface="Calibri"/>
              </a:rPr>
              <a:t>weight</a:t>
            </a:r>
            <a:r>
              <a:rPr lang="en-US" sz="1800" spc="2" dirty="0">
                <a:latin typeface="Calibri"/>
                <a:cs typeface="Calibri"/>
              </a:rPr>
              <a:t> </a:t>
            </a:r>
            <a:r>
              <a:rPr lang="en-US" sz="1800" spc="-2" dirty="0">
                <a:latin typeface="Calibri"/>
                <a:cs typeface="Calibri"/>
              </a:rPr>
              <a:t>matrix</a:t>
            </a:r>
            <a:r>
              <a:rPr lang="en-US" sz="1800" spc="2" dirty="0">
                <a:latin typeface="Calibri"/>
                <a:cs typeface="Calibri"/>
              </a:rPr>
              <a:t> </a:t>
            </a:r>
            <a:r>
              <a:rPr lang="en-US" sz="1800" dirty="0">
                <a:latin typeface="Calibri"/>
                <a:cs typeface="Calibri"/>
              </a:rPr>
              <a:t>is</a:t>
            </a:r>
            <a:r>
              <a:rPr lang="en-US" sz="1800" spc="2" dirty="0">
                <a:latin typeface="Calibri"/>
                <a:cs typeface="Calibri"/>
              </a:rPr>
              <a:t> </a:t>
            </a:r>
            <a:r>
              <a:rPr lang="en-US" sz="1800" dirty="0">
                <a:latin typeface="Calibri"/>
                <a:cs typeface="Calibri"/>
              </a:rPr>
              <a:t>decomposed</a:t>
            </a:r>
            <a:r>
              <a:rPr lang="en-US" sz="1800" spc="2" dirty="0">
                <a:latin typeface="Calibri"/>
                <a:cs typeface="Calibri"/>
              </a:rPr>
              <a:t> </a:t>
            </a:r>
            <a:r>
              <a:rPr lang="en-US" sz="1800" spc="-7" dirty="0">
                <a:latin typeface="Calibri"/>
                <a:cs typeface="Calibri"/>
              </a:rPr>
              <a:t>into</a:t>
            </a:r>
            <a:r>
              <a:rPr lang="en-US" sz="1800" spc="2" dirty="0">
                <a:latin typeface="Calibri"/>
                <a:cs typeface="Calibri"/>
              </a:rPr>
              <a:t> a </a:t>
            </a:r>
            <a:r>
              <a:rPr lang="en-US" sz="1800" spc="-2" dirty="0">
                <a:latin typeface="Calibri"/>
                <a:cs typeface="Calibri"/>
              </a:rPr>
              <a:t>product</a:t>
            </a:r>
            <a:r>
              <a:rPr lang="en-US" sz="1800" spc="2" dirty="0">
                <a:latin typeface="Calibri"/>
                <a:cs typeface="Calibri"/>
              </a:rPr>
              <a:t> </a:t>
            </a:r>
            <a:r>
              <a:rPr lang="en-US" sz="1800" dirty="0">
                <a:latin typeface="Calibri"/>
                <a:cs typeface="Calibri"/>
              </a:rPr>
              <a:t>of </a:t>
            </a:r>
            <a:r>
              <a:rPr lang="en-US" sz="1800" spc="-348" dirty="0">
                <a:latin typeface="Calibri"/>
                <a:cs typeface="Calibri"/>
              </a:rPr>
              <a:t> </a:t>
            </a:r>
            <a:r>
              <a:rPr lang="en-US" sz="1800" spc="-2" dirty="0">
                <a:latin typeface="Calibri"/>
                <a:cs typeface="Calibri"/>
              </a:rPr>
              <a:t>two </a:t>
            </a:r>
            <a:r>
              <a:rPr lang="en-US" sz="1800" spc="-7" dirty="0">
                <a:latin typeface="Calibri"/>
                <a:cs typeface="Calibri"/>
              </a:rPr>
              <a:t>low-rank</a:t>
            </a:r>
            <a:r>
              <a:rPr lang="en-US" sz="1800" dirty="0">
                <a:latin typeface="Calibri"/>
                <a:cs typeface="Calibri"/>
              </a:rPr>
              <a:t> matrices</a:t>
            </a:r>
          </a:p>
          <a:p>
            <a:pPr marL="23104" marR="135446">
              <a:lnSpc>
                <a:spcPts val="1787"/>
              </a:lnSpc>
              <a:spcBef>
                <a:spcPts val="1032"/>
              </a:spcBef>
            </a:pPr>
            <a:endParaRPr lang="en-US" sz="1800" dirty="0">
              <a:latin typeface="Calibri"/>
              <a:cs typeface="Calibri"/>
            </a:endParaRPr>
          </a:p>
          <a:p>
            <a:pPr marL="23104" marR="135446">
              <a:lnSpc>
                <a:spcPts val="1787"/>
              </a:lnSpc>
              <a:spcBef>
                <a:spcPts val="1032"/>
              </a:spcBef>
            </a:pPr>
            <a:endParaRPr lang="en-US" sz="1800" dirty="0">
              <a:latin typeface="Calibri"/>
              <a:cs typeface="Calibri"/>
            </a:endParaRPr>
          </a:p>
          <a:p>
            <a:pPr marL="23104" marR="135446">
              <a:lnSpc>
                <a:spcPts val="1787"/>
              </a:lnSpc>
              <a:spcBef>
                <a:spcPts val="1032"/>
              </a:spcBef>
            </a:pPr>
            <a:endParaRPr lang="en-US" sz="1800" dirty="0">
              <a:latin typeface="Calibri"/>
              <a:cs typeface="Calibri"/>
            </a:endParaRPr>
          </a:p>
          <a:p>
            <a:pPr marL="23104" marR="135446">
              <a:lnSpc>
                <a:spcPts val="1787"/>
              </a:lnSpc>
              <a:spcBef>
                <a:spcPts val="1032"/>
              </a:spcBef>
            </a:pPr>
            <a:r>
              <a:rPr lang="en-US" sz="1800" dirty="0">
                <a:latin typeface="Calibri"/>
                <a:cs typeface="Calibri"/>
              </a:rPr>
              <a:t>A is initialized with random Gaussian Initialization, B is initialized to zero</a:t>
            </a:r>
          </a:p>
          <a:p>
            <a:endParaRPr lang="en-US" dirty="0"/>
          </a:p>
        </p:txBody>
      </p:sp>
      <p:sp>
        <p:nvSpPr>
          <p:cNvPr id="3" name="object 3"/>
          <p:cNvSpPr/>
          <p:nvPr/>
        </p:nvSpPr>
        <p:spPr>
          <a:xfrm>
            <a:off x="5444819" y="1460249"/>
            <a:ext cx="2881521" cy="2546460"/>
          </a:xfrm>
          <a:prstGeom prst="rect">
            <a:avLst/>
          </a:prstGeom>
          <a:blipFill>
            <a:blip r:embed="rId2" cstate="print"/>
            <a:stretch>
              <a:fillRect/>
            </a:stretch>
          </a:blipFill>
        </p:spPr>
        <p:txBody>
          <a:bodyPr wrap="square" lIns="0" tIns="0" rIns="0" bIns="0" rtlCol="0"/>
          <a:lstStyle/>
          <a:p>
            <a:endParaRPr dirty="0">
              <a:latin typeface="Corbel" panose="020B0503020204020204" pitchFamily="34" charset="0"/>
            </a:endParaRPr>
          </a:p>
        </p:txBody>
      </p:sp>
      <p:sp>
        <p:nvSpPr>
          <p:cNvPr id="5" name="object 5"/>
          <p:cNvSpPr txBox="1"/>
          <p:nvPr/>
        </p:nvSpPr>
        <p:spPr>
          <a:xfrm>
            <a:off x="8700586" y="102819"/>
            <a:ext cx="218440" cy="166712"/>
          </a:xfrm>
          <a:prstGeom prst="rect">
            <a:avLst/>
          </a:prstGeom>
        </p:spPr>
        <p:txBody>
          <a:bodyPr vert="horz" wrap="square" lIns="0" tIns="12700" rIns="0" bIns="0" rtlCol="0">
            <a:spAutoFit/>
          </a:bodyPr>
          <a:lstStyle/>
          <a:p>
            <a:pPr marL="12700">
              <a:lnSpc>
                <a:spcPct val="100000"/>
              </a:lnSpc>
              <a:spcBef>
                <a:spcPts val="100"/>
              </a:spcBef>
            </a:pPr>
            <a:r>
              <a:rPr sz="1000" spc="-55" dirty="0">
                <a:solidFill>
                  <a:srgbClr val="999999"/>
                </a:solidFill>
                <a:latin typeface="Corbel" panose="020B0503020204020204" pitchFamily="34" charset="0"/>
                <a:cs typeface="FreeSans"/>
              </a:rPr>
              <a:t>125</a:t>
            </a:r>
            <a:endParaRPr sz="1000" dirty="0">
              <a:latin typeface="Corbel" panose="020B0503020204020204" pitchFamily="34" charset="0"/>
              <a:cs typeface="FreeSans"/>
            </a:endParaRPr>
          </a:p>
        </p:txBody>
      </p:sp>
      <p:sp>
        <p:nvSpPr>
          <p:cNvPr id="4" name="object 6">
            <a:extLst>
              <a:ext uri="{FF2B5EF4-FFF2-40B4-BE49-F238E27FC236}">
                <a16:creationId xmlns:a16="http://schemas.microsoft.com/office/drawing/2014/main" id="{8B2AD8FB-B40E-BEAD-935E-466E2BBA4360}"/>
              </a:ext>
            </a:extLst>
          </p:cNvPr>
          <p:cNvSpPr txBox="1"/>
          <p:nvPr/>
        </p:nvSpPr>
        <p:spPr>
          <a:xfrm>
            <a:off x="2218372" y="4943905"/>
            <a:ext cx="4707255" cy="153888"/>
          </a:xfrm>
          <a:prstGeom prst="rect">
            <a:avLst/>
          </a:prstGeom>
        </p:spPr>
        <p:txBody>
          <a:bodyPr vert="horz" wrap="square" lIns="0" tIns="0" rIns="0" bIns="0" rtlCol="0">
            <a:spAutoFit/>
          </a:bodyPr>
          <a:lstStyle/>
          <a:p>
            <a:pPr marL="12700" algn="ctr">
              <a:lnSpc>
                <a:spcPct val="100000"/>
              </a:lnSpc>
            </a:pPr>
            <a:r>
              <a:rPr lang="en-US" sz="1000" spc="-30" dirty="0">
                <a:solidFill>
                  <a:schemeClr val="tx1"/>
                </a:solidFill>
                <a:latin typeface="Corbel" panose="020B0503020204020204" pitchFamily="34" charset="0"/>
                <a:cs typeface="FreeSans"/>
              </a:rPr>
              <a:t>[</a:t>
            </a:r>
            <a:r>
              <a:rPr sz="1000" dirty="0">
                <a:solidFill>
                  <a:schemeClr val="tx1"/>
                </a:solidFill>
                <a:latin typeface="Corbel" panose="020B0503020204020204" pitchFamily="34" charset="0"/>
                <a:cs typeface="FreeSans"/>
                <a:hlinkClick r:id="rId3"/>
              </a:rPr>
              <a:t>“</a:t>
            </a:r>
            <a:r>
              <a:rPr lang="en-US" sz="1000" dirty="0">
                <a:solidFill>
                  <a:schemeClr val="tx1"/>
                </a:solidFill>
                <a:latin typeface="Corbel" panose="020B0503020204020204" pitchFamily="34" charset="0"/>
                <a:cs typeface="FreeSans"/>
                <a:hlinkClick r:id="rId3"/>
              </a:rPr>
              <a:t>LoRA: Low-Rank Adaptation of Large Language Models</a:t>
            </a:r>
            <a:r>
              <a:rPr sz="1000" spc="-50" dirty="0">
                <a:solidFill>
                  <a:schemeClr val="tx1"/>
                </a:solidFill>
                <a:latin typeface="Corbel" panose="020B0503020204020204" pitchFamily="34" charset="0"/>
                <a:cs typeface="FreeSans"/>
                <a:hlinkClick r:id="rId3"/>
              </a:rPr>
              <a:t>”</a:t>
            </a:r>
            <a:r>
              <a:rPr lang="en-US" sz="1000" spc="-50" dirty="0">
                <a:solidFill>
                  <a:schemeClr val="tx1"/>
                </a:solidFill>
                <a:latin typeface="Corbel" panose="020B0503020204020204" pitchFamily="34" charset="0"/>
                <a:cs typeface="FreeSans"/>
                <a:hlinkClick r:id="rId3"/>
              </a:rPr>
              <a:t> </a:t>
            </a:r>
            <a:r>
              <a:rPr lang="en-US" sz="1000" spc="5" dirty="0">
                <a:solidFill>
                  <a:schemeClr val="tx1"/>
                </a:solidFill>
                <a:uFill>
                  <a:solidFill>
                    <a:srgbClr val="FF5252"/>
                  </a:solidFill>
                </a:uFill>
                <a:latin typeface="Corbel" panose="020B0503020204020204" pitchFamily="34" charset="0"/>
                <a:cs typeface="FreeSans"/>
                <a:hlinkClick r:id="rId3"/>
              </a:rPr>
              <a:t>Hu </a:t>
            </a:r>
            <a:r>
              <a:rPr lang="en-US" sz="1000" spc="25" dirty="0">
                <a:solidFill>
                  <a:schemeClr val="tx1"/>
                </a:solidFill>
                <a:uFill>
                  <a:solidFill>
                    <a:srgbClr val="FF5252"/>
                  </a:solidFill>
                </a:uFill>
                <a:latin typeface="Corbel" panose="020B0503020204020204" pitchFamily="34" charset="0"/>
                <a:cs typeface="FreeSans"/>
                <a:hlinkClick r:id="rId3"/>
              </a:rPr>
              <a:t>et </a:t>
            </a:r>
            <a:r>
              <a:rPr lang="en-US" sz="1000" spc="-25" dirty="0">
                <a:solidFill>
                  <a:schemeClr val="tx1"/>
                </a:solidFill>
                <a:uFill>
                  <a:solidFill>
                    <a:srgbClr val="FF5252"/>
                  </a:solidFill>
                </a:uFill>
                <a:latin typeface="Corbel" panose="020B0503020204020204" pitchFamily="34" charset="0"/>
                <a:cs typeface="FreeSans"/>
                <a:hlinkClick r:id="rId3"/>
              </a:rPr>
              <a:t>al., </a:t>
            </a:r>
            <a:r>
              <a:rPr lang="en-US" sz="1000" spc="-30" dirty="0">
                <a:solidFill>
                  <a:schemeClr val="tx1"/>
                </a:solidFill>
                <a:uFill>
                  <a:solidFill>
                    <a:srgbClr val="FF5252"/>
                  </a:solidFill>
                </a:uFill>
                <a:latin typeface="Corbel" panose="020B0503020204020204" pitchFamily="34" charset="0"/>
                <a:cs typeface="FreeSans"/>
                <a:hlinkClick r:id="rId3"/>
              </a:rPr>
              <a:t>2021</a:t>
            </a:r>
            <a:r>
              <a:rPr lang="en-US" sz="1000" spc="-30" dirty="0">
                <a:solidFill>
                  <a:schemeClr val="tx1"/>
                </a:solidFill>
                <a:latin typeface="Corbel" panose="020B0503020204020204" pitchFamily="34" charset="0"/>
                <a:cs typeface="FreeSans"/>
                <a:hlinkClick r:id="rId3"/>
              </a:rPr>
              <a:t>.</a:t>
            </a:r>
            <a:r>
              <a:rPr lang="en-US" sz="1000" spc="-50" dirty="0">
                <a:solidFill>
                  <a:schemeClr val="tx1"/>
                </a:solidFill>
                <a:latin typeface="Corbel" panose="020B0503020204020204" pitchFamily="34" charset="0"/>
                <a:cs typeface="FreeSans"/>
              </a:rPr>
              <a:t>]</a:t>
            </a:r>
            <a:endParaRPr sz="1000" dirty="0">
              <a:solidFill>
                <a:schemeClr val="tx1"/>
              </a:solidFill>
              <a:latin typeface="Corbel" panose="020B0503020204020204" pitchFamily="34" charset="0"/>
              <a:cs typeface="FreeSans"/>
            </a:endParaRPr>
          </a:p>
        </p:txBody>
      </p:sp>
      <p:pic>
        <p:nvPicPr>
          <p:cNvPr id="7" name="Picture 6" descr="A black and white text&#10;&#10;Description automatically generated">
            <a:extLst>
              <a:ext uri="{FF2B5EF4-FFF2-40B4-BE49-F238E27FC236}">
                <a16:creationId xmlns:a16="http://schemas.microsoft.com/office/drawing/2014/main" id="{F6C48D4B-692B-199B-C4C3-037E126C8FA0}"/>
              </a:ext>
            </a:extLst>
          </p:cNvPr>
          <p:cNvPicPr>
            <a:picLocks noChangeAspect="1"/>
          </p:cNvPicPr>
          <p:nvPr/>
        </p:nvPicPr>
        <p:blipFill>
          <a:blip r:embed="rId4"/>
          <a:stretch>
            <a:fillRect/>
          </a:stretch>
        </p:blipFill>
        <p:spPr>
          <a:xfrm>
            <a:off x="985962" y="3043905"/>
            <a:ext cx="3278020" cy="954268"/>
          </a:xfrm>
          <a:prstGeom prst="rect">
            <a:avLst/>
          </a:prstGeom>
        </p:spPr>
      </p:pic>
    </p:spTree>
    <p:extLst>
      <p:ext uri="{BB962C8B-B14F-4D97-AF65-F5344CB8AC3E}">
        <p14:creationId xmlns:p14="http://schemas.microsoft.com/office/powerpoint/2010/main" val="21359880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919" y="451154"/>
            <a:ext cx="8085415" cy="513507"/>
          </a:xfrm>
          <a:prstGeom prst="rect">
            <a:avLst/>
          </a:prstGeom>
        </p:spPr>
        <p:txBody>
          <a:bodyPr vert="horz" wrap="square" lIns="0" tIns="6065" rIns="0" bIns="0" rtlCol="0">
            <a:spAutoFit/>
          </a:bodyPr>
          <a:lstStyle/>
          <a:p>
            <a:pPr marL="5776">
              <a:lnSpc>
                <a:spcPct val="100000"/>
              </a:lnSpc>
              <a:spcBef>
                <a:spcPts val="48"/>
              </a:spcBef>
            </a:pPr>
            <a:r>
              <a:rPr sz="3297" spc="-14" dirty="0">
                <a:latin typeface="Calibri"/>
                <a:cs typeface="Calibri"/>
              </a:rPr>
              <a:t>Performance</a:t>
            </a:r>
            <a:r>
              <a:rPr lang="en-US" sz="3297" spc="-14">
                <a:latin typeface="Calibri"/>
                <a:cs typeface="Calibri"/>
              </a:rPr>
              <a:t>/compactness</a:t>
            </a:r>
            <a:r>
              <a:rPr sz="3297" spc="-11">
                <a:latin typeface="Calibri"/>
                <a:cs typeface="Calibri"/>
              </a:rPr>
              <a:t> </a:t>
            </a:r>
            <a:r>
              <a:rPr sz="3297" spc="-5" dirty="0">
                <a:latin typeface="Calibri"/>
                <a:cs typeface="Calibri"/>
              </a:rPr>
              <a:t>comparison</a:t>
            </a:r>
            <a:endParaRPr sz="3297">
              <a:latin typeface="Calibri"/>
              <a:cs typeface="Calibri"/>
            </a:endParaRPr>
          </a:p>
        </p:txBody>
      </p:sp>
      <p:pic>
        <p:nvPicPr>
          <p:cNvPr id="3" name="object 3"/>
          <p:cNvPicPr/>
          <p:nvPr/>
        </p:nvPicPr>
        <p:blipFill>
          <a:blip r:embed="rId2" cstate="print"/>
          <a:stretch>
            <a:fillRect/>
          </a:stretch>
        </p:blipFill>
        <p:spPr>
          <a:xfrm>
            <a:off x="1114861" y="1482120"/>
            <a:ext cx="3209699" cy="2812058"/>
          </a:xfrm>
          <a:prstGeom prst="rect">
            <a:avLst/>
          </a:prstGeom>
        </p:spPr>
      </p:pic>
      <p:pic>
        <p:nvPicPr>
          <p:cNvPr id="4" name="object 4"/>
          <p:cNvPicPr/>
          <p:nvPr/>
        </p:nvPicPr>
        <p:blipFill>
          <a:blip r:embed="rId3" cstate="print"/>
          <a:stretch>
            <a:fillRect/>
          </a:stretch>
        </p:blipFill>
        <p:spPr>
          <a:xfrm>
            <a:off x="5039513" y="1282285"/>
            <a:ext cx="2563271" cy="3086256"/>
          </a:xfrm>
          <a:prstGeom prst="rect">
            <a:avLst/>
          </a:prstGeom>
        </p:spPr>
      </p:pic>
    </p:spTree>
    <p:extLst>
      <p:ext uri="{BB962C8B-B14F-4D97-AF65-F5344CB8AC3E}">
        <p14:creationId xmlns:p14="http://schemas.microsoft.com/office/powerpoint/2010/main" val="20927648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lang="en-US" spc="30" dirty="0"/>
              <a:t>Summary</a:t>
            </a:r>
            <a:endParaRPr spc="30" dirty="0"/>
          </a:p>
        </p:txBody>
      </p:sp>
      <p:sp>
        <p:nvSpPr>
          <p:cNvPr id="6" name="Content Placeholder 5">
            <a:extLst>
              <a:ext uri="{FF2B5EF4-FFF2-40B4-BE49-F238E27FC236}">
                <a16:creationId xmlns:a16="http://schemas.microsoft.com/office/drawing/2014/main" id="{A57B3D5C-8149-7C25-4089-5969785DB54C}"/>
              </a:ext>
            </a:extLst>
          </p:cNvPr>
          <p:cNvSpPr>
            <a:spLocks noGrp="1"/>
          </p:cNvSpPr>
          <p:nvPr>
            <p:ph type="body" sz="quarter" idx="16"/>
          </p:nvPr>
        </p:nvSpPr>
        <p:spPr/>
        <p:txBody>
          <a:bodyPr>
            <a:normAutofit/>
          </a:bodyPr>
          <a:lstStyle/>
          <a:p>
            <a:pPr marL="379095" indent="-367030">
              <a:lnSpc>
                <a:spcPct val="100000"/>
              </a:lnSpc>
              <a:spcBef>
                <a:spcPts val="535"/>
              </a:spcBef>
              <a:buFont typeface="Arial"/>
              <a:buChar char="●"/>
              <a:tabLst>
                <a:tab pos="379095" algn="l"/>
                <a:tab pos="379730" algn="l"/>
              </a:tabLst>
            </a:pPr>
            <a:r>
              <a:rPr lang="en-US" sz="2000" spc="-25" dirty="0">
                <a:latin typeface="Corbel" panose="020B0503020204020204" pitchFamily="34" charset="0"/>
                <a:cs typeface="Lato"/>
              </a:rPr>
              <a:t>Parameter efficient optimization — optimize fewer parameters than the whole model. </a:t>
            </a:r>
          </a:p>
          <a:p>
            <a:pPr marL="836295" lvl="1" indent="-367030">
              <a:lnSpc>
                <a:spcPct val="100000"/>
              </a:lnSpc>
              <a:spcBef>
                <a:spcPts val="535"/>
              </a:spcBef>
              <a:buFont typeface="Arial"/>
              <a:buChar char="●"/>
              <a:tabLst>
                <a:tab pos="379095" algn="l"/>
                <a:tab pos="379730" algn="l"/>
              </a:tabLst>
            </a:pPr>
            <a:r>
              <a:rPr lang="en-US" sz="1600" spc="-25" dirty="0">
                <a:latin typeface="Corbel" panose="020B0503020204020204" pitchFamily="34" charset="0"/>
                <a:cs typeface="Lato"/>
              </a:rPr>
              <a:t>Space efficiency — fewer parameters to store </a:t>
            </a:r>
          </a:p>
          <a:p>
            <a:pPr marL="836295" lvl="1" indent="-367030">
              <a:lnSpc>
                <a:spcPct val="100000"/>
              </a:lnSpc>
              <a:spcBef>
                <a:spcPts val="535"/>
              </a:spcBef>
              <a:buFont typeface="Arial"/>
              <a:buChar char="●"/>
              <a:tabLst>
                <a:tab pos="379095" algn="l"/>
                <a:tab pos="379730" algn="l"/>
              </a:tabLst>
            </a:pPr>
            <a:r>
              <a:rPr lang="en-US" sz="1600" spc="-25" dirty="0">
                <a:latin typeface="Corbel" panose="020B0503020204020204" pitchFamily="34" charset="0"/>
                <a:cs typeface="Lato"/>
              </a:rPr>
              <a:t>Computation efficiency? A bit unclear </a:t>
            </a:r>
            <a:endParaRPr lang="en-US" sz="2000" spc="15" dirty="0">
              <a:latin typeface="Corbel" panose="020B0503020204020204" pitchFamily="34" charset="0"/>
              <a:cs typeface="Lato"/>
            </a:endParaRPr>
          </a:p>
          <a:p>
            <a:pPr marL="379095" indent="-367030">
              <a:lnSpc>
                <a:spcPct val="100000"/>
              </a:lnSpc>
              <a:spcBef>
                <a:spcPts val="190"/>
              </a:spcBef>
              <a:buFont typeface="Arial"/>
              <a:buChar char="●"/>
              <a:tabLst>
                <a:tab pos="379095" algn="l"/>
                <a:tab pos="379730" algn="l"/>
              </a:tabLst>
            </a:pPr>
            <a:endParaRPr lang="en-US" sz="1600" dirty="0">
              <a:latin typeface="Corbel" panose="020B0503020204020204" pitchFamily="34" charset="0"/>
              <a:cs typeface="Lato"/>
            </a:endParaRPr>
          </a:p>
          <a:p>
            <a:r>
              <a:rPr lang="en-US" sz="2000" dirty="0">
                <a:latin typeface="Corbel" panose="020B0503020204020204" pitchFamily="34" charset="0"/>
              </a:rPr>
              <a:t>Their interpretability is not quite clear. </a:t>
            </a:r>
          </a:p>
          <a:p>
            <a:endParaRPr lang="en-US" sz="2000" dirty="0">
              <a:latin typeface="Corbel" panose="020B0503020204020204" pitchFamily="34" charset="0"/>
            </a:endParaRPr>
          </a:p>
          <a:p>
            <a:endParaRPr lang="en-US" sz="2000" dirty="0">
              <a:latin typeface="Corbel" panose="020B0503020204020204" pitchFamily="34" charset="0"/>
            </a:endParaRPr>
          </a:p>
        </p:txBody>
      </p:sp>
    </p:spTree>
    <p:extLst>
      <p:ext uri="{BB962C8B-B14F-4D97-AF65-F5344CB8AC3E}">
        <p14:creationId xmlns:p14="http://schemas.microsoft.com/office/powerpoint/2010/main" val="4291661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975F8-9482-1E9A-0137-A4804F6BF0F3}"/>
              </a:ext>
            </a:extLst>
          </p:cNvPr>
          <p:cNvSpPr>
            <a:spLocks noGrp="1"/>
          </p:cNvSpPr>
          <p:nvPr>
            <p:ph type="title"/>
          </p:nvPr>
        </p:nvSpPr>
        <p:spPr/>
        <p:txBody>
          <a:bodyPr/>
          <a:lstStyle/>
          <a:p>
            <a:r>
              <a:rPr lang="en-US" dirty="0"/>
              <a:t>Logistics Update </a:t>
            </a:r>
          </a:p>
        </p:txBody>
      </p:sp>
      <p:sp>
        <p:nvSpPr>
          <p:cNvPr id="3" name="Text Placeholder 2">
            <a:extLst>
              <a:ext uri="{FF2B5EF4-FFF2-40B4-BE49-F238E27FC236}">
                <a16:creationId xmlns:a16="http://schemas.microsoft.com/office/drawing/2014/main" id="{AEB55E20-2E47-C82D-73B4-D184CC32B9A9}"/>
              </a:ext>
            </a:extLst>
          </p:cNvPr>
          <p:cNvSpPr>
            <a:spLocks noGrp="1"/>
          </p:cNvSpPr>
          <p:nvPr>
            <p:ph type="body" sz="quarter" idx="16"/>
          </p:nvPr>
        </p:nvSpPr>
        <p:spPr/>
        <p:txBody>
          <a:bodyPr/>
          <a:lstStyle/>
          <a:p>
            <a:r>
              <a:rPr lang="en-US" dirty="0"/>
              <a:t>Quiz 2: </a:t>
            </a:r>
            <a:r>
              <a:rPr lang="en-US" b="1" dirty="0"/>
              <a:t>Next week Thursday</a:t>
            </a:r>
            <a:r>
              <a:rPr lang="en-US" dirty="0"/>
              <a:t>. </a:t>
            </a:r>
          </a:p>
          <a:p>
            <a:pPr lvl="1"/>
            <a:r>
              <a:rPr lang="en-US" dirty="0"/>
              <a:t>Question distribution: similar to Quiz 1. </a:t>
            </a:r>
          </a:p>
          <a:p>
            <a:pPr lvl="1"/>
            <a:r>
              <a:rPr lang="en-US" dirty="0"/>
              <a:t>Content: everything covered </a:t>
            </a:r>
            <a:r>
              <a:rPr lang="en-US" b="1" dirty="0"/>
              <a:t>by the end of this week</a:t>
            </a:r>
            <a:r>
              <a:rPr lang="en-US" dirty="0"/>
              <a:t>. </a:t>
            </a:r>
          </a:p>
          <a:p>
            <a:pPr lvl="1"/>
            <a:r>
              <a:rPr lang="en-US" dirty="0"/>
              <a:t>Based on the content discussed in the class and homework assignments. </a:t>
            </a:r>
          </a:p>
          <a:p>
            <a:pPr lvl="1"/>
            <a:r>
              <a:rPr lang="en-US" dirty="0"/>
              <a:t>You’re </a:t>
            </a:r>
            <a:r>
              <a:rPr lang="en-US" b="1" dirty="0"/>
              <a:t>not </a:t>
            </a:r>
            <a:r>
              <a:rPr lang="en-US" dirty="0"/>
              <a:t>expected to read any of the papers cited on the slides. </a:t>
            </a:r>
          </a:p>
          <a:p>
            <a:pPr marL="0" indent="0">
              <a:buNone/>
            </a:pPr>
            <a:endParaRPr lang="en-US" dirty="0"/>
          </a:p>
        </p:txBody>
      </p:sp>
    </p:spTree>
    <p:extLst>
      <p:ext uri="{BB962C8B-B14F-4D97-AF65-F5344CB8AC3E}">
        <p14:creationId xmlns:p14="http://schemas.microsoft.com/office/powerpoint/2010/main" val="3838826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743F95-7DCF-54FE-670B-47521C3C019C}"/>
              </a:ext>
            </a:extLst>
          </p:cNvPr>
          <p:cNvSpPr>
            <a:spLocks noGrp="1"/>
          </p:cNvSpPr>
          <p:nvPr>
            <p:ph type="body" sz="quarter" idx="16"/>
          </p:nvPr>
        </p:nvSpPr>
        <p:spPr/>
        <p:txBody>
          <a:bodyPr anchor="ctr"/>
          <a:lstStyle/>
          <a:p>
            <a:pPr algn="ctr"/>
            <a:r>
              <a:rPr lang="en-US" sz="4800" dirty="0"/>
              <a:t>Prompting and </a:t>
            </a:r>
            <a:br>
              <a:rPr lang="en-US" sz="4800" dirty="0"/>
            </a:br>
            <a:r>
              <a:rPr lang="en-US" sz="4800" dirty="0"/>
              <a:t>In-Context Learning</a:t>
            </a:r>
          </a:p>
        </p:txBody>
      </p:sp>
      <p:sp>
        <p:nvSpPr>
          <p:cNvPr id="3" name="Text Placeholder 2">
            <a:extLst>
              <a:ext uri="{FF2B5EF4-FFF2-40B4-BE49-F238E27FC236}">
                <a16:creationId xmlns:a16="http://schemas.microsoft.com/office/drawing/2014/main" id="{221D3317-95BE-220F-3628-725D12F35D7F}"/>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159585493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F1AA84-32F5-A378-330E-5FD1401320AF}"/>
              </a:ext>
            </a:extLst>
          </p:cNvPr>
          <p:cNvSpPr>
            <a:spLocks noGrp="1"/>
          </p:cNvSpPr>
          <p:nvPr>
            <p:ph type="title"/>
          </p:nvPr>
        </p:nvSpPr>
        <p:spPr>
          <a:xfrm>
            <a:off x="392907" y="107119"/>
            <a:ext cx="8226428" cy="857542"/>
          </a:xfrm>
        </p:spPr>
        <p:txBody>
          <a:bodyPr/>
          <a:lstStyle/>
          <a:p>
            <a:r>
              <a:rPr lang="en-US" sz="2800" dirty="0"/>
              <a:t>Limitations of Pre-training, then Fine-tuning </a:t>
            </a:r>
          </a:p>
        </p:txBody>
      </p:sp>
      <p:sp>
        <p:nvSpPr>
          <p:cNvPr id="6" name="Content Placeholder 5">
            <a:extLst>
              <a:ext uri="{FF2B5EF4-FFF2-40B4-BE49-F238E27FC236}">
                <a16:creationId xmlns:a16="http://schemas.microsoft.com/office/drawing/2014/main" id="{1BBF074E-03F7-9D02-74CA-990E521D13CC}"/>
              </a:ext>
            </a:extLst>
          </p:cNvPr>
          <p:cNvSpPr>
            <a:spLocks noGrp="1"/>
          </p:cNvSpPr>
          <p:nvPr>
            <p:ph type="body" sz="quarter" idx="16"/>
          </p:nvPr>
        </p:nvSpPr>
        <p:spPr/>
        <p:txBody>
          <a:bodyPr>
            <a:normAutofit/>
          </a:bodyPr>
          <a:lstStyle/>
          <a:p>
            <a:r>
              <a:rPr lang="en-US" sz="2000" dirty="0"/>
              <a:t>Often you need a </a:t>
            </a:r>
            <a:r>
              <a:rPr lang="en-US" sz="2000" dirty="0">
                <a:solidFill>
                  <a:srgbClr val="C00000"/>
                </a:solidFill>
              </a:rPr>
              <a:t>large labeled data</a:t>
            </a:r>
          </a:p>
          <a:p>
            <a:pPr lvl="1"/>
            <a:r>
              <a:rPr lang="en-US" sz="1600" dirty="0"/>
              <a:t>Though more pre-training can reduce the need for labeled data </a:t>
            </a:r>
          </a:p>
          <a:p>
            <a:pPr lvl="1"/>
            <a:endParaRPr lang="en-US" sz="1600" dirty="0"/>
          </a:p>
          <a:p>
            <a:pPr lvl="1"/>
            <a:endParaRPr lang="en-US" sz="1600" dirty="0"/>
          </a:p>
          <a:p>
            <a:endParaRPr lang="en-US" sz="2000" dirty="0"/>
          </a:p>
          <a:p>
            <a:endParaRPr lang="en-US" sz="2000" dirty="0"/>
          </a:p>
          <a:p>
            <a:endParaRPr lang="en-US" sz="2000" dirty="0"/>
          </a:p>
        </p:txBody>
      </p:sp>
    </p:spTree>
    <p:extLst>
      <p:ext uri="{BB962C8B-B14F-4D97-AF65-F5344CB8AC3E}">
        <p14:creationId xmlns:p14="http://schemas.microsoft.com/office/powerpoint/2010/main" val="15376019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AFF9FD-2811-8252-F362-1F50800DA2E5}"/>
              </a:ext>
            </a:extLst>
          </p:cNvPr>
          <p:cNvSpPr>
            <a:spLocks noGrp="1"/>
          </p:cNvSpPr>
          <p:nvPr>
            <p:ph idx="1"/>
          </p:nvPr>
        </p:nvSpPr>
        <p:spPr>
          <a:xfrm>
            <a:off x="311700" y="1447675"/>
            <a:ext cx="8520600" cy="3416400"/>
          </a:xfrm>
        </p:spPr>
        <p:txBody>
          <a:bodyPr>
            <a:normAutofit/>
          </a:bodyPr>
          <a:lstStyle/>
          <a:p>
            <a:pPr marL="114300" indent="0" algn="ctr">
              <a:buNone/>
            </a:pPr>
            <a:r>
              <a:rPr lang="en-US" sz="4800" dirty="0"/>
              <a:t>“I have an extremely large collection of clean labeled data”</a:t>
            </a:r>
          </a:p>
          <a:p>
            <a:pPr marL="114300" indent="0" algn="r">
              <a:buNone/>
            </a:pPr>
            <a:r>
              <a:rPr lang="en-US" sz="2800" dirty="0"/>
              <a:t>-- No one</a:t>
            </a:r>
          </a:p>
        </p:txBody>
      </p:sp>
      <p:sp>
        <p:nvSpPr>
          <p:cNvPr id="4" name="Google Shape;138;g1501cc781cf_0_0">
            <a:extLst>
              <a:ext uri="{FF2B5EF4-FFF2-40B4-BE49-F238E27FC236}">
                <a16:creationId xmlns:a16="http://schemas.microsoft.com/office/drawing/2014/main" id="{53E5BB73-2F7A-1BCA-3BE4-499FDC89DD0F}"/>
              </a:ext>
            </a:extLst>
          </p:cNvPr>
          <p:cNvSpPr txBox="1"/>
          <p:nvPr/>
        </p:nvSpPr>
        <p:spPr>
          <a:xfrm>
            <a:off x="2586780" y="4865004"/>
            <a:ext cx="349823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dirty="0">
                <a:solidFill>
                  <a:schemeClr val="tx1">
                    <a:lumMod val="50000"/>
                    <a:lumOff val="50000"/>
                  </a:schemeClr>
                </a:solidFill>
                <a:latin typeface="Corbel"/>
                <a:ea typeface="Corbel"/>
                <a:cs typeface="Corbel"/>
                <a:sym typeface="Corbel"/>
              </a:rPr>
              <a:t>[</a:t>
            </a:r>
            <a:r>
              <a:rPr lang="en-US" sz="900" dirty="0">
                <a:solidFill>
                  <a:schemeClr val="tx1">
                    <a:lumMod val="50000"/>
                    <a:lumOff val="50000"/>
                  </a:schemeClr>
                </a:solidFill>
                <a:latin typeface="Corbel"/>
                <a:ea typeface="Corbel"/>
                <a:cs typeface="Corbel"/>
                <a:sym typeface="Corbel"/>
              </a:rPr>
              <a:t>Colin </a:t>
            </a:r>
            <a:r>
              <a:rPr lang="en-US" sz="900" dirty="0" err="1">
                <a:solidFill>
                  <a:schemeClr val="tx1">
                    <a:lumMod val="50000"/>
                    <a:lumOff val="50000"/>
                  </a:schemeClr>
                </a:solidFill>
                <a:latin typeface="Corbel"/>
                <a:ea typeface="Corbel"/>
                <a:cs typeface="Corbel"/>
                <a:sym typeface="Corbel"/>
              </a:rPr>
              <a:t>Raffel</a:t>
            </a:r>
            <a:r>
              <a:rPr lang="en" sz="900" dirty="0">
                <a:solidFill>
                  <a:schemeClr val="tx1">
                    <a:lumMod val="50000"/>
                    <a:lumOff val="50000"/>
                  </a:schemeClr>
                </a:solidFill>
                <a:latin typeface="Corbel"/>
                <a:ea typeface="Corbel"/>
                <a:cs typeface="Corbel"/>
                <a:sym typeface="Corbel"/>
              </a:rPr>
              <a:t>]</a:t>
            </a:r>
            <a:endParaRPr sz="900" dirty="0">
              <a:solidFill>
                <a:schemeClr val="tx1">
                  <a:lumMod val="50000"/>
                  <a:lumOff val="50000"/>
                </a:schemeClr>
              </a:solidFill>
              <a:latin typeface="Corbel"/>
              <a:ea typeface="Corbel"/>
              <a:cs typeface="Corbel"/>
              <a:sym typeface="Corbel"/>
            </a:endParaRPr>
          </a:p>
        </p:txBody>
      </p:sp>
    </p:spTree>
    <p:extLst>
      <p:ext uri="{BB962C8B-B14F-4D97-AF65-F5344CB8AC3E}">
        <p14:creationId xmlns:p14="http://schemas.microsoft.com/office/powerpoint/2010/main" val="6292525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F1AA84-32F5-A378-330E-5FD1401320AF}"/>
              </a:ext>
            </a:extLst>
          </p:cNvPr>
          <p:cNvSpPr>
            <a:spLocks noGrp="1"/>
          </p:cNvSpPr>
          <p:nvPr>
            <p:ph type="title"/>
          </p:nvPr>
        </p:nvSpPr>
        <p:spPr>
          <a:xfrm>
            <a:off x="533919" y="107119"/>
            <a:ext cx="8557529" cy="857542"/>
          </a:xfrm>
        </p:spPr>
        <p:txBody>
          <a:bodyPr/>
          <a:lstStyle/>
          <a:p>
            <a:r>
              <a:rPr lang="en-US" sz="2800" dirty="0"/>
              <a:t>Limitations of Pre-training, then Fine-tuning </a:t>
            </a:r>
          </a:p>
        </p:txBody>
      </p:sp>
      <p:sp>
        <p:nvSpPr>
          <p:cNvPr id="6" name="Content Placeholder 5">
            <a:extLst>
              <a:ext uri="{FF2B5EF4-FFF2-40B4-BE49-F238E27FC236}">
                <a16:creationId xmlns:a16="http://schemas.microsoft.com/office/drawing/2014/main" id="{1BBF074E-03F7-9D02-74CA-990E521D13CC}"/>
              </a:ext>
            </a:extLst>
          </p:cNvPr>
          <p:cNvSpPr>
            <a:spLocks noGrp="1"/>
          </p:cNvSpPr>
          <p:nvPr>
            <p:ph type="body" sz="quarter" idx="16"/>
          </p:nvPr>
        </p:nvSpPr>
        <p:spPr/>
        <p:txBody>
          <a:bodyPr>
            <a:normAutofit/>
          </a:bodyPr>
          <a:lstStyle/>
          <a:p>
            <a:r>
              <a:rPr lang="en-US" sz="2000" dirty="0"/>
              <a:t>Often you need a </a:t>
            </a:r>
            <a:r>
              <a:rPr lang="en-US" sz="2000" dirty="0">
                <a:solidFill>
                  <a:srgbClr val="C00000"/>
                </a:solidFill>
              </a:rPr>
              <a:t>large labeled data</a:t>
            </a:r>
          </a:p>
          <a:p>
            <a:pPr lvl="1"/>
            <a:r>
              <a:rPr lang="en-US" sz="1600" dirty="0"/>
              <a:t>Though more pre-training can reduce the need for labeled data </a:t>
            </a:r>
          </a:p>
          <a:p>
            <a:pPr lvl="1"/>
            <a:endParaRPr lang="en-US" sz="1600" dirty="0"/>
          </a:p>
          <a:p>
            <a:pPr lvl="1"/>
            <a:endParaRPr lang="en-US" sz="1600" dirty="0"/>
          </a:p>
          <a:p>
            <a:r>
              <a:rPr lang="en-US" sz="2000" dirty="0"/>
              <a:t>End up with </a:t>
            </a:r>
            <a:r>
              <a:rPr lang="en-US" sz="2000" dirty="0">
                <a:solidFill>
                  <a:srgbClr val="C00000"/>
                </a:solidFill>
              </a:rPr>
              <a:t>many copies </a:t>
            </a:r>
            <a:r>
              <a:rPr lang="en-US" sz="2000" dirty="0"/>
              <a:t>(or sub-copies) of the same [sub]model </a:t>
            </a:r>
          </a:p>
          <a:p>
            <a:endParaRPr lang="en-US" sz="2000" dirty="0"/>
          </a:p>
          <a:p>
            <a:endParaRPr lang="en-US" sz="2000" dirty="0"/>
          </a:p>
          <a:p>
            <a:endParaRPr lang="en-US" sz="2000" dirty="0"/>
          </a:p>
        </p:txBody>
      </p:sp>
    </p:spTree>
    <p:extLst>
      <p:ext uri="{BB962C8B-B14F-4D97-AF65-F5344CB8AC3E}">
        <p14:creationId xmlns:p14="http://schemas.microsoft.com/office/powerpoint/2010/main" val="14033672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C372A-92FB-D67D-2F46-09A4D302F6E9}"/>
              </a:ext>
            </a:extLst>
          </p:cNvPr>
          <p:cNvSpPr>
            <a:spLocks noGrp="1"/>
          </p:cNvSpPr>
          <p:nvPr>
            <p:ph type="title"/>
          </p:nvPr>
        </p:nvSpPr>
        <p:spPr/>
        <p:txBody>
          <a:bodyPr>
            <a:normAutofit/>
          </a:bodyPr>
          <a:lstStyle/>
          <a:p>
            <a:r>
              <a:rPr lang="en-US" dirty="0"/>
              <a:t>In-Context Learning</a:t>
            </a:r>
          </a:p>
        </p:txBody>
      </p:sp>
      <p:sp>
        <p:nvSpPr>
          <p:cNvPr id="3" name="Text Placeholder 2">
            <a:extLst>
              <a:ext uri="{FF2B5EF4-FFF2-40B4-BE49-F238E27FC236}">
                <a16:creationId xmlns:a16="http://schemas.microsoft.com/office/drawing/2014/main" id="{64E8757E-1620-0B33-624F-C17DAAB4BFFF}"/>
              </a:ext>
            </a:extLst>
          </p:cNvPr>
          <p:cNvSpPr>
            <a:spLocks noGrp="1"/>
          </p:cNvSpPr>
          <p:nvPr>
            <p:ph type="body" sz="quarter" idx="16"/>
          </p:nvPr>
        </p:nvSpPr>
        <p:spPr/>
        <p:txBody>
          <a:bodyPr/>
          <a:lstStyle/>
          <a:p>
            <a:endParaRPr lang="en-US"/>
          </a:p>
        </p:txBody>
      </p:sp>
      <p:pic>
        <p:nvPicPr>
          <p:cNvPr id="10242" name="Picture 2" descr="Extrapolating to Unnatural Language Processing with GPT-3's In-context  Learning: The Good, the Bad, and the Mysterious | SAIL Blog">
            <a:extLst>
              <a:ext uri="{FF2B5EF4-FFF2-40B4-BE49-F238E27FC236}">
                <a16:creationId xmlns:a16="http://schemas.microsoft.com/office/drawing/2014/main" id="{2F90DCFF-3402-AE62-A925-EEE5B96E44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839"/>
          <a:stretch/>
        </p:blipFill>
        <p:spPr bwMode="auto">
          <a:xfrm>
            <a:off x="1326354" y="1606184"/>
            <a:ext cx="6226172" cy="2735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7424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C372A-92FB-D67D-2F46-09A4D302F6E9}"/>
              </a:ext>
            </a:extLst>
          </p:cNvPr>
          <p:cNvSpPr>
            <a:spLocks noGrp="1"/>
          </p:cNvSpPr>
          <p:nvPr>
            <p:ph type="title"/>
          </p:nvPr>
        </p:nvSpPr>
        <p:spPr/>
        <p:txBody>
          <a:bodyPr>
            <a:normAutofit/>
          </a:bodyPr>
          <a:lstStyle/>
          <a:p>
            <a:r>
              <a:rPr lang="en-US" dirty="0"/>
              <a:t>In-Context Learning</a:t>
            </a:r>
          </a:p>
        </p:txBody>
      </p:sp>
      <p:sp>
        <p:nvSpPr>
          <p:cNvPr id="4" name="Content Placeholder 3">
            <a:extLst>
              <a:ext uri="{FF2B5EF4-FFF2-40B4-BE49-F238E27FC236}">
                <a16:creationId xmlns:a16="http://schemas.microsoft.com/office/drawing/2014/main" id="{746E742E-B427-6BAD-9A7B-B7BA69D4E6C3}"/>
              </a:ext>
            </a:extLst>
          </p:cNvPr>
          <p:cNvSpPr>
            <a:spLocks noGrp="1"/>
          </p:cNvSpPr>
          <p:nvPr>
            <p:ph type="body" sz="quarter" idx="16"/>
          </p:nvPr>
        </p:nvSpPr>
        <p:spPr/>
        <p:txBody>
          <a:bodyPr>
            <a:normAutofit/>
          </a:bodyPr>
          <a:lstStyle/>
          <a:p>
            <a:r>
              <a:rPr lang="en-US" dirty="0"/>
              <a:t>Learns to do a downstream task by </a:t>
            </a:r>
            <a:br>
              <a:rPr lang="en-US" dirty="0"/>
            </a:br>
            <a:r>
              <a:rPr lang="en-US" dirty="0"/>
              <a:t>conditioning on input-output examples! </a:t>
            </a:r>
          </a:p>
          <a:p>
            <a:endParaRPr lang="en-US" dirty="0"/>
          </a:p>
          <a:p>
            <a:r>
              <a:rPr lang="en-US" b="1" dirty="0"/>
              <a:t>No weight update </a:t>
            </a:r>
            <a:r>
              <a:rPr lang="en-US" dirty="0"/>
              <a:t>— our model is not </a:t>
            </a:r>
            <a:r>
              <a:rPr lang="en-US" b="1" dirty="0"/>
              <a:t>explicitly pre-trained </a:t>
            </a:r>
            <a:r>
              <a:rPr lang="en-US" dirty="0"/>
              <a:t>to learn from examples</a:t>
            </a:r>
          </a:p>
          <a:p>
            <a:pPr lvl="1"/>
            <a:r>
              <a:rPr lang="en-US" dirty="0"/>
              <a:t>The underlying models are quite general </a:t>
            </a:r>
          </a:p>
          <a:p>
            <a:pPr lvl="1"/>
            <a:endParaRPr lang="en-US" dirty="0"/>
          </a:p>
          <a:p>
            <a:r>
              <a:rPr lang="en-US" dirty="0"/>
              <a:t>Today’s focus: </a:t>
            </a:r>
          </a:p>
          <a:p>
            <a:pPr lvl="1"/>
            <a:r>
              <a:rPr lang="en-US" dirty="0"/>
              <a:t>How to use effectively in practice? </a:t>
            </a:r>
          </a:p>
          <a:p>
            <a:pPr lvl="1"/>
            <a:r>
              <a:rPr lang="en-US" dirty="0"/>
              <a:t>Fundamentally, why does it work? </a:t>
            </a:r>
          </a:p>
        </p:txBody>
      </p:sp>
      <p:pic>
        <p:nvPicPr>
          <p:cNvPr id="10242" name="Picture 2" descr="Extrapolating to Unnatural Language Processing with GPT-3's In-context  Learning: The Good, the Bad, and the Mysterious | SAIL Blog">
            <a:extLst>
              <a:ext uri="{FF2B5EF4-FFF2-40B4-BE49-F238E27FC236}">
                <a16:creationId xmlns:a16="http://schemas.microsoft.com/office/drawing/2014/main" id="{2F90DCFF-3402-AE62-A925-EEE5B96E44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839"/>
          <a:stretch/>
        </p:blipFill>
        <p:spPr bwMode="auto">
          <a:xfrm>
            <a:off x="4629149" y="92831"/>
            <a:ext cx="4421399" cy="1942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223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7A520-CFB2-75E8-3EAD-FDDB99657BDB}"/>
              </a:ext>
            </a:extLst>
          </p:cNvPr>
          <p:cNvSpPr>
            <a:spLocks noGrp="1"/>
          </p:cNvSpPr>
          <p:nvPr>
            <p:ph type="title"/>
          </p:nvPr>
        </p:nvSpPr>
        <p:spPr/>
        <p:txBody>
          <a:bodyPr>
            <a:normAutofit/>
          </a:bodyPr>
          <a:lstStyle/>
          <a:p>
            <a:r>
              <a:rPr lang="en-US" dirty="0"/>
              <a:t>Adapting Language Models: Chapter Plan </a:t>
            </a:r>
          </a:p>
        </p:txBody>
      </p:sp>
      <p:sp>
        <p:nvSpPr>
          <p:cNvPr id="3" name="Content Placeholder 2">
            <a:extLst>
              <a:ext uri="{FF2B5EF4-FFF2-40B4-BE49-F238E27FC236}">
                <a16:creationId xmlns:a16="http://schemas.microsoft.com/office/drawing/2014/main" id="{2BAE67F7-BFC3-5C68-93F5-C23BA66F363E}"/>
              </a:ext>
            </a:extLst>
          </p:cNvPr>
          <p:cNvSpPr>
            <a:spLocks noGrp="1"/>
          </p:cNvSpPr>
          <p:nvPr>
            <p:ph type="body" sz="quarter" idx="16"/>
          </p:nvPr>
        </p:nvSpPr>
        <p:spPr>
          <a:xfrm>
            <a:off x="384629" y="1390650"/>
            <a:ext cx="8460791" cy="3077573"/>
          </a:xfrm>
        </p:spPr>
        <p:txBody>
          <a:bodyPr/>
          <a:lstStyle/>
          <a:p>
            <a:pPr>
              <a:buFont typeface="+mj-lt"/>
              <a:buAutoNum type="arabicPeriod"/>
            </a:pPr>
            <a:r>
              <a:rPr lang="en-US" dirty="0"/>
              <a:t>Adaptation via Fine-tuning </a:t>
            </a:r>
          </a:p>
          <a:p>
            <a:pPr>
              <a:buFont typeface="+mj-lt"/>
              <a:buAutoNum type="arabicPeriod"/>
            </a:pPr>
            <a:r>
              <a:rPr lang="en-US" dirty="0"/>
              <a:t>Parameter-efficient fine-tuning </a:t>
            </a:r>
          </a:p>
          <a:p>
            <a:pPr>
              <a:buFont typeface="+mj-lt"/>
              <a:buAutoNum type="arabicPeriod"/>
            </a:pPr>
            <a:r>
              <a:rPr lang="en-US" dirty="0"/>
              <a:t>Adaptation via In-Context Learning </a:t>
            </a:r>
          </a:p>
          <a:p>
            <a:pPr>
              <a:buFont typeface="+mj-lt"/>
              <a:buAutoNum type="arabicPeriod"/>
            </a:pPr>
            <a:r>
              <a:rPr lang="en-US" dirty="0"/>
              <a:t>In-context learning of multi-step problems. </a:t>
            </a:r>
          </a:p>
          <a:p>
            <a:pPr marL="0" indent="0">
              <a:buNone/>
            </a:pPr>
            <a:endParaRPr lang="en-US" dirty="0"/>
          </a:p>
          <a:p>
            <a:pPr marL="0" indent="0">
              <a:buNone/>
            </a:pPr>
            <a:endParaRPr lang="en-US" dirty="0"/>
          </a:p>
          <a:p>
            <a:pPr marL="114300" indent="0">
              <a:buNone/>
            </a:pPr>
            <a:r>
              <a:rPr lang="en-US" b="1" dirty="0"/>
              <a:t>Chapter goal: </a:t>
            </a:r>
            <a:r>
              <a:rPr lang="en-US" dirty="0"/>
              <a:t>Get comfortable with various forms of adapting LMs for solving your tasks! </a:t>
            </a:r>
          </a:p>
        </p:txBody>
      </p:sp>
    </p:spTree>
    <p:extLst>
      <p:ext uri="{BB962C8B-B14F-4D97-AF65-F5344CB8AC3E}">
        <p14:creationId xmlns:p14="http://schemas.microsoft.com/office/powerpoint/2010/main" val="1106030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C372A-92FB-D67D-2F46-09A4D302F6E9}"/>
              </a:ext>
            </a:extLst>
          </p:cNvPr>
          <p:cNvSpPr>
            <a:spLocks noGrp="1"/>
          </p:cNvSpPr>
          <p:nvPr>
            <p:ph type="title"/>
          </p:nvPr>
        </p:nvSpPr>
        <p:spPr/>
        <p:txBody>
          <a:bodyPr>
            <a:normAutofit/>
          </a:bodyPr>
          <a:lstStyle/>
          <a:p>
            <a:r>
              <a:rPr lang="en-US" dirty="0"/>
              <a:t>In-Context Learning</a:t>
            </a:r>
          </a:p>
        </p:txBody>
      </p:sp>
      <p:pic>
        <p:nvPicPr>
          <p:cNvPr id="8" name="Content Placeholder 7" descr="Graphical user interface, text, application&#10;&#10;Description automatically generated">
            <a:extLst>
              <a:ext uri="{FF2B5EF4-FFF2-40B4-BE49-F238E27FC236}">
                <a16:creationId xmlns:a16="http://schemas.microsoft.com/office/drawing/2014/main" id="{9D55D88A-BCCF-5906-1B17-8E5ECA8805C1}"/>
              </a:ext>
            </a:extLst>
          </p:cNvPr>
          <p:cNvPicPr>
            <a:picLocks noGrp="1" noChangeAspect="1"/>
          </p:cNvPicPr>
          <p:nvPr>
            <p:ph idx="4294967295"/>
          </p:nvPr>
        </p:nvPicPr>
        <p:blipFill>
          <a:blip r:embed="rId2"/>
          <a:stretch>
            <a:fillRect/>
          </a:stretch>
        </p:blipFill>
        <p:spPr>
          <a:xfrm>
            <a:off x="736997" y="1493043"/>
            <a:ext cx="2402283" cy="2732407"/>
          </a:xfrm>
          <a:prstGeom prst="rect">
            <a:avLst/>
          </a:prstGeom>
        </p:spPr>
      </p:pic>
      <p:sp>
        <p:nvSpPr>
          <p:cNvPr id="7" name="TextBox 6">
            <a:extLst>
              <a:ext uri="{FF2B5EF4-FFF2-40B4-BE49-F238E27FC236}">
                <a16:creationId xmlns:a16="http://schemas.microsoft.com/office/drawing/2014/main" id="{824B719B-82FC-121F-BFD6-6EB163E33138}"/>
              </a:ext>
            </a:extLst>
          </p:cNvPr>
          <p:cNvSpPr txBox="1"/>
          <p:nvPr/>
        </p:nvSpPr>
        <p:spPr>
          <a:xfrm>
            <a:off x="1244600" y="4848495"/>
            <a:ext cx="6470650" cy="307777"/>
          </a:xfrm>
          <a:prstGeom prst="rect">
            <a:avLst/>
          </a:prstGeom>
          <a:noFill/>
        </p:spPr>
        <p:txBody>
          <a:bodyPr wrap="square">
            <a:spAutoFit/>
          </a:bodyPr>
          <a:lstStyle/>
          <a:p>
            <a:r>
              <a:rPr lang="en-US" dirty="0"/>
              <a:t>https://gpt3experiments.substack.com/p/is-gpt-3-really-doing-few-shot-learning</a:t>
            </a:r>
          </a:p>
        </p:txBody>
      </p:sp>
      <p:pic>
        <p:nvPicPr>
          <p:cNvPr id="4" name="Google Shape;351;p58">
            <a:extLst>
              <a:ext uri="{FF2B5EF4-FFF2-40B4-BE49-F238E27FC236}">
                <a16:creationId xmlns:a16="http://schemas.microsoft.com/office/drawing/2014/main" id="{1FBBA02C-6011-DE15-476B-89B2BB75E554}"/>
              </a:ext>
            </a:extLst>
          </p:cNvPr>
          <p:cNvPicPr preferRelativeResize="0"/>
          <p:nvPr/>
        </p:nvPicPr>
        <p:blipFill rotWithShape="1">
          <a:blip r:embed="rId3">
            <a:alphaModFix/>
          </a:blip>
          <a:srcRect b="6014"/>
          <a:stretch/>
        </p:blipFill>
        <p:spPr>
          <a:xfrm>
            <a:off x="3704656" y="900366"/>
            <a:ext cx="5210520" cy="3887702"/>
          </a:xfrm>
          <a:prstGeom prst="rect">
            <a:avLst/>
          </a:prstGeom>
          <a:noFill/>
          <a:ln>
            <a:noFill/>
          </a:ln>
        </p:spPr>
      </p:pic>
    </p:spTree>
    <p:extLst>
      <p:ext uri="{BB962C8B-B14F-4D97-AF65-F5344CB8AC3E}">
        <p14:creationId xmlns:p14="http://schemas.microsoft.com/office/powerpoint/2010/main" val="8046012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Shape 917"/>
        <p:cNvGrpSpPr/>
        <p:nvPr/>
      </p:nvGrpSpPr>
      <p:grpSpPr>
        <a:xfrm>
          <a:off x="0" y="0"/>
          <a:ext cx="0" cy="0"/>
          <a:chOff x="0" y="0"/>
          <a:chExt cx="0" cy="0"/>
        </a:xfrm>
      </p:grpSpPr>
      <p:sp>
        <p:nvSpPr>
          <p:cNvPr id="918" name="Google Shape;918;p134"/>
          <p:cNvSpPr txBox="1">
            <a:spLocks noGrp="1"/>
          </p:cNvSpPr>
          <p:nvPr>
            <p:ph type="title"/>
          </p:nvPr>
        </p:nvSpPr>
        <p:spPr>
          <a:xfrm>
            <a:off x="114300" y="85687"/>
            <a:ext cx="9093993" cy="857542"/>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dirty="0"/>
              <a:t>GPT-3: Language Models are Few-Shot Learners</a:t>
            </a:r>
            <a:endParaRPr dirty="0"/>
          </a:p>
        </p:txBody>
      </p:sp>
      <p:sp>
        <p:nvSpPr>
          <p:cNvPr id="2" name="Text Placeholder 1">
            <a:extLst>
              <a:ext uri="{FF2B5EF4-FFF2-40B4-BE49-F238E27FC236}">
                <a16:creationId xmlns:a16="http://schemas.microsoft.com/office/drawing/2014/main" id="{D0EC4DEB-EB94-919A-0954-99808B65E36B}"/>
              </a:ext>
            </a:extLst>
          </p:cNvPr>
          <p:cNvSpPr>
            <a:spLocks noGrp="1"/>
          </p:cNvSpPr>
          <p:nvPr>
            <p:ph type="body" sz="quarter" idx="16"/>
          </p:nvPr>
        </p:nvSpPr>
        <p:spPr/>
        <p:txBody>
          <a:bodyPr/>
          <a:lstStyle/>
          <a:p>
            <a:endParaRPr lang="en-US"/>
          </a:p>
        </p:txBody>
      </p:sp>
      <p:pic>
        <p:nvPicPr>
          <p:cNvPr id="5" name="Content Placeholder 4" descr="Chart, line chart&#10;&#10;Description automatically generated">
            <a:extLst>
              <a:ext uri="{FF2B5EF4-FFF2-40B4-BE49-F238E27FC236}">
                <a16:creationId xmlns:a16="http://schemas.microsoft.com/office/drawing/2014/main" id="{D8FF2B8A-A17F-DE0E-2CEE-3CC675B406CB}"/>
              </a:ext>
            </a:extLst>
          </p:cNvPr>
          <p:cNvPicPr>
            <a:picLocks noGrp="1" noChangeAspect="1"/>
          </p:cNvPicPr>
          <p:nvPr>
            <p:ph idx="4294967295"/>
          </p:nvPr>
        </p:nvPicPr>
        <p:blipFill>
          <a:blip r:embed="rId3"/>
          <a:stretch>
            <a:fillRect/>
          </a:stretch>
        </p:blipFill>
        <p:spPr>
          <a:xfrm>
            <a:off x="2862263" y="1074738"/>
            <a:ext cx="6281737" cy="3844925"/>
          </a:xfrm>
          <a:prstGeom prst="rect">
            <a:avLst/>
          </a:prstGeom>
        </p:spPr>
      </p:pic>
      <p:pic>
        <p:nvPicPr>
          <p:cNvPr id="919" name="Google Shape;919;p134"/>
          <p:cNvPicPr preferRelativeResize="0"/>
          <p:nvPr/>
        </p:nvPicPr>
        <p:blipFill>
          <a:blip r:embed="rId4">
            <a:alphaModFix/>
          </a:blip>
          <a:stretch>
            <a:fillRect/>
          </a:stretch>
        </p:blipFill>
        <p:spPr>
          <a:xfrm>
            <a:off x="533400" y="1170125"/>
            <a:ext cx="2207789" cy="3820974"/>
          </a:xfrm>
          <a:prstGeom prst="rect">
            <a:avLst/>
          </a:prstGeom>
          <a:noFill/>
          <a:ln>
            <a:noFill/>
          </a:ln>
        </p:spPr>
      </p:pic>
    </p:spTree>
    <p:extLst>
      <p:ext uri="{BB962C8B-B14F-4D97-AF65-F5344CB8AC3E}">
        <p14:creationId xmlns:p14="http://schemas.microsoft.com/office/powerpoint/2010/main" val="38640407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5" dirty="0"/>
              <a:t>In-context</a:t>
            </a:r>
            <a:r>
              <a:rPr spc="-50" dirty="0"/>
              <a:t> </a:t>
            </a:r>
            <a:r>
              <a:rPr spc="-10" dirty="0"/>
              <a:t>learning</a:t>
            </a:r>
            <a:r>
              <a:rPr spc="-50" dirty="0"/>
              <a:t> </a:t>
            </a:r>
            <a:r>
              <a:rPr spc="-25" dirty="0"/>
              <a:t>results</a:t>
            </a:r>
          </a:p>
        </p:txBody>
      </p:sp>
      <p:pic>
        <p:nvPicPr>
          <p:cNvPr id="9" name="Content Placeholder 8">
            <a:extLst>
              <a:ext uri="{FF2B5EF4-FFF2-40B4-BE49-F238E27FC236}">
                <a16:creationId xmlns:a16="http://schemas.microsoft.com/office/drawing/2014/main" id="{C92704F9-77FC-C4E8-5921-7AB7DAD88B09}"/>
              </a:ext>
            </a:extLst>
          </p:cNvPr>
          <p:cNvPicPr>
            <a:picLocks noGrp="1" noChangeAspect="1"/>
          </p:cNvPicPr>
          <p:nvPr>
            <p:ph idx="1"/>
          </p:nvPr>
        </p:nvPicPr>
        <p:blipFill>
          <a:blip r:embed="rId2"/>
          <a:stretch>
            <a:fillRect/>
          </a:stretch>
        </p:blipFill>
        <p:spPr>
          <a:xfrm>
            <a:off x="310600" y="4434476"/>
            <a:ext cx="8521700" cy="553003"/>
          </a:xfrm>
        </p:spPr>
      </p:pic>
      <p:grpSp>
        <p:nvGrpSpPr>
          <p:cNvPr id="3" name="object 3"/>
          <p:cNvGrpSpPr/>
          <p:nvPr/>
        </p:nvGrpSpPr>
        <p:grpSpPr>
          <a:xfrm>
            <a:off x="2041467" y="1116247"/>
            <a:ext cx="5059965" cy="3219706"/>
            <a:chOff x="1755426" y="1030228"/>
            <a:chExt cx="5666740" cy="3618865"/>
          </a:xfrm>
        </p:grpSpPr>
        <p:pic>
          <p:nvPicPr>
            <p:cNvPr id="4" name="object 4"/>
            <p:cNvPicPr/>
            <p:nvPr/>
          </p:nvPicPr>
          <p:blipFill>
            <a:blip r:embed="rId3" cstate="print"/>
            <a:stretch>
              <a:fillRect/>
            </a:stretch>
          </p:blipFill>
          <p:spPr>
            <a:xfrm>
              <a:off x="1755426" y="1030228"/>
              <a:ext cx="5592029" cy="3618361"/>
            </a:xfrm>
            <a:prstGeom prst="rect">
              <a:avLst/>
            </a:prstGeom>
          </p:spPr>
        </p:pic>
        <p:sp>
          <p:nvSpPr>
            <p:cNvPr id="5" name="object 5"/>
            <p:cNvSpPr/>
            <p:nvPr/>
          </p:nvSpPr>
          <p:spPr>
            <a:xfrm>
              <a:off x="1893374" y="2162100"/>
              <a:ext cx="5519420" cy="250825"/>
            </a:xfrm>
            <a:custGeom>
              <a:avLst/>
              <a:gdLst/>
              <a:ahLst/>
              <a:cxnLst/>
              <a:rect l="l" t="t" r="r" b="b"/>
              <a:pathLst>
                <a:path w="5519420" h="250825">
                  <a:moveTo>
                    <a:pt x="0" y="41750"/>
                  </a:moveTo>
                  <a:lnTo>
                    <a:pt x="3280" y="25499"/>
                  </a:lnTo>
                  <a:lnTo>
                    <a:pt x="12228" y="12228"/>
                  </a:lnTo>
                  <a:lnTo>
                    <a:pt x="25499" y="3280"/>
                  </a:lnTo>
                  <a:lnTo>
                    <a:pt x="41750" y="0"/>
                  </a:lnTo>
                  <a:lnTo>
                    <a:pt x="5477049" y="0"/>
                  </a:lnTo>
                  <a:lnTo>
                    <a:pt x="5511785" y="18587"/>
                  </a:lnTo>
                  <a:lnTo>
                    <a:pt x="5518799" y="41750"/>
                  </a:lnTo>
                  <a:lnTo>
                    <a:pt x="5518799" y="208749"/>
                  </a:lnTo>
                  <a:lnTo>
                    <a:pt x="5515518" y="225000"/>
                  </a:lnTo>
                  <a:lnTo>
                    <a:pt x="5506571" y="238271"/>
                  </a:lnTo>
                  <a:lnTo>
                    <a:pt x="5493300" y="247219"/>
                  </a:lnTo>
                  <a:lnTo>
                    <a:pt x="5477049" y="250499"/>
                  </a:lnTo>
                  <a:lnTo>
                    <a:pt x="41750" y="250499"/>
                  </a:lnTo>
                  <a:lnTo>
                    <a:pt x="25499" y="247219"/>
                  </a:lnTo>
                  <a:lnTo>
                    <a:pt x="12228" y="238271"/>
                  </a:lnTo>
                  <a:lnTo>
                    <a:pt x="3280" y="225000"/>
                  </a:lnTo>
                  <a:lnTo>
                    <a:pt x="0" y="208749"/>
                  </a:lnTo>
                  <a:lnTo>
                    <a:pt x="0" y="41750"/>
                  </a:lnTo>
                  <a:close/>
                </a:path>
              </a:pathLst>
            </a:custGeom>
            <a:ln w="19049">
              <a:solidFill>
                <a:srgbClr val="FF5252"/>
              </a:solidFill>
            </a:ln>
          </p:spPr>
          <p:txBody>
            <a:bodyPr wrap="square" lIns="0" tIns="0" rIns="0" bIns="0" rtlCol="0"/>
            <a:lstStyle/>
            <a:p>
              <a:endParaRPr dirty="0">
                <a:latin typeface="Corbel" panose="020B0503020204020204" pitchFamily="34" charset="0"/>
              </a:endParaRPr>
            </a:p>
          </p:txBody>
        </p:sp>
      </p:grpSp>
      <p:sp>
        <p:nvSpPr>
          <p:cNvPr id="7" name="object 7"/>
          <p:cNvSpPr txBox="1"/>
          <p:nvPr/>
        </p:nvSpPr>
        <p:spPr>
          <a:xfrm>
            <a:off x="4862197" y="432522"/>
            <a:ext cx="4380865" cy="192360"/>
          </a:xfrm>
          <a:prstGeom prst="rect">
            <a:avLst/>
          </a:prstGeom>
        </p:spPr>
        <p:txBody>
          <a:bodyPr vert="horz" wrap="square" lIns="0" tIns="0" rIns="0" bIns="0" rtlCol="0">
            <a:spAutoFit/>
          </a:bodyPr>
          <a:lstStyle/>
          <a:p>
            <a:pPr marL="12700">
              <a:lnSpc>
                <a:spcPts val="1480"/>
              </a:lnSpc>
            </a:pPr>
            <a:r>
              <a:rPr sz="1250" u="heavy" spc="-5" dirty="0">
                <a:solidFill>
                  <a:srgbClr val="FF5252"/>
                </a:solidFill>
                <a:uFill>
                  <a:solidFill>
                    <a:srgbClr val="FF5252"/>
                  </a:solidFill>
                </a:uFill>
                <a:latin typeface="Corbel" panose="020B0503020204020204" pitchFamily="34" charset="0"/>
                <a:cs typeface="Arial MT"/>
                <a:hlinkClick r:id="rId4"/>
              </a:rPr>
              <a:t>Brown</a:t>
            </a:r>
            <a:r>
              <a:rPr sz="1250" u="heavy" spc="-15" dirty="0">
                <a:solidFill>
                  <a:srgbClr val="FF5252"/>
                </a:solidFill>
                <a:uFill>
                  <a:solidFill>
                    <a:srgbClr val="FF5252"/>
                  </a:solidFill>
                </a:uFill>
                <a:latin typeface="Corbel" panose="020B0503020204020204" pitchFamily="34" charset="0"/>
                <a:cs typeface="Arial MT"/>
                <a:hlinkClick r:id="rId4"/>
              </a:rPr>
              <a:t> </a:t>
            </a:r>
            <a:r>
              <a:rPr sz="1250" u="heavy" spc="-5" dirty="0">
                <a:solidFill>
                  <a:srgbClr val="FF5252"/>
                </a:solidFill>
                <a:uFill>
                  <a:solidFill>
                    <a:srgbClr val="FF5252"/>
                  </a:solidFill>
                </a:uFill>
                <a:latin typeface="Corbel" panose="020B0503020204020204" pitchFamily="34" charset="0"/>
                <a:cs typeface="Arial MT"/>
                <a:hlinkClick r:id="rId4"/>
              </a:rPr>
              <a:t>et</a:t>
            </a:r>
            <a:r>
              <a:rPr sz="1250" u="heavy" spc="-10" dirty="0">
                <a:solidFill>
                  <a:srgbClr val="FF5252"/>
                </a:solidFill>
                <a:uFill>
                  <a:solidFill>
                    <a:srgbClr val="FF5252"/>
                  </a:solidFill>
                </a:uFill>
                <a:latin typeface="Corbel" panose="020B0503020204020204" pitchFamily="34" charset="0"/>
                <a:cs typeface="Arial MT"/>
                <a:hlinkClick r:id="rId4"/>
              </a:rPr>
              <a:t> </a:t>
            </a:r>
            <a:r>
              <a:rPr sz="1250" u="heavy" spc="-5" dirty="0">
                <a:solidFill>
                  <a:srgbClr val="FF5252"/>
                </a:solidFill>
                <a:uFill>
                  <a:solidFill>
                    <a:srgbClr val="FF5252"/>
                  </a:solidFill>
                </a:uFill>
                <a:latin typeface="Corbel" panose="020B0503020204020204" pitchFamily="34" charset="0"/>
                <a:cs typeface="Arial MT"/>
                <a:hlinkClick r:id="rId4"/>
              </a:rPr>
              <a:t>al.</a:t>
            </a:r>
            <a:r>
              <a:rPr sz="1250" u="heavy" spc="-10" dirty="0">
                <a:solidFill>
                  <a:srgbClr val="FF5252"/>
                </a:solidFill>
                <a:uFill>
                  <a:solidFill>
                    <a:srgbClr val="FF5252"/>
                  </a:solidFill>
                </a:uFill>
                <a:latin typeface="Corbel" panose="020B0503020204020204" pitchFamily="34" charset="0"/>
                <a:cs typeface="Arial MT"/>
                <a:hlinkClick r:id="rId4"/>
              </a:rPr>
              <a:t> </a:t>
            </a:r>
            <a:r>
              <a:rPr sz="1250" u="heavy" spc="-5" dirty="0">
                <a:solidFill>
                  <a:srgbClr val="FF5252"/>
                </a:solidFill>
                <a:uFill>
                  <a:solidFill>
                    <a:srgbClr val="FF5252"/>
                  </a:solidFill>
                </a:uFill>
                <a:latin typeface="Corbel" panose="020B0503020204020204" pitchFamily="34" charset="0"/>
                <a:cs typeface="Arial MT"/>
                <a:hlinkClick r:id="rId4"/>
              </a:rPr>
              <a:t>2020</a:t>
            </a:r>
            <a:r>
              <a:rPr sz="1250" spc="-5" dirty="0">
                <a:solidFill>
                  <a:srgbClr val="434343"/>
                </a:solidFill>
                <a:latin typeface="Corbel" panose="020B0503020204020204" pitchFamily="34" charset="0"/>
                <a:cs typeface="Arial MT"/>
              </a:rPr>
              <a:t>.</a:t>
            </a:r>
            <a:r>
              <a:rPr sz="1250" spc="-15" dirty="0">
                <a:solidFill>
                  <a:srgbClr val="434343"/>
                </a:solidFill>
                <a:latin typeface="Corbel" panose="020B0503020204020204" pitchFamily="34" charset="0"/>
                <a:cs typeface="Arial MT"/>
              </a:rPr>
              <a:t> </a:t>
            </a:r>
            <a:r>
              <a:rPr sz="1250" dirty="0">
                <a:solidFill>
                  <a:srgbClr val="434343"/>
                </a:solidFill>
                <a:latin typeface="Corbel" panose="020B0503020204020204" pitchFamily="34" charset="0"/>
                <a:cs typeface="Arial MT"/>
              </a:rPr>
              <a:t>“Language</a:t>
            </a:r>
            <a:r>
              <a:rPr sz="1250" spc="-10" dirty="0">
                <a:solidFill>
                  <a:srgbClr val="434343"/>
                </a:solidFill>
                <a:latin typeface="Corbel" panose="020B0503020204020204" pitchFamily="34" charset="0"/>
                <a:cs typeface="Arial MT"/>
              </a:rPr>
              <a:t> </a:t>
            </a:r>
            <a:r>
              <a:rPr sz="1250" dirty="0">
                <a:solidFill>
                  <a:srgbClr val="434343"/>
                </a:solidFill>
                <a:latin typeface="Corbel" panose="020B0503020204020204" pitchFamily="34" charset="0"/>
                <a:cs typeface="Arial MT"/>
              </a:rPr>
              <a:t>Models</a:t>
            </a:r>
            <a:r>
              <a:rPr sz="1250" spc="-10" dirty="0">
                <a:solidFill>
                  <a:srgbClr val="434343"/>
                </a:solidFill>
                <a:latin typeface="Corbel" panose="020B0503020204020204" pitchFamily="34" charset="0"/>
                <a:cs typeface="Arial MT"/>
              </a:rPr>
              <a:t> </a:t>
            </a:r>
            <a:r>
              <a:rPr sz="1250" spc="-5" dirty="0">
                <a:solidFill>
                  <a:srgbClr val="434343"/>
                </a:solidFill>
                <a:latin typeface="Corbel" panose="020B0503020204020204" pitchFamily="34" charset="0"/>
                <a:cs typeface="Arial MT"/>
              </a:rPr>
              <a:t>are</a:t>
            </a:r>
            <a:r>
              <a:rPr sz="1250" spc="-10" dirty="0">
                <a:solidFill>
                  <a:srgbClr val="434343"/>
                </a:solidFill>
                <a:latin typeface="Corbel" panose="020B0503020204020204" pitchFamily="34" charset="0"/>
                <a:cs typeface="Arial MT"/>
              </a:rPr>
              <a:t> </a:t>
            </a:r>
            <a:r>
              <a:rPr sz="1250" spc="-5" dirty="0">
                <a:solidFill>
                  <a:srgbClr val="434343"/>
                </a:solidFill>
                <a:latin typeface="Corbel" panose="020B0503020204020204" pitchFamily="34" charset="0"/>
                <a:cs typeface="Arial MT"/>
              </a:rPr>
              <a:t>Few-Shot</a:t>
            </a:r>
            <a:r>
              <a:rPr sz="1250" spc="-15" dirty="0">
                <a:solidFill>
                  <a:srgbClr val="434343"/>
                </a:solidFill>
                <a:latin typeface="Corbel" panose="020B0503020204020204" pitchFamily="34" charset="0"/>
                <a:cs typeface="Arial MT"/>
              </a:rPr>
              <a:t> </a:t>
            </a:r>
            <a:r>
              <a:rPr sz="1250" spc="-5" dirty="0">
                <a:solidFill>
                  <a:srgbClr val="434343"/>
                </a:solidFill>
                <a:latin typeface="Corbel" panose="020B0503020204020204" pitchFamily="34" charset="0"/>
                <a:cs typeface="Arial MT"/>
              </a:rPr>
              <a:t>Learners”</a:t>
            </a:r>
            <a:endParaRPr sz="1250" dirty="0">
              <a:latin typeface="Corbel" panose="020B0503020204020204" pitchFamily="34" charset="0"/>
              <a:cs typeface="Arial MT"/>
            </a:endParaRPr>
          </a:p>
        </p:txBody>
      </p:sp>
    </p:spTree>
    <p:extLst>
      <p:ext uri="{BB962C8B-B14F-4D97-AF65-F5344CB8AC3E}">
        <p14:creationId xmlns:p14="http://schemas.microsoft.com/office/powerpoint/2010/main" val="19762871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919" y="490172"/>
            <a:ext cx="8085415" cy="474489"/>
          </a:xfrm>
          <a:prstGeom prst="rect">
            <a:avLst/>
          </a:prstGeom>
        </p:spPr>
        <p:txBody>
          <a:bodyPr vert="horz" wrap="square" lIns="0" tIns="12700" rIns="0" bIns="0" rtlCol="0">
            <a:spAutoFit/>
          </a:bodyPr>
          <a:lstStyle/>
          <a:p>
            <a:pPr marL="12700">
              <a:lnSpc>
                <a:spcPct val="100000"/>
              </a:lnSpc>
              <a:spcBef>
                <a:spcPts val="100"/>
              </a:spcBef>
            </a:pPr>
            <a:r>
              <a:rPr lang="en-US" spc="-100" dirty="0"/>
              <a:t>In-Context </a:t>
            </a:r>
            <a:r>
              <a:rPr lang="en-US" spc="-20" dirty="0"/>
              <a:t>Prompting: Implementation</a:t>
            </a:r>
            <a:endParaRPr dirty="0"/>
          </a:p>
        </p:txBody>
      </p:sp>
      <p:sp>
        <p:nvSpPr>
          <p:cNvPr id="3" name="object 3"/>
          <p:cNvSpPr txBox="1"/>
          <p:nvPr/>
        </p:nvSpPr>
        <p:spPr>
          <a:xfrm>
            <a:off x="3510674" y="1336783"/>
            <a:ext cx="5260975" cy="943207"/>
          </a:xfrm>
          <a:prstGeom prst="rect">
            <a:avLst/>
          </a:prstGeom>
          <a:ln w="9524">
            <a:solidFill>
              <a:srgbClr val="999999"/>
            </a:solidFill>
          </a:ln>
        </p:spPr>
        <p:txBody>
          <a:bodyPr vert="horz" wrap="square" lIns="0" tIns="27305" rIns="0" bIns="0" rtlCol="0">
            <a:spAutoFit/>
          </a:bodyPr>
          <a:lstStyle/>
          <a:p>
            <a:pPr marL="161925" marR="147955">
              <a:lnSpc>
                <a:spcPct val="150000"/>
              </a:lnSpc>
              <a:spcBef>
                <a:spcPts val="215"/>
              </a:spcBef>
            </a:pPr>
            <a:r>
              <a:rPr sz="1300" spc="-5" dirty="0">
                <a:latin typeface="Corbel" panose="020B0503020204020204" pitchFamily="34" charset="0"/>
                <a:cs typeface="Roboto"/>
              </a:rPr>
              <a:t>An</a:t>
            </a:r>
            <a:r>
              <a:rPr sz="1300" dirty="0">
                <a:latin typeface="Corbel" panose="020B0503020204020204" pitchFamily="34" charset="0"/>
                <a:cs typeface="Roboto"/>
              </a:rPr>
              <a:t> </a:t>
            </a:r>
            <a:r>
              <a:rPr sz="1300" spc="-10" dirty="0">
                <a:latin typeface="Corbel" panose="020B0503020204020204" pitchFamily="34" charset="0"/>
                <a:cs typeface="Roboto"/>
              </a:rPr>
              <a:t>effortlessly</a:t>
            </a:r>
            <a:r>
              <a:rPr sz="1300" spc="5" dirty="0">
                <a:latin typeface="Corbel" panose="020B0503020204020204" pitchFamily="34" charset="0"/>
                <a:cs typeface="Roboto"/>
              </a:rPr>
              <a:t> </a:t>
            </a:r>
            <a:r>
              <a:rPr sz="1300" spc="-10" dirty="0">
                <a:latin typeface="Corbel" panose="020B0503020204020204" pitchFamily="34" charset="0"/>
                <a:cs typeface="Roboto"/>
              </a:rPr>
              <a:t>accomplished</a:t>
            </a:r>
            <a:r>
              <a:rPr sz="1300" dirty="0">
                <a:latin typeface="Corbel" panose="020B0503020204020204" pitchFamily="34" charset="0"/>
                <a:cs typeface="Roboto"/>
              </a:rPr>
              <a:t> </a:t>
            </a:r>
            <a:r>
              <a:rPr sz="1300" spc="-15" dirty="0">
                <a:latin typeface="Corbel" panose="020B0503020204020204" pitchFamily="34" charset="0"/>
                <a:cs typeface="Roboto"/>
              </a:rPr>
              <a:t>and</a:t>
            </a:r>
            <a:r>
              <a:rPr sz="1300" spc="5" dirty="0">
                <a:latin typeface="Corbel" panose="020B0503020204020204" pitchFamily="34" charset="0"/>
                <a:cs typeface="Roboto"/>
              </a:rPr>
              <a:t> </a:t>
            </a:r>
            <a:r>
              <a:rPr sz="1300" spc="-25" dirty="0">
                <a:latin typeface="Corbel" panose="020B0503020204020204" pitchFamily="34" charset="0"/>
                <a:cs typeface="Roboto"/>
              </a:rPr>
              <a:t>richly</a:t>
            </a:r>
            <a:r>
              <a:rPr sz="1300" dirty="0">
                <a:latin typeface="Corbel" panose="020B0503020204020204" pitchFamily="34" charset="0"/>
                <a:cs typeface="Roboto"/>
              </a:rPr>
              <a:t> </a:t>
            </a:r>
            <a:r>
              <a:rPr sz="1300" spc="-20" dirty="0">
                <a:latin typeface="Corbel" panose="020B0503020204020204" pitchFamily="34" charset="0"/>
                <a:cs typeface="Roboto"/>
              </a:rPr>
              <a:t>resonant</a:t>
            </a:r>
            <a:r>
              <a:rPr sz="1300" spc="5" dirty="0">
                <a:latin typeface="Corbel" panose="020B0503020204020204" pitchFamily="34" charset="0"/>
                <a:cs typeface="Roboto"/>
              </a:rPr>
              <a:t> </a:t>
            </a:r>
            <a:r>
              <a:rPr sz="1300" spc="-15" dirty="0">
                <a:latin typeface="Corbel" panose="020B0503020204020204" pitchFamily="34" charset="0"/>
                <a:cs typeface="Roboto"/>
              </a:rPr>
              <a:t>work.</a:t>
            </a:r>
            <a:r>
              <a:rPr sz="1300" spc="5" dirty="0">
                <a:latin typeface="Corbel" panose="020B0503020204020204" pitchFamily="34" charset="0"/>
                <a:cs typeface="Roboto"/>
              </a:rPr>
              <a:t> </a:t>
            </a:r>
            <a:r>
              <a:rPr sz="1300" spc="-20" dirty="0">
                <a:latin typeface="Corbel" panose="020B0503020204020204" pitchFamily="34" charset="0"/>
                <a:cs typeface="Roboto"/>
              </a:rPr>
              <a:t>It</a:t>
            </a:r>
            <a:r>
              <a:rPr sz="1300" dirty="0">
                <a:latin typeface="Corbel" panose="020B0503020204020204" pitchFamily="34" charset="0"/>
                <a:cs typeface="Roboto"/>
              </a:rPr>
              <a:t> </a:t>
            </a:r>
            <a:r>
              <a:rPr sz="1300" spc="-15" dirty="0">
                <a:latin typeface="Corbel" panose="020B0503020204020204" pitchFamily="34" charset="0"/>
                <a:cs typeface="Roboto"/>
              </a:rPr>
              <a:t>was</a:t>
            </a:r>
            <a:r>
              <a:rPr sz="1300" spc="5" dirty="0">
                <a:latin typeface="Corbel" panose="020B0503020204020204" pitchFamily="34" charset="0"/>
                <a:cs typeface="Roboto"/>
              </a:rPr>
              <a:t> </a:t>
            </a:r>
            <a:r>
              <a:rPr sz="1300" spc="-15" dirty="0">
                <a:latin typeface="Corbel" panose="020B0503020204020204" pitchFamily="34" charset="0"/>
                <a:cs typeface="Roboto"/>
              </a:rPr>
              <a:t>great! </a:t>
            </a:r>
            <a:r>
              <a:rPr sz="1300" spc="-310" dirty="0">
                <a:latin typeface="Corbel" panose="020B0503020204020204" pitchFamily="34" charset="0"/>
                <a:cs typeface="Roboto"/>
              </a:rPr>
              <a:t> </a:t>
            </a:r>
            <a:r>
              <a:rPr sz="1300" spc="25" dirty="0">
                <a:latin typeface="Corbel" panose="020B0503020204020204" pitchFamily="34" charset="0"/>
                <a:cs typeface="Roboto"/>
              </a:rPr>
              <a:t>A</a:t>
            </a:r>
            <a:r>
              <a:rPr sz="1300" spc="-5" dirty="0">
                <a:latin typeface="Corbel" panose="020B0503020204020204" pitchFamily="34" charset="0"/>
                <a:cs typeface="Roboto"/>
              </a:rPr>
              <a:t> </a:t>
            </a:r>
            <a:r>
              <a:rPr sz="1300" spc="-20" dirty="0">
                <a:latin typeface="Corbel" panose="020B0503020204020204" pitchFamily="34" charset="0"/>
                <a:cs typeface="Roboto"/>
              </a:rPr>
              <a:t>mostly</a:t>
            </a:r>
            <a:r>
              <a:rPr sz="1300" dirty="0">
                <a:latin typeface="Corbel" panose="020B0503020204020204" pitchFamily="34" charset="0"/>
                <a:cs typeface="Roboto"/>
              </a:rPr>
              <a:t> </a:t>
            </a:r>
            <a:r>
              <a:rPr sz="1300" spc="-15" dirty="0">
                <a:latin typeface="Corbel" panose="020B0503020204020204" pitchFamily="34" charset="0"/>
                <a:cs typeface="Roboto"/>
              </a:rPr>
              <a:t>tired</a:t>
            </a:r>
            <a:r>
              <a:rPr sz="1300" spc="-5" dirty="0">
                <a:latin typeface="Corbel" panose="020B0503020204020204" pitchFamily="34" charset="0"/>
                <a:cs typeface="Roboto"/>
              </a:rPr>
              <a:t> </a:t>
            </a:r>
            <a:r>
              <a:rPr sz="1300" spc="-15" dirty="0">
                <a:latin typeface="Corbel" panose="020B0503020204020204" pitchFamily="34" charset="0"/>
                <a:cs typeface="Roboto"/>
              </a:rPr>
              <a:t>retread</a:t>
            </a:r>
            <a:r>
              <a:rPr sz="1300" dirty="0">
                <a:latin typeface="Corbel" panose="020B0503020204020204" pitchFamily="34" charset="0"/>
                <a:cs typeface="Roboto"/>
              </a:rPr>
              <a:t> </a:t>
            </a:r>
            <a:r>
              <a:rPr sz="1300" spc="10" dirty="0">
                <a:latin typeface="Corbel" panose="020B0503020204020204" pitchFamily="34" charset="0"/>
                <a:cs typeface="Roboto"/>
              </a:rPr>
              <a:t>of</a:t>
            </a:r>
            <a:r>
              <a:rPr sz="1300" spc="-5" dirty="0">
                <a:latin typeface="Corbel" panose="020B0503020204020204" pitchFamily="34" charset="0"/>
                <a:cs typeface="Roboto"/>
              </a:rPr>
              <a:t> </a:t>
            </a:r>
            <a:r>
              <a:rPr sz="1300" spc="-20" dirty="0">
                <a:latin typeface="Corbel" panose="020B0503020204020204" pitchFamily="34" charset="0"/>
                <a:cs typeface="Roboto"/>
              </a:rPr>
              <a:t>several</a:t>
            </a:r>
            <a:r>
              <a:rPr sz="1300" dirty="0">
                <a:latin typeface="Corbel" panose="020B0503020204020204" pitchFamily="34" charset="0"/>
                <a:cs typeface="Roboto"/>
              </a:rPr>
              <a:t> </a:t>
            </a:r>
            <a:r>
              <a:rPr sz="1300" spc="-15" dirty="0">
                <a:latin typeface="Corbel" panose="020B0503020204020204" pitchFamily="34" charset="0"/>
                <a:cs typeface="Roboto"/>
              </a:rPr>
              <a:t>other</a:t>
            </a:r>
            <a:r>
              <a:rPr sz="1300" spc="-5" dirty="0">
                <a:latin typeface="Corbel" panose="020B0503020204020204" pitchFamily="34" charset="0"/>
                <a:cs typeface="Roboto"/>
              </a:rPr>
              <a:t> mob</a:t>
            </a:r>
            <a:r>
              <a:rPr sz="1300" dirty="0">
                <a:latin typeface="Corbel" panose="020B0503020204020204" pitchFamily="34" charset="0"/>
                <a:cs typeface="Roboto"/>
              </a:rPr>
              <a:t> </a:t>
            </a:r>
            <a:r>
              <a:rPr sz="1300" spc="-15" dirty="0">
                <a:latin typeface="Corbel" panose="020B0503020204020204" pitchFamily="34" charset="0"/>
                <a:cs typeface="Roboto"/>
              </a:rPr>
              <a:t>tales.</a:t>
            </a:r>
            <a:r>
              <a:rPr sz="1300" dirty="0">
                <a:latin typeface="Corbel" panose="020B0503020204020204" pitchFamily="34" charset="0"/>
                <a:cs typeface="Roboto"/>
              </a:rPr>
              <a:t> </a:t>
            </a:r>
            <a:r>
              <a:rPr sz="1300" spc="-20" dirty="0">
                <a:latin typeface="Corbel" panose="020B0503020204020204" pitchFamily="34" charset="0"/>
                <a:cs typeface="Roboto"/>
              </a:rPr>
              <a:t>It</a:t>
            </a:r>
            <a:r>
              <a:rPr sz="1300" spc="-5" dirty="0">
                <a:latin typeface="Corbel" panose="020B0503020204020204" pitchFamily="34" charset="0"/>
                <a:cs typeface="Roboto"/>
              </a:rPr>
              <a:t> </a:t>
            </a:r>
            <a:r>
              <a:rPr sz="1300" spc="-15" dirty="0">
                <a:latin typeface="Corbel" panose="020B0503020204020204" pitchFamily="34" charset="0"/>
                <a:cs typeface="Roboto"/>
              </a:rPr>
              <a:t>was</a:t>
            </a:r>
            <a:r>
              <a:rPr sz="1300" dirty="0">
                <a:latin typeface="Corbel" panose="020B0503020204020204" pitchFamily="34" charset="0"/>
                <a:cs typeface="Roboto"/>
              </a:rPr>
              <a:t> </a:t>
            </a:r>
            <a:r>
              <a:rPr sz="1300" spc="-15" dirty="0">
                <a:latin typeface="Corbel" panose="020B0503020204020204" pitchFamily="34" charset="0"/>
                <a:cs typeface="Roboto"/>
              </a:rPr>
              <a:t>terrible!</a:t>
            </a:r>
            <a:endParaRPr sz="1300" dirty="0">
              <a:latin typeface="Corbel" panose="020B0503020204020204" pitchFamily="34" charset="0"/>
              <a:cs typeface="Roboto"/>
            </a:endParaRPr>
          </a:p>
          <a:p>
            <a:pPr marL="161925">
              <a:lnSpc>
                <a:spcPct val="100000"/>
              </a:lnSpc>
              <a:spcBef>
                <a:spcPts val="945"/>
              </a:spcBef>
              <a:tabLst>
                <a:tab pos="3893820" algn="l"/>
              </a:tabLst>
            </a:pPr>
            <a:r>
              <a:rPr sz="1300" spc="25" dirty="0">
                <a:latin typeface="Corbel" panose="020B0503020204020204" pitchFamily="34" charset="0"/>
                <a:cs typeface="Roboto"/>
              </a:rPr>
              <a:t>A</a:t>
            </a:r>
            <a:r>
              <a:rPr sz="1300" spc="-10" dirty="0">
                <a:latin typeface="Corbel" panose="020B0503020204020204" pitchFamily="34" charset="0"/>
                <a:cs typeface="Roboto"/>
              </a:rPr>
              <a:t> </a:t>
            </a:r>
            <a:r>
              <a:rPr sz="1300" spc="-40" dirty="0">
                <a:latin typeface="Corbel" panose="020B0503020204020204" pitchFamily="34" charset="0"/>
                <a:cs typeface="Roboto"/>
              </a:rPr>
              <a:t>three-hour</a:t>
            </a:r>
            <a:r>
              <a:rPr sz="1300" spc="-10" dirty="0">
                <a:latin typeface="Corbel" panose="020B0503020204020204" pitchFamily="34" charset="0"/>
                <a:cs typeface="Roboto"/>
              </a:rPr>
              <a:t> cinema master </a:t>
            </a:r>
            <a:r>
              <a:rPr sz="1300" spc="-15" dirty="0">
                <a:latin typeface="Corbel" panose="020B0503020204020204" pitchFamily="34" charset="0"/>
                <a:cs typeface="Roboto"/>
              </a:rPr>
              <a:t>class.</a:t>
            </a:r>
            <a:r>
              <a:rPr sz="1300" spc="-5" dirty="0">
                <a:latin typeface="Corbel" panose="020B0503020204020204" pitchFamily="34" charset="0"/>
                <a:cs typeface="Roboto"/>
              </a:rPr>
              <a:t> </a:t>
            </a:r>
            <a:r>
              <a:rPr sz="1300" spc="-20" dirty="0">
                <a:latin typeface="Corbel" panose="020B0503020204020204" pitchFamily="34" charset="0"/>
                <a:cs typeface="Roboto"/>
              </a:rPr>
              <a:t>It</a:t>
            </a:r>
            <a:r>
              <a:rPr sz="1300" spc="-10" dirty="0">
                <a:latin typeface="Corbel" panose="020B0503020204020204" pitchFamily="34" charset="0"/>
                <a:cs typeface="Roboto"/>
              </a:rPr>
              <a:t> </a:t>
            </a:r>
            <a:r>
              <a:rPr sz="1300" spc="-15" dirty="0">
                <a:latin typeface="Corbel" panose="020B0503020204020204" pitchFamily="34" charset="0"/>
                <a:cs typeface="Roboto"/>
              </a:rPr>
              <a:t>was</a:t>
            </a:r>
            <a:r>
              <a:rPr sz="1300" spc="-5" dirty="0">
                <a:latin typeface="Corbel" panose="020B0503020204020204" pitchFamily="34" charset="0"/>
                <a:cs typeface="Roboto"/>
              </a:rPr>
              <a:t> </a:t>
            </a:r>
            <a:r>
              <a:rPr sz="1300" u="sng" dirty="0">
                <a:uFill>
                  <a:solidFill>
                    <a:srgbClr val="000000"/>
                  </a:solidFill>
                </a:uFill>
                <a:latin typeface="Times New Roman"/>
                <a:cs typeface="Times New Roman"/>
              </a:rPr>
              <a:t> 	</a:t>
            </a:r>
            <a:endParaRPr sz="1300" dirty="0">
              <a:latin typeface="Times New Roman"/>
              <a:cs typeface="Times New Roman"/>
            </a:endParaRPr>
          </a:p>
        </p:txBody>
      </p:sp>
      <p:grpSp>
        <p:nvGrpSpPr>
          <p:cNvPr id="4" name="object 4"/>
          <p:cNvGrpSpPr/>
          <p:nvPr/>
        </p:nvGrpSpPr>
        <p:grpSpPr>
          <a:xfrm>
            <a:off x="507662" y="1161710"/>
            <a:ext cx="2832735" cy="1888489"/>
            <a:chOff x="507662" y="978827"/>
            <a:chExt cx="2832735" cy="1888489"/>
          </a:xfrm>
        </p:grpSpPr>
        <p:sp>
          <p:nvSpPr>
            <p:cNvPr id="5" name="object 5"/>
            <p:cNvSpPr/>
            <p:nvPr/>
          </p:nvSpPr>
          <p:spPr>
            <a:xfrm>
              <a:off x="512425" y="1150875"/>
              <a:ext cx="2823210" cy="1711325"/>
            </a:xfrm>
            <a:custGeom>
              <a:avLst/>
              <a:gdLst/>
              <a:ahLst/>
              <a:cxnLst/>
              <a:rect l="l" t="t" r="r" b="b"/>
              <a:pathLst>
                <a:path w="2823210" h="1711325">
                  <a:moveTo>
                    <a:pt x="0" y="145024"/>
                  </a:moveTo>
                  <a:lnTo>
                    <a:pt x="7393" y="99185"/>
                  </a:lnTo>
                  <a:lnTo>
                    <a:pt x="27981" y="59374"/>
                  </a:lnTo>
                  <a:lnTo>
                    <a:pt x="59374" y="27981"/>
                  </a:lnTo>
                  <a:lnTo>
                    <a:pt x="99185" y="7393"/>
                  </a:lnTo>
                  <a:lnTo>
                    <a:pt x="145024" y="0"/>
                  </a:lnTo>
                  <a:lnTo>
                    <a:pt x="2677975" y="0"/>
                  </a:lnTo>
                  <a:lnTo>
                    <a:pt x="2733474" y="11039"/>
                  </a:lnTo>
                  <a:lnTo>
                    <a:pt x="2780523" y="42476"/>
                  </a:lnTo>
                  <a:lnTo>
                    <a:pt x="2811960" y="89525"/>
                  </a:lnTo>
                  <a:lnTo>
                    <a:pt x="2822999" y="145024"/>
                  </a:lnTo>
                  <a:lnTo>
                    <a:pt x="2822999" y="1566175"/>
                  </a:lnTo>
                  <a:lnTo>
                    <a:pt x="2815606" y="1612014"/>
                  </a:lnTo>
                  <a:lnTo>
                    <a:pt x="2795018" y="1651825"/>
                  </a:lnTo>
                  <a:lnTo>
                    <a:pt x="2763625" y="1683218"/>
                  </a:lnTo>
                  <a:lnTo>
                    <a:pt x="2723814" y="1703806"/>
                  </a:lnTo>
                  <a:lnTo>
                    <a:pt x="2677975" y="1711199"/>
                  </a:lnTo>
                  <a:lnTo>
                    <a:pt x="145024" y="1711199"/>
                  </a:lnTo>
                  <a:lnTo>
                    <a:pt x="99185" y="1703806"/>
                  </a:lnTo>
                  <a:lnTo>
                    <a:pt x="59374" y="1683218"/>
                  </a:lnTo>
                  <a:lnTo>
                    <a:pt x="27981" y="1651825"/>
                  </a:lnTo>
                  <a:lnTo>
                    <a:pt x="7393" y="1612014"/>
                  </a:lnTo>
                  <a:lnTo>
                    <a:pt x="0" y="1566175"/>
                  </a:lnTo>
                  <a:lnTo>
                    <a:pt x="0" y="145024"/>
                  </a:lnTo>
                  <a:close/>
                </a:path>
              </a:pathLst>
            </a:custGeom>
            <a:ln w="9524">
              <a:solidFill>
                <a:srgbClr val="4BA173"/>
              </a:solidFill>
            </a:ln>
          </p:spPr>
          <p:txBody>
            <a:bodyPr wrap="square" lIns="0" tIns="0" rIns="0" bIns="0" rtlCol="0"/>
            <a:lstStyle/>
            <a:p>
              <a:endParaRPr dirty="0">
                <a:latin typeface="Corbel" panose="020B0503020204020204" pitchFamily="34" charset="0"/>
              </a:endParaRPr>
            </a:p>
          </p:txBody>
        </p:sp>
        <p:sp>
          <p:nvSpPr>
            <p:cNvPr id="6" name="object 6"/>
            <p:cNvSpPr/>
            <p:nvPr/>
          </p:nvSpPr>
          <p:spPr>
            <a:xfrm>
              <a:off x="812875" y="978827"/>
              <a:ext cx="2222500" cy="299085"/>
            </a:xfrm>
            <a:custGeom>
              <a:avLst/>
              <a:gdLst/>
              <a:ahLst/>
              <a:cxnLst/>
              <a:rect l="l" t="t" r="r" b="b"/>
              <a:pathLst>
                <a:path w="2222500" h="299084">
                  <a:moveTo>
                    <a:pt x="2172298" y="298799"/>
                  </a:moveTo>
                  <a:lnTo>
                    <a:pt x="49800" y="298799"/>
                  </a:lnTo>
                  <a:lnTo>
                    <a:pt x="30416" y="294886"/>
                  </a:lnTo>
                  <a:lnTo>
                    <a:pt x="14586" y="284213"/>
                  </a:lnTo>
                  <a:lnTo>
                    <a:pt x="3913" y="268383"/>
                  </a:lnTo>
                  <a:lnTo>
                    <a:pt x="0" y="248998"/>
                  </a:lnTo>
                  <a:lnTo>
                    <a:pt x="0" y="49800"/>
                  </a:lnTo>
                  <a:lnTo>
                    <a:pt x="3913" y="30416"/>
                  </a:lnTo>
                  <a:lnTo>
                    <a:pt x="14586" y="14586"/>
                  </a:lnTo>
                  <a:lnTo>
                    <a:pt x="30416" y="3913"/>
                  </a:lnTo>
                  <a:lnTo>
                    <a:pt x="49800" y="0"/>
                  </a:lnTo>
                  <a:lnTo>
                    <a:pt x="2172298" y="0"/>
                  </a:lnTo>
                  <a:lnTo>
                    <a:pt x="2207513" y="14586"/>
                  </a:lnTo>
                  <a:lnTo>
                    <a:pt x="2222099" y="49800"/>
                  </a:lnTo>
                  <a:lnTo>
                    <a:pt x="2222099" y="248998"/>
                  </a:lnTo>
                  <a:lnTo>
                    <a:pt x="2218186" y="268383"/>
                  </a:lnTo>
                  <a:lnTo>
                    <a:pt x="2207513" y="284213"/>
                  </a:lnTo>
                  <a:lnTo>
                    <a:pt x="2191683" y="294886"/>
                  </a:lnTo>
                  <a:lnTo>
                    <a:pt x="2172298" y="298799"/>
                  </a:lnTo>
                  <a:close/>
                </a:path>
              </a:pathLst>
            </a:custGeom>
            <a:solidFill>
              <a:srgbClr val="4BA173"/>
            </a:solidFill>
          </p:spPr>
          <p:txBody>
            <a:bodyPr wrap="square" lIns="0" tIns="0" rIns="0" bIns="0" rtlCol="0"/>
            <a:lstStyle/>
            <a:p>
              <a:endParaRPr dirty="0">
                <a:latin typeface="Corbel" panose="020B0503020204020204" pitchFamily="34" charset="0"/>
              </a:endParaRPr>
            </a:p>
          </p:txBody>
        </p:sp>
      </p:grpSp>
      <p:sp>
        <p:nvSpPr>
          <p:cNvPr id="7" name="object 7"/>
          <p:cNvSpPr txBox="1"/>
          <p:nvPr/>
        </p:nvSpPr>
        <p:spPr>
          <a:xfrm>
            <a:off x="622977" y="1186523"/>
            <a:ext cx="2625725" cy="1779461"/>
          </a:xfrm>
          <a:prstGeom prst="rect">
            <a:avLst/>
          </a:prstGeom>
        </p:spPr>
        <p:txBody>
          <a:bodyPr vert="horz" wrap="square" lIns="0" tIns="12700" rIns="0" bIns="0" rtlCol="0">
            <a:spAutoFit/>
          </a:bodyPr>
          <a:lstStyle/>
          <a:p>
            <a:pPr marL="411480">
              <a:lnSpc>
                <a:spcPct val="100000"/>
              </a:lnSpc>
              <a:spcBef>
                <a:spcPts val="100"/>
              </a:spcBef>
            </a:pPr>
            <a:r>
              <a:rPr sz="1400" dirty="0">
                <a:solidFill>
                  <a:srgbClr val="FFFFFF"/>
                </a:solidFill>
                <a:latin typeface="Corbel" panose="020B0503020204020204" pitchFamily="34" charset="0"/>
              </a:rPr>
              <a:t>Movie</a:t>
            </a:r>
            <a:r>
              <a:rPr sz="1400" spc="-35" dirty="0">
                <a:solidFill>
                  <a:srgbClr val="FFFFFF"/>
                </a:solidFill>
                <a:latin typeface="Corbel" panose="020B0503020204020204" pitchFamily="34" charset="0"/>
              </a:rPr>
              <a:t> </a:t>
            </a:r>
            <a:r>
              <a:rPr sz="1400" spc="-5" dirty="0">
                <a:solidFill>
                  <a:srgbClr val="FFFFFF"/>
                </a:solidFill>
                <a:latin typeface="Corbel" panose="020B0503020204020204" pitchFamily="34" charset="0"/>
              </a:rPr>
              <a:t>review</a:t>
            </a:r>
            <a:r>
              <a:rPr sz="1400" spc="-35" dirty="0">
                <a:solidFill>
                  <a:srgbClr val="FFFFFF"/>
                </a:solidFill>
                <a:latin typeface="Corbel" panose="020B0503020204020204" pitchFamily="34" charset="0"/>
              </a:rPr>
              <a:t> </a:t>
            </a:r>
            <a:r>
              <a:rPr sz="1400" spc="-5" dirty="0">
                <a:solidFill>
                  <a:srgbClr val="FFFFFF"/>
                </a:solidFill>
                <a:latin typeface="Corbel" panose="020B0503020204020204" pitchFamily="34" charset="0"/>
              </a:rPr>
              <a:t>dataset</a:t>
            </a:r>
            <a:endParaRPr sz="1400" dirty="0">
              <a:latin typeface="Corbel" panose="020B0503020204020204" pitchFamily="34" charset="0"/>
            </a:endParaRPr>
          </a:p>
          <a:p>
            <a:pPr marL="12700" marR="5080">
              <a:lnSpc>
                <a:spcPct val="114999"/>
              </a:lnSpc>
              <a:spcBef>
                <a:spcPts val="765"/>
              </a:spcBef>
            </a:pPr>
            <a:r>
              <a:rPr sz="1300" spc="-10" dirty="0">
                <a:latin typeface="Corbel" panose="020B0503020204020204" pitchFamily="34" charset="0"/>
                <a:cs typeface="Roboto"/>
              </a:rPr>
              <a:t>Input:</a:t>
            </a:r>
            <a:r>
              <a:rPr sz="1300" dirty="0">
                <a:latin typeface="Corbel" panose="020B0503020204020204" pitchFamily="34" charset="0"/>
                <a:cs typeface="Roboto"/>
              </a:rPr>
              <a:t> </a:t>
            </a:r>
            <a:r>
              <a:rPr sz="1300" spc="-5" dirty="0">
                <a:latin typeface="Corbel" panose="020B0503020204020204" pitchFamily="34" charset="0"/>
                <a:cs typeface="Roboto"/>
              </a:rPr>
              <a:t>An</a:t>
            </a:r>
            <a:r>
              <a:rPr sz="1300" dirty="0">
                <a:latin typeface="Corbel" panose="020B0503020204020204" pitchFamily="34" charset="0"/>
                <a:cs typeface="Roboto"/>
              </a:rPr>
              <a:t> </a:t>
            </a:r>
            <a:r>
              <a:rPr sz="1300" spc="-10" dirty="0">
                <a:latin typeface="Corbel" panose="020B0503020204020204" pitchFamily="34" charset="0"/>
                <a:cs typeface="Roboto"/>
              </a:rPr>
              <a:t>effortlessly</a:t>
            </a:r>
            <a:r>
              <a:rPr sz="1300" dirty="0">
                <a:latin typeface="Corbel" panose="020B0503020204020204" pitchFamily="34" charset="0"/>
                <a:cs typeface="Roboto"/>
              </a:rPr>
              <a:t> </a:t>
            </a:r>
            <a:r>
              <a:rPr sz="1300" spc="-15" dirty="0">
                <a:latin typeface="Corbel" panose="020B0503020204020204" pitchFamily="34" charset="0"/>
                <a:cs typeface="Roboto"/>
              </a:rPr>
              <a:t>accomplished </a:t>
            </a:r>
            <a:r>
              <a:rPr sz="1300" spc="-305" dirty="0">
                <a:latin typeface="Corbel" panose="020B0503020204020204" pitchFamily="34" charset="0"/>
                <a:cs typeface="Roboto"/>
              </a:rPr>
              <a:t> </a:t>
            </a:r>
            <a:r>
              <a:rPr sz="1300" spc="-15" dirty="0">
                <a:latin typeface="Corbel" panose="020B0503020204020204" pitchFamily="34" charset="0"/>
                <a:cs typeface="Roboto"/>
              </a:rPr>
              <a:t>and</a:t>
            </a:r>
            <a:r>
              <a:rPr sz="1300" spc="-10" dirty="0">
                <a:latin typeface="Corbel" panose="020B0503020204020204" pitchFamily="34" charset="0"/>
                <a:cs typeface="Roboto"/>
              </a:rPr>
              <a:t> </a:t>
            </a:r>
            <a:r>
              <a:rPr sz="1300" spc="-25" dirty="0">
                <a:latin typeface="Corbel" panose="020B0503020204020204" pitchFamily="34" charset="0"/>
                <a:cs typeface="Roboto"/>
              </a:rPr>
              <a:t>richly</a:t>
            </a:r>
            <a:r>
              <a:rPr sz="1300" spc="-5" dirty="0">
                <a:latin typeface="Corbel" panose="020B0503020204020204" pitchFamily="34" charset="0"/>
                <a:cs typeface="Roboto"/>
              </a:rPr>
              <a:t> </a:t>
            </a:r>
            <a:r>
              <a:rPr sz="1300" spc="-20" dirty="0">
                <a:latin typeface="Corbel" panose="020B0503020204020204" pitchFamily="34" charset="0"/>
                <a:cs typeface="Roboto"/>
              </a:rPr>
              <a:t>resonant</a:t>
            </a:r>
            <a:r>
              <a:rPr sz="1300" spc="-5" dirty="0">
                <a:latin typeface="Corbel" panose="020B0503020204020204" pitchFamily="34" charset="0"/>
                <a:cs typeface="Roboto"/>
              </a:rPr>
              <a:t> </a:t>
            </a:r>
            <a:r>
              <a:rPr sz="1300" spc="-15" dirty="0">
                <a:latin typeface="Corbel" panose="020B0503020204020204" pitchFamily="34" charset="0"/>
                <a:cs typeface="Roboto"/>
              </a:rPr>
              <a:t>work.</a:t>
            </a:r>
            <a:endParaRPr sz="1300" dirty="0">
              <a:latin typeface="Corbel" panose="020B0503020204020204" pitchFamily="34" charset="0"/>
              <a:cs typeface="Roboto"/>
            </a:endParaRPr>
          </a:p>
          <a:p>
            <a:pPr marL="12700">
              <a:lnSpc>
                <a:spcPct val="100000"/>
              </a:lnSpc>
              <a:spcBef>
                <a:spcPts val="235"/>
              </a:spcBef>
            </a:pPr>
            <a:r>
              <a:rPr sz="1300" spc="-5" dirty="0">
                <a:latin typeface="Corbel" panose="020B0503020204020204" pitchFamily="34" charset="0"/>
                <a:cs typeface="Roboto"/>
              </a:rPr>
              <a:t>Label:</a:t>
            </a:r>
            <a:r>
              <a:rPr sz="1300" spc="-50" dirty="0">
                <a:latin typeface="Corbel" panose="020B0503020204020204" pitchFamily="34" charset="0"/>
                <a:cs typeface="Roboto"/>
              </a:rPr>
              <a:t> </a:t>
            </a:r>
            <a:r>
              <a:rPr sz="1300" spc="-10" dirty="0">
                <a:latin typeface="Corbel" panose="020B0503020204020204" pitchFamily="34" charset="0"/>
                <a:cs typeface="Roboto"/>
              </a:rPr>
              <a:t>positive</a:t>
            </a:r>
            <a:endParaRPr sz="1300" dirty="0">
              <a:latin typeface="Corbel" panose="020B0503020204020204" pitchFamily="34" charset="0"/>
              <a:cs typeface="Roboto"/>
            </a:endParaRPr>
          </a:p>
          <a:p>
            <a:pPr marL="12700" marR="370840">
              <a:lnSpc>
                <a:spcPct val="114999"/>
              </a:lnSpc>
              <a:spcBef>
                <a:spcPts val="550"/>
              </a:spcBef>
            </a:pPr>
            <a:r>
              <a:rPr sz="1300" spc="-10" dirty="0">
                <a:latin typeface="Corbel" panose="020B0503020204020204" pitchFamily="34" charset="0"/>
                <a:cs typeface="Roboto"/>
              </a:rPr>
              <a:t>Input: </a:t>
            </a:r>
            <a:r>
              <a:rPr sz="1300" spc="25" dirty="0">
                <a:latin typeface="Corbel" panose="020B0503020204020204" pitchFamily="34" charset="0"/>
                <a:cs typeface="Roboto"/>
              </a:rPr>
              <a:t>A </a:t>
            </a:r>
            <a:r>
              <a:rPr sz="1300" spc="-20" dirty="0">
                <a:latin typeface="Corbel" panose="020B0503020204020204" pitchFamily="34" charset="0"/>
                <a:cs typeface="Roboto"/>
              </a:rPr>
              <a:t>mostly </a:t>
            </a:r>
            <a:r>
              <a:rPr sz="1300" spc="-15" dirty="0">
                <a:latin typeface="Corbel" panose="020B0503020204020204" pitchFamily="34" charset="0"/>
                <a:cs typeface="Roboto"/>
              </a:rPr>
              <a:t>tired retread </a:t>
            </a:r>
            <a:r>
              <a:rPr sz="1300" spc="5" dirty="0">
                <a:latin typeface="Corbel" panose="020B0503020204020204" pitchFamily="34" charset="0"/>
                <a:cs typeface="Roboto"/>
              </a:rPr>
              <a:t>of </a:t>
            </a:r>
            <a:r>
              <a:rPr sz="1300" spc="-310" dirty="0">
                <a:latin typeface="Corbel" panose="020B0503020204020204" pitchFamily="34" charset="0"/>
                <a:cs typeface="Roboto"/>
              </a:rPr>
              <a:t> </a:t>
            </a:r>
            <a:r>
              <a:rPr sz="1300" spc="-20" dirty="0">
                <a:latin typeface="Corbel" panose="020B0503020204020204" pitchFamily="34" charset="0"/>
                <a:cs typeface="Roboto"/>
              </a:rPr>
              <a:t>several</a:t>
            </a:r>
            <a:r>
              <a:rPr sz="1300" spc="-10" dirty="0">
                <a:latin typeface="Corbel" panose="020B0503020204020204" pitchFamily="34" charset="0"/>
                <a:cs typeface="Roboto"/>
              </a:rPr>
              <a:t> </a:t>
            </a:r>
            <a:r>
              <a:rPr sz="1300" spc="-15" dirty="0">
                <a:latin typeface="Corbel" panose="020B0503020204020204" pitchFamily="34" charset="0"/>
                <a:cs typeface="Roboto"/>
              </a:rPr>
              <a:t>other</a:t>
            </a:r>
            <a:r>
              <a:rPr sz="1300" spc="-10" dirty="0">
                <a:latin typeface="Corbel" panose="020B0503020204020204" pitchFamily="34" charset="0"/>
                <a:cs typeface="Roboto"/>
              </a:rPr>
              <a:t> </a:t>
            </a:r>
            <a:r>
              <a:rPr sz="1300" spc="-5" dirty="0">
                <a:latin typeface="Corbel" panose="020B0503020204020204" pitchFamily="34" charset="0"/>
                <a:cs typeface="Roboto"/>
              </a:rPr>
              <a:t>mob </a:t>
            </a:r>
            <a:r>
              <a:rPr sz="1300" spc="-15" dirty="0">
                <a:latin typeface="Corbel" panose="020B0503020204020204" pitchFamily="34" charset="0"/>
                <a:cs typeface="Roboto"/>
              </a:rPr>
              <a:t>tales.</a:t>
            </a:r>
            <a:endParaRPr sz="1300" dirty="0">
              <a:latin typeface="Corbel" panose="020B0503020204020204" pitchFamily="34" charset="0"/>
              <a:cs typeface="Roboto"/>
            </a:endParaRPr>
          </a:p>
          <a:p>
            <a:pPr marL="12700">
              <a:lnSpc>
                <a:spcPct val="100000"/>
              </a:lnSpc>
              <a:spcBef>
                <a:spcPts val="235"/>
              </a:spcBef>
            </a:pPr>
            <a:r>
              <a:rPr sz="1300" spc="-5" dirty="0">
                <a:latin typeface="Corbel" panose="020B0503020204020204" pitchFamily="34" charset="0"/>
                <a:cs typeface="Roboto"/>
              </a:rPr>
              <a:t>Label:</a:t>
            </a:r>
            <a:r>
              <a:rPr sz="1300" spc="-45" dirty="0">
                <a:latin typeface="Corbel" panose="020B0503020204020204" pitchFamily="34" charset="0"/>
                <a:cs typeface="Roboto"/>
              </a:rPr>
              <a:t> </a:t>
            </a:r>
            <a:r>
              <a:rPr sz="1300" spc="-15" dirty="0">
                <a:latin typeface="Corbel" panose="020B0503020204020204" pitchFamily="34" charset="0"/>
                <a:cs typeface="Roboto"/>
              </a:rPr>
              <a:t>negative</a:t>
            </a:r>
            <a:endParaRPr sz="1300" dirty="0">
              <a:latin typeface="Corbel" panose="020B0503020204020204" pitchFamily="34" charset="0"/>
              <a:cs typeface="Roboto"/>
            </a:endParaRPr>
          </a:p>
        </p:txBody>
      </p:sp>
      <p:sp>
        <p:nvSpPr>
          <p:cNvPr id="8" name="object 8"/>
          <p:cNvSpPr txBox="1"/>
          <p:nvPr/>
        </p:nvSpPr>
        <p:spPr>
          <a:xfrm>
            <a:off x="392025" y="3368548"/>
            <a:ext cx="8598535" cy="512256"/>
          </a:xfrm>
          <a:prstGeom prst="rect">
            <a:avLst/>
          </a:prstGeom>
        </p:spPr>
        <p:txBody>
          <a:bodyPr vert="horz" wrap="square" lIns="0" tIns="12700" rIns="0" bIns="0" rtlCol="0">
            <a:spAutoFit/>
          </a:bodyPr>
          <a:lstStyle/>
          <a:p>
            <a:pPr marL="12700" marR="5080" indent="22225">
              <a:lnSpc>
                <a:spcPct val="151900"/>
              </a:lnSpc>
              <a:spcBef>
                <a:spcPts val="100"/>
              </a:spcBef>
              <a:tabLst>
                <a:tab pos="1771650" algn="l"/>
              </a:tabLst>
            </a:pPr>
            <a:r>
              <a:rPr lang="en-US" sz="1100" spc="-10" dirty="0">
                <a:latin typeface="Consolas" panose="020B0609020204030204" pitchFamily="49" charset="0"/>
                <a:cs typeface="Consolas" panose="020B0609020204030204" pitchFamily="49" charset="0"/>
              </a:rPr>
              <a:t>p</a:t>
            </a:r>
            <a:r>
              <a:rPr sz="1100" spc="-10" dirty="0">
                <a:latin typeface="Consolas" panose="020B0609020204030204" pitchFamily="49" charset="0"/>
                <a:cs typeface="Consolas" panose="020B0609020204030204" pitchFamily="49" charset="0"/>
              </a:rPr>
              <a:t>1</a:t>
            </a:r>
            <a:r>
              <a:rPr sz="1100" dirty="0">
                <a:latin typeface="Consolas" panose="020B0609020204030204" pitchFamily="49" charset="0"/>
                <a:cs typeface="Consolas" panose="020B0609020204030204" pitchFamily="49" charset="0"/>
              </a:rPr>
              <a:t> </a:t>
            </a:r>
            <a:r>
              <a:rPr sz="1100" spc="-20" dirty="0">
                <a:latin typeface="Consolas" panose="020B0609020204030204" pitchFamily="49" charset="0"/>
                <a:cs typeface="Consolas" panose="020B0609020204030204" pitchFamily="49" charset="0"/>
              </a:rPr>
              <a:t>=</a:t>
            </a:r>
            <a:r>
              <a:rPr sz="1100" dirty="0">
                <a:latin typeface="Consolas" panose="020B0609020204030204" pitchFamily="49" charset="0"/>
                <a:cs typeface="Consolas" panose="020B0609020204030204" pitchFamily="49" charset="0"/>
              </a:rPr>
              <a:t> </a:t>
            </a:r>
            <a:r>
              <a:rPr sz="1100" spc="-10" dirty="0">
                <a:latin typeface="Consolas" panose="020B0609020204030204" pitchFamily="49" charset="0"/>
                <a:cs typeface="Consolas" panose="020B0609020204030204" pitchFamily="49" charset="0"/>
              </a:rPr>
              <a:t>P(It</a:t>
            </a:r>
            <a:r>
              <a:rPr sz="1100" spc="5" dirty="0">
                <a:latin typeface="Consolas" panose="020B0609020204030204" pitchFamily="49" charset="0"/>
                <a:cs typeface="Consolas" panose="020B0609020204030204" pitchFamily="49" charset="0"/>
              </a:rPr>
              <a:t> </a:t>
            </a:r>
            <a:r>
              <a:rPr sz="1100" spc="-15" dirty="0">
                <a:latin typeface="Consolas" panose="020B0609020204030204" pitchFamily="49" charset="0"/>
                <a:cs typeface="Consolas" panose="020B0609020204030204" pitchFamily="49" charset="0"/>
              </a:rPr>
              <a:t>was</a:t>
            </a:r>
            <a:r>
              <a:rPr sz="1100" spc="20" dirty="0">
                <a:latin typeface="Consolas" panose="020B0609020204030204" pitchFamily="49" charset="0"/>
                <a:cs typeface="Consolas" panose="020B0609020204030204" pitchFamily="49" charset="0"/>
              </a:rPr>
              <a:t> </a:t>
            </a:r>
            <a:r>
              <a:rPr sz="1100" spc="-5" dirty="0">
                <a:solidFill>
                  <a:srgbClr val="4BA173"/>
                </a:solidFill>
                <a:latin typeface="Consolas" panose="020B0609020204030204" pitchFamily="49" charset="0"/>
                <a:cs typeface="Consolas" panose="020B0609020204030204" pitchFamily="49" charset="0"/>
              </a:rPr>
              <a:t>great</a:t>
            </a:r>
            <a:r>
              <a:rPr sz="1100" spc="-5" dirty="0">
                <a:latin typeface="Consolas" panose="020B0609020204030204" pitchFamily="49" charset="0"/>
                <a:cs typeface="Consolas" panose="020B0609020204030204" pitchFamily="49" charset="0"/>
              </a:rPr>
              <a:t>!</a:t>
            </a:r>
            <a:r>
              <a:rPr lang="en-US" sz="1100" spc="-5" dirty="0">
                <a:latin typeface="Consolas" panose="020B0609020204030204" pitchFamily="49" charset="0"/>
                <a:cs typeface="Consolas" panose="020B0609020204030204" pitchFamily="49" charset="0"/>
              </a:rPr>
              <a:t>    </a:t>
            </a:r>
            <a:r>
              <a:rPr sz="1100" spc="-10" dirty="0">
                <a:latin typeface="Consolas" panose="020B0609020204030204" pitchFamily="49" charset="0"/>
                <a:cs typeface="Consolas" panose="020B0609020204030204" pitchFamily="49" charset="0"/>
              </a:rPr>
              <a:t>|</a:t>
            </a:r>
            <a:r>
              <a:rPr sz="1100" spc="-5" dirty="0">
                <a:latin typeface="Consolas" panose="020B0609020204030204" pitchFamily="49" charset="0"/>
                <a:cs typeface="Consolas" panose="020B0609020204030204" pitchFamily="49" charset="0"/>
              </a:rPr>
              <a:t> </a:t>
            </a:r>
            <a:r>
              <a:rPr sz="1100" spc="-15" dirty="0">
                <a:solidFill>
                  <a:srgbClr val="E69137"/>
                </a:solidFill>
                <a:latin typeface="Consolas" panose="020B0609020204030204" pitchFamily="49" charset="0"/>
                <a:cs typeface="Consolas" panose="020B0609020204030204" pitchFamily="49" charset="0"/>
              </a:rPr>
              <a:t>1st</a:t>
            </a:r>
            <a:r>
              <a:rPr sz="1100" dirty="0">
                <a:solidFill>
                  <a:srgbClr val="E69137"/>
                </a:solidFill>
                <a:latin typeface="Consolas" panose="020B0609020204030204" pitchFamily="49" charset="0"/>
                <a:cs typeface="Consolas" panose="020B0609020204030204" pitchFamily="49" charset="0"/>
              </a:rPr>
              <a:t> </a:t>
            </a:r>
            <a:r>
              <a:rPr sz="1100" spc="-25" dirty="0">
                <a:solidFill>
                  <a:srgbClr val="E69137"/>
                </a:solidFill>
                <a:latin typeface="Consolas" panose="020B0609020204030204" pitchFamily="49" charset="0"/>
                <a:cs typeface="Consolas" panose="020B0609020204030204" pitchFamily="49" charset="0"/>
              </a:rPr>
              <a:t>train</a:t>
            </a:r>
            <a:r>
              <a:rPr sz="1100" spc="-5" dirty="0">
                <a:solidFill>
                  <a:srgbClr val="E69137"/>
                </a:solidFill>
                <a:latin typeface="Consolas" panose="020B0609020204030204" pitchFamily="49" charset="0"/>
                <a:cs typeface="Consolas" panose="020B0609020204030204" pitchFamily="49" charset="0"/>
              </a:rPr>
              <a:t> </a:t>
            </a:r>
            <a:r>
              <a:rPr lang="en-US" sz="1100" spc="-20" dirty="0" err="1">
                <a:solidFill>
                  <a:srgbClr val="E69137"/>
                </a:solidFill>
                <a:latin typeface="Consolas" panose="020B0609020204030204" pitchFamily="49" charset="0"/>
                <a:cs typeface="Consolas" panose="020B0609020204030204" pitchFamily="49" charset="0"/>
              </a:rPr>
              <a:t>input</a:t>
            </a:r>
            <a:r>
              <a:rPr sz="1100" spc="-20" dirty="0" err="1">
                <a:solidFill>
                  <a:srgbClr val="E69137"/>
                </a:solidFill>
                <a:latin typeface="Consolas" panose="020B0609020204030204" pitchFamily="49" charset="0"/>
                <a:cs typeface="Consolas" panose="020B0609020204030204" pitchFamily="49" charset="0"/>
              </a:rPr>
              <a:t>+output</a:t>
            </a:r>
            <a:r>
              <a:rPr sz="1100" spc="15" dirty="0">
                <a:solidFill>
                  <a:srgbClr val="E69137"/>
                </a:solidFill>
                <a:latin typeface="Consolas" panose="020B0609020204030204" pitchFamily="49" charset="0"/>
                <a:cs typeface="Consolas" panose="020B0609020204030204" pitchFamily="49" charset="0"/>
              </a:rPr>
              <a:t> </a:t>
            </a:r>
            <a:r>
              <a:rPr sz="1100" spc="-20" dirty="0">
                <a:latin typeface="Consolas" panose="020B0609020204030204" pitchFamily="49" charset="0"/>
                <a:cs typeface="Consolas" panose="020B0609020204030204" pitchFamily="49" charset="0"/>
              </a:rPr>
              <a:t>\n</a:t>
            </a:r>
            <a:r>
              <a:rPr sz="1100" spc="-5" dirty="0">
                <a:latin typeface="Consolas" panose="020B0609020204030204" pitchFamily="49" charset="0"/>
                <a:cs typeface="Consolas" panose="020B0609020204030204" pitchFamily="49" charset="0"/>
              </a:rPr>
              <a:t> </a:t>
            </a:r>
            <a:r>
              <a:rPr sz="1100" spc="-15" dirty="0">
                <a:solidFill>
                  <a:srgbClr val="E69137"/>
                </a:solidFill>
                <a:latin typeface="Consolas" panose="020B0609020204030204" pitchFamily="49" charset="0"/>
                <a:cs typeface="Consolas" panose="020B0609020204030204" pitchFamily="49" charset="0"/>
              </a:rPr>
              <a:t>2nd</a:t>
            </a:r>
            <a:r>
              <a:rPr sz="1100" spc="-5" dirty="0">
                <a:solidFill>
                  <a:srgbClr val="E69137"/>
                </a:solidFill>
                <a:latin typeface="Consolas" panose="020B0609020204030204" pitchFamily="49" charset="0"/>
                <a:cs typeface="Consolas" panose="020B0609020204030204" pitchFamily="49" charset="0"/>
              </a:rPr>
              <a:t> </a:t>
            </a:r>
            <a:r>
              <a:rPr sz="1100" spc="-25" dirty="0">
                <a:solidFill>
                  <a:srgbClr val="E69137"/>
                </a:solidFill>
                <a:latin typeface="Consolas" panose="020B0609020204030204" pitchFamily="49" charset="0"/>
                <a:cs typeface="Consolas" panose="020B0609020204030204" pitchFamily="49" charset="0"/>
              </a:rPr>
              <a:t>train</a:t>
            </a:r>
            <a:r>
              <a:rPr sz="1100" spc="-5" dirty="0">
                <a:solidFill>
                  <a:srgbClr val="E69137"/>
                </a:solidFill>
                <a:latin typeface="Consolas" panose="020B0609020204030204" pitchFamily="49" charset="0"/>
                <a:cs typeface="Consolas" panose="020B0609020204030204" pitchFamily="49" charset="0"/>
              </a:rPr>
              <a:t> </a:t>
            </a:r>
            <a:r>
              <a:rPr sz="1100" spc="-20" dirty="0">
                <a:solidFill>
                  <a:srgbClr val="E69137"/>
                </a:solidFill>
                <a:latin typeface="Consolas" panose="020B0609020204030204" pitchFamily="49" charset="0"/>
                <a:cs typeface="Consolas" panose="020B0609020204030204" pitchFamily="49" charset="0"/>
              </a:rPr>
              <a:t>input+output</a:t>
            </a:r>
            <a:r>
              <a:rPr sz="1100" spc="15" dirty="0">
                <a:solidFill>
                  <a:srgbClr val="E69137"/>
                </a:solidFill>
                <a:latin typeface="Consolas" panose="020B0609020204030204" pitchFamily="49" charset="0"/>
                <a:cs typeface="Consolas" panose="020B0609020204030204" pitchFamily="49" charset="0"/>
              </a:rPr>
              <a:t> </a:t>
            </a:r>
            <a:r>
              <a:rPr sz="1100" spc="-20" dirty="0">
                <a:latin typeface="Consolas" panose="020B0609020204030204" pitchFamily="49" charset="0"/>
                <a:cs typeface="Consolas" panose="020B0609020204030204" pitchFamily="49" charset="0"/>
              </a:rPr>
              <a:t>\n</a:t>
            </a:r>
            <a:r>
              <a:rPr sz="1100" dirty="0">
                <a:latin typeface="Consolas" panose="020B0609020204030204" pitchFamily="49" charset="0"/>
                <a:cs typeface="Consolas" panose="020B0609020204030204" pitchFamily="49" charset="0"/>
              </a:rPr>
              <a:t> </a:t>
            </a:r>
            <a:r>
              <a:rPr sz="1100" spc="25" dirty="0">
                <a:latin typeface="Consolas" panose="020B0609020204030204" pitchFamily="49" charset="0"/>
                <a:cs typeface="Consolas" panose="020B0609020204030204" pitchFamily="49" charset="0"/>
              </a:rPr>
              <a:t>A</a:t>
            </a:r>
            <a:r>
              <a:rPr sz="1100" spc="-5" dirty="0">
                <a:latin typeface="Consolas" panose="020B0609020204030204" pitchFamily="49" charset="0"/>
                <a:cs typeface="Consolas" panose="020B0609020204030204" pitchFamily="49" charset="0"/>
              </a:rPr>
              <a:t> </a:t>
            </a:r>
            <a:r>
              <a:rPr sz="1100" spc="-40" dirty="0">
                <a:latin typeface="Consolas" panose="020B0609020204030204" pitchFamily="49" charset="0"/>
                <a:cs typeface="Consolas" panose="020B0609020204030204" pitchFamily="49" charset="0"/>
              </a:rPr>
              <a:t>three-hour</a:t>
            </a:r>
            <a:r>
              <a:rPr sz="1100" spc="-5" dirty="0">
                <a:latin typeface="Consolas" panose="020B0609020204030204" pitchFamily="49" charset="0"/>
                <a:cs typeface="Consolas" panose="020B0609020204030204" pitchFamily="49" charset="0"/>
              </a:rPr>
              <a:t> </a:t>
            </a:r>
            <a:r>
              <a:rPr sz="1100" spc="-10" dirty="0">
                <a:latin typeface="Consolas" panose="020B0609020204030204" pitchFamily="49" charset="0"/>
                <a:cs typeface="Consolas" panose="020B0609020204030204" pitchFamily="49" charset="0"/>
              </a:rPr>
              <a:t>cinema</a:t>
            </a:r>
            <a:r>
              <a:rPr sz="1100" spc="-5" dirty="0">
                <a:latin typeface="Consolas" panose="020B0609020204030204" pitchFamily="49" charset="0"/>
                <a:cs typeface="Consolas" panose="020B0609020204030204" pitchFamily="49" charset="0"/>
              </a:rPr>
              <a:t> </a:t>
            </a:r>
            <a:r>
              <a:rPr sz="1100" spc="-15" dirty="0">
                <a:latin typeface="Consolas" panose="020B0609020204030204" pitchFamily="49" charset="0"/>
                <a:cs typeface="Consolas" panose="020B0609020204030204" pitchFamily="49" charset="0"/>
              </a:rPr>
              <a:t>master</a:t>
            </a:r>
            <a:r>
              <a:rPr sz="1100" spc="-5" dirty="0">
                <a:latin typeface="Consolas" panose="020B0609020204030204" pitchFamily="49" charset="0"/>
                <a:cs typeface="Consolas" panose="020B0609020204030204" pitchFamily="49" charset="0"/>
              </a:rPr>
              <a:t> </a:t>
            </a:r>
            <a:r>
              <a:rPr sz="1100" spc="-10" dirty="0">
                <a:latin typeface="Consolas" panose="020B0609020204030204" pitchFamily="49" charset="0"/>
                <a:cs typeface="Consolas" panose="020B0609020204030204" pitchFamily="49" charset="0"/>
              </a:rPr>
              <a:t>class.) </a:t>
            </a:r>
            <a:r>
              <a:rPr sz="1100" spc="-330" dirty="0">
                <a:latin typeface="Consolas" panose="020B0609020204030204" pitchFamily="49" charset="0"/>
                <a:cs typeface="Consolas" panose="020B0609020204030204" pitchFamily="49" charset="0"/>
              </a:rPr>
              <a:t> </a:t>
            </a:r>
            <a:endParaRPr lang="en-US" sz="1100" spc="-330" dirty="0">
              <a:latin typeface="Consolas" panose="020B0609020204030204" pitchFamily="49" charset="0"/>
              <a:cs typeface="Consolas" panose="020B0609020204030204" pitchFamily="49" charset="0"/>
            </a:endParaRPr>
          </a:p>
          <a:p>
            <a:pPr marL="12700" marR="5080" indent="22225">
              <a:lnSpc>
                <a:spcPct val="151900"/>
              </a:lnSpc>
              <a:spcBef>
                <a:spcPts val="100"/>
              </a:spcBef>
              <a:tabLst>
                <a:tab pos="1771650" algn="l"/>
              </a:tabLst>
            </a:pPr>
            <a:r>
              <a:rPr lang="en-US" sz="1100" spc="-10" dirty="0">
                <a:latin typeface="Consolas" panose="020B0609020204030204" pitchFamily="49" charset="0"/>
                <a:cs typeface="Consolas" panose="020B0609020204030204" pitchFamily="49" charset="0"/>
              </a:rPr>
              <a:t>p</a:t>
            </a:r>
            <a:r>
              <a:rPr sz="1100" spc="-10" dirty="0">
                <a:latin typeface="Consolas" panose="020B0609020204030204" pitchFamily="49" charset="0"/>
                <a:cs typeface="Consolas" panose="020B0609020204030204" pitchFamily="49" charset="0"/>
              </a:rPr>
              <a:t>2</a:t>
            </a:r>
            <a:r>
              <a:rPr sz="1100" spc="-5" dirty="0">
                <a:latin typeface="Consolas" panose="020B0609020204030204" pitchFamily="49" charset="0"/>
                <a:cs typeface="Consolas" panose="020B0609020204030204" pitchFamily="49" charset="0"/>
              </a:rPr>
              <a:t> </a:t>
            </a:r>
            <a:r>
              <a:rPr sz="1100" spc="-20" dirty="0">
                <a:latin typeface="Consolas" panose="020B0609020204030204" pitchFamily="49" charset="0"/>
                <a:cs typeface="Consolas" panose="020B0609020204030204" pitchFamily="49" charset="0"/>
              </a:rPr>
              <a:t>=</a:t>
            </a:r>
            <a:r>
              <a:rPr sz="1100" dirty="0">
                <a:latin typeface="Consolas" panose="020B0609020204030204" pitchFamily="49" charset="0"/>
                <a:cs typeface="Consolas" panose="020B0609020204030204" pitchFamily="49" charset="0"/>
              </a:rPr>
              <a:t> </a:t>
            </a:r>
            <a:r>
              <a:rPr sz="1100" spc="-10" dirty="0">
                <a:latin typeface="Consolas" panose="020B0609020204030204" pitchFamily="49" charset="0"/>
                <a:cs typeface="Consolas" panose="020B0609020204030204" pitchFamily="49" charset="0"/>
              </a:rPr>
              <a:t>P(It</a:t>
            </a:r>
            <a:r>
              <a:rPr sz="1100" spc="-5" dirty="0">
                <a:latin typeface="Consolas" panose="020B0609020204030204" pitchFamily="49" charset="0"/>
                <a:cs typeface="Consolas" panose="020B0609020204030204" pitchFamily="49" charset="0"/>
              </a:rPr>
              <a:t> </a:t>
            </a:r>
            <a:r>
              <a:rPr sz="1100" spc="-15" dirty="0">
                <a:latin typeface="Consolas" panose="020B0609020204030204" pitchFamily="49" charset="0"/>
                <a:cs typeface="Consolas" panose="020B0609020204030204" pitchFamily="49" charset="0"/>
              </a:rPr>
              <a:t>was</a:t>
            </a:r>
            <a:r>
              <a:rPr sz="1100" spc="20" dirty="0">
                <a:latin typeface="Consolas" panose="020B0609020204030204" pitchFamily="49" charset="0"/>
                <a:cs typeface="Consolas" panose="020B0609020204030204" pitchFamily="49" charset="0"/>
              </a:rPr>
              <a:t> </a:t>
            </a:r>
            <a:r>
              <a:rPr sz="1100" dirty="0">
                <a:solidFill>
                  <a:srgbClr val="4A86E7"/>
                </a:solidFill>
                <a:latin typeface="Consolas" panose="020B0609020204030204" pitchFamily="49" charset="0"/>
                <a:cs typeface="Consolas" panose="020B0609020204030204" pitchFamily="49" charset="0"/>
              </a:rPr>
              <a:t>terrible</a:t>
            </a:r>
            <a:r>
              <a:rPr sz="1100" dirty="0">
                <a:latin typeface="Consolas" panose="020B0609020204030204" pitchFamily="49" charset="0"/>
                <a:cs typeface="Consolas" panose="020B0609020204030204" pitchFamily="49" charset="0"/>
              </a:rPr>
              <a:t>!</a:t>
            </a:r>
            <a:r>
              <a:rPr sz="1100" spc="-5" dirty="0">
                <a:latin typeface="Consolas" panose="020B0609020204030204" pitchFamily="49" charset="0"/>
                <a:cs typeface="Consolas" panose="020B0609020204030204" pitchFamily="49" charset="0"/>
              </a:rPr>
              <a:t> </a:t>
            </a:r>
            <a:r>
              <a:rPr sz="1100" spc="-10" dirty="0">
                <a:latin typeface="Consolas" panose="020B0609020204030204" pitchFamily="49" charset="0"/>
                <a:cs typeface="Consolas" panose="020B0609020204030204" pitchFamily="49" charset="0"/>
              </a:rPr>
              <a:t>|</a:t>
            </a:r>
            <a:r>
              <a:rPr sz="1100" dirty="0">
                <a:latin typeface="Consolas" panose="020B0609020204030204" pitchFamily="49" charset="0"/>
                <a:cs typeface="Consolas" panose="020B0609020204030204" pitchFamily="49" charset="0"/>
              </a:rPr>
              <a:t> </a:t>
            </a:r>
            <a:r>
              <a:rPr sz="1100" spc="-15" dirty="0">
                <a:solidFill>
                  <a:srgbClr val="E69137"/>
                </a:solidFill>
                <a:latin typeface="Consolas" panose="020B0609020204030204" pitchFamily="49" charset="0"/>
                <a:cs typeface="Consolas" panose="020B0609020204030204" pitchFamily="49" charset="0"/>
              </a:rPr>
              <a:t>1st</a:t>
            </a:r>
            <a:r>
              <a:rPr sz="1100" spc="-5" dirty="0">
                <a:solidFill>
                  <a:srgbClr val="E69137"/>
                </a:solidFill>
                <a:latin typeface="Consolas" panose="020B0609020204030204" pitchFamily="49" charset="0"/>
                <a:cs typeface="Consolas" panose="020B0609020204030204" pitchFamily="49" charset="0"/>
              </a:rPr>
              <a:t> </a:t>
            </a:r>
            <a:r>
              <a:rPr sz="1100" spc="-25" dirty="0">
                <a:solidFill>
                  <a:srgbClr val="E69137"/>
                </a:solidFill>
                <a:latin typeface="Consolas" panose="020B0609020204030204" pitchFamily="49" charset="0"/>
                <a:cs typeface="Consolas" panose="020B0609020204030204" pitchFamily="49" charset="0"/>
              </a:rPr>
              <a:t>train</a:t>
            </a:r>
            <a:r>
              <a:rPr sz="1100" dirty="0">
                <a:solidFill>
                  <a:srgbClr val="E69137"/>
                </a:solidFill>
                <a:latin typeface="Consolas" panose="020B0609020204030204" pitchFamily="49" charset="0"/>
                <a:cs typeface="Consolas" panose="020B0609020204030204" pitchFamily="49" charset="0"/>
              </a:rPr>
              <a:t> </a:t>
            </a:r>
            <a:r>
              <a:rPr sz="1100" spc="-20" dirty="0">
                <a:solidFill>
                  <a:srgbClr val="E69137"/>
                </a:solidFill>
                <a:latin typeface="Consolas" panose="020B0609020204030204" pitchFamily="49" charset="0"/>
                <a:cs typeface="Consolas" panose="020B0609020204030204" pitchFamily="49" charset="0"/>
              </a:rPr>
              <a:t>input+output</a:t>
            </a:r>
            <a:r>
              <a:rPr sz="1100" spc="20" dirty="0">
                <a:solidFill>
                  <a:srgbClr val="E69137"/>
                </a:solidFill>
                <a:latin typeface="Consolas" panose="020B0609020204030204" pitchFamily="49" charset="0"/>
                <a:cs typeface="Consolas" panose="020B0609020204030204" pitchFamily="49" charset="0"/>
              </a:rPr>
              <a:t> </a:t>
            </a:r>
            <a:r>
              <a:rPr sz="1100" spc="-20" dirty="0">
                <a:latin typeface="Consolas" panose="020B0609020204030204" pitchFamily="49" charset="0"/>
                <a:cs typeface="Consolas" panose="020B0609020204030204" pitchFamily="49" charset="0"/>
              </a:rPr>
              <a:t>\n</a:t>
            </a:r>
            <a:r>
              <a:rPr sz="1100" spc="-5" dirty="0">
                <a:latin typeface="Consolas" panose="020B0609020204030204" pitchFamily="49" charset="0"/>
                <a:cs typeface="Consolas" panose="020B0609020204030204" pitchFamily="49" charset="0"/>
              </a:rPr>
              <a:t> </a:t>
            </a:r>
            <a:r>
              <a:rPr sz="1100" spc="-15" dirty="0">
                <a:solidFill>
                  <a:srgbClr val="E69137"/>
                </a:solidFill>
                <a:latin typeface="Consolas" panose="020B0609020204030204" pitchFamily="49" charset="0"/>
                <a:cs typeface="Consolas" panose="020B0609020204030204" pitchFamily="49" charset="0"/>
              </a:rPr>
              <a:t>2nd</a:t>
            </a:r>
            <a:r>
              <a:rPr sz="1100" dirty="0">
                <a:solidFill>
                  <a:srgbClr val="E69137"/>
                </a:solidFill>
                <a:latin typeface="Consolas" panose="020B0609020204030204" pitchFamily="49" charset="0"/>
                <a:cs typeface="Consolas" panose="020B0609020204030204" pitchFamily="49" charset="0"/>
              </a:rPr>
              <a:t> </a:t>
            </a:r>
            <a:r>
              <a:rPr sz="1100" spc="-25" dirty="0">
                <a:solidFill>
                  <a:srgbClr val="E69137"/>
                </a:solidFill>
                <a:latin typeface="Consolas" panose="020B0609020204030204" pitchFamily="49" charset="0"/>
                <a:cs typeface="Consolas" panose="020B0609020204030204" pitchFamily="49" charset="0"/>
              </a:rPr>
              <a:t>train</a:t>
            </a:r>
            <a:r>
              <a:rPr sz="1100" spc="-5" dirty="0">
                <a:solidFill>
                  <a:srgbClr val="E69137"/>
                </a:solidFill>
                <a:latin typeface="Consolas" panose="020B0609020204030204" pitchFamily="49" charset="0"/>
                <a:cs typeface="Consolas" panose="020B0609020204030204" pitchFamily="49" charset="0"/>
              </a:rPr>
              <a:t> </a:t>
            </a:r>
            <a:r>
              <a:rPr sz="1100" spc="-20" dirty="0">
                <a:solidFill>
                  <a:srgbClr val="E69137"/>
                </a:solidFill>
                <a:latin typeface="Consolas" panose="020B0609020204030204" pitchFamily="49" charset="0"/>
                <a:cs typeface="Consolas" panose="020B0609020204030204" pitchFamily="49" charset="0"/>
              </a:rPr>
              <a:t>input+output</a:t>
            </a:r>
            <a:r>
              <a:rPr sz="1100" spc="20" dirty="0">
                <a:solidFill>
                  <a:srgbClr val="E69137"/>
                </a:solidFill>
                <a:latin typeface="Consolas" panose="020B0609020204030204" pitchFamily="49" charset="0"/>
                <a:cs typeface="Consolas" panose="020B0609020204030204" pitchFamily="49" charset="0"/>
              </a:rPr>
              <a:t> </a:t>
            </a:r>
            <a:r>
              <a:rPr sz="1100" spc="-20" dirty="0">
                <a:latin typeface="Consolas" panose="020B0609020204030204" pitchFamily="49" charset="0"/>
                <a:cs typeface="Consolas" panose="020B0609020204030204" pitchFamily="49" charset="0"/>
              </a:rPr>
              <a:t>\n</a:t>
            </a:r>
            <a:r>
              <a:rPr sz="1100" spc="-5" dirty="0">
                <a:latin typeface="Consolas" panose="020B0609020204030204" pitchFamily="49" charset="0"/>
                <a:cs typeface="Consolas" panose="020B0609020204030204" pitchFamily="49" charset="0"/>
              </a:rPr>
              <a:t> </a:t>
            </a:r>
            <a:r>
              <a:rPr sz="1100" spc="25" dirty="0">
                <a:latin typeface="Consolas" panose="020B0609020204030204" pitchFamily="49" charset="0"/>
                <a:cs typeface="Consolas" panose="020B0609020204030204" pitchFamily="49" charset="0"/>
              </a:rPr>
              <a:t>A</a:t>
            </a:r>
            <a:r>
              <a:rPr sz="1100" dirty="0">
                <a:latin typeface="Consolas" panose="020B0609020204030204" pitchFamily="49" charset="0"/>
                <a:cs typeface="Consolas" panose="020B0609020204030204" pitchFamily="49" charset="0"/>
              </a:rPr>
              <a:t> </a:t>
            </a:r>
            <a:r>
              <a:rPr sz="1100" spc="-40" dirty="0">
                <a:latin typeface="Consolas" panose="020B0609020204030204" pitchFamily="49" charset="0"/>
                <a:cs typeface="Consolas" panose="020B0609020204030204" pitchFamily="49" charset="0"/>
              </a:rPr>
              <a:t>three-hour</a:t>
            </a:r>
            <a:r>
              <a:rPr sz="1100" dirty="0">
                <a:latin typeface="Consolas" panose="020B0609020204030204" pitchFamily="49" charset="0"/>
                <a:cs typeface="Consolas" panose="020B0609020204030204" pitchFamily="49" charset="0"/>
              </a:rPr>
              <a:t> </a:t>
            </a:r>
            <a:r>
              <a:rPr sz="1100" spc="-10" dirty="0">
                <a:latin typeface="Consolas" panose="020B0609020204030204" pitchFamily="49" charset="0"/>
                <a:cs typeface="Consolas" panose="020B0609020204030204" pitchFamily="49" charset="0"/>
              </a:rPr>
              <a:t>cinema</a:t>
            </a:r>
            <a:r>
              <a:rPr sz="1100" spc="-5" dirty="0">
                <a:latin typeface="Consolas" panose="020B0609020204030204" pitchFamily="49" charset="0"/>
                <a:cs typeface="Consolas" panose="020B0609020204030204" pitchFamily="49" charset="0"/>
              </a:rPr>
              <a:t> </a:t>
            </a:r>
            <a:r>
              <a:rPr sz="1100" spc="-15" dirty="0">
                <a:latin typeface="Consolas" panose="020B0609020204030204" pitchFamily="49" charset="0"/>
                <a:cs typeface="Consolas" panose="020B0609020204030204" pitchFamily="49" charset="0"/>
              </a:rPr>
              <a:t>master</a:t>
            </a:r>
            <a:r>
              <a:rPr sz="1100" dirty="0">
                <a:latin typeface="Consolas" panose="020B0609020204030204" pitchFamily="49" charset="0"/>
                <a:cs typeface="Consolas" panose="020B0609020204030204" pitchFamily="49" charset="0"/>
              </a:rPr>
              <a:t> </a:t>
            </a:r>
            <a:r>
              <a:rPr sz="1100" spc="-10" dirty="0">
                <a:latin typeface="Consolas" panose="020B0609020204030204" pitchFamily="49" charset="0"/>
                <a:cs typeface="Consolas" panose="020B0609020204030204" pitchFamily="49" charset="0"/>
              </a:rPr>
              <a:t>class.)</a:t>
            </a:r>
            <a:endParaRPr sz="1100" dirty="0">
              <a:latin typeface="Consolas" panose="020B0609020204030204" pitchFamily="49" charset="0"/>
              <a:cs typeface="Consolas" panose="020B0609020204030204" pitchFamily="49" charset="0"/>
            </a:endParaRPr>
          </a:p>
        </p:txBody>
      </p:sp>
      <p:sp>
        <p:nvSpPr>
          <p:cNvPr id="9" name="object 9"/>
          <p:cNvSpPr/>
          <p:nvPr/>
        </p:nvSpPr>
        <p:spPr>
          <a:xfrm>
            <a:off x="4882200" y="2525770"/>
            <a:ext cx="2315210" cy="690245"/>
          </a:xfrm>
          <a:custGeom>
            <a:avLst/>
            <a:gdLst/>
            <a:ahLst/>
            <a:cxnLst/>
            <a:rect l="l" t="t" r="r" b="b"/>
            <a:pathLst>
              <a:path w="2315209" h="690244">
                <a:moveTo>
                  <a:pt x="2200097" y="689999"/>
                </a:moveTo>
                <a:lnTo>
                  <a:pt x="115002" y="689999"/>
                </a:lnTo>
                <a:lnTo>
                  <a:pt x="70238" y="680962"/>
                </a:lnTo>
                <a:lnTo>
                  <a:pt x="33683" y="656316"/>
                </a:lnTo>
                <a:lnTo>
                  <a:pt x="9037" y="619761"/>
                </a:lnTo>
                <a:lnTo>
                  <a:pt x="0" y="574997"/>
                </a:lnTo>
                <a:lnTo>
                  <a:pt x="0" y="115002"/>
                </a:lnTo>
                <a:lnTo>
                  <a:pt x="9037" y="70238"/>
                </a:lnTo>
                <a:lnTo>
                  <a:pt x="33683" y="33683"/>
                </a:lnTo>
                <a:lnTo>
                  <a:pt x="70238" y="9037"/>
                </a:lnTo>
                <a:lnTo>
                  <a:pt x="115002" y="0"/>
                </a:lnTo>
                <a:lnTo>
                  <a:pt x="2200097" y="0"/>
                </a:lnTo>
                <a:lnTo>
                  <a:pt x="2244107" y="8754"/>
                </a:lnTo>
                <a:lnTo>
                  <a:pt x="2281416" y="33683"/>
                </a:lnTo>
                <a:lnTo>
                  <a:pt x="2306345" y="70992"/>
                </a:lnTo>
                <a:lnTo>
                  <a:pt x="2315099" y="115002"/>
                </a:lnTo>
                <a:lnTo>
                  <a:pt x="2315099" y="574997"/>
                </a:lnTo>
                <a:lnTo>
                  <a:pt x="2306062" y="619761"/>
                </a:lnTo>
                <a:lnTo>
                  <a:pt x="2281416" y="656316"/>
                </a:lnTo>
                <a:lnTo>
                  <a:pt x="2244861" y="680962"/>
                </a:lnTo>
                <a:lnTo>
                  <a:pt x="2200097" y="689999"/>
                </a:lnTo>
                <a:close/>
              </a:path>
            </a:pathLst>
          </a:custGeom>
          <a:solidFill>
            <a:srgbClr val="63D197"/>
          </a:solidFill>
        </p:spPr>
        <p:txBody>
          <a:bodyPr wrap="square" lIns="0" tIns="0" rIns="0" bIns="0" rtlCol="0"/>
          <a:lstStyle/>
          <a:p>
            <a:endParaRPr dirty="0">
              <a:latin typeface="Corbel" panose="020B0503020204020204" pitchFamily="34" charset="0"/>
            </a:endParaRPr>
          </a:p>
        </p:txBody>
      </p:sp>
      <p:sp>
        <p:nvSpPr>
          <p:cNvPr id="10" name="object 10"/>
          <p:cNvSpPr txBox="1"/>
          <p:nvPr/>
        </p:nvSpPr>
        <p:spPr>
          <a:xfrm>
            <a:off x="5125319" y="2710813"/>
            <a:ext cx="1825625"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FFFFFF"/>
                </a:solidFill>
                <a:latin typeface="Corbel" panose="020B0503020204020204" pitchFamily="34" charset="0"/>
              </a:rPr>
              <a:t>Language</a:t>
            </a:r>
            <a:r>
              <a:rPr sz="1800" spc="-85" dirty="0">
                <a:solidFill>
                  <a:srgbClr val="FFFFFF"/>
                </a:solidFill>
                <a:latin typeface="Corbel" panose="020B0503020204020204" pitchFamily="34" charset="0"/>
              </a:rPr>
              <a:t> </a:t>
            </a:r>
            <a:r>
              <a:rPr sz="1800" dirty="0">
                <a:solidFill>
                  <a:srgbClr val="FFFFFF"/>
                </a:solidFill>
                <a:latin typeface="Corbel" panose="020B0503020204020204" pitchFamily="34" charset="0"/>
              </a:rPr>
              <a:t>Model</a:t>
            </a:r>
            <a:endParaRPr sz="1800" dirty="0">
              <a:latin typeface="Corbel" panose="020B0503020204020204" pitchFamily="34" charset="0"/>
            </a:endParaRPr>
          </a:p>
        </p:txBody>
      </p:sp>
      <p:sp>
        <p:nvSpPr>
          <p:cNvPr id="11" name="object 11"/>
          <p:cNvSpPr txBox="1"/>
          <p:nvPr/>
        </p:nvSpPr>
        <p:spPr>
          <a:xfrm>
            <a:off x="3417364" y="4253021"/>
            <a:ext cx="1252887" cy="575350"/>
          </a:xfrm>
          <a:prstGeom prst="rect">
            <a:avLst/>
          </a:prstGeom>
        </p:spPr>
        <p:txBody>
          <a:bodyPr vert="horz" wrap="square" lIns="0" tIns="12700" rIns="0" bIns="0" rtlCol="0">
            <a:spAutoFit/>
          </a:bodyPr>
          <a:lstStyle/>
          <a:p>
            <a:pPr marL="12700" marR="5080" indent="29845">
              <a:lnSpc>
                <a:spcPct val="114999"/>
              </a:lnSpc>
              <a:spcBef>
                <a:spcPts val="100"/>
              </a:spcBef>
            </a:pPr>
            <a:r>
              <a:rPr lang="en-US" sz="1600" spc="-10" dirty="0">
                <a:latin typeface="Consolas" panose="020B0609020204030204" pitchFamily="49" charset="0"/>
                <a:cs typeface="Consolas" panose="020B0609020204030204" pitchFamily="49" charset="0"/>
              </a:rPr>
              <a:t>p1 &gt; p2  →   </a:t>
            </a:r>
          </a:p>
          <a:p>
            <a:pPr marL="12700" marR="5080" indent="29845">
              <a:lnSpc>
                <a:spcPct val="114999"/>
              </a:lnSpc>
              <a:spcBef>
                <a:spcPts val="100"/>
              </a:spcBef>
            </a:pPr>
            <a:r>
              <a:rPr lang="en-US" sz="1600" spc="-10" dirty="0">
                <a:latin typeface="Consolas" panose="020B0609020204030204" pitchFamily="49" charset="0"/>
                <a:cs typeface="Consolas" panose="020B0609020204030204" pitchFamily="49" charset="0"/>
              </a:rPr>
              <a:t>p1 &lt; p2  →</a:t>
            </a:r>
            <a:endParaRPr lang="en-US" sz="1600" dirty="0">
              <a:latin typeface="Consolas" panose="020B0609020204030204" pitchFamily="49" charset="0"/>
              <a:cs typeface="Consolas" panose="020B0609020204030204" pitchFamily="49" charset="0"/>
            </a:endParaRPr>
          </a:p>
        </p:txBody>
      </p:sp>
      <p:sp>
        <p:nvSpPr>
          <p:cNvPr id="12" name="object 12"/>
          <p:cNvSpPr txBox="1"/>
          <p:nvPr/>
        </p:nvSpPr>
        <p:spPr>
          <a:xfrm>
            <a:off x="4642411" y="4253021"/>
            <a:ext cx="952500" cy="559640"/>
          </a:xfrm>
          <a:prstGeom prst="rect">
            <a:avLst/>
          </a:prstGeom>
        </p:spPr>
        <p:txBody>
          <a:bodyPr vert="horz" wrap="square" lIns="0" tIns="12700" rIns="0" bIns="0" rtlCol="0">
            <a:spAutoFit/>
          </a:bodyPr>
          <a:lstStyle/>
          <a:p>
            <a:pPr marL="12700" marR="5080" indent="29845">
              <a:lnSpc>
                <a:spcPct val="114999"/>
              </a:lnSpc>
              <a:spcBef>
                <a:spcPts val="100"/>
              </a:spcBef>
            </a:pPr>
            <a:r>
              <a:rPr sz="1600" spc="-15" dirty="0">
                <a:latin typeface="Corbel" panose="020B0503020204020204" pitchFamily="34" charset="0"/>
                <a:cs typeface="Roboto"/>
              </a:rPr>
              <a:t>“</a:t>
            </a:r>
            <a:r>
              <a:rPr sz="1600" spc="-15" dirty="0">
                <a:solidFill>
                  <a:srgbClr val="4BA173"/>
                </a:solidFill>
                <a:latin typeface="Corbel" panose="020B0503020204020204" pitchFamily="34" charset="0"/>
                <a:cs typeface="Roboto"/>
              </a:rPr>
              <a:t>positive</a:t>
            </a:r>
            <a:r>
              <a:rPr sz="1600" spc="-15" dirty="0">
                <a:latin typeface="Corbel" panose="020B0503020204020204" pitchFamily="34" charset="0"/>
                <a:cs typeface="Roboto"/>
              </a:rPr>
              <a:t>” </a:t>
            </a:r>
            <a:r>
              <a:rPr sz="1600" spc="-385" dirty="0">
                <a:latin typeface="Corbel" panose="020B0503020204020204" pitchFamily="34" charset="0"/>
                <a:cs typeface="Roboto"/>
              </a:rPr>
              <a:t> </a:t>
            </a:r>
            <a:r>
              <a:rPr sz="1600" spc="-55" dirty="0">
                <a:latin typeface="Corbel" panose="020B0503020204020204" pitchFamily="34" charset="0"/>
                <a:cs typeface="Roboto"/>
              </a:rPr>
              <a:t>“</a:t>
            </a:r>
            <a:r>
              <a:rPr sz="1600" spc="-5" dirty="0">
                <a:solidFill>
                  <a:srgbClr val="4A86E7"/>
                </a:solidFill>
                <a:latin typeface="Corbel" panose="020B0503020204020204" pitchFamily="34" charset="0"/>
                <a:cs typeface="Roboto"/>
              </a:rPr>
              <a:t>negati</a:t>
            </a:r>
            <a:r>
              <a:rPr sz="1600" spc="-10" dirty="0">
                <a:solidFill>
                  <a:srgbClr val="4A86E7"/>
                </a:solidFill>
                <a:latin typeface="Corbel" panose="020B0503020204020204" pitchFamily="34" charset="0"/>
                <a:cs typeface="Roboto"/>
              </a:rPr>
              <a:t>v</a:t>
            </a:r>
            <a:r>
              <a:rPr sz="1600" spc="20" dirty="0">
                <a:solidFill>
                  <a:srgbClr val="4A86E7"/>
                </a:solidFill>
                <a:latin typeface="Corbel" panose="020B0503020204020204" pitchFamily="34" charset="0"/>
                <a:cs typeface="Roboto"/>
              </a:rPr>
              <a:t>e</a:t>
            </a:r>
            <a:r>
              <a:rPr sz="1600" spc="-30" dirty="0">
                <a:latin typeface="Corbel" panose="020B0503020204020204" pitchFamily="34" charset="0"/>
                <a:cs typeface="Roboto"/>
              </a:rPr>
              <a:t>”</a:t>
            </a:r>
            <a:endParaRPr sz="1600" dirty="0">
              <a:latin typeface="Corbel" panose="020B0503020204020204" pitchFamily="34" charset="0"/>
              <a:cs typeface="Roboto"/>
            </a:endParaRPr>
          </a:p>
        </p:txBody>
      </p:sp>
      <p:sp>
        <p:nvSpPr>
          <p:cNvPr id="14" name="Google Shape;138;g1501cc781cf_0_0">
            <a:extLst>
              <a:ext uri="{FF2B5EF4-FFF2-40B4-BE49-F238E27FC236}">
                <a16:creationId xmlns:a16="http://schemas.microsoft.com/office/drawing/2014/main" id="{4BEDF37F-D73F-3A53-10FF-D6E6C453953D}"/>
              </a:ext>
            </a:extLst>
          </p:cNvPr>
          <p:cNvSpPr txBox="1"/>
          <p:nvPr/>
        </p:nvSpPr>
        <p:spPr>
          <a:xfrm>
            <a:off x="2822883" y="4889510"/>
            <a:ext cx="349823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dirty="0">
                <a:latin typeface="Corbel"/>
                <a:ea typeface="Corbel"/>
                <a:cs typeface="Corbel"/>
                <a:sym typeface="Corbel"/>
              </a:rPr>
              <a:t>[</a:t>
            </a:r>
            <a:r>
              <a:rPr lang="en-US" sz="900" dirty="0">
                <a:latin typeface="Corbel"/>
                <a:ea typeface="Corbel"/>
                <a:cs typeface="Corbel"/>
                <a:sym typeface="Corbel"/>
                <a:hlinkClick r:id="rId2"/>
              </a:rPr>
              <a:t>ACL 2022 Tutorial </a:t>
            </a:r>
            <a:r>
              <a:rPr lang="en-US" sz="900" dirty="0" err="1">
                <a:latin typeface="Corbel"/>
                <a:ea typeface="Corbel"/>
                <a:cs typeface="Corbel"/>
                <a:sym typeface="Corbel"/>
                <a:hlinkClick r:id="rId2"/>
              </a:rPr>
              <a:t>Beltagy</a:t>
            </a:r>
            <a:r>
              <a:rPr lang="en-US" sz="900" dirty="0">
                <a:latin typeface="Corbel"/>
                <a:ea typeface="Corbel"/>
                <a:cs typeface="Corbel"/>
                <a:sym typeface="Corbel"/>
                <a:hlinkClick r:id="rId2"/>
              </a:rPr>
              <a:t>, Cohan, Logan IV, Min and Singh</a:t>
            </a:r>
            <a:r>
              <a:rPr lang="en" sz="900" dirty="0">
                <a:latin typeface="Corbel"/>
                <a:ea typeface="Corbel"/>
                <a:cs typeface="Corbel"/>
                <a:sym typeface="Corbel"/>
              </a:rPr>
              <a:t>]</a:t>
            </a:r>
            <a:endParaRPr sz="900" dirty="0">
              <a:latin typeface="Corbel"/>
              <a:ea typeface="Corbel"/>
              <a:cs typeface="Corbel"/>
              <a:sym typeface="Corbel"/>
            </a:endParaRPr>
          </a:p>
        </p:txBody>
      </p:sp>
    </p:spTree>
    <p:extLst>
      <p:ext uri="{BB962C8B-B14F-4D97-AF65-F5344CB8AC3E}">
        <p14:creationId xmlns:p14="http://schemas.microsoft.com/office/powerpoint/2010/main" val="26960146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919" y="490172"/>
            <a:ext cx="8085415" cy="474489"/>
          </a:xfrm>
          <a:prstGeom prst="rect">
            <a:avLst/>
          </a:prstGeom>
        </p:spPr>
        <p:txBody>
          <a:bodyPr vert="horz" wrap="square" lIns="0" tIns="12700" rIns="0" bIns="0" rtlCol="0">
            <a:spAutoFit/>
          </a:bodyPr>
          <a:lstStyle/>
          <a:p>
            <a:pPr marL="12700">
              <a:lnSpc>
                <a:spcPct val="100000"/>
              </a:lnSpc>
              <a:spcBef>
                <a:spcPts val="100"/>
              </a:spcBef>
            </a:pPr>
            <a:r>
              <a:rPr spc="-15" dirty="0"/>
              <a:t>In-</a:t>
            </a:r>
            <a:r>
              <a:rPr lang="en-US" spc="-15" dirty="0"/>
              <a:t>C</a:t>
            </a:r>
            <a:r>
              <a:rPr spc="-15" dirty="0"/>
              <a:t>ontext</a:t>
            </a:r>
            <a:r>
              <a:rPr spc="-50" dirty="0"/>
              <a:t> </a:t>
            </a:r>
            <a:r>
              <a:rPr spc="-10" dirty="0"/>
              <a:t>learning</a:t>
            </a:r>
            <a:r>
              <a:rPr spc="-50" dirty="0"/>
              <a:t> </a:t>
            </a:r>
            <a:r>
              <a:rPr lang="en-US" spc="-25" dirty="0"/>
              <a:t>R</a:t>
            </a:r>
            <a:r>
              <a:rPr spc="-25" dirty="0"/>
              <a:t>esults</a:t>
            </a:r>
          </a:p>
        </p:txBody>
      </p:sp>
      <p:sp>
        <p:nvSpPr>
          <p:cNvPr id="4" name="Text Placeholder 3">
            <a:extLst>
              <a:ext uri="{FF2B5EF4-FFF2-40B4-BE49-F238E27FC236}">
                <a16:creationId xmlns:a16="http://schemas.microsoft.com/office/drawing/2014/main" id="{87767864-5CD7-15DD-BE86-3EA680119498}"/>
              </a:ext>
            </a:extLst>
          </p:cNvPr>
          <p:cNvSpPr>
            <a:spLocks noGrp="1"/>
          </p:cNvSpPr>
          <p:nvPr>
            <p:ph type="body" sz="quarter" idx="16"/>
          </p:nvPr>
        </p:nvSpPr>
        <p:spPr/>
        <p:txBody>
          <a:bodyPr/>
          <a:lstStyle/>
          <a:p>
            <a:endParaRPr lang="en-US"/>
          </a:p>
        </p:txBody>
      </p:sp>
      <p:pic>
        <p:nvPicPr>
          <p:cNvPr id="8" name="Content Placeholder 7" descr="Text&#10;&#10;Description automatically generated">
            <a:extLst>
              <a:ext uri="{FF2B5EF4-FFF2-40B4-BE49-F238E27FC236}">
                <a16:creationId xmlns:a16="http://schemas.microsoft.com/office/drawing/2014/main" id="{6468CD67-225D-735B-2669-16427DDAFE4C}"/>
              </a:ext>
            </a:extLst>
          </p:cNvPr>
          <p:cNvPicPr>
            <a:picLocks noGrp="1" noChangeAspect="1"/>
          </p:cNvPicPr>
          <p:nvPr>
            <p:ph idx="4294967295"/>
          </p:nvPr>
        </p:nvPicPr>
        <p:blipFill rotWithShape="1">
          <a:blip r:embed="rId2"/>
          <a:srcRect l="3233" t="8370" r="4881" b="6710"/>
          <a:stretch/>
        </p:blipFill>
        <p:spPr>
          <a:xfrm>
            <a:off x="0" y="1882775"/>
            <a:ext cx="3846513" cy="1612900"/>
          </a:xfrm>
          <a:prstGeom prst="rect">
            <a:avLst/>
          </a:prstGeom>
        </p:spPr>
      </p:pic>
      <p:pic>
        <p:nvPicPr>
          <p:cNvPr id="3" name="object 3"/>
          <p:cNvPicPr/>
          <p:nvPr/>
        </p:nvPicPr>
        <p:blipFill>
          <a:blip r:embed="rId3" cstate="print"/>
          <a:stretch>
            <a:fillRect/>
          </a:stretch>
        </p:blipFill>
        <p:spPr>
          <a:xfrm>
            <a:off x="4158724" y="1333793"/>
            <a:ext cx="4832410" cy="3094772"/>
          </a:xfrm>
          <a:prstGeom prst="rect">
            <a:avLst/>
          </a:prstGeom>
        </p:spPr>
      </p:pic>
      <p:sp>
        <p:nvSpPr>
          <p:cNvPr id="6" name="object 6"/>
          <p:cNvSpPr txBox="1"/>
          <p:nvPr/>
        </p:nvSpPr>
        <p:spPr>
          <a:xfrm>
            <a:off x="4675930" y="4756538"/>
            <a:ext cx="4380865" cy="192360"/>
          </a:xfrm>
          <a:prstGeom prst="rect">
            <a:avLst/>
          </a:prstGeom>
        </p:spPr>
        <p:txBody>
          <a:bodyPr vert="horz" wrap="square" lIns="0" tIns="0" rIns="0" bIns="0" rtlCol="0">
            <a:spAutoFit/>
          </a:bodyPr>
          <a:lstStyle/>
          <a:p>
            <a:pPr marL="12700">
              <a:lnSpc>
                <a:spcPts val="1480"/>
              </a:lnSpc>
            </a:pPr>
            <a:r>
              <a:rPr sz="1250" u="heavy" spc="-5" dirty="0">
                <a:solidFill>
                  <a:srgbClr val="FF5252"/>
                </a:solidFill>
                <a:uFill>
                  <a:solidFill>
                    <a:srgbClr val="FF5252"/>
                  </a:solidFill>
                </a:uFill>
                <a:latin typeface="Corbel" panose="020B0503020204020204" pitchFamily="34" charset="0"/>
                <a:cs typeface="Arial MT"/>
                <a:hlinkClick r:id="rId4"/>
              </a:rPr>
              <a:t>Brown</a:t>
            </a:r>
            <a:r>
              <a:rPr sz="1250" u="heavy" spc="-15" dirty="0">
                <a:solidFill>
                  <a:srgbClr val="FF5252"/>
                </a:solidFill>
                <a:uFill>
                  <a:solidFill>
                    <a:srgbClr val="FF5252"/>
                  </a:solidFill>
                </a:uFill>
                <a:latin typeface="Corbel" panose="020B0503020204020204" pitchFamily="34" charset="0"/>
                <a:cs typeface="Arial MT"/>
                <a:hlinkClick r:id="rId4"/>
              </a:rPr>
              <a:t> </a:t>
            </a:r>
            <a:r>
              <a:rPr sz="1250" u="heavy" spc="-5" dirty="0">
                <a:solidFill>
                  <a:srgbClr val="FF5252"/>
                </a:solidFill>
                <a:uFill>
                  <a:solidFill>
                    <a:srgbClr val="FF5252"/>
                  </a:solidFill>
                </a:uFill>
                <a:latin typeface="Corbel" panose="020B0503020204020204" pitchFamily="34" charset="0"/>
                <a:cs typeface="Arial MT"/>
                <a:hlinkClick r:id="rId4"/>
              </a:rPr>
              <a:t>et</a:t>
            </a:r>
            <a:r>
              <a:rPr sz="1250" u="heavy" spc="-10" dirty="0">
                <a:solidFill>
                  <a:srgbClr val="FF5252"/>
                </a:solidFill>
                <a:uFill>
                  <a:solidFill>
                    <a:srgbClr val="FF5252"/>
                  </a:solidFill>
                </a:uFill>
                <a:latin typeface="Corbel" panose="020B0503020204020204" pitchFamily="34" charset="0"/>
                <a:cs typeface="Arial MT"/>
                <a:hlinkClick r:id="rId4"/>
              </a:rPr>
              <a:t> </a:t>
            </a:r>
            <a:r>
              <a:rPr sz="1250" u="heavy" spc="-5" dirty="0">
                <a:solidFill>
                  <a:srgbClr val="FF5252"/>
                </a:solidFill>
                <a:uFill>
                  <a:solidFill>
                    <a:srgbClr val="FF5252"/>
                  </a:solidFill>
                </a:uFill>
                <a:latin typeface="Corbel" panose="020B0503020204020204" pitchFamily="34" charset="0"/>
                <a:cs typeface="Arial MT"/>
                <a:hlinkClick r:id="rId4"/>
              </a:rPr>
              <a:t>al.</a:t>
            </a:r>
            <a:r>
              <a:rPr sz="1250" u="heavy" spc="-10" dirty="0">
                <a:solidFill>
                  <a:srgbClr val="FF5252"/>
                </a:solidFill>
                <a:uFill>
                  <a:solidFill>
                    <a:srgbClr val="FF5252"/>
                  </a:solidFill>
                </a:uFill>
                <a:latin typeface="Corbel" panose="020B0503020204020204" pitchFamily="34" charset="0"/>
                <a:cs typeface="Arial MT"/>
                <a:hlinkClick r:id="rId4"/>
              </a:rPr>
              <a:t> </a:t>
            </a:r>
            <a:r>
              <a:rPr sz="1250" u="heavy" spc="-5" dirty="0">
                <a:solidFill>
                  <a:srgbClr val="FF5252"/>
                </a:solidFill>
                <a:uFill>
                  <a:solidFill>
                    <a:srgbClr val="FF5252"/>
                  </a:solidFill>
                </a:uFill>
                <a:latin typeface="Corbel" panose="020B0503020204020204" pitchFamily="34" charset="0"/>
                <a:cs typeface="Arial MT"/>
                <a:hlinkClick r:id="rId4"/>
              </a:rPr>
              <a:t>2020</a:t>
            </a:r>
            <a:r>
              <a:rPr sz="1250" spc="-5" dirty="0">
                <a:solidFill>
                  <a:srgbClr val="434343"/>
                </a:solidFill>
                <a:latin typeface="Corbel" panose="020B0503020204020204" pitchFamily="34" charset="0"/>
                <a:cs typeface="Arial MT"/>
              </a:rPr>
              <a:t>.</a:t>
            </a:r>
            <a:r>
              <a:rPr sz="1250" spc="-15" dirty="0">
                <a:solidFill>
                  <a:srgbClr val="434343"/>
                </a:solidFill>
                <a:latin typeface="Corbel" panose="020B0503020204020204" pitchFamily="34" charset="0"/>
                <a:cs typeface="Arial MT"/>
              </a:rPr>
              <a:t> </a:t>
            </a:r>
            <a:r>
              <a:rPr sz="1250" dirty="0">
                <a:solidFill>
                  <a:srgbClr val="434343"/>
                </a:solidFill>
                <a:latin typeface="Corbel" panose="020B0503020204020204" pitchFamily="34" charset="0"/>
                <a:cs typeface="Arial MT"/>
              </a:rPr>
              <a:t>“Language</a:t>
            </a:r>
            <a:r>
              <a:rPr sz="1250" spc="-10" dirty="0">
                <a:solidFill>
                  <a:srgbClr val="434343"/>
                </a:solidFill>
                <a:latin typeface="Corbel" panose="020B0503020204020204" pitchFamily="34" charset="0"/>
                <a:cs typeface="Arial MT"/>
              </a:rPr>
              <a:t> </a:t>
            </a:r>
            <a:r>
              <a:rPr sz="1250" dirty="0">
                <a:solidFill>
                  <a:srgbClr val="434343"/>
                </a:solidFill>
                <a:latin typeface="Corbel" panose="020B0503020204020204" pitchFamily="34" charset="0"/>
                <a:cs typeface="Arial MT"/>
              </a:rPr>
              <a:t>Models</a:t>
            </a:r>
            <a:r>
              <a:rPr sz="1250" spc="-10" dirty="0">
                <a:solidFill>
                  <a:srgbClr val="434343"/>
                </a:solidFill>
                <a:latin typeface="Corbel" panose="020B0503020204020204" pitchFamily="34" charset="0"/>
                <a:cs typeface="Arial MT"/>
              </a:rPr>
              <a:t> </a:t>
            </a:r>
            <a:r>
              <a:rPr sz="1250" spc="-5" dirty="0">
                <a:solidFill>
                  <a:srgbClr val="434343"/>
                </a:solidFill>
                <a:latin typeface="Corbel" panose="020B0503020204020204" pitchFamily="34" charset="0"/>
                <a:cs typeface="Arial MT"/>
              </a:rPr>
              <a:t>are</a:t>
            </a:r>
            <a:r>
              <a:rPr sz="1250" spc="-10" dirty="0">
                <a:solidFill>
                  <a:srgbClr val="434343"/>
                </a:solidFill>
                <a:latin typeface="Corbel" panose="020B0503020204020204" pitchFamily="34" charset="0"/>
                <a:cs typeface="Arial MT"/>
              </a:rPr>
              <a:t> </a:t>
            </a:r>
            <a:r>
              <a:rPr sz="1250" spc="-5" dirty="0">
                <a:solidFill>
                  <a:srgbClr val="434343"/>
                </a:solidFill>
                <a:latin typeface="Corbel" panose="020B0503020204020204" pitchFamily="34" charset="0"/>
                <a:cs typeface="Arial MT"/>
              </a:rPr>
              <a:t>Few-Shot</a:t>
            </a:r>
            <a:r>
              <a:rPr sz="1250" spc="-15" dirty="0">
                <a:solidFill>
                  <a:srgbClr val="434343"/>
                </a:solidFill>
                <a:latin typeface="Corbel" panose="020B0503020204020204" pitchFamily="34" charset="0"/>
                <a:cs typeface="Arial MT"/>
              </a:rPr>
              <a:t> </a:t>
            </a:r>
            <a:r>
              <a:rPr sz="1250" spc="-5" dirty="0">
                <a:solidFill>
                  <a:srgbClr val="434343"/>
                </a:solidFill>
                <a:latin typeface="Corbel" panose="020B0503020204020204" pitchFamily="34" charset="0"/>
                <a:cs typeface="Arial MT"/>
              </a:rPr>
              <a:t>Learners”</a:t>
            </a:r>
            <a:endParaRPr sz="1250" dirty="0">
              <a:latin typeface="Corbel" panose="020B0503020204020204" pitchFamily="34" charset="0"/>
              <a:cs typeface="Arial MT"/>
            </a:endParaRPr>
          </a:p>
        </p:txBody>
      </p:sp>
    </p:spTree>
    <p:extLst>
      <p:ext uri="{BB962C8B-B14F-4D97-AF65-F5344CB8AC3E}">
        <p14:creationId xmlns:p14="http://schemas.microsoft.com/office/powerpoint/2010/main" val="2712129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919" y="490172"/>
            <a:ext cx="8085415" cy="474489"/>
          </a:xfrm>
          <a:prstGeom prst="rect">
            <a:avLst/>
          </a:prstGeom>
        </p:spPr>
        <p:txBody>
          <a:bodyPr vert="horz" wrap="square" lIns="0" tIns="12700" rIns="0" bIns="0" rtlCol="0">
            <a:spAutoFit/>
          </a:bodyPr>
          <a:lstStyle/>
          <a:p>
            <a:pPr marL="12700">
              <a:lnSpc>
                <a:spcPct val="100000"/>
              </a:lnSpc>
              <a:spcBef>
                <a:spcPts val="100"/>
              </a:spcBef>
            </a:pPr>
            <a:r>
              <a:rPr spc="-15" dirty="0"/>
              <a:t>In-</a:t>
            </a:r>
            <a:r>
              <a:rPr lang="en-US" spc="-15" dirty="0"/>
              <a:t>C</a:t>
            </a:r>
            <a:r>
              <a:rPr spc="-15" dirty="0"/>
              <a:t>ontext</a:t>
            </a:r>
            <a:r>
              <a:rPr spc="-50" dirty="0"/>
              <a:t> </a:t>
            </a:r>
            <a:r>
              <a:rPr spc="-10" dirty="0"/>
              <a:t>learning</a:t>
            </a:r>
            <a:r>
              <a:rPr spc="-50" dirty="0"/>
              <a:t> </a:t>
            </a:r>
            <a:r>
              <a:rPr lang="en-US" spc="-25" dirty="0"/>
              <a:t>R</a:t>
            </a:r>
            <a:r>
              <a:rPr spc="-25" dirty="0"/>
              <a:t>esults</a:t>
            </a:r>
          </a:p>
        </p:txBody>
      </p:sp>
      <p:sp>
        <p:nvSpPr>
          <p:cNvPr id="6" name="Content Placeholder 5">
            <a:extLst>
              <a:ext uri="{FF2B5EF4-FFF2-40B4-BE49-F238E27FC236}">
                <a16:creationId xmlns:a16="http://schemas.microsoft.com/office/drawing/2014/main" id="{1DDAEEFE-2653-DB31-8D0C-7B55F445EEB5}"/>
              </a:ext>
            </a:extLst>
          </p:cNvPr>
          <p:cNvSpPr>
            <a:spLocks noGrp="1"/>
          </p:cNvSpPr>
          <p:nvPr>
            <p:ph type="body" sz="quarter" idx="16"/>
          </p:nvPr>
        </p:nvSpPr>
        <p:spPr>
          <a:xfrm>
            <a:off x="533919" y="1390650"/>
            <a:ext cx="3538019" cy="3077573"/>
          </a:xfrm>
        </p:spPr>
        <p:txBody>
          <a:bodyPr>
            <a:normAutofit fontScale="92500" lnSpcReduction="10000"/>
          </a:bodyPr>
          <a:lstStyle/>
          <a:p>
            <a:r>
              <a:rPr lang="en-US" dirty="0"/>
              <a:t>Example: </a:t>
            </a:r>
          </a:p>
          <a:p>
            <a:pPr lvl="1"/>
            <a:r>
              <a:rPr lang="en-US" dirty="0"/>
              <a:t>Q: What is 48 plus 76? </a:t>
            </a:r>
          </a:p>
          <a:p>
            <a:pPr lvl="1"/>
            <a:r>
              <a:rPr lang="en-US" dirty="0"/>
              <a:t>A: 124  </a:t>
            </a:r>
          </a:p>
          <a:p>
            <a:endParaRPr lang="en-US" dirty="0"/>
          </a:p>
          <a:p>
            <a:endParaRPr lang="en-US" dirty="0"/>
          </a:p>
          <a:p>
            <a:r>
              <a:rPr lang="en-US" dirty="0"/>
              <a:t>Observations: </a:t>
            </a:r>
          </a:p>
          <a:p>
            <a:pPr lvl="1"/>
            <a:r>
              <a:rPr lang="en-US" dirty="0"/>
              <a:t>Scale is important </a:t>
            </a:r>
            <a:br>
              <a:rPr lang="en-US" dirty="0"/>
            </a:br>
            <a:endParaRPr lang="en-US" dirty="0"/>
          </a:p>
          <a:p>
            <a:pPr lvl="1"/>
            <a:r>
              <a:rPr lang="en-US" dirty="0"/>
              <a:t>Number of digits correlate with their difficulty. </a:t>
            </a:r>
            <a:br>
              <a:rPr lang="en-US" dirty="0"/>
            </a:br>
            <a:endParaRPr lang="en-US" dirty="0"/>
          </a:p>
          <a:p>
            <a:pPr lvl="1"/>
            <a:r>
              <a:rPr lang="en-US" dirty="0"/>
              <a:t>Multiplication is harder than summation! </a:t>
            </a:r>
          </a:p>
        </p:txBody>
      </p:sp>
      <p:sp>
        <p:nvSpPr>
          <p:cNvPr id="5" name="object 5"/>
          <p:cNvSpPr txBox="1"/>
          <p:nvPr/>
        </p:nvSpPr>
        <p:spPr>
          <a:xfrm>
            <a:off x="4675930" y="4756538"/>
            <a:ext cx="4380865" cy="192360"/>
          </a:xfrm>
          <a:prstGeom prst="rect">
            <a:avLst/>
          </a:prstGeom>
        </p:spPr>
        <p:txBody>
          <a:bodyPr vert="horz" wrap="square" lIns="0" tIns="0" rIns="0" bIns="0" rtlCol="0">
            <a:spAutoFit/>
          </a:bodyPr>
          <a:lstStyle/>
          <a:p>
            <a:pPr marL="12700">
              <a:lnSpc>
                <a:spcPts val="1480"/>
              </a:lnSpc>
            </a:pPr>
            <a:r>
              <a:rPr sz="1250" u="heavy" spc="-5" dirty="0">
                <a:solidFill>
                  <a:srgbClr val="FF5252"/>
                </a:solidFill>
                <a:uFill>
                  <a:solidFill>
                    <a:srgbClr val="FF5252"/>
                  </a:solidFill>
                </a:uFill>
                <a:latin typeface="Corbel" panose="020B0503020204020204" pitchFamily="34" charset="0"/>
                <a:cs typeface="Arial MT"/>
                <a:hlinkClick r:id="rId2"/>
              </a:rPr>
              <a:t>Brown</a:t>
            </a:r>
            <a:r>
              <a:rPr sz="1250" u="heavy" spc="-15" dirty="0">
                <a:solidFill>
                  <a:srgbClr val="FF5252"/>
                </a:solidFill>
                <a:uFill>
                  <a:solidFill>
                    <a:srgbClr val="FF5252"/>
                  </a:solidFill>
                </a:uFill>
                <a:latin typeface="Corbel" panose="020B0503020204020204" pitchFamily="34" charset="0"/>
                <a:cs typeface="Arial MT"/>
                <a:hlinkClick r:id="rId2"/>
              </a:rPr>
              <a:t> </a:t>
            </a:r>
            <a:r>
              <a:rPr sz="1250" u="heavy" spc="-5" dirty="0">
                <a:solidFill>
                  <a:srgbClr val="FF5252"/>
                </a:solidFill>
                <a:uFill>
                  <a:solidFill>
                    <a:srgbClr val="FF5252"/>
                  </a:solidFill>
                </a:uFill>
                <a:latin typeface="Corbel" panose="020B0503020204020204" pitchFamily="34" charset="0"/>
                <a:cs typeface="Arial MT"/>
                <a:hlinkClick r:id="rId2"/>
              </a:rPr>
              <a:t>et</a:t>
            </a:r>
            <a:r>
              <a:rPr sz="1250" u="heavy" spc="-10" dirty="0">
                <a:solidFill>
                  <a:srgbClr val="FF5252"/>
                </a:solidFill>
                <a:uFill>
                  <a:solidFill>
                    <a:srgbClr val="FF5252"/>
                  </a:solidFill>
                </a:uFill>
                <a:latin typeface="Corbel" panose="020B0503020204020204" pitchFamily="34" charset="0"/>
                <a:cs typeface="Arial MT"/>
                <a:hlinkClick r:id="rId2"/>
              </a:rPr>
              <a:t> </a:t>
            </a:r>
            <a:r>
              <a:rPr sz="1250" u="heavy" spc="-5" dirty="0">
                <a:solidFill>
                  <a:srgbClr val="FF5252"/>
                </a:solidFill>
                <a:uFill>
                  <a:solidFill>
                    <a:srgbClr val="FF5252"/>
                  </a:solidFill>
                </a:uFill>
                <a:latin typeface="Corbel" panose="020B0503020204020204" pitchFamily="34" charset="0"/>
                <a:cs typeface="Arial MT"/>
                <a:hlinkClick r:id="rId2"/>
              </a:rPr>
              <a:t>al.</a:t>
            </a:r>
            <a:r>
              <a:rPr sz="1250" u="heavy" spc="-10" dirty="0">
                <a:solidFill>
                  <a:srgbClr val="FF5252"/>
                </a:solidFill>
                <a:uFill>
                  <a:solidFill>
                    <a:srgbClr val="FF5252"/>
                  </a:solidFill>
                </a:uFill>
                <a:latin typeface="Corbel" panose="020B0503020204020204" pitchFamily="34" charset="0"/>
                <a:cs typeface="Arial MT"/>
                <a:hlinkClick r:id="rId2"/>
              </a:rPr>
              <a:t> </a:t>
            </a:r>
            <a:r>
              <a:rPr sz="1250" u="heavy" spc="-5" dirty="0">
                <a:solidFill>
                  <a:srgbClr val="FF5252"/>
                </a:solidFill>
                <a:uFill>
                  <a:solidFill>
                    <a:srgbClr val="FF5252"/>
                  </a:solidFill>
                </a:uFill>
                <a:latin typeface="Corbel" panose="020B0503020204020204" pitchFamily="34" charset="0"/>
                <a:cs typeface="Arial MT"/>
                <a:hlinkClick r:id="rId2"/>
              </a:rPr>
              <a:t>2020</a:t>
            </a:r>
            <a:r>
              <a:rPr sz="1250" spc="-5" dirty="0">
                <a:solidFill>
                  <a:srgbClr val="434343"/>
                </a:solidFill>
                <a:latin typeface="Corbel" panose="020B0503020204020204" pitchFamily="34" charset="0"/>
                <a:cs typeface="Arial MT"/>
              </a:rPr>
              <a:t>.</a:t>
            </a:r>
            <a:r>
              <a:rPr sz="1250" spc="-15" dirty="0">
                <a:solidFill>
                  <a:srgbClr val="434343"/>
                </a:solidFill>
                <a:latin typeface="Corbel" panose="020B0503020204020204" pitchFamily="34" charset="0"/>
                <a:cs typeface="Arial MT"/>
              </a:rPr>
              <a:t> </a:t>
            </a:r>
            <a:r>
              <a:rPr sz="1250" dirty="0">
                <a:solidFill>
                  <a:srgbClr val="434343"/>
                </a:solidFill>
                <a:latin typeface="Corbel" panose="020B0503020204020204" pitchFamily="34" charset="0"/>
                <a:cs typeface="Arial MT"/>
              </a:rPr>
              <a:t>“Language</a:t>
            </a:r>
            <a:r>
              <a:rPr sz="1250" spc="-10" dirty="0">
                <a:solidFill>
                  <a:srgbClr val="434343"/>
                </a:solidFill>
                <a:latin typeface="Corbel" panose="020B0503020204020204" pitchFamily="34" charset="0"/>
                <a:cs typeface="Arial MT"/>
              </a:rPr>
              <a:t> </a:t>
            </a:r>
            <a:r>
              <a:rPr sz="1250" dirty="0">
                <a:solidFill>
                  <a:srgbClr val="434343"/>
                </a:solidFill>
                <a:latin typeface="Corbel" panose="020B0503020204020204" pitchFamily="34" charset="0"/>
                <a:cs typeface="Arial MT"/>
              </a:rPr>
              <a:t>Models</a:t>
            </a:r>
            <a:r>
              <a:rPr sz="1250" spc="-10" dirty="0">
                <a:solidFill>
                  <a:srgbClr val="434343"/>
                </a:solidFill>
                <a:latin typeface="Corbel" panose="020B0503020204020204" pitchFamily="34" charset="0"/>
                <a:cs typeface="Arial MT"/>
              </a:rPr>
              <a:t> </a:t>
            </a:r>
            <a:r>
              <a:rPr sz="1250" spc="-5" dirty="0">
                <a:solidFill>
                  <a:srgbClr val="434343"/>
                </a:solidFill>
                <a:latin typeface="Corbel" panose="020B0503020204020204" pitchFamily="34" charset="0"/>
                <a:cs typeface="Arial MT"/>
              </a:rPr>
              <a:t>are</a:t>
            </a:r>
            <a:r>
              <a:rPr sz="1250" spc="-10" dirty="0">
                <a:solidFill>
                  <a:srgbClr val="434343"/>
                </a:solidFill>
                <a:latin typeface="Corbel" panose="020B0503020204020204" pitchFamily="34" charset="0"/>
                <a:cs typeface="Arial MT"/>
              </a:rPr>
              <a:t> </a:t>
            </a:r>
            <a:r>
              <a:rPr sz="1250" spc="-5" dirty="0">
                <a:solidFill>
                  <a:srgbClr val="434343"/>
                </a:solidFill>
                <a:latin typeface="Corbel" panose="020B0503020204020204" pitchFamily="34" charset="0"/>
                <a:cs typeface="Arial MT"/>
              </a:rPr>
              <a:t>Few-Shot</a:t>
            </a:r>
            <a:r>
              <a:rPr sz="1250" spc="-15" dirty="0">
                <a:solidFill>
                  <a:srgbClr val="434343"/>
                </a:solidFill>
                <a:latin typeface="Corbel" panose="020B0503020204020204" pitchFamily="34" charset="0"/>
                <a:cs typeface="Arial MT"/>
              </a:rPr>
              <a:t> </a:t>
            </a:r>
            <a:r>
              <a:rPr sz="1250" spc="-5" dirty="0">
                <a:solidFill>
                  <a:srgbClr val="434343"/>
                </a:solidFill>
                <a:latin typeface="Corbel" panose="020B0503020204020204" pitchFamily="34" charset="0"/>
                <a:cs typeface="Arial MT"/>
              </a:rPr>
              <a:t>Learners”</a:t>
            </a:r>
            <a:endParaRPr sz="1250" dirty="0">
              <a:latin typeface="Corbel" panose="020B0503020204020204" pitchFamily="34" charset="0"/>
              <a:cs typeface="Arial MT"/>
            </a:endParaRPr>
          </a:p>
        </p:txBody>
      </p:sp>
      <p:pic>
        <p:nvPicPr>
          <p:cNvPr id="10" name="object 3">
            <a:extLst>
              <a:ext uri="{FF2B5EF4-FFF2-40B4-BE49-F238E27FC236}">
                <a16:creationId xmlns:a16="http://schemas.microsoft.com/office/drawing/2014/main" id="{AA9899B8-115C-CDBE-A23B-584B9B6DDDBB}"/>
              </a:ext>
            </a:extLst>
          </p:cNvPr>
          <p:cNvPicPr/>
          <p:nvPr/>
        </p:nvPicPr>
        <p:blipFill>
          <a:blip r:embed="rId3" cstate="print"/>
          <a:stretch>
            <a:fillRect/>
          </a:stretch>
        </p:blipFill>
        <p:spPr>
          <a:xfrm>
            <a:off x="4238228" y="1205388"/>
            <a:ext cx="4594072" cy="2889193"/>
          </a:xfrm>
          <a:prstGeom prst="rect">
            <a:avLst/>
          </a:prstGeom>
        </p:spPr>
      </p:pic>
    </p:spTree>
    <p:extLst>
      <p:ext uri="{BB962C8B-B14F-4D97-AF65-F5344CB8AC3E}">
        <p14:creationId xmlns:p14="http://schemas.microsoft.com/office/powerpoint/2010/main" val="27510635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5769" y="490172"/>
            <a:ext cx="8558212" cy="474489"/>
          </a:xfrm>
          <a:prstGeom prst="rect">
            <a:avLst/>
          </a:prstGeom>
        </p:spPr>
        <p:txBody>
          <a:bodyPr vert="horz" wrap="square" lIns="0" tIns="12700" rIns="0" bIns="0" rtlCol="0">
            <a:spAutoFit/>
          </a:bodyPr>
          <a:lstStyle/>
          <a:p>
            <a:pPr marL="12700">
              <a:lnSpc>
                <a:spcPct val="100000"/>
              </a:lnSpc>
              <a:spcBef>
                <a:spcPts val="100"/>
              </a:spcBef>
            </a:pPr>
            <a:r>
              <a:rPr spc="-70" dirty="0"/>
              <a:t>Why</a:t>
            </a:r>
            <a:r>
              <a:rPr spc="-35" dirty="0"/>
              <a:t> </a:t>
            </a:r>
            <a:r>
              <a:rPr lang="en-US" spc="45" dirty="0"/>
              <a:t>D</a:t>
            </a:r>
            <a:r>
              <a:rPr spc="45" dirty="0"/>
              <a:t>o</a:t>
            </a:r>
            <a:r>
              <a:rPr spc="-30" dirty="0"/>
              <a:t> </a:t>
            </a:r>
            <a:r>
              <a:rPr lang="en-US" spc="25" dirty="0"/>
              <a:t>W</a:t>
            </a:r>
            <a:r>
              <a:rPr spc="25" dirty="0"/>
              <a:t>e</a:t>
            </a:r>
            <a:r>
              <a:rPr spc="-35" dirty="0"/>
              <a:t> </a:t>
            </a:r>
            <a:r>
              <a:rPr lang="en-US" spc="-25" dirty="0"/>
              <a:t>C</a:t>
            </a:r>
            <a:r>
              <a:rPr spc="-25" dirty="0"/>
              <a:t>are</a:t>
            </a:r>
            <a:r>
              <a:rPr spc="-30" dirty="0"/>
              <a:t> </a:t>
            </a:r>
            <a:r>
              <a:rPr lang="en-US" spc="5" dirty="0"/>
              <a:t>A</a:t>
            </a:r>
            <a:r>
              <a:rPr spc="5" dirty="0"/>
              <a:t>bout</a:t>
            </a:r>
            <a:r>
              <a:rPr spc="-35" dirty="0"/>
              <a:t> </a:t>
            </a:r>
            <a:r>
              <a:rPr lang="en-US" spc="-45" dirty="0"/>
              <a:t>In-Context </a:t>
            </a:r>
            <a:r>
              <a:rPr spc="-65" dirty="0"/>
              <a:t>Learning?</a:t>
            </a:r>
          </a:p>
        </p:txBody>
      </p:sp>
      <p:grpSp>
        <p:nvGrpSpPr>
          <p:cNvPr id="4" name="object 4"/>
          <p:cNvGrpSpPr/>
          <p:nvPr/>
        </p:nvGrpSpPr>
        <p:grpSpPr>
          <a:xfrm>
            <a:off x="936462" y="2039212"/>
            <a:ext cx="3315335" cy="1065530"/>
            <a:chOff x="936462" y="2039212"/>
            <a:chExt cx="3315335" cy="1065530"/>
          </a:xfrm>
        </p:grpSpPr>
        <p:sp>
          <p:nvSpPr>
            <p:cNvPr id="5" name="object 5"/>
            <p:cNvSpPr/>
            <p:nvPr/>
          </p:nvSpPr>
          <p:spPr>
            <a:xfrm>
              <a:off x="950750" y="2053500"/>
              <a:ext cx="3286760" cy="1036955"/>
            </a:xfrm>
            <a:custGeom>
              <a:avLst/>
              <a:gdLst/>
              <a:ahLst/>
              <a:cxnLst/>
              <a:rect l="l" t="t" r="r" b="b"/>
              <a:pathLst>
                <a:path w="3286760" h="1036955">
                  <a:moveTo>
                    <a:pt x="3113446" y="1036499"/>
                  </a:moveTo>
                  <a:lnTo>
                    <a:pt x="172753" y="1036499"/>
                  </a:lnTo>
                  <a:lnTo>
                    <a:pt x="126828" y="1030329"/>
                  </a:lnTo>
                  <a:lnTo>
                    <a:pt x="85561" y="1012914"/>
                  </a:lnTo>
                  <a:lnTo>
                    <a:pt x="50598" y="985901"/>
                  </a:lnTo>
                  <a:lnTo>
                    <a:pt x="23585" y="950938"/>
                  </a:lnTo>
                  <a:lnTo>
                    <a:pt x="6170" y="909671"/>
                  </a:lnTo>
                  <a:lnTo>
                    <a:pt x="0" y="863746"/>
                  </a:lnTo>
                  <a:lnTo>
                    <a:pt x="0" y="172753"/>
                  </a:lnTo>
                  <a:lnTo>
                    <a:pt x="6170" y="126828"/>
                  </a:lnTo>
                  <a:lnTo>
                    <a:pt x="23585" y="85561"/>
                  </a:lnTo>
                  <a:lnTo>
                    <a:pt x="50598" y="50598"/>
                  </a:lnTo>
                  <a:lnTo>
                    <a:pt x="85561" y="23585"/>
                  </a:lnTo>
                  <a:lnTo>
                    <a:pt x="126828" y="6170"/>
                  </a:lnTo>
                  <a:lnTo>
                    <a:pt x="172753" y="0"/>
                  </a:lnTo>
                  <a:lnTo>
                    <a:pt x="3113446" y="0"/>
                  </a:lnTo>
                  <a:lnTo>
                    <a:pt x="3179556" y="13150"/>
                  </a:lnTo>
                  <a:lnTo>
                    <a:pt x="3235601" y="50598"/>
                  </a:lnTo>
                  <a:lnTo>
                    <a:pt x="3273049" y="106643"/>
                  </a:lnTo>
                  <a:lnTo>
                    <a:pt x="3286199" y="172753"/>
                  </a:lnTo>
                  <a:lnTo>
                    <a:pt x="3286199" y="863746"/>
                  </a:lnTo>
                  <a:lnTo>
                    <a:pt x="3280029" y="909671"/>
                  </a:lnTo>
                  <a:lnTo>
                    <a:pt x="3262614" y="950938"/>
                  </a:lnTo>
                  <a:lnTo>
                    <a:pt x="3235601" y="985901"/>
                  </a:lnTo>
                  <a:lnTo>
                    <a:pt x="3200638" y="1012914"/>
                  </a:lnTo>
                  <a:lnTo>
                    <a:pt x="3159371" y="1030329"/>
                  </a:lnTo>
                  <a:lnTo>
                    <a:pt x="3113446" y="1036499"/>
                  </a:lnTo>
                  <a:close/>
                </a:path>
              </a:pathLst>
            </a:custGeom>
            <a:solidFill>
              <a:srgbClr val="63D197"/>
            </a:solidFill>
          </p:spPr>
          <p:txBody>
            <a:bodyPr wrap="square" lIns="0" tIns="0" rIns="0" bIns="0" rtlCol="0"/>
            <a:lstStyle/>
            <a:p>
              <a:endParaRPr dirty="0">
                <a:latin typeface="Corbel" panose="020B0503020204020204" pitchFamily="34" charset="0"/>
              </a:endParaRPr>
            </a:p>
          </p:txBody>
        </p:sp>
        <p:sp>
          <p:nvSpPr>
            <p:cNvPr id="6" name="object 6"/>
            <p:cNvSpPr/>
            <p:nvPr/>
          </p:nvSpPr>
          <p:spPr>
            <a:xfrm>
              <a:off x="950750" y="2053500"/>
              <a:ext cx="3286760" cy="1036955"/>
            </a:xfrm>
            <a:custGeom>
              <a:avLst/>
              <a:gdLst/>
              <a:ahLst/>
              <a:cxnLst/>
              <a:rect l="l" t="t" r="r" b="b"/>
              <a:pathLst>
                <a:path w="3286760" h="1036955">
                  <a:moveTo>
                    <a:pt x="0" y="172753"/>
                  </a:moveTo>
                  <a:lnTo>
                    <a:pt x="6170" y="126828"/>
                  </a:lnTo>
                  <a:lnTo>
                    <a:pt x="23585" y="85561"/>
                  </a:lnTo>
                  <a:lnTo>
                    <a:pt x="50598" y="50598"/>
                  </a:lnTo>
                  <a:lnTo>
                    <a:pt x="85561" y="23585"/>
                  </a:lnTo>
                  <a:lnTo>
                    <a:pt x="126828" y="6170"/>
                  </a:lnTo>
                  <a:lnTo>
                    <a:pt x="172753" y="0"/>
                  </a:lnTo>
                  <a:lnTo>
                    <a:pt x="3113446" y="0"/>
                  </a:lnTo>
                  <a:lnTo>
                    <a:pt x="3179556" y="13150"/>
                  </a:lnTo>
                  <a:lnTo>
                    <a:pt x="3235601" y="50598"/>
                  </a:lnTo>
                  <a:lnTo>
                    <a:pt x="3273049" y="106643"/>
                  </a:lnTo>
                  <a:lnTo>
                    <a:pt x="3286199" y="172753"/>
                  </a:lnTo>
                  <a:lnTo>
                    <a:pt x="3286199" y="863746"/>
                  </a:lnTo>
                  <a:lnTo>
                    <a:pt x="3280029" y="909671"/>
                  </a:lnTo>
                  <a:lnTo>
                    <a:pt x="3262614" y="950938"/>
                  </a:lnTo>
                  <a:lnTo>
                    <a:pt x="3235601" y="985901"/>
                  </a:lnTo>
                  <a:lnTo>
                    <a:pt x="3200638" y="1012914"/>
                  </a:lnTo>
                  <a:lnTo>
                    <a:pt x="3159371" y="1030329"/>
                  </a:lnTo>
                  <a:lnTo>
                    <a:pt x="3113446" y="1036499"/>
                  </a:lnTo>
                  <a:lnTo>
                    <a:pt x="172753" y="1036499"/>
                  </a:lnTo>
                  <a:lnTo>
                    <a:pt x="126828" y="1030329"/>
                  </a:lnTo>
                  <a:lnTo>
                    <a:pt x="85561" y="1012914"/>
                  </a:lnTo>
                  <a:lnTo>
                    <a:pt x="50598" y="985901"/>
                  </a:lnTo>
                  <a:lnTo>
                    <a:pt x="23585" y="950938"/>
                  </a:lnTo>
                  <a:lnTo>
                    <a:pt x="6170" y="909671"/>
                  </a:lnTo>
                  <a:lnTo>
                    <a:pt x="0" y="863746"/>
                  </a:lnTo>
                  <a:lnTo>
                    <a:pt x="0" y="172753"/>
                  </a:lnTo>
                  <a:close/>
                </a:path>
              </a:pathLst>
            </a:custGeom>
            <a:ln w="28574">
              <a:solidFill>
                <a:srgbClr val="4BA173"/>
              </a:solidFill>
            </a:ln>
          </p:spPr>
          <p:txBody>
            <a:bodyPr wrap="square" lIns="0" tIns="0" rIns="0" bIns="0" rtlCol="0"/>
            <a:lstStyle/>
            <a:p>
              <a:endParaRPr dirty="0">
                <a:latin typeface="Corbel" panose="020B0503020204020204" pitchFamily="34" charset="0"/>
              </a:endParaRPr>
            </a:p>
          </p:txBody>
        </p:sp>
      </p:grpSp>
      <p:sp>
        <p:nvSpPr>
          <p:cNvPr id="7" name="object 7"/>
          <p:cNvSpPr txBox="1"/>
          <p:nvPr/>
        </p:nvSpPr>
        <p:spPr>
          <a:xfrm>
            <a:off x="1704589" y="2411793"/>
            <a:ext cx="177355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orbel" panose="020B0503020204020204" pitchFamily="34" charset="0"/>
                <a:cs typeface="Arial MT"/>
              </a:rPr>
              <a:t>Practically</a:t>
            </a:r>
            <a:r>
              <a:rPr sz="1800" spc="-85" dirty="0">
                <a:latin typeface="Corbel" panose="020B0503020204020204" pitchFamily="34" charset="0"/>
                <a:cs typeface="Arial MT"/>
              </a:rPr>
              <a:t> </a:t>
            </a:r>
            <a:r>
              <a:rPr sz="1800" spc="-5" dirty="0">
                <a:latin typeface="Corbel" panose="020B0503020204020204" pitchFamily="34" charset="0"/>
                <a:cs typeface="Arial MT"/>
              </a:rPr>
              <a:t>Useful</a:t>
            </a:r>
            <a:endParaRPr sz="1800" dirty="0">
              <a:latin typeface="Corbel" panose="020B0503020204020204" pitchFamily="34" charset="0"/>
              <a:cs typeface="Arial MT"/>
            </a:endParaRPr>
          </a:p>
        </p:txBody>
      </p:sp>
      <p:grpSp>
        <p:nvGrpSpPr>
          <p:cNvPr id="8" name="object 8"/>
          <p:cNvGrpSpPr/>
          <p:nvPr/>
        </p:nvGrpSpPr>
        <p:grpSpPr>
          <a:xfrm>
            <a:off x="4892762" y="2039212"/>
            <a:ext cx="3315335" cy="1065530"/>
            <a:chOff x="4892762" y="2039212"/>
            <a:chExt cx="3315335" cy="1065530"/>
          </a:xfrm>
        </p:grpSpPr>
        <p:sp>
          <p:nvSpPr>
            <p:cNvPr id="9" name="object 9"/>
            <p:cNvSpPr/>
            <p:nvPr/>
          </p:nvSpPr>
          <p:spPr>
            <a:xfrm>
              <a:off x="4907050" y="2053500"/>
              <a:ext cx="3286760" cy="1036955"/>
            </a:xfrm>
            <a:custGeom>
              <a:avLst/>
              <a:gdLst/>
              <a:ahLst/>
              <a:cxnLst/>
              <a:rect l="l" t="t" r="r" b="b"/>
              <a:pathLst>
                <a:path w="3286759" h="1036955">
                  <a:moveTo>
                    <a:pt x="3113446" y="1036499"/>
                  </a:moveTo>
                  <a:lnTo>
                    <a:pt x="172753" y="1036499"/>
                  </a:lnTo>
                  <a:lnTo>
                    <a:pt x="126828" y="1030329"/>
                  </a:lnTo>
                  <a:lnTo>
                    <a:pt x="85561" y="1012914"/>
                  </a:lnTo>
                  <a:lnTo>
                    <a:pt x="50598" y="985901"/>
                  </a:lnTo>
                  <a:lnTo>
                    <a:pt x="23585" y="950938"/>
                  </a:lnTo>
                  <a:lnTo>
                    <a:pt x="6170" y="909671"/>
                  </a:lnTo>
                  <a:lnTo>
                    <a:pt x="0" y="863746"/>
                  </a:lnTo>
                  <a:lnTo>
                    <a:pt x="0" y="172753"/>
                  </a:lnTo>
                  <a:lnTo>
                    <a:pt x="6170" y="126828"/>
                  </a:lnTo>
                  <a:lnTo>
                    <a:pt x="23585" y="85561"/>
                  </a:lnTo>
                  <a:lnTo>
                    <a:pt x="50598" y="50598"/>
                  </a:lnTo>
                  <a:lnTo>
                    <a:pt x="85561" y="23585"/>
                  </a:lnTo>
                  <a:lnTo>
                    <a:pt x="126828" y="6170"/>
                  </a:lnTo>
                  <a:lnTo>
                    <a:pt x="172753" y="0"/>
                  </a:lnTo>
                  <a:lnTo>
                    <a:pt x="3113446" y="0"/>
                  </a:lnTo>
                  <a:lnTo>
                    <a:pt x="3179556" y="13150"/>
                  </a:lnTo>
                  <a:lnTo>
                    <a:pt x="3235601" y="50598"/>
                  </a:lnTo>
                  <a:lnTo>
                    <a:pt x="3273049" y="106643"/>
                  </a:lnTo>
                  <a:lnTo>
                    <a:pt x="3286199" y="172753"/>
                  </a:lnTo>
                  <a:lnTo>
                    <a:pt x="3286199" y="863746"/>
                  </a:lnTo>
                  <a:lnTo>
                    <a:pt x="3280029" y="909671"/>
                  </a:lnTo>
                  <a:lnTo>
                    <a:pt x="3262614" y="950938"/>
                  </a:lnTo>
                  <a:lnTo>
                    <a:pt x="3235601" y="985901"/>
                  </a:lnTo>
                  <a:lnTo>
                    <a:pt x="3200638" y="1012914"/>
                  </a:lnTo>
                  <a:lnTo>
                    <a:pt x="3159371" y="1030329"/>
                  </a:lnTo>
                  <a:lnTo>
                    <a:pt x="3113446" y="1036499"/>
                  </a:lnTo>
                  <a:close/>
                </a:path>
              </a:pathLst>
            </a:custGeom>
            <a:solidFill>
              <a:srgbClr val="FF5252">
                <a:alpha val="29409"/>
              </a:srgbClr>
            </a:solidFill>
          </p:spPr>
          <p:txBody>
            <a:bodyPr wrap="square" lIns="0" tIns="0" rIns="0" bIns="0" rtlCol="0"/>
            <a:lstStyle/>
            <a:p>
              <a:endParaRPr dirty="0">
                <a:latin typeface="Corbel" panose="020B0503020204020204" pitchFamily="34" charset="0"/>
              </a:endParaRPr>
            </a:p>
          </p:txBody>
        </p:sp>
        <p:sp>
          <p:nvSpPr>
            <p:cNvPr id="10" name="object 10"/>
            <p:cNvSpPr/>
            <p:nvPr/>
          </p:nvSpPr>
          <p:spPr>
            <a:xfrm>
              <a:off x="4907050" y="2053500"/>
              <a:ext cx="3286760" cy="1036955"/>
            </a:xfrm>
            <a:custGeom>
              <a:avLst/>
              <a:gdLst/>
              <a:ahLst/>
              <a:cxnLst/>
              <a:rect l="l" t="t" r="r" b="b"/>
              <a:pathLst>
                <a:path w="3286759" h="1036955">
                  <a:moveTo>
                    <a:pt x="0" y="172753"/>
                  </a:moveTo>
                  <a:lnTo>
                    <a:pt x="6170" y="126828"/>
                  </a:lnTo>
                  <a:lnTo>
                    <a:pt x="23585" y="85561"/>
                  </a:lnTo>
                  <a:lnTo>
                    <a:pt x="50598" y="50598"/>
                  </a:lnTo>
                  <a:lnTo>
                    <a:pt x="85561" y="23585"/>
                  </a:lnTo>
                  <a:lnTo>
                    <a:pt x="126828" y="6170"/>
                  </a:lnTo>
                  <a:lnTo>
                    <a:pt x="172753" y="0"/>
                  </a:lnTo>
                  <a:lnTo>
                    <a:pt x="3113446" y="0"/>
                  </a:lnTo>
                  <a:lnTo>
                    <a:pt x="3179556" y="13150"/>
                  </a:lnTo>
                  <a:lnTo>
                    <a:pt x="3235601" y="50598"/>
                  </a:lnTo>
                  <a:lnTo>
                    <a:pt x="3273049" y="106643"/>
                  </a:lnTo>
                  <a:lnTo>
                    <a:pt x="3286199" y="172753"/>
                  </a:lnTo>
                  <a:lnTo>
                    <a:pt x="3286199" y="863746"/>
                  </a:lnTo>
                  <a:lnTo>
                    <a:pt x="3280029" y="909671"/>
                  </a:lnTo>
                  <a:lnTo>
                    <a:pt x="3262614" y="950938"/>
                  </a:lnTo>
                  <a:lnTo>
                    <a:pt x="3235601" y="985901"/>
                  </a:lnTo>
                  <a:lnTo>
                    <a:pt x="3200638" y="1012914"/>
                  </a:lnTo>
                  <a:lnTo>
                    <a:pt x="3159371" y="1030329"/>
                  </a:lnTo>
                  <a:lnTo>
                    <a:pt x="3113446" y="1036499"/>
                  </a:lnTo>
                  <a:lnTo>
                    <a:pt x="172753" y="1036499"/>
                  </a:lnTo>
                  <a:lnTo>
                    <a:pt x="126828" y="1030329"/>
                  </a:lnTo>
                  <a:lnTo>
                    <a:pt x="85561" y="1012914"/>
                  </a:lnTo>
                  <a:lnTo>
                    <a:pt x="50598" y="985901"/>
                  </a:lnTo>
                  <a:lnTo>
                    <a:pt x="23585" y="950938"/>
                  </a:lnTo>
                  <a:lnTo>
                    <a:pt x="6170" y="909671"/>
                  </a:lnTo>
                  <a:lnTo>
                    <a:pt x="0" y="863746"/>
                  </a:lnTo>
                  <a:lnTo>
                    <a:pt x="0" y="172753"/>
                  </a:lnTo>
                  <a:close/>
                </a:path>
              </a:pathLst>
            </a:custGeom>
            <a:ln w="28574">
              <a:solidFill>
                <a:srgbClr val="FF5252"/>
              </a:solidFill>
            </a:ln>
          </p:spPr>
          <p:txBody>
            <a:bodyPr wrap="square" lIns="0" tIns="0" rIns="0" bIns="0" rtlCol="0"/>
            <a:lstStyle/>
            <a:p>
              <a:endParaRPr dirty="0">
                <a:latin typeface="Corbel" panose="020B0503020204020204" pitchFamily="34" charset="0"/>
              </a:endParaRPr>
            </a:p>
          </p:txBody>
        </p:sp>
      </p:grpSp>
      <p:sp>
        <p:nvSpPr>
          <p:cNvPr id="11" name="object 11"/>
          <p:cNvSpPr txBox="1"/>
          <p:nvPr/>
        </p:nvSpPr>
        <p:spPr>
          <a:xfrm>
            <a:off x="5384801" y="2420260"/>
            <a:ext cx="2207025" cy="289823"/>
          </a:xfrm>
          <a:prstGeom prst="rect">
            <a:avLst/>
          </a:prstGeom>
        </p:spPr>
        <p:txBody>
          <a:bodyPr vert="horz" wrap="square" lIns="0" tIns="12700" rIns="0" bIns="0" rtlCol="0">
            <a:spAutoFit/>
          </a:bodyPr>
          <a:lstStyle/>
          <a:p>
            <a:pPr marL="12700">
              <a:lnSpc>
                <a:spcPct val="100000"/>
              </a:lnSpc>
              <a:spcBef>
                <a:spcPts val="100"/>
              </a:spcBef>
            </a:pPr>
            <a:r>
              <a:rPr lang="en-US" sz="1800" spc="-5" dirty="0">
                <a:latin typeface="Corbel" panose="020B0503020204020204" pitchFamily="34" charset="0"/>
                <a:cs typeface="Arial MT"/>
              </a:rPr>
              <a:t>Intellectually Intriguing</a:t>
            </a:r>
            <a:endParaRPr sz="1800" dirty="0">
              <a:latin typeface="Corbel" panose="020B0503020204020204" pitchFamily="34" charset="0"/>
              <a:cs typeface="Arial MT"/>
            </a:endParaRPr>
          </a:p>
        </p:txBody>
      </p:sp>
      <p:sp>
        <p:nvSpPr>
          <p:cNvPr id="13" name="Google Shape;138;g1501cc781cf_0_0">
            <a:extLst>
              <a:ext uri="{FF2B5EF4-FFF2-40B4-BE49-F238E27FC236}">
                <a16:creationId xmlns:a16="http://schemas.microsoft.com/office/drawing/2014/main" id="{0D9EB1E5-5037-74F4-BA13-D59B9FFA4706}"/>
              </a:ext>
            </a:extLst>
          </p:cNvPr>
          <p:cNvSpPr txBox="1"/>
          <p:nvPr/>
        </p:nvSpPr>
        <p:spPr>
          <a:xfrm>
            <a:off x="2586780" y="4865004"/>
            <a:ext cx="349823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dirty="0">
                <a:latin typeface="Corbel"/>
                <a:ea typeface="Corbel"/>
                <a:cs typeface="Corbel"/>
                <a:sym typeface="Corbel"/>
              </a:rPr>
              <a:t>[</a:t>
            </a:r>
            <a:r>
              <a:rPr lang="en-US" sz="900" dirty="0">
                <a:latin typeface="Corbel"/>
                <a:ea typeface="Corbel"/>
                <a:cs typeface="Corbel"/>
                <a:sym typeface="Corbel"/>
                <a:hlinkClick r:id="rId2"/>
              </a:rPr>
              <a:t>ACL 2022 Tutorial </a:t>
            </a:r>
            <a:r>
              <a:rPr lang="en-US" sz="900" dirty="0" err="1">
                <a:latin typeface="Corbel"/>
                <a:ea typeface="Corbel"/>
                <a:cs typeface="Corbel"/>
                <a:sym typeface="Corbel"/>
                <a:hlinkClick r:id="rId2"/>
              </a:rPr>
              <a:t>Beltagy</a:t>
            </a:r>
            <a:r>
              <a:rPr lang="en-US" sz="900" dirty="0">
                <a:latin typeface="Corbel"/>
                <a:ea typeface="Corbel"/>
                <a:cs typeface="Corbel"/>
                <a:sym typeface="Corbel"/>
                <a:hlinkClick r:id="rId2"/>
              </a:rPr>
              <a:t>, Cohan, Logan IV, Min and Singh</a:t>
            </a:r>
            <a:r>
              <a:rPr lang="en" sz="900" dirty="0">
                <a:latin typeface="Corbel"/>
                <a:ea typeface="Corbel"/>
                <a:cs typeface="Corbel"/>
                <a:sym typeface="Corbel"/>
              </a:rPr>
              <a:t>]</a:t>
            </a:r>
            <a:endParaRPr sz="900" dirty="0">
              <a:latin typeface="Corbel"/>
              <a:ea typeface="Corbel"/>
              <a:cs typeface="Corbel"/>
              <a:sym typeface="Corbel"/>
            </a:endParaRPr>
          </a:p>
        </p:txBody>
      </p:sp>
    </p:spTree>
    <p:extLst>
      <p:ext uri="{BB962C8B-B14F-4D97-AF65-F5344CB8AC3E}">
        <p14:creationId xmlns:p14="http://schemas.microsoft.com/office/powerpoint/2010/main" val="26171176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919" y="490172"/>
            <a:ext cx="8085415" cy="474489"/>
          </a:xfrm>
          <a:prstGeom prst="rect">
            <a:avLst/>
          </a:prstGeom>
        </p:spPr>
        <p:txBody>
          <a:bodyPr vert="horz" wrap="square" lIns="0" tIns="12700" rIns="0" bIns="0" rtlCol="0">
            <a:spAutoFit/>
          </a:bodyPr>
          <a:lstStyle/>
          <a:p>
            <a:pPr marL="12700">
              <a:lnSpc>
                <a:spcPct val="100000"/>
              </a:lnSpc>
              <a:spcBef>
                <a:spcPts val="100"/>
              </a:spcBef>
            </a:pPr>
            <a:r>
              <a:rPr lang="en-US" spc="-45" dirty="0"/>
              <a:t>In-Context </a:t>
            </a:r>
            <a:r>
              <a:rPr lang="en-US" spc="-65" dirty="0"/>
              <a:t>Learning: </a:t>
            </a:r>
            <a:r>
              <a:rPr spc="-40" dirty="0">
                <a:solidFill>
                  <a:srgbClr val="63D197"/>
                </a:solidFill>
              </a:rPr>
              <a:t>Practically</a:t>
            </a:r>
            <a:r>
              <a:rPr spc="-105" dirty="0">
                <a:solidFill>
                  <a:srgbClr val="63D197"/>
                </a:solidFill>
              </a:rPr>
              <a:t> </a:t>
            </a:r>
            <a:r>
              <a:rPr spc="-25" dirty="0">
                <a:solidFill>
                  <a:srgbClr val="63D197"/>
                </a:solidFill>
              </a:rPr>
              <a:t>Useful</a:t>
            </a:r>
          </a:p>
        </p:txBody>
      </p:sp>
      <p:sp>
        <p:nvSpPr>
          <p:cNvPr id="8" name="Text Placeholder 7">
            <a:extLst>
              <a:ext uri="{FF2B5EF4-FFF2-40B4-BE49-F238E27FC236}">
                <a16:creationId xmlns:a16="http://schemas.microsoft.com/office/drawing/2014/main" id="{77992CE3-3718-0183-4A4D-507FEAC2F7AA}"/>
              </a:ext>
            </a:extLst>
          </p:cNvPr>
          <p:cNvSpPr>
            <a:spLocks noGrp="1"/>
          </p:cNvSpPr>
          <p:nvPr>
            <p:ph type="body" sz="quarter" idx="16"/>
          </p:nvPr>
        </p:nvSpPr>
        <p:spPr/>
        <p:txBody>
          <a:bodyPr/>
          <a:lstStyle/>
          <a:p>
            <a:r>
              <a:rPr lang="en-US" sz="1600" spc="-15" dirty="0">
                <a:solidFill>
                  <a:srgbClr val="616161"/>
                </a:solidFill>
                <a:latin typeface="Corbel" panose="020B0503020204020204" pitchFamily="34" charset="0"/>
                <a:cs typeface="Trebuchet MS"/>
              </a:rPr>
              <a:t>Labeling</a:t>
            </a:r>
            <a:r>
              <a:rPr lang="en-US" sz="1600" spc="-110" dirty="0">
                <a:solidFill>
                  <a:srgbClr val="616161"/>
                </a:solidFill>
                <a:latin typeface="Corbel" panose="020B0503020204020204" pitchFamily="34" charset="0"/>
                <a:cs typeface="Trebuchet MS"/>
              </a:rPr>
              <a:t> </a:t>
            </a:r>
            <a:r>
              <a:rPr lang="en-US" sz="1600" spc="-15" dirty="0">
                <a:solidFill>
                  <a:srgbClr val="616161"/>
                </a:solidFill>
                <a:latin typeface="Corbel" panose="020B0503020204020204" pitchFamily="34" charset="0"/>
                <a:cs typeface="Trebuchet MS"/>
              </a:rPr>
              <a:t>data</a:t>
            </a:r>
            <a:r>
              <a:rPr lang="en-US" sz="1600" spc="-110" dirty="0">
                <a:solidFill>
                  <a:srgbClr val="616161"/>
                </a:solidFill>
                <a:latin typeface="Corbel" panose="020B0503020204020204" pitchFamily="34" charset="0"/>
                <a:cs typeface="Trebuchet MS"/>
              </a:rPr>
              <a:t> </a:t>
            </a:r>
            <a:r>
              <a:rPr lang="en-US" sz="1600" dirty="0">
                <a:solidFill>
                  <a:srgbClr val="616161"/>
                </a:solidFill>
                <a:latin typeface="Corbel" panose="020B0503020204020204" pitchFamily="34" charset="0"/>
                <a:cs typeface="Trebuchet MS"/>
              </a:rPr>
              <a:t>is</a:t>
            </a:r>
            <a:r>
              <a:rPr lang="en-US" sz="1600" spc="-110" dirty="0">
                <a:solidFill>
                  <a:srgbClr val="616161"/>
                </a:solidFill>
                <a:latin typeface="Corbel" panose="020B0503020204020204" pitchFamily="34" charset="0"/>
                <a:cs typeface="Trebuchet MS"/>
              </a:rPr>
              <a:t> </a:t>
            </a:r>
            <a:r>
              <a:rPr lang="en-US" sz="1600" spc="-25" dirty="0">
                <a:solidFill>
                  <a:srgbClr val="616161"/>
                </a:solidFill>
                <a:latin typeface="Corbel" panose="020B0503020204020204" pitchFamily="34" charset="0"/>
                <a:cs typeface="Trebuchet MS"/>
              </a:rPr>
              <a:t>costly</a:t>
            </a:r>
          </a:p>
          <a:p>
            <a:endParaRPr lang="en-US" spc="-25" dirty="0">
              <a:solidFill>
                <a:srgbClr val="616161"/>
              </a:solidFill>
              <a:latin typeface="Corbel" panose="020B0503020204020204" pitchFamily="34" charset="0"/>
              <a:cs typeface="Trebuchet MS"/>
            </a:endParaRPr>
          </a:p>
          <a:p>
            <a:endParaRPr lang="en-US" sz="1600" spc="-25" dirty="0">
              <a:solidFill>
                <a:srgbClr val="616161"/>
              </a:solidFill>
              <a:latin typeface="Corbel" panose="020B0503020204020204" pitchFamily="34" charset="0"/>
              <a:cs typeface="Trebuchet MS"/>
            </a:endParaRPr>
          </a:p>
          <a:p>
            <a:endParaRPr lang="en-US" spc="-25" dirty="0">
              <a:solidFill>
                <a:srgbClr val="616161"/>
              </a:solidFill>
              <a:latin typeface="Corbel" panose="020B0503020204020204" pitchFamily="34" charset="0"/>
              <a:cs typeface="Trebuchet MS"/>
            </a:endParaRPr>
          </a:p>
          <a:p>
            <a:endParaRPr lang="en-US" spc="-25" dirty="0">
              <a:solidFill>
                <a:srgbClr val="616161"/>
              </a:solidFill>
              <a:latin typeface="Corbel" panose="020B0503020204020204" pitchFamily="34" charset="0"/>
              <a:cs typeface="Trebuchet MS"/>
            </a:endParaRPr>
          </a:p>
          <a:p>
            <a:r>
              <a:rPr lang="en-US" sz="1600" spc="-30" dirty="0">
                <a:solidFill>
                  <a:srgbClr val="616161"/>
                </a:solidFill>
                <a:latin typeface="Corbel" panose="020B0503020204020204" pitchFamily="34" charset="0"/>
                <a:cs typeface="Trebuchet MS"/>
              </a:rPr>
              <a:t>Finetuning</a:t>
            </a:r>
            <a:r>
              <a:rPr lang="en-US" sz="1600" spc="-85" dirty="0">
                <a:solidFill>
                  <a:srgbClr val="616161"/>
                </a:solidFill>
                <a:latin typeface="Corbel" panose="020B0503020204020204" pitchFamily="34" charset="0"/>
                <a:cs typeface="Trebuchet MS"/>
              </a:rPr>
              <a:t> </a:t>
            </a:r>
            <a:r>
              <a:rPr lang="en-US" sz="1600" spc="-10" dirty="0">
                <a:solidFill>
                  <a:srgbClr val="616161"/>
                </a:solidFill>
                <a:latin typeface="Corbel" panose="020B0503020204020204" pitchFamily="34" charset="0"/>
                <a:cs typeface="Trebuchet MS"/>
              </a:rPr>
              <a:t>can</a:t>
            </a:r>
            <a:r>
              <a:rPr lang="en-US" sz="1600" spc="-85" dirty="0">
                <a:solidFill>
                  <a:srgbClr val="616161"/>
                </a:solidFill>
                <a:latin typeface="Corbel" panose="020B0503020204020204" pitchFamily="34" charset="0"/>
                <a:cs typeface="Trebuchet MS"/>
              </a:rPr>
              <a:t> tricky</a:t>
            </a:r>
            <a:endParaRPr lang="en-US" sz="1600" dirty="0">
              <a:latin typeface="Corbel" panose="020B0503020204020204" pitchFamily="34" charset="0"/>
              <a:cs typeface="Trebuchet MS"/>
            </a:endParaRPr>
          </a:p>
          <a:p>
            <a:endParaRPr lang="en-US" sz="1600" dirty="0">
              <a:latin typeface="Corbel" panose="020B0503020204020204" pitchFamily="34" charset="0"/>
              <a:cs typeface="Trebuchet MS"/>
            </a:endParaRPr>
          </a:p>
          <a:p>
            <a:endParaRPr lang="en-US" dirty="0"/>
          </a:p>
        </p:txBody>
      </p:sp>
      <p:sp>
        <p:nvSpPr>
          <p:cNvPr id="5" name="object 5"/>
          <p:cNvSpPr txBox="1"/>
          <p:nvPr/>
        </p:nvSpPr>
        <p:spPr>
          <a:xfrm>
            <a:off x="3579020" y="1347788"/>
            <a:ext cx="5729288" cy="2241639"/>
          </a:xfrm>
          <a:prstGeom prst="rect">
            <a:avLst/>
          </a:prstGeom>
        </p:spPr>
        <p:txBody>
          <a:bodyPr vert="horz" wrap="square" lIns="0" tIns="12700" rIns="0" bIns="0" rtlCol="0">
            <a:spAutoFit/>
          </a:bodyPr>
          <a:lstStyle/>
          <a:p>
            <a:pPr marL="379095" indent="-367030">
              <a:lnSpc>
                <a:spcPct val="100000"/>
              </a:lnSpc>
              <a:spcBef>
                <a:spcPts val="100"/>
              </a:spcBef>
              <a:buClr>
                <a:srgbClr val="63D197"/>
              </a:buClr>
              <a:buFont typeface="Arial MT"/>
              <a:buChar char="●"/>
              <a:tabLst>
                <a:tab pos="379095" algn="l"/>
                <a:tab pos="379730" algn="l"/>
              </a:tabLst>
            </a:pPr>
            <a:r>
              <a:rPr lang="en-US" sz="1600" spc="-40" dirty="0">
                <a:latin typeface="Corbel" panose="020B0503020204020204" pitchFamily="34" charset="0"/>
                <a:cs typeface="Microsoft Sans Serif"/>
              </a:rPr>
              <a:t>May r</a:t>
            </a:r>
            <a:r>
              <a:rPr sz="1600" spc="-40" dirty="0">
                <a:latin typeface="Corbel" panose="020B0503020204020204" pitchFamily="34" charset="0"/>
                <a:cs typeface="Microsoft Sans Serif"/>
              </a:rPr>
              <a:t>equire</a:t>
            </a:r>
            <a:r>
              <a:rPr sz="1600" spc="-25" dirty="0">
                <a:latin typeface="Corbel" panose="020B0503020204020204" pitchFamily="34" charset="0"/>
                <a:cs typeface="Microsoft Sans Serif"/>
              </a:rPr>
              <a:t> </a:t>
            </a:r>
            <a:r>
              <a:rPr sz="1600" spc="-10" dirty="0">
                <a:latin typeface="Corbel" panose="020B0503020204020204" pitchFamily="34" charset="0"/>
                <a:cs typeface="Microsoft Sans Serif"/>
              </a:rPr>
              <a:t>domain</a:t>
            </a:r>
            <a:r>
              <a:rPr sz="1600" spc="-20" dirty="0">
                <a:latin typeface="Corbel" panose="020B0503020204020204" pitchFamily="34" charset="0"/>
                <a:cs typeface="Microsoft Sans Serif"/>
              </a:rPr>
              <a:t> </a:t>
            </a:r>
            <a:r>
              <a:rPr sz="1600" spc="-5" dirty="0">
                <a:latin typeface="Corbel" panose="020B0503020204020204" pitchFamily="34" charset="0"/>
                <a:cs typeface="Microsoft Sans Serif"/>
              </a:rPr>
              <a:t>expertise</a:t>
            </a:r>
            <a:endParaRPr sz="1600" dirty="0">
              <a:latin typeface="Corbel" panose="020B0503020204020204" pitchFamily="34" charset="0"/>
              <a:cs typeface="Microsoft Sans Serif"/>
            </a:endParaRPr>
          </a:p>
          <a:p>
            <a:pPr marL="836294" lvl="1" indent="-367030">
              <a:lnSpc>
                <a:spcPct val="100000"/>
              </a:lnSpc>
              <a:buFont typeface="Arial MT"/>
              <a:buChar char="○"/>
              <a:tabLst>
                <a:tab pos="836294" algn="l"/>
                <a:tab pos="836930" algn="l"/>
              </a:tabLst>
            </a:pPr>
            <a:r>
              <a:rPr sz="1600" spc="-20" dirty="0">
                <a:latin typeface="Corbel" panose="020B0503020204020204" pitchFamily="34" charset="0"/>
                <a:cs typeface="Microsoft Sans Serif"/>
              </a:rPr>
              <a:t>Medical,</a:t>
            </a:r>
            <a:r>
              <a:rPr sz="1600" spc="-40" dirty="0">
                <a:latin typeface="Corbel" panose="020B0503020204020204" pitchFamily="34" charset="0"/>
                <a:cs typeface="Microsoft Sans Serif"/>
              </a:rPr>
              <a:t> </a:t>
            </a:r>
            <a:r>
              <a:rPr sz="1600" spc="-20" dirty="0">
                <a:latin typeface="Corbel" panose="020B0503020204020204" pitchFamily="34" charset="0"/>
                <a:cs typeface="Microsoft Sans Serif"/>
              </a:rPr>
              <a:t>legal,</a:t>
            </a:r>
            <a:r>
              <a:rPr sz="1600" spc="-35" dirty="0">
                <a:latin typeface="Corbel" panose="020B0503020204020204" pitchFamily="34" charset="0"/>
                <a:cs typeface="Microsoft Sans Serif"/>
              </a:rPr>
              <a:t> </a:t>
            </a:r>
            <a:r>
              <a:rPr sz="1600" spc="-20" dirty="0">
                <a:latin typeface="Corbel" panose="020B0503020204020204" pitchFamily="34" charset="0"/>
                <a:cs typeface="Microsoft Sans Serif"/>
              </a:rPr>
              <a:t>ﬁnancial</a:t>
            </a:r>
            <a:endParaRPr lang="en-US" sz="1600" spc="-20" dirty="0">
              <a:latin typeface="Corbel" panose="020B0503020204020204" pitchFamily="34" charset="0"/>
              <a:cs typeface="Microsoft Sans Serif"/>
            </a:endParaRPr>
          </a:p>
          <a:p>
            <a:pPr marL="836294" indent="-367030">
              <a:buFont typeface="Arial MT"/>
              <a:buChar char="○"/>
              <a:tabLst>
                <a:tab pos="836294" algn="l"/>
                <a:tab pos="836930" algn="l"/>
              </a:tabLst>
            </a:pPr>
            <a:endParaRPr lang="en-US" sz="1600" spc="-20" dirty="0">
              <a:latin typeface="Corbel" panose="020B0503020204020204" pitchFamily="34" charset="0"/>
              <a:cs typeface="Microsoft Sans Serif"/>
            </a:endParaRPr>
          </a:p>
          <a:p>
            <a:pPr marL="379095" indent="-367030">
              <a:lnSpc>
                <a:spcPct val="100000"/>
              </a:lnSpc>
              <a:spcBef>
                <a:spcPts val="100"/>
              </a:spcBef>
              <a:buClr>
                <a:srgbClr val="63D197"/>
              </a:buClr>
              <a:buFont typeface="Arial MT"/>
              <a:buChar char="●"/>
              <a:tabLst>
                <a:tab pos="379095" algn="l"/>
                <a:tab pos="379730" algn="l"/>
              </a:tabLst>
            </a:pPr>
            <a:r>
              <a:rPr lang="en-US" sz="1600" spc="-95" dirty="0">
                <a:latin typeface="Corbel" panose="020B0503020204020204" pitchFamily="34" charset="0"/>
                <a:cs typeface="Microsoft Sans Serif"/>
              </a:rPr>
              <a:t>You</a:t>
            </a:r>
            <a:r>
              <a:rPr lang="en-US" sz="1600" spc="-20" dirty="0">
                <a:latin typeface="Corbel" panose="020B0503020204020204" pitchFamily="34" charset="0"/>
                <a:cs typeface="Microsoft Sans Serif"/>
              </a:rPr>
              <a:t> </a:t>
            </a:r>
            <a:r>
              <a:rPr lang="en-US" sz="1600" spc="15" dirty="0">
                <a:latin typeface="Corbel" panose="020B0503020204020204" pitchFamily="34" charset="0"/>
                <a:cs typeface="Microsoft Sans Serif"/>
              </a:rPr>
              <a:t>don’t</a:t>
            </a:r>
            <a:r>
              <a:rPr lang="en-US" sz="1600" spc="-20" dirty="0">
                <a:latin typeface="Corbel" panose="020B0503020204020204" pitchFamily="34" charset="0"/>
                <a:cs typeface="Microsoft Sans Serif"/>
              </a:rPr>
              <a:t> </a:t>
            </a:r>
            <a:r>
              <a:rPr lang="en-US" sz="1600" spc="-5" dirty="0">
                <a:latin typeface="Corbel" panose="020B0503020204020204" pitchFamily="34" charset="0"/>
                <a:cs typeface="Microsoft Sans Serif"/>
              </a:rPr>
              <a:t>want</a:t>
            </a:r>
            <a:r>
              <a:rPr lang="en-US" sz="1600" spc="-20" dirty="0">
                <a:latin typeface="Corbel" panose="020B0503020204020204" pitchFamily="34" charset="0"/>
                <a:cs typeface="Microsoft Sans Serif"/>
              </a:rPr>
              <a:t> </a:t>
            </a:r>
            <a:r>
              <a:rPr lang="en-US" sz="1600" spc="25" dirty="0">
                <a:latin typeface="Corbel" panose="020B0503020204020204" pitchFamily="34" charset="0"/>
                <a:cs typeface="Microsoft Sans Serif"/>
              </a:rPr>
              <a:t>to</a:t>
            </a:r>
            <a:r>
              <a:rPr lang="en-US" sz="1600" spc="-20" dirty="0">
                <a:latin typeface="Corbel" panose="020B0503020204020204" pitchFamily="34" charset="0"/>
                <a:cs typeface="Microsoft Sans Serif"/>
              </a:rPr>
              <a:t> </a:t>
            </a:r>
            <a:r>
              <a:rPr lang="en-US" sz="1600" spc="20" dirty="0">
                <a:latin typeface="Corbel" panose="020B0503020204020204" pitchFamily="34" charset="0"/>
                <a:cs typeface="Microsoft Sans Serif"/>
              </a:rPr>
              <a:t>get</a:t>
            </a:r>
            <a:r>
              <a:rPr lang="en-US" sz="1600" spc="-20" dirty="0">
                <a:latin typeface="Corbel" panose="020B0503020204020204" pitchFamily="34" charset="0"/>
                <a:cs typeface="Microsoft Sans Serif"/>
              </a:rPr>
              <a:t> </a:t>
            </a:r>
            <a:r>
              <a:rPr lang="en-US" sz="1600" spc="-5" dirty="0">
                <a:latin typeface="Corbel" panose="020B0503020204020204" pitchFamily="34" charset="0"/>
                <a:cs typeface="Microsoft Sans Serif"/>
              </a:rPr>
              <a:t>more</a:t>
            </a:r>
            <a:r>
              <a:rPr lang="en-US" sz="1600" spc="-15" dirty="0">
                <a:latin typeface="Corbel" panose="020B0503020204020204" pitchFamily="34" charset="0"/>
                <a:cs typeface="Microsoft Sans Serif"/>
              </a:rPr>
              <a:t> data</a:t>
            </a:r>
            <a:endParaRPr lang="en-US" sz="1600" dirty="0">
              <a:latin typeface="Corbel" panose="020B0503020204020204" pitchFamily="34" charset="0"/>
              <a:cs typeface="Microsoft Sans Serif"/>
            </a:endParaRPr>
          </a:p>
          <a:p>
            <a:pPr marL="379095" indent="-367030">
              <a:buClr>
                <a:srgbClr val="63D197"/>
              </a:buClr>
              <a:buFont typeface="Arial MT"/>
              <a:buChar char="●"/>
              <a:tabLst>
                <a:tab pos="379095" algn="l"/>
                <a:tab pos="379730" algn="l"/>
              </a:tabLst>
            </a:pPr>
            <a:r>
              <a:rPr lang="en-US" sz="1600" spc="-15" dirty="0">
                <a:latin typeface="Corbel" panose="020B0503020204020204" pitchFamily="34" charset="0"/>
                <a:cs typeface="Microsoft Sans Serif"/>
              </a:rPr>
              <a:t>Emergent, time-sensitive scenarios</a:t>
            </a:r>
            <a:endParaRPr lang="en-US" sz="1600" dirty="0">
              <a:latin typeface="Corbel" panose="020B0503020204020204" pitchFamily="34" charset="0"/>
              <a:cs typeface="Microsoft Sans Serif"/>
            </a:endParaRPr>
          </a:p>
          <a:p>
            <a:pPr marL="836294" lvl="1" indent="-367030">
              <a:lnSpc>
                <a:spcPct val="100000"/>
              </a:lnSpc>
              <a:buFont typeface="Arial MT"/>
              <a:buChar char="○"/>
              <a:tabLst>
                <a:tab pos="836294" algn="l"/>
                <a:tab pos="836930" algn="l"/>
              </a:tabLst>
            </a:pPr>
            <a:r>
              <a:rPr lang="en-US" sz="1600" spc="-15" dirty="0">
                <a:latin typeface="Corbel" panose="020B0503020204020204" pitchFamily="34" charset="0"/>
                <a:cs typeface="Microsoft Sans Serif"/>
              </a:rPr>
              <a:t>Something</a:t>
            </a:r>
            <a:r>
              <a:rPr lang="en-US" sz="1600" spc="-35" dirty="0">
                <a:latin typeface="Corbel" panose="020B0503020204020204" pitchFamily="34" charset="0"/>
                <a:cs typeface="Microsoft Sans Serif"/>
              </a:rPr>
              <a:t> </a:t>
            </a:r>
            <a:r>
              <a:rPr lang="en-US" sz="1600" spc="5" dirty="0">
                <a:latin typeface="Corbel" panose="020B0503020204020204" pitchFamily="34" charset="0"/>
                <a:cs typeface="Microsoft Sans Serif"/>
              </a:rPr>
              <a:t>new</a:t>
            </a:r>
            <a:r>
              <a:rPr lang="en-US" sz="1600" spc="-35" dirty="0">
                <a:latin typeface="Corbel" panose="020B0503020204020204" pitchFamily="34" charset="0"/>
                <a:cs typeface="Microsoft Sans Serif"/>
              </a:rPr>
              <a:t> </a:t>
            </a:r>
            <a:r>
              <a:rPr lang="en-US" sz="1600" spc="5" dirty="0">
                <a:latin typeface="Corbel" panose="020B0503020204020204" pitchFamily="34" charset="0"/>
                <a:cs typeface="Microsoft Sans Serif"/>
              </a:rPr>
              <a:t>happened</a:t>
            </a:r>
            <a:r>
              <a:rPr lang="en-US" sz="1600" dirty="0">
                <a:latin typeface="Corbel" panose="020B0503020204020204" pitchFamily="34" charset="0"/>
                <a:cs typeface="Microsoft Sans Serif"/>
              </a:rPr>
              <a:t>—</a:t>
            </a:r>
            <a:r>
              <a:rPr lang="en-US" sz="1600" spc="5" dirty="0">
                <a:latin typeface="Corbel" panose="020B0503020204020204" pitchFamily="34" charset="0"/>
                <a:cs typeface="Microsoft Sans Serif"/>
              </a:rPr>
              <a:t>need</a:t>
            </a:r>
            <a:r>
              <a:rPr lang="en-US" sz="1600" spc="-30" dirty="0">
                <a:latin typeface="Corbel" panose="020B0503020204020204" pitchFamily="34" charset="0"/>
                <a:cs typeface="Microsoft Sans Serif"/>
              </a:rPr>
              <a:t> </a:t>
            </a:r>
            <a:r>
              <a:rPr lang="en-US" sz="1600" spc="25" dirty="0">
                <a:latin typeface="Corbel" panose="020B0503020204020204" pitchFamily="34" charset="0"/>
                <a:cs typeface="Microsoft Sans Serif"/>
              </a:rPr>
              <a:t>to</a:t>
            </a:r>
            <a:r>
              <a:rPr lang="en-US" sz="1600" spc="-30" dirty="0">
                <a:latin typeface="Corbel" panose="020B0503020204020204" pitchFamily="34" charset="0"/>
                <a:cs typeface="Microsoft Sans Serif"/>
              </a:rPr>
              <a:t> </a:t>
            </a:r>
            <a:r>
              <a:rPr lang="en-US" sz="1600" spc="-10" dirty="0">
                <a:latin typeface="Corbel" panose="020B0503020204020204" pitchFamily="34" charset="0"/>
                <a:cs typeface="Microsoft Sans Serif"/>
              </a:rPr>
              <a:t>react</a:t>
            </a:r>
            <a:r>
              <a:rPr lang="en-US" sz="1600" spc="-25" dirty="0">
                <a:latin typeface="Corbel" panose="020B0503020204020204" pitchFamily="34" charset="0"/>
                <a:cs typeface="Microsoft Sans Serif"/>
              </a:rPr>
              <a:t> </a:t>
            </a:r>
            <a:r>
              <a:rPr lang="en-US" sz="1600" spc="-10" dirty="0">
                <a:latin typeface="Corbel" panose="020B0503020204020204" pitchFamily="34" charset="0"/>
                <a:cs typeface="Microsoft Sans Serif"/>
              </a:rPr>
              <a:t>quickly!</a:t>
            </a:r>
          </a:p>
          <a:p>
            <a:pPr marL="836294" lvl="1" indent="-367030">
              <a:lnSpc>
                <a:spcPct val="100000"/>
              </a:lnSpc>
              <a:buFont typeface="Arial MT"/>
              <a:buChar char="○"/>
              <a:tabLst>
                <a:tab pos="836294" algn="l"/>
                <a:tab pos="836930" algn="l"/>
              </a:tabLst>
            </a:pPr>
            <a:endParaRPr lang="en-US" sz="1600" spc="-10" dirty="0">
              <a:latin typeface="Corbel" panose="020B0503020204020204" pitchFamily="34" charset="0"/>
              <a:cs typeface="Microsoft Sans Serif"/>
            </a:endParaRPr>
          </a:p>
          <a:p>
            <a:pPr marL="836294" lvl="1" indent="-367030">
              <a:lnSpc>
                <a:spcPct val="100000"/>
              </a:lnSpc>
              <a:buFont typeface="Arial MT"/>
              <a:buChar char="○"/>
              <a:tabLst>
                <a:tab pos="836294" algn="l"/>
                <a:tab pos="836930" algn="l"/>
              </a:tabLst>
            </a:pPr>
            <a:endParaRPr lang="en-US" sz="1600" spc="-10" dirty="0">
              <a:latin typeface="Corbel" panose="020B0503020204020204" pitchFamily="34" charset="0"/>
              <a:cs typeface="Microsoft Sans Serif"/>
            </a:endParaRPr>
          </a:p>
          <a:p>
            <a:pPr marL="836294" indent="-367030">
              <a:buFont typeface="Arial MT"/>
              <a:buChar char="○"/>
              <a:tabLst>
                <a:tab pos="836294" algn="l"/>
                <a:tab pos="836930" algn="l"/>
              </a:tabLst>
            </a:pPr>
            <a:endParaRPr lang="en-US" sz="1600" spc="-10" dirty="0">
              <a:latin typeface="Corbel" panose="020B0503020204020204" pitchFamily="34" charset="0"/>
              <a:cs typeface="Microsoft Sans Serif"/>
            </a:endParaRPr>
          </a:p>
        </p:txBody>
      </p:sp>
      <p:sp>
        <p:nvSpPr>
          <p:cNvPr id="7" name="Google Shape;138;g1501cc781cf_0_0">
            <a:extLst>
              <a:ext uri="{FF2B5EF4-FFF2-40B4-BE49-F238E27FC236}">
                <a16:creationId xmlns:a16="http://schemas.microsoft.com/office/drawing/2014/main" id="{902FB25E-6A34-8FEC-EA96-A9A939C83B8E}"/>
              </a:ext>
            </a:extLst>
          </p:cNvPr>
          <p:cNvSpPr txBox="1"/>
          <p:nvPr/>
        </p:nvSpPr>
        <p:spPr>
          <a:xfrm>
            <a:off x="2313623" y="4865004"/>
            <a:ext cx="4516753" cy="3231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dirty="0">
                <a:latin typeface="Corbel"/>
                <a:ea typeface="Corbel"/>
                <a:cs typeface="Corbel"/>
                <a:sym typeface="Corbel"/>
              </a:rPr>
              <a:t>[</a:t>
            </a:r>
            <a:r>
              <a:rPr lang="en-US" sz="900" dirty="0">
                <a:latin typeface="Corbel"/>
                <a:ea typeface="Corbel"/>
                <a:cs typeface="Corbel"/>
                <a:sym typeface="Corbel"/>
                <a:hlinkClick r:id="rId2"/>
              </a:rPr>
              <a:t>ACL 2022 Tutorial Beltagy, Cohan, Logan IV, Min and Singh</a:t>
            </a:r>
            <a:r>
              <a:rPr lang="en-US" sz="900" dirty="0">
                <a:latin typeface="Corbel"/>
                <a:ea typeface="Corbel"/>
                <a:cs typeface="Corbel"/>
                <a:sym typeface="Corbel"/>
              </a:rPr>
              <a:t>; quote credit: Colin </a:t>
            </a:r>
            <a:r>
              <a:rPr lang="en-US" sz="900" dirty="0" err="1">
                <a:latin typeface="Corbel"/>
                <a:ea typeface="Corbel"/>
                <a:cs typeface="Corbel"/>
                <a:sym typeface="Corbel"/>
              </a:rPr>
              <a:t>Raffel</a:t>
            </a:r>
            <a:r>
              <a:rPr lang="en" sz="900" dirty="0">
                <a:latin typeface="Corbel"/>
                <a:ea typeface="Corbel"/>
                <a:cs typeface="Corbel"/>
                <a:sym typeface="Corbel"/>
              </a:rPr>
              <a:t>]</a:t>
            </a:r>
            <a:endParaRPr sz="900" dirty="0">
              <a:latin typeface="Corbel"/>
              <a:ea typeface="Corbel"/>
              <a:cs typeface="Corbel"/>
              <a:sym typeface="Corbel"/>
            </a:endParaRPr>
          </a:p>
        </p:txBody>
      </p:sp>
      <p:sp>
        <p:nvSpPr>
          <p:cNvPr id="3" name="object 6">
            <a:extLst>
              <a:ext uri="{FF2B5EF4-FFF2-40B4-BE49-F238E27FC236}">
                <a16:creationId xmlns:a16="http://schemas.microsoft.com/office/drawing/2014/main" id="{CD5D491F-C23F-7880-734A-E9C3233988BA}"/>
              </a:ext>
            </a:extLst>
          </p:cNvPr>
          <p:cNvSpPr txBox="1"/>
          <p:nvPr/>
        </p:nvSpPr>
        <p:spPr>
          <a:xfrm>
            <a:off x="3582034" y="3068792"/>
            <a:ext cx="3966210" cy="1490152"/>
          </a:xfrm>
          <a:prstGeom prst="rect">
            <a:avLst/>
          </a:prstGeom>
        </p:spPr>
        <p:txBody>
          <a:bodyPr vert="horz" wrap="square" lIns="0" tIns="12700" rIns="0" bIns="0" rtlCol="0">
            <a:spAutoFit/>
          </a:bodyPr>
          <a:lstStyle/>
          <a:p>
            <a:pPr marL="379095" indent="-367030">
              <a:lnSpc>
                <a:spcPct val="100000"/>
              </a:lnSpc>
              <a:spcBef>
                <a:spcPts val="100"/>
              </a:spcBef>
              <a:buClr>
                <a:srgbClr val="63D197"/>
              </a:buClr>
              <a:buFont typeface="Arial MT"/>
              <a:buChar char="●"/>
              <a:tabLst>
                <a:tab pos="379095" algn="l"/>
                <a:tab pos="379730" algn="l"/>
              </a:tabLst>
            </a:pPr>
            <a:r>
              <a:rPr sz="1600" spc="-40" dirty="0">
                <a:latin typeface="Corbel" panose="020B0503020204020204" pitchFamily="34" charset="0"/>
                <a:cs typeface="Microsoft Sans Serif"/>
              </a:rPr>
              <a:t>Training</a:t>
            </a:r>
            <a:r>
              <a:rPr sz="1600" spc="-15" dirty="0">
                <a:latin typeface="Corbel" panose="020B0503020204020204" pitchFamily="34" charset="0"/>
                <a:cs typeface="Microsoft Sans Serif"/>
              </a:rPr>
              <a:t> </a:t>
            </a:r>
            <a:r>
              <a:rPr sz="1600" spc="-35" dirty="0">
                <a:latin typeface="Corbel" panose="020B0503020204020204" pitchFamily="34" charset="0"/>
                <a:cs typeface="Microsoft Sans Serif"/>
              </a:rPr>
              <a:t>is</a:t>
            </a:r>
            <a:r>
              <a:rPr sz="1600" spc="-15" dirty="0">
                <a:latin typeface="Corbel" panose="020B0503020204020204" pitchFamily="34" charset="0"/>
                <a:cs typeface="Microsoft Sans Serif"/>
              </a:rPr>
              <a:t> sensitive</a:t>
            </a:r>
            <a:r>
              <a:rPr sz="1600" spc="-10" dirty="0">
                <a:latin typeface="Corbel" panose="020B0503020204020204" pitchFamily="34" charset="0"/>
                <a:cs typeface="Microsoft Sans Serif"/>
              </a:rPr>
              <a:t> </a:t>
            </a:r>
            <a:r>
              <a:rPr sz="1600" spc="25" dirty="0">
                <a:latin typeface="Corbel" panose="020B0503020204020204" pitchFamily="34" charset="0"/>
                <a:cs typeface="Microsoft Sans Serif"/>
              </a:rPr>
              <a:t>to</a:t>
            </a:r>
            <a:r>
              <a:rPr sz="1600" spc="-15" dirty="0">
                <a:latin typeface="Corbel" panose="020B0503020204020204" pitchFamily="34" charset="0"/>
                <a:cs typeface="Microsoft Sans Serif"/>
              </a:rPr>
              <a:t> </a:t>
            </a:r>
            <a:r>
              <a:rPr sz="1600" spc="-20" dirty="0">
                <a:latin typeface="Corbel" panose="020B0503020204020204" pitchFamily="34" charset="0"/>
                <a:cs typeface="Microsoft Sans Serif"/>
              </a:rPr>
              <a:t>hyperparams</a:t>
            </a:r>
            <a:endParaRPr sz="1600" dirty="0">
              <a:latin typeface="Corbel" panose="020B0503020204020204" pitchFamily="34" charset="0"/>
              <a:cs typeface="Microsoft Sans Serif"/>
            </a:endParaRPr>
          </a:p>
          <a:p>
            <a:pPr marL="379095" indent="-367030">
              <a:lnSpc>
                <a:spcPct val="100000"/>
              </a:lnSpc>
              <a:buClr>
                <a:srgbClr val="63D197"/>
              </a:buClr>
              <a:buFont typeface="Arial MT"/>
              <a:buChar char="●"/>
              <a:tabLst>
                <a:tab pos="379095" algn="l"/>
                <a:tab pos="379730" algn="l"/>
              </a:tabLst>
            </a:pPr>
            <a:r>
              <a:rPr sz="1600" spc="10" dirty="0">
                <a:latin typeface="Corbel" panose="020B0503020204020204" pitchFamily="34" charset="0"/>
                <a:cs typeface="Microsoft Sans Serif"/>
              </a:rPr>
              <a:t>Not</a:t>
            </a:r>
            <a:r>
              <a:rPr sz="1600" spc="-20" dirty="0">
                <a:latin typeface="Corbel" panose="020B0503020204020204" pitchFamily="34" charset="0"/>
                <a:cs typeface="Microsoft Sans Serif"/>
              </a:rPr>
              <a:t> </a:t>
            </a:r>
            <a:r>
              <a:rPr sz="1600" spc="5" dirty="0">
                <a:latin typeface="Corbel" panose="020B0503020204020204" pitchFamily="34" charset="0"/>
                <a:cs typeface="Microsoft Sans Serif"/>
              </a:rPr>
              <a:t>enough</a:t>
            </a:r>
            <a:r>
              <a:rPr sz="1600" spc="-20" dirty="0">
                <a:latin typeface="Corbel" panose="020B0503020204020204" pitchFamily="34" charset="0"/>
                <a:cs typeface="Microsoft Sans Serif"/>
              </a:rPr>
              <a:t> </a:t>
            </a:r>
            <a:r>
              <a:rPr sz="1600" spc="-10" dirty="0">
                <a:latin typeface="Corbel" panose="020B0503020204020204" pitchFamily="34" charset="0"/>
                <a:cs typeface="Microsoft Sans Serif"/>
              </a:rPr>
              <a:t>validation</a:t>
            </a:r>
            <a:r>
              <a:rPr sz="1600" spc="-20" dirty="0">
                <a:latin typeface="Corbel" panose="020B0503020204020204" pitchFamily="34" charset="0"/>
                <a:cs typeface="Microsoft Sans Serif"/>
              </a:rPr>
              <a:t> </a:t>
            </a:r>
            <a:r>
              <a:rPr sz="1600" spc="-15" dirty="0">
                <a:latin typeface="Corbel" panose="020B0503020204020204" pitchFamily="34" charset="0"/>
                <a:cs typeface="Microsoft Sans Serif"/>
              </a:rPr>
              <a:t>data</a:t>
            </a:r>
            <a:endParaRPr sz="1600" dirty="0">
              <a:latin typeface="Corbel" panose="020B0503020204020204" pitchFamily="34" charset="0"/>
              <a:cs typeface="Microsoft Sans Serif"/>
            </a:endParaRPr>
          </a:p>
          <a:p>
            <a:pPr marL="379095" indent="-367030">
              <a:lnSpc>
                <a:spcPct val="100000"/>
              </a:lnSpc>
              <a:buClr>
                <a:srgbClr val="63D197"/>
              </a:buClr>
              <a:buFont typeface="Arial MT"/>
              <a:buChar char="●"/>
              <a:tabLst>
                <a:tab pos="379095" algn="l"/>
                <a:tab pos="379730" algn="l"/>
              </a:tabLst>
            </a:pPr>
            <a:r>
              <a:rPr lang="en-US" sz="1600" spc="25" dirty="0">
                <a:latin typeface="Corbel" panose="020B0503020204020204" pitchFamily="34" charset="0"/>
                <a:cs typeface="Microsoft Sans Serif"/>
              </a:rPr>
              <a:t>We don’t quite understand how finetuning works</a:t>
            </a:r>
          </a:p>
          <a:p>
            <a:pPr marL="379095" indent="-367030">
              <a:buClr>
                <a:srgbClr val="63D197"/>
              </a:buClr>
              <a:buFont typeface="Arial MT"/>
              <a:buChar char="●"/>
              <a:tabLst>
                <a:tab pos="379095" algn="l"/>
                <a:tab pos="379730" algn="l"/>
              </a:tabLst>
            </a:pPr>
            <a:r>
              <a:rPr lang="en-US" sz="1600" spc="-30" dirty="0">
                <a:latin typeface="Corbel" panose="020B0503020204020204" pitchFamily="34" charset="0"/>
                <a:cs typeface="Microsoft Sans Serif"/>
              </a:rPr>
              <a:t>Expensive</a:t>
            </a:r>
            <a:r>
              <a:rPr lang="en-US" sz="1600" spc="-20" dirty="0">
                <a:latin typeface="Corbel" panose="020B0503020204020204" pitchFamily="34" charset="0"/>
                <a:cs typeface="Microsoft Sans Serif"/>
              </a:rPr>
              <a:t> </a:t>
            </a:r>
            <a:r>
              <a:rPr lang="en-US" sz="1600" spc="25" dirty="0">
                <a:latin typeface="Corbel" panose="020B0503020204020204" pitchFamily="34" charset="0"/>
                <a:cs typeface="Microsoft Sans Serif"/>
              </a:rPr>
              <a:t>to</a:t>
            </a:r>
            <a:r>
              <a:rPr lang="en-US" sz="1600" spc="-15" dirty="0">
                <a:latin typeface="Corbel" panose="020B0503020204020204" pitchFamily="34" charset="0"/>
                <a:cs typeface="Microsoft Sans Serif"/>
              </a:rPr>
              <a:t> </a:t>
            </a:r>
            <a:r>
              <a:rPr lang="en-US" sz="1600" spc="-25" dirty="0">
                <a:latin typeface="Corbel" panose="020B0503020204020204" pitchFamily="34" charset="0"/>
                <a:cs typeface="Microsoft Sans Serif"/>
              </a:rPr>
              <a:t>train,</a:t>
            </a:r>
            <a:r>
              <a:rPr lang="en-US" sz="1600" spc="-20" dirty="0">
                <a:latin typeface="Corbel" panose="020B0503020204020204" pitchFamily="34" charset="0"/>
                <a:cs typeface="Microsoft Sans Serif"/>
              </a:rPr>
              <a:t> </a:t>
            </a:r>
            <a:r>
              <a:rPr lang="en-US" sz="1600" spc="-5" dirty="0">
                <a:latin typeface="Corbel" panose="020B0503020204020204" pitchFamily="34" charset="0"/>
                <a:cs typeface="Microsoft Sans Serif"/>
              </a:rPr>
              <a:t>time</a:t>
            </a:r>
            <a:r>
              <a:rPr lang="en-US" sz="1600" spc="-15" dirty="0">
                <a:latin typeface="Corbel" panose="020B0503020204020204" pitchFamily="34" charset="0"/>
                <a:cs typeface="Microsoft Sans Serif"/>
              </a:rPr>
              <a:t> </a:t>
            </a:r>
            <a:r>
              <a:rPr lang="en-US" sz="1600" spc="-10" dirty="0">
                <a:latin typeface="Corbel" panose="020B0503020204020204" pitchFamily="34" charset="0"/>
                <a:cs typeface="Microsoft Sans Serif"/>
              </a:rPr>
              <a:t>and</a:t>
            </a:r>
            <a:r>
              <a:rPr lang="en-US" sz="1600" spc="-20" dirty="0">
                <a:latin typeface="Corbel" panose="020B0503020204020204" pitchFamily="34" charset="0"/>
                <a:cs typeface="Microsoft Sans Serif"/>
              </a:rPr>
              <a:t> </a:t>
            </a:r>
            <a:r>
              <a:rPr lang="en-US" sz="1600" spc="-15" dirty="0">
                <a:latin typeface="Corbel" panose="020B0503020204020204" pitchFamily="34" charset="0"/>
                <a:cs typeface="Microsoft Sans Serif"/>
              </a:rPr>
              <a:t>memory</a:t>
            </a:r>
            <a:endParaRPr lang="en-US" sz="1600" dirty="0">
              <a:latin typeface="Corbel" panose="020B0503020204020204" pitchFamily="34" charset="0"/>
              <a:cs typeface="Microsoft Sans Serif"/>
            </a:endParaRPr>
          </a:p>
          <a:p>
            <a:pPr marL="12065">
              <a:lnSpc>
                <a:spcPct val="100000"/>
              </a:lnSpc>
              <a:buClr>
                <a:srgbClr val="63D197"/>
              </a:buClr>
              <a:tabLst>
                <a:tab pos="379095" algn="l"/>
                <a:tab pos="379730" algn="l"/>
              </a:tabLst>
            </a:pPr>
            <a:endParaRPr sz="1600" dirty="0">
              <a:latin typeface="Corbel" panose="020B0503020204020204" pitchFamily="34" charset="0"/>
              <a:cs typeface="Microsoft Sans Serif"/>
            </a:endParaRPr>
          </a:p>
        </p:txBody>
      </p:sp>
    </p:spTree>
    <p:extLst>
      <p:ext uri="{BB962C8B-B14F-4D97-AF65-F5344CB8AC3E}">
        <p14:creationId xmlns:p14="http://schemas.microsoft.com/office/powerpoint/2010/main" val="23406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animEffect transition="in" filter="fade">
                                      <p:cBhvr>
                                        <p:cTn id="7" dur="500"/>
                                        <p:tgtEl>
                                          <p:spTgt spid="8">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4342" y="520950"/>
            <a:ext cx="8333584" cy="443711"/>
          </a:xfrm>
          <a:prstGeom prst="rect">
            <a:avLst/>
          </a:prstGeom>
        </p:spPr>
        <p:txBody>
          <a:bodyPr vert="horz" wrap="square" lIns="0" tIns="12700" rIns="0" bIns="0" rtlCol="0">
            <a:spAutoFit/>
          </a:bodyPr>
          <a:lstStyle/>
          <a:p>
            <a:pPr marL="12700">
              <a:lnSpc>
                <a:spcPct val="100000"/>
              </a:lnSpc>
              <a:spcBef>
                <a:spcPts val="100"/>
              </a:spcBef>
            </a:pPr>
            <a:r>
              <a:rPr lang="en-US" sz="2800" spc="-45" dirty="0"/>
              <a:t>In-Context </a:t>
            </a:r>
            <a:r>
              <a:rPr lang="en-US" sz="2800" spc="-65" dirty="0"/>
              <a:t>Learning: </a:t>
            </a:r>
            <a:r>
              <a:rPr lang="en-US" sz="2800" spc="-25" dirty="0">
                <a:solidFill>
                  <a:srgbClr val="FF5252"/>
                </a:solidFill>
              </a:rPr>
              <a:t>Intellectually Intriguing</a:t>
            </a:r>
          </a:p>
        </p:txBody>
      </p:sp>
      <p:sp>
        <p:nvSpPr>
          <p:cNvPr id="6" name="Text Placeholder 5">
            <a:extLst>
              <a:ext uri="{FF2B5EF4-FFF2-40B4-BE49-F238E27FC236}">
                <a16:creationId xmlns:a16="http://schemas.microsoft.com/office/drawing/2014/main" id="{6A0104D5-1263-07DB-5B6A-A1E214BBA346}"/>
              </a:ext>
            </a:extLst>
          </p:cNvPr>
          <p:cNvSpPr>
            <a:spLocks noGrp="1"/>
          </p:cNvSpPr>
          <p:nvPr>
            <p:ph type="body" sz="quarter" idx="16"/>
          </p:nvPr>
        </p:nvSpPr>
        <p:spPr/>
        <p:txBody>
          <a:bodyPr/>
          <a:lstStyle/>
          <a:p>
            <a:r>
              <a:rPr lang="en-US" sz="1600" spc="-45" dirty="0">
                <a:solidFill>
                  <a:srgbClr val="616161"/>
                </a:solidFill>
                <a:latin typeface="Corbel" panose="020B0503020204020204" pitchFamily="34" charset="0"/>
                <a:cs typeface="Trebuchet MS"/>
              </a:rPr>
              <a:t>Potential</a:t>
            </a:r>
            <a:r>
              <a:rPr lang="en-US" sz="1600" spc="-85" dirty="0">
                <a:solidFill>
                  <a:srgbClr val="616161"/>
                </a:solidFill>
                <a:latin typeface="Corbel" panose="020B0503020204020204" pitchFamily="34" charset="0"/>
                <a:cs typeface="Trebuchet MS"/>
              </a:rPr>
              <a:t> </a:t>
            </a:r>
            <a:r>
              <a:rPr lang="en-US" sz="1600" spc="-45" dirty="0">
                <a:solidFill>
                  <a:srgbClr val="616161"/>
                </a:solidFill>
                <a:latin typeface="Corbel" panose="020B0503020204020204" pitchFamily="34" charset="0"/>
                <a:cs typeface="Trebuchet MS"/>
              </a:rPr>
              <a:t>test</a:t>
            </a:r>
            <a:r>
              <a:rPr lang="en-US" sz="1600" spc="-80" dirty="0">
                <a:solidFill>
                  <a:srgbClr val="616161"/>
                </a:solidFill>
                <a:latin typeface="Corbel" panose="020B0503020204020204" pitchFamily="34" charset="0"/>
                <a:cs typeface="Trebuchet MS"/>
              </a:rPr>
              <a:t> </a:t>
            </a:r>
            <a:r>
              <a:rPr lang="en-US" sz="1600" spc="-65" dirty="0">
                <a:solidFill>
                  <a:srgbClr val="616161"/>
                </a:solidFill>
                <a:latin typeface="Corbel" panose="020B0503020204020204" pitchFamily="34" charset="0"/>
                <a:cs typeface="Trebuchet MS"/>
              </a:rPr>
              <a:t>for</a:t>
            </a:r>
            <a:r>
              <a:rPr lang="en-US" sz="1600" spc="-80" dirty="0">
                <a:solidFill>
                  <a:srgbClr val="616161"/>
                </a:solidFill>
                <a:latin typeface="Corbel" panose="020B0503020204020204" pitchFamily="34" charset="0"/>
                <a:cs typeface="Trebuchet MS"/>
              </a:rPr>
              <a:t> </a:t>
            </a:r>
            <a:r>
              <a:rPr lang="en-US" sz="1600" spc="-55" dirty="0">
                <a:solidFill>
                  <a:srgbClr val="616161"/>
                </a:solidFill>
                <a:latin typeface="Corbel" panose="020B0503020204020204" pitchFamily="34" charset="0"/>
                <a:cs typeface="Trebuchet MS"/>
              </a:rPr>
              <a:t>“Intelligent</a:t>
            </a:r>
            <a:r>
              <a:rPr lang="en-US" sz="1600" spc="-80" dirty="0">
                <a:solidFill>
                  <a:srgbClr val="616161"/>
                </a:solidFill>
                <a:latin typeface="Corbel" panose="020B0503020204020204" pitchFamily="34" charset="0"/>
                <a:cs typeface="Trebuchet MS"/>
              </a:rPr>
              <a:t> </a:t>
            </a:r>
            <a:r>
              <a:rPr lang="en-US" sz="1600" spc="-45" dirty="0">
                <a:solidFill>
                  <a:srgbClr val="616161"/>
                </a:solidFill>
                <a:latin typeface="Corbel" panose="020B0503020204020204" pitchFamily="34" charset="0"/>
                <a:cs typeface="Trebuchet MS"/>
              </a:rPr>
              <a:t>Behavior”</a:t>
            </a:r>
          </a:p>
          <a:p>
            <a:endParaRPr lang="en-US" spc="-45" dirty="0">
              <a:solidFill>
                <a:srgbClr val="616161"/>
              </a:solidFill>
              <a:latin typeface="Corbel" panose="020B0503020204020204" pitchFamily="34" charset="0"/>
              <a:cs typeface="Trebuchet MS"/>
            </a:endParaRPr>
          </a:p>
          <a:p>
            <a:endParaRPr lang="en-US" sz="1600" spc="-45" dirty="0">
              <a:solidFill>
                <a:srgbClr val="616161"/>
              </a:solidFill>
              <a:latin typeface="Corbel" panose="020B0503020204020204" pitchFamily="34" charset="0"/>
              <a:cs typeface="Trebuchet MS"/>
            </a:endParaRPr>
          </a:p>
          <a:p>
            <a:endParaRPr lang="en-US" sz="1600" dirty="0">
              <a:latin typeface="Corbel" panose="020B0503020204020204" pitchFamily="34" charset="0"/>
              <a:cs typeface="Trebuchet MS"/>
            </a:endParaRPr>
          </a:p>
          <a:p>
            <a:endParaRPr lang="en-US" dirty="0">
              <a:latin typeface="Corbel" panose="020B0503020204020204" pitchFamily="34" charset="0"/>
              <a:cs typeface="Trebuchet MS"/>
            </a:endParaRPr>
          </a:p>
          <a:p>
            <a:r>
              <a:rPr lang="en-US" sz="1600" spc="5" dirty="0">
                <a:solidFill>
                  <a:srgbClr val="616161"/>
                </a:solidFill>
                <a:latin typeface="Corbel" panose="020B0503020204020204" pitchFamily="34" charset="0"/>
                <a:cs typeface="Trebuchet MS"/>
              </a:rPr>
              <a:t>Insights</a:t>
            </a:r>
            <a:r>
              <a:rPr lang="en-US" sz="1600" spc="-85" dirty="0">
                <a:solidFill>
                  <a:srgbClr val="616161"/>
                </a:solidFill>
                <a:latin typeface="Corbel" panose="020B0503020204020204" pitchFamily="34" charset="0"/>
                <a:cs typeface="Trebuchet MS"/>
              </a:rPr>
              <a:t> </a:t>
            </a:r>
            <a:r>
              <a:rPr lang="en-US" sz="1600" spc="-50" dirty="0">
                <a:solidFill>
                  <a:srgbClr val="616161"/>
                </a:solidFill>
                <a:latin typeface="Corbel" panose="020B0503020204020204" pitchFamily="34" charset="0"/>
                <a:cs typeface="Trebuchet MS"/>
              </a:rPr>
              <a:t>into</a:t>
            </a:r>
            <a:r>
              <a:rPr lang="en-US" sz="1600" spc="-85" dirty="0">
                <a:solidFill>
                  <a:srgbClr val="616161"/>
                </a:solidFill>
                <a:latin typeface="Corbel" panose="020B0503020204020204" pitchFamily="34" charset="0"/>
                <a:cs typeface="Trebuchet MS"/>
              </a:rPr>
              <a:t> </a:t>
            </a:r>
            <a:r>
              <a:rPr lang="en-US" sz="1600" spc="20" dirty="0">
                <a:solidFill>
                  <a:srgbClr val="616161"/>
                </a:solidFill>
                <a:latin typeface="Corbel" panose="020B0503020204020204" pitchFamily="34" charset="0"/>
                <a:cs typeface="Trebuchet MS"/>
              </a:rPr>
              <a:t>Language</a:t>
            </a:r>
            <a:r>
              <a:rPr lang="en-US" sz="1600" spc="-80" dirty="0">
                <a:solidFill>
                  <a:srgbClr val="616161"/>
                </a:solidFill>
                <a:latin typeface="Corbel" panose="020B0503020204020204" pitchFamily="34" charset="0"/>
                <a:cs typeface="Trebuchet MS"/>
              </a:rPr>
              <a:t> </a:t>
            </a:r>
            <a:r>
              <a:rPr lang="en-US" sz="1600" spc="15" dirty="0">
                <a:solidFill>
                  <a:srgbClr val="616161"/>
                </a:solidFill>
                <a:latin typeface="Corbel" panose="020B0503020204020204" pitchFamily="34" charset="0"/>
                <a:cs typeface="Trebuchet MS"/>
              </a:rPr>
              <a:t>Modeling</a:t>
            </a:r>
            <a:endParaRPr lang="en-US" sz="1600" dirty="0">
              <a:latin typeface="Corbel" panose="020B0503020204020204" pitchFamily="34" charset="0"/>
              <a:cs typeface="Trebuchet MS"/>
            </a:endParaRPr>
          </a:p>
          <a:p>
            <a:endParaRPr lang="en-US" sz="1600" dirty="0">
              <a:latin typeface="Corbel" panose="020B0503020204020204" pitchFamily="34" charset="0"/>
              <a:cs typeface="Trebuchet MS"/>
            </a:endParaRPr>
          </a:p>
          <a:p>
            <a:endParaRPr lang="en-US" dirty="0"/>
          </a:p>
        </p:txBody>
      </p:sp>
      <p:sp>
        <p:nvSpPr>
          <p:cNvPr id="5" name="object 5"/>
          <p:cNvSpPr txBox="1"/>
          <p:nvPr/>
        </p:nvSpPr>
        <p:spPr>
          <a:xfrm>
            <a:off x="4394941" y="1419226"/>
            <a:ext cx="4237990" cy="997709"/>
          </a:xfrm>
          <a:prstGeom prst="rect">
            <a:avLst/>
          </a:prstGeom>
        </p:spPr>
        <p:txBody>
          <a:bodyPr vert="horz" wrap="square" lIns="0" tIns="12700" rIns="0" bIns="0" rtlCol="0">
            <a:spAutoFit/>
          </a:bodyPr>
          <a:lstStyle/>
          <a:p>
            <a:pPr marL="379095" indent="-367030">
              <a:lnSpc>
                <a:spcPct val="100000"/>
              </a:lnSpc>
              <a:spcBef>
                <a:spcPts val="100"/>
              </a:spcBef>
              <a:buClr>
                <a:srgbClr val="FF5252"/>
              </a:buClr>
              <a:buFont typeface="Arial MT"/>
              <a:buChar char="●"/>
              <a:tabLst>
                <a:tab pos="379095" algn="l"/>
                <a:tab pos="379730" algn="l"/>
              </a:tabLst>
            </a:pPr>
            <a:r>
              <a:rPr sz="1600" spc="-20" dirty="0">
                <a:latin typeface="Corbel" panose="020B0503020204020204" pitchFamily="34" charset="0"/>
                <a:cs typeface="Microsoft Sans Serif"/>
              </a:rPr>
              <a:t>Generalization </a:t>
            </a:r>
            <a:r>
              <a:rPr sz="1600" spc="-5" dirty="0">
                <a:latin typeface="Corbel" panose="020B0503020204020204" pitchFamily="34" charset="0"/>
                <a:cs typeface="Microsoft Sans Serif"/>
              </a:rPr>
              <a:t>from</a:t>
            </a:r>
            <a:r>
              <a:rPr sz="1600" spc="-15" dirty="0">
                <a:latin typeface="Corbel" panose="020B0503020204020204" pitchFamily="34" charset="0"/>
                <a:cs typeface="Microsoft Sans Serif"/>
              </a:rPr>
              <a:t> </a:t>
            </a:r>
            <a:r>
              <a:rPr sz="1600" spc="10" dirty="0">
                <a:latin typeface="Corbel" panose="020B0503020204020204" pitchFamily="34" charset="0"/>
                <a:cs typeface="Microsoft Sans Serif"/>
              </a:rPr>
              <a:t>few</a:t>
            </a:r>
            <a:r>
              <a:rPr sz="1600" spc="-20" dirty="0">
                <a:latin typeface="Corbel" panose="020B0503020204020204" pitchFamily="34" charset="0"/>
                <a:cs typeface="Microsoft Sans Serif"/>
              </a:rPr>
              <a:t> examples</a:t>
            </a:r>
            <a:endParaRPr sz="1600" dirty="0">
              <a:latin typeface="Corbel" panose="020B0503020204020204" pitchFamily="34" charset="0"/>
              <a:cs typeface="Microsoft Sans Serif"/>
            </a:endParaRPr>
          </a:p>
          <a:p>
            <a:pPr marL="836294" lvl="1" indent="-367030">
              <a:lnSpc>
                <a:spcPct val="100000"/>
              </a:lnSpc>
              <a:buFont typeface="Arial MT"/>
              <a:buChar char="○"/>
              <a:tabLst>
                <a:tab pos="836294" algn="l"/>
                <a:tab pos="836930" algn="l"/>
              </a:tabLst>
            </a:pPr>
            <a:r>
              <a:rPr sz="1600" spc="-20" dirty="0">
                <a:latin typeface="Corbel" panose="020B0503020204020204" pitchFamily="34" charset="0"/>
                <a:cs typeface="Microsoft Sans Serif"/>
              </a:rPr>
              <a:t>Fundamental</a:t>
            </a:r>
            <a:r>
              <a:rPr sz="1600" spc="-25" dirty="0">
                <a:latin typeface="Corbel" panose="020B0503020204020204" pitchFamily="34" charset="0"/>
                <a:cs typeface="Microsoft Sans Serif"/>
              </a:rPr>
              <a:t> </a:t>
            </a:r>
            <a:r>
              <a:rPr sz="1600" spc="5" dirty="0">
                <a:latin typeface="Corbel" panose="020B0503020204020204" pitchFamily="34" charset="0"/>
                <a:cs typeface="Microsoft Sans Serif"/>
              </a:rPr>
              <a:t>piece</a:t>
            </a:r>
            <a:r>
              <a:rPr sz="1600" spc="-25" dirty="0">
                <a:latin typeface="Corbel" panose="020B0503020204020204" pitchFamily="34" charset="0"/>
                <a:cs typeface="Microsoft Sans Serif"/>
              </a:rPr>
              <a:t> </a:t>
            </a:r>
            <a:r>
              <a:rPr sz="1600" spc="15" dirty="0">
                <a:latin typeface="Corbel" panose="020B0503020204020204" pitchFamily="34" charset="0"/>
                <a:cs typeface="Microsoft Sans Serif"/>
              </a:rPr>
              <a:t>of</a:t>
            </a:r>
            <a:r>
              <a:rPr sz="1600" spc="-20" dirty="0">
                <a:latin typeface="Corbel" panose="020B0503020204020204" pitchFamily="34" charset="0"/>
                <a:cs typeface="Microsoft Sans Serif"/>
              </a:rPr>
              <a:t> </a:t>
            </a:r>
            <a:r>
              <a:rPr sz="1600" dirty="0">
                <a:latin typeface="Corbel" panose="020B0503020204020204" pitchFamily="34" charset="0"/>
                <a:cs typeface="Microsoft Sans Serif"/>
              </a:rPr>
              <a:t>intelligence</a:t>
            </a:r>
          </a:p>
          <a:p>
            <a:pPr marL="836294" lvl="1" indent="-367030">
              <a:lnSpc>
                <a:spcPct val="100000"/>
              </a:lnSpc>
              <a:buFont typeface="Arial MT"/>
              <a:buChar char="○"/>
              <a:tabLst>
                <a:tab pos="836294" algn="l"/>
                <a:tab pos="836930" algn="l"/>
              </a:tabLst>
            </a:pPr>
            <a:r>
              <a:rPr sz="1600" dirty="0">
                <a:latin typeface="Corbel" panose="020B0503020204020204" pitchFamily="34" charset="0"/>
                <a:cs typeface="Microsoft Sans Serif"/>
              </a:rPr>
              <a:t>Often</a:t>
            </a:r>
            <a:r>
              <a:rPr sz="1600" spc="-20" dirty="0">
                <a:latin typeface="Corbel" panose="020B0503020204020204" pitchFamily="34" charset="0"/>
                <a:cs typeface="Microsoft Sans Serif"/>
              </a:rPr>
              <a:t> </a:t>
            </a:r>
            <a:r>
              <a:rPr sz="1600" spc="-10" dirty="0">
                <a:latin typeface="Corbel" panose="020B0503020204020204" pitchFamily="34" charset="0"/>
                <a:cs typeface="Microsoft Sans Serif"/>
              </a:rPr>
              <a:t>used</a:t>
            </a:r>
            <a:r>
              <a:rPr sz="1600" spc="-20" dirty="0">
                <a:latin typeface="Corbel" panose="020B0503020204020204" pitchFamily="34" charset="0"/>
                <a:cs typeface="Microsoft Sans Serif"/>
              </a:rPr>
              <a:t> </a:t>
            </a:r>
            <a:r>
              <a:rPr sz="1600" spc="-10" dirty="0">
                <a:latin typeface="Corbel" panose="020B0503020204020204" pitchFamily="34" charset="0"/>
                <a:cs typeface="Microsoft Sans Serif"/>
              </a:rPr>
              <a:t>in</a:t>
            </a:r>
            <a:r>
              <a:rPr sz="1600" spc="-20" dirty="0">
                <a:latin typeface="Corbel" panose="020B0503020204020204" pitchFamily="34" charset="0"/>
                <a:cs typeface="Microsoft Sans Serif"/>
              </a:rPr>
              <a:t> </a:t>
            </a:r>
            <a:r>
              <a:rPr sz="1600" spc="-5" dirty="0">
                <a:latin typeface="Corbel" panose="020B0503020204020204" pitchFamily="34" charset="0"/>
                <a:cs typeface="Microsoft Sans Serif"/>
              </a:rPr>
              <a:t>psychology</a:t>
            </a:r>
            <a:endParaRPr sz="1600" dirty="0">
              <a:latin typeface="Corbel" panose="020B0503020204020204" pitchFamily="34" charset="0"/>
              <a:cs typeface="Microsoft Sans Serif"/>
            </a:endParaRPr>
          </a:p>
          <a:p>
            <a:pPr marL="836294" lvl="1" indent="-367030">
              <a:lnSpc>
                <a:spcPct val="100000"/>
              </a:lnSpc>
              <a:buFont typeface="Arial MT"/>
              <a:buChar char="○"/>
              <a:tabLst>
                <a:tab pos="836294" algn="l"/>
                <a:tab pos="836930" algn="l"/>
              </a:tabLst>
            </a:pPr>
            <a:r>
              <a:rPr sz="1600" spc="-10" dirty="0">
                <a:latin typeface="Corbel" panose="020B0503020204020204" pitchFamily="34" charset="0"/>
                <a:cs typeface="Microsoft Sans Serif"/>
              </a:rPr>
              <a:t>Quickly</a:t>
            </a:r>
            <a:r>
              <a:rPr sz="1600" spc="-20" dirty="0">
                <a:latin typeface="Corbel" panose="020B0503020204020204" pitchFamily="34" charset="0"/>
                <a:cs typeface="Microsoft Sans Serif"/>
              </a:rPr>
              <a:t> </a:t>
            </a:r>
            <a:r>
              <a:rPr sz="1600" spc="-15" dirty="0">
                <a:latin typeface="Corbel" panose="020B0503020204020204" pitchFamily="34" charset="0"/>
                <a:cs typeface="Microsoft Sans Serif"/>
              </a:rPr>
              <a:t>adjust </a:t>
            </a:r>
            <a:r>
              <a:rPr sz="1600" spc="25" dirty="0">
                <a:latin typeface="Corbel" panose="020B0503020204020204" pitchFamily="34" charset="0"/>
                <a:cs typeface="Microsoft Sans Serif"/>
              </a:rPr>
              <a:t>to</a:t>
            </a:r>
            <a:r>
              <a:rPr sz="1600" spc="-20" dirty="0">
                <a:latin typeface="Corbel" panose="020B0503020204020204" pitchFamily="34" charset="0"/>
                <a:cs typeface="Microsoft Sans Serif"/>
              </a:rPr>
              <a:t> </a:t>
            </a:r>
            <a:r>
              <a:rPr sz="1600" spc="-5" dirty="0">
                <a:latin typeface="Corbel" panose="020B0503020204020204" pitchFamily="34" charset="0"/>
                <a:cs typeface="Microsoft Sans Serif"/>
              </a:rPr>
              <a:t>environment</a:t>
            </a:r>
            <a:endParaRPr sz="1600" dirty="0">
              <a:latin typeface="Corbel" panose="020B0503020204020204" pitchFamily="34" charset="0"/>
              <a:cs typeface="Microsoft Sans Serif"/>
            </a:endParaRPr>
          </a:p>
        </p:txBody>
      </p:sp>
      <p:sp>
        <p:nvSpPr>
          <p:cNvPr id="7" name="Google Shape;138;g1501cc781cf_0_0">
            <a:extLst>
              <a:ext uri="{FF2B5EF4-FFF2-40B4-BE49-F238E27FC236}">
                <a16:creationId xmlns:a16="http://schemas.microsoft.com/office/drawing/2014/main" id="{7FEEFC7F-81F7-A68D-5902-E8E5F1BC7A96}"/>
              </a:ext>
            </a:extLst>
          </p:cNvPr>
          <p:cNvSpPr txBox="1"/>
          <p:nvPr/>
        </p:nvSpPr>
        <p:spPr>
          <a:xfrm>
            <a:off x="2586780" y="4865004"/>
            <a:ext cx="349823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dirty="0">
                <a:latin typeface="Corbel"/>
                <a:ea typeface="Corbel"/>
                <a:cs typeface="Corbel"/>
                <a:sym typeface="Corbel"/>
              </a:rPr>
              <a:t>[</a:t>
            </a:r>
            <a:r>
              <a:rPr lang="en-US" sz="900" dirty="0">
                <a:latin typeface="Corbel"/>
                <a:ea typeface="Corbel"/>
                <a:cs typeface="Corbel"/>
                <a:sym typeface="Corbel"/>
                <a:hlinkClick r:id="rId2"/>
              </a:rPr>
              <a:t>ACL 2022 Tutorial </a:t>
            </a:r>
            <a:r>
              <a:rPr lang="en-US" sz="900" dirty="0" err="1">
                <a:latin typeface="Corbel"/>
                <a:ea typeface="Corbel"/>
                <a:cs typeface="Corbel"/>
                <a:sym typeface="Corbel"/>
                <a:hlinkClick r:id="rId2"/>
              </a:rPr>
              <a:t>Beltagy</a:t>
            </a:r>
            <a:r>
              <a:rPr lang="en-US" sz="900" dirty="0">
                <a:latin typeface="Corbel"/>
                <a:ea typeface="Corbel"/>
                <a:cs typeface="Corbel"/>
                <a:sym typeface="Corbel"/>
                <a:hlinkClick r:id="rId2"/>
              </a:rPr>
              <a:t>, Cohan, Logan IV, Min and Singh</a:t>
            </a:r>
            <a:r>
              <a:rPr lang="en" sz="900" dirty="0">
                <a:latin typeface="Corbel"/>
                <a:ea typeface="Corbel"/>
                <a:cs typeface="Corbel"/>
                <a:sym typeface="Corbel"/>
              </a:rPr>
              <a:t>]</a:t>
            </a:r>
            <a:endParaRPr sz="900" dirty="0">
              <a:latin typeface="Corbel"/>
              <a:ea typeface="Corbel"/>
              <a:cs typeface="Corbel"/>
              <a:sym typeface="Corbel"/>
            </a:endParaRPr>
          </a:p>
        </p:txBody>
      </p:sp>
      <p:sp>
        <p:nvSpPr>
          <p:cNvPr id="8" name="object 6">
            <a:extLst>
              <a:ext uri="{FF2B5EF4-FFF2-40B4-BE49-F238E27FC236}">
                <a16:creationId xmlns:a16="http://schemas.microsoft.com/office/drawing/2014/main" id="{AAB8DD29-ED71-A633-701D-7467A3C4805F}"/>
              </a:ext>
            </a:extLst>
          </p:cNvPr>
          <p:cNvSpPr txBox="1"/>
          <p:nvPr/>
        </p:nvSpPr>
        <p:spPr>
          <a:xfrm>
            <a:off x="4416049" y="2711831"/>
            <a:ext cx="4385945" cy="997709"/>
          </a:xfrm>
          <a:prstGeom prst="rect">
            <a:avLst/>
          </a:prstGeom>
        </p:spPr>
        <p:txBody>
          <a:bodyPr vert="horz" wrap="square" lIns="0" tIns="12700" rIns="0" bIns="0" rtlCol="0">
            <a:spAutoFit/>
          </a:bodyPr>
          <a:lstStyle/>
          <a:p>
            <a:pPr marL="379095" indent="-367030">
              <a:lnSpc>
                <a:spcPct val="100000"/>
              </a:lnSpc>
              <a:buClr>
                <a:srgbClr val="FF5252"/>
              </a:buClr>
              <a:buFont typeface="Arial MT"/>
              <a:buChar char="●"/>
              <a:tabLst>
                <a:tab pos="379095" algn="l"/>
                <a:tab pos="379730" algn="l"/>
              </a:tabLst>
            </a:pPr>
            <a:endParaRPr lang="en-US" sz="1600" spc="-40" dirty="0">
              <a:latin typeface="Corbel" panose="020B0503020204020204" pitchFamily="34" charset="0"/>
              <a:cs typeface="Microsoft Sans Serif"/>
            </a:endParaRPr>
          </a:p>
          <a:p>
            <a:pPr marL="379095" indent="-367030">
              <a:lnSpc>
                <a:spcPct val="100000"/>
              </a:lnSpc>
              <a:buClr>
                <a:srgbClr val="FF5252"/>
              </a:buClr>
              <a:buFont typeface="Arial MT"/>
              <a:buChar char="●"/>
              <a:tabLst>
                <a:tab pos="379095" algn="l"/>
                <a:tab pos="379730" algn="l"/>
              </a:tabLst>
            </a:pPr>
            <a:r>
              <a:rPr sz="1600" spc="-40" dirty="0">
                <a:latin typeface="Corbel" panose="020B0503020204020204" pitchFamily="34" charset="0"/>
                <a:cs typeface="Microsoft Sans Serif"/>
              </a:rPr>
              <a:t>What</a:t>
            </a:r>
            <a:r>
              <a:rPr sz="1600" spc="-25" dirty="0">
                <a:latin typeface="Corbel" panose="020B0503020204020204" pitchFamily="34" charset="0"/>
                <a:cs typeface="Microsoft Sans Serif"/>
              </a:rPr>
              <a:t> </a:t>
            </a:r>
            <a:r>
              <a:rPr sz="1600" dirty="0">
                <a:latin typeface="Corbel" panose="020B0503020204020204" pitchFamily="34" charset="0"/>
                <a:cs typeface="Microsoft Sans Serif"/>
              </a:rPr>
              <a:t>does</a:t>
            </a:r>
            <a:r>
              <a:rPr sz="1600" spc="-20" dirty="0">
                <a:latin typeface="Corbel" panose="020B0503020204020204" pitchFamily="34" charset="0"/>
                <a:cs typeface="Microsoft Sans Serif"/>
              </a:rPr>
              <a:t> </a:t>
            </a:r>
            <a:r>
              <a:rPr sz="1600" spc="-35" dirty="0">
                <a:latin typeface="Corbel" panose="020B0503020204020204" pitchFamily="34" charset="0"/>
                <a:cs typeface="Microsoft Sans Serif"/>
              </a:rPr>
              <a:t>an</a:t>
            </a:r>
            <a:r>
              <a:rPr sz="1600" spc="-20" dirty="0">
                <a:latin typeface="Corbel" panose="020B0503020204020204" pitchFamily="34" charset="0"/>
                <a:cs typeface="Microsoft Sans Serif"/>
              </a:rPr>
              <a:t> </a:t>
            </a:r>
            <a:r>
              <a:rPr sz="1600" spc="-70" dirty="0">
                <a:latin typeface="Corbel" panose="020B0503020204020204" pitchFamily="34" charset="0"/>
                <a:cs typeface="Microsoft Sans Serif"/>
              </a:rPr>
              <a:t>LLM</a:t>
            </a:r>
            <a:r>
              <a:rPr sz="1600" spc="-20" dirty="0">
                <a:latin typeface="Corbel" panose="020B0503020204020204" pitchFamily="34" charset="0"/>
                <a:cs typeface="Microsoft Sans Serif"/>
              </a:rPr>
              <a:t> </a:t>
            </a:r>
            <a:r>
              <a:rPr sz="1600" spc="10" dirty="0">
                <a:latin typeface="Corbel" panose="020B0503020204020204" pitchFamily="34" charset="0"/>
                <a:cs typeface="Microsoft Sans Serif"/>
              </a:rPr>
              <a:t>“know”?</a:t>
            </a:r>
            <a:endParaRPr sz="1600" dirty="0">
              <a:latin typeface="Corbel" panose="020B0503020204020204" pitchFamily="34" charset="0"/>
              <a:cs typeface="Microsoft Sans Serif"/>
            </a:endParaRPr>
          </a:p>
          <a:p>
            <a:pPr marL="379095" indent="-367030">
              <a:lnSpc>
                <a:spcPct val="100000"/>
              </a:lnSpc>
              <a:buClr>
                <a:srgbClr val="FF5252"/>
              </a:buClr>
              <a:buFont typeface="Arial MT"/>
              <a:buChar char="●"/>
              <a:tabLst>
                <a:tab pos="379095" algn="l"/>
                <a:tab pos="379730" algn="l"/>
              </a:tabLst>
            </a:pPr>
            <a:r>
              <a:rPr sz="1600" spc="-40" dirty="0">
                <a:latin typeface="Corbel" panose="020B0503020204020204" pitchFamily="34" charset="0"/>
                <a:cs typeface="Microsoft Sans Serif"/>
              </a:rPr>
              <a:t>What</a:t>
            </a:r>
            <a:r>
              <a:rPr sz="1600" spc="-15" dirty="0">
                <a:latin typeface="Corbel" panose="020B0503020204020204" pitchFamily="34" charset="0"/>
                <a:cs typeface="Microsoft Sans Serif"/>
              </a:rPr>
              <a:t> </a:t>
            </a:r>
            <a:r>
              <a:rPr sz="1600" spc="-20" dirty="0">
                <a:latin typeface="Corbel" panose="020B0503020204020204" pitchFamily="34" charset="0"/>
                <a:cs typeface="Microsoft Sans Serif"/>
              </a:rPr>
              <a:t>are</a:t>
            </a:r>
            <a:r>
              <a:rPr sz="1600" spc="-15" dirty="0">
                <a:latin typeface="Corbel" panose="020B0503020204020204" pitchFamily="34" charset="0"/>
                <a:cs typeface="Microsoft Sans Serif"/>
              </a:rPr>
              <a:t> </a:t>
            </a:r>
            <a:r>
              <a:rPr sz="1600" spc="10" dirty="0">
                <a:latin typeface="Corbel" panose="020B0503020204020204" pitchFamily="34" charset="0"/>
                <a:cs typeface="Microsoft Sans Serif"/>
              </a:rPr>
              <a:t>the</a:t>
            </a:r>
            <a:r>
              <a:rPr sz="1600" spc="-10" dirty="0">
                <a:latin typeface="Corbel" panose="020B0503020204020204" pitchFamily="34" charset="0"/>
                <a:cs typeface="Microsoft Sans Serif"/>
              </a:rPr>
              <a:t> </a:t>
            </a:r>
            <a:r>
              <a:rPr sz="1600" spc="-15" dirty="0">
                <a:latin typeface="Corbel" panose="020B0503020204020204" pitchFamily="34" charset="0"/>
                <a:cs typeface="Microsoft Sans Serif"/>
              </a:rPr>
              <a:t>biases/limitations </a:t>
            </a:r>
            <a:r>
              <a:rPr sz="1600" spc="15" dirty="0">
                <a:latin typeface="Corbel" panose="020B0503020204020204" pitchFamily="34" charset="0"/>
                <a:cs typeface="Microsoft Sans Serif"/>
              </a:rPr>
              <a:t>of</a:t>
            </a:r>
            <a:r>
              <a:rPr sz="1600" spc="-15" dirty="0">
                <a:latin typeface="Corbel" panose="020B0503020204020204" pitchFamily="34" charset="0"/>
                <a:cs typeface="Microsoft Sans Serif"/>
              </a:rPr>
              <a:t> </a:t>
            </a:r>
            <a:r>
              <a:rPr sz="1600" spc="-105" dirty="0">
                <a:latin typeface="Corbel" panose="020B0503020204020204" pitchFamily="34" charset="0"/>
                <a:cs typeface="Microsoft Sans Serif"/>
              </a:rPr>
              <a:t>LLMs?</a:t>
            </a:r>
            <a:endParaRPr lang="en-US" sz="1600" spc="-105" dirty="0">
              <a:latin typeface="Corbel" panose="020B0503020204020204" pitchFamily="34" charset="0"/>
              <a:cs typeface="Microsoft Sans Serif"/>
            </a:endParaRPr>
          </a:p>
          <a:p>
            <a:pPr marL="379095" indent="-367030">
              <a:lnSpc>
                <a:spcPct val="100000"/>
              </a:lnSpc>
              <a:buClr>
                <a:srgbClr val="FF5252"/>
              </a:buClr>
              <a:buFont typeface="Arial MT"/>
              <a:buChar char="●"/>
              <a:tabLst>
                <a:tab pos="379095" algn="l"/>
                <a:tab pos="379730" algn="l"/>
              </a:tabLst>
            </a:pPr>
            <a:r>
              <a:rPr lang="en-US" sz="1600" spc="-105" dirty="0">
                <a:latin typeface="Corbel" panose="020B0503020204020204" pitchFamily="34" charset="0"/>
                <a:cs typeface="Microsoft Sans Serif"/>
              </a:rPr>
              <a:t>…</a:t>
            </a:r>
            <a:endParaRPr sz="1600" dirty="0">
              <a:latin typeface="Corbel" panose="020B0503020204020204" pitchFamily="34" charset="0"/>
              <a:cs typeface="Microsoft Sans Serif"/>
            </a:endParaRPr>
          </a:p>
        </p:txBody>
      </p:sp>
    </p:spTree>
    <p:extLst>
      <p:ext uri="{BB962C8B-B14F-4D97-AF65-F5344CB8AC3E}">
        <p14:creationId xmlns:p14="http://schemas.microsoft.com/office/powerpoint/2010/main" val="42017999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2F4981-F7F0-5E08-3290-3D2450E9D4C8}"/>
              </a:ext>
            </a:extLst>
          </p:cNvPr>
          <p:cNvSpPr>
            <a:spLocks noGrp="1"/>
          </p:cNvSpPr>
          <p:nvPr>
            <p:ph type="title"/>
          </p:nvPr>
        </p:nvSpPr>
        <p:spPr/>
        <p:txBody>
          <a:bodyPr>
            <a:normAutofit fontScale="90000"/>
          </a:bodyPr>
          <a:lstStyle/>
          <a:p>
            <a:r>
              <a:rPr lang="en-US" dirty="0"/>
              <a:t>The Broader Context: Supervised Learning</a:t>
            </a:r>
          </a:p>
        </p:txBody>
      </p:sp>
      <p:sp>
        <p:nvSpPr>
          <p:cNvPr id="3" name="Text Placeholder 2">
            <a:extLst>
              <a:ext uri="{FF2B5EF4-FFF2-40B4-BE49-F238E27FC236}">
                <a16:creationId xmlns:a16="http://schemas.microsoft.com/office/drawing/2014/main" id="{B7943463-C3DE-6F7B-213F-6C0CC58C487A}"/>
              </a:ext>
            </a:extLst>
          </p:cNvPr>
          <p:cNvSpPr>
            <a:spLocks noGrp="1"/>
          </p:cNvSpPr>
          <p:nvPr>
            <p:ph type="body" sz="quarter" idx="16"/>
          </p:nvPr>
        </p:nvSpPr>
        <p:spPr/>
        <p:txBody>
          <a:bodyPr/>
          <a:lstStyle/>
          <a:p>
            <a:endParaRPr lang="en-US"/>
          </a:p>
        </p:txBody>
      </p:sp>
      <p:pic>
        <p:nvPicPr>
          <p:cNvPr id="5" name="Picture 4" descr="Graphical user interface&#10;&#10;Description automatically generated">
            <a:extLst>
              <a:ext uri="{FF2B5EF4-FFF2-40B4-BE49-F238E27FC236}">
                <a16:creationId xmlns:a16="http://schemas.microsoft.com/office/drawing/2014/main" id="{EEB5E67A-128B-B729-6C35-0C2117AB5FA5}"/>
              </a:ext>
            </a:extLst>
          </p:cNvPr>
          <p:cNvPicPr>
            <a:picLocks noChangeAspect="1"/>
          </p:cNvPicPr>
          <p:nvPr/>
        </p:nvPicPr>
        <p:blipFill rotWithShape="1">
          <a:blip r:embed="rId2"/>
          <a:srcRect l="1961" t="19033" r="2214" b="5186"/>
          <a:stretch/>
        </p:blipFill>
        <p:spPr>
          <a:xfrm>
            <a:off x="311700" y="1183195"/>
            <a:ext cx="7447824" cy="3354959"/>
          </a:xfrm>
          <a:prstGeom prst="rect">
            <a:avLst/>
          </a:prstGeom>
        </p:spPr>
      </p:pic>
      <p:sp>
        <p:nvSpPr>
          <p:cNvPr id="2" name="Google Shape;138;g1501cc781cf_0_0">
            <a:extLst>
              <a:ext uri="{FF2B5EF4-FFF2-40B4-BE49-F238E27FC236}">
                <a16:creationId xmlns:a16="http://schemas.microsoft.com/office/drawing/2014/main" id="{6CB84384-28B6-C000-7214-95FB8509F5CE}"/>
              </a:ext>
            </a:extLst>
          </p:cNvPr>
          <p:cNvSpPr txBox="1"/>
          <p:nvPr/>
        </p:nvSpPr>
        <p:spPr>
          <a:xfrm>
            <a:off x="2586780" y="4865004"/>
            <a:ext cx="349823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dirty="0">
                <a:latin typeface="Corbel"/>
                <a:ea typeface="Corbel"/>
                <a:cs typeface="Corbel"/>
                <a:sym typeface="Corbel"/>
              </a:rPr>
              <a:t>[</a:t>
            </a:r>
            <a:r>
              <a:rPr lang="en-US" sz="900" dirty="0">
                <a:latin typeface="Corbel"/>
                <a:ea typeface="Corbel"/>
                <a:cs typeface="Corbel"/>
                <a:sym typeface="Corbel"/>
                <a:hlinkClick r:id="rId3"/>
              </a:rPr>
              <a:t>ACL 2022 Tutorial </a:t>
            </a:r>
            <a:r>
              <a:rPr lang="en-US" sz="900" dirty="0" err="1">
                <a:latin typeface="Corbel"/>
                <a:ea typeface="Corbel"/>
                <a:cs typeface="Corbel"/>
                <a:sym typeface="Corbel"/>
                <a:hlinkClick r:id="rId3"/>
              </a:rPr>
              <a:t>Beltagy</a:t>
            </a:r>
            <a:r>
              <a:rPr lang="en-US" sz="900" dirty="0">
                <a:latin typeface="Corbel"/>
                <a:ea typeface="Corbel"/>
                <a:cs typeface="Corbel"/>
                <a:sym typeface="Corbel"/>
                <a:hlinkClick r:id="rId3"/>
              </a:rPr>
              <a:t>, Cohan, Logan IV, Min and Singh</a:t>
            </a:r>
            <a:r>
              <a:rPr lang="en" sz="900" dirty="0">
                <a:latin typeface="Corbel"/>
                <a:ea typeface="Corbel"/>
                <a:cs typeface="Corbel"/>
                <a:sym typeface="Corbel"/>
              </a:rPr>
              <a:t>]</a:t>
            </a:r>
            <a:endParaRPr sz="900" dirty="0">
              <a:latin typeface="Corbel"/>
              <a:ea typeface="Corbel"/>
              <a:cs typeface="Corbel"/>
              <a:sym typeface="Corbel"/>
            </a:endParaRPr>
          </a:p>
        </p:txBody>
      </p:sp>
    </p:spTree>
    <p:extLst>
      <p:ext uri="{BB962C8B-B14F-4D97-AF65-F5344CB8AC3E}">
        <p14:creationId xmlns:p14="http://schemas.microsoft.com/office/powerpoint/2010/main" val="1433930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743F95-7DCF-54FE-670B-47521C3C019C}"/>
              </a:ext>
            </a:extLst>
          </p:cNvPr>
          <p:cNvSpPr>
            <a:spLocks noGrp="1"/>
          </p:cNvSpPr>
          <p:nvPr>
            <p:ph type="body" sz="quarter" idx="16"/>
          </p:nvPr>
        </p:nvSpPr>
        <p:spPr/>
        <p:txBody>
          <a:bodyPr anchor="ctr"/>
          <a:lstStyle/>
          <a:p>
            <a:pPr algn="ctr"/>
            <a:r>
              <a:rPr lang="en-US" sz="4800" dirty="0"/>
              <a:t>Adaptation via Fine-Tuning</a:t>
            </a:r>
          </a:p>
        </p:txBody>
      </p:sp>
      <p:sp>
        <p:nvSpPr>
          <p:cNvPr id="3" name="Text Placeholder 2">
            <a:extLst>
              <a:ext uri="{FF2B5EF4-FFF2-40B4-BE49-F238E27FC236}">
                <a16:creationId xmlns:a16="http://schemas.microsoft.com/office/drawing/2014/main" id="{221D3317-95BE-220F-3628-725D12F35D7F}"/>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707410198"/>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2F4981-F7F0-5E08-3290-3D2450E9D4C8}"/>
              </a:ext>
            </a:extLst>
          </p:cNvPr>
          <p:cNvSpPr>
            <a:spLocks noGrp="1"/>
          </p:cNvSpPr>
          <p:nvPr>
            <p:ph type="title"/>
          </p:nvPr>
        </p:nvSpPr>
        <p:spPr>
          <a:xfrm>
            <a:off x="113211" y="107119"/>
            <a:ext cx="9030789" cy="857542"/>
          </a:xfrm>
        </p:spPr>
        <p:txBody>
          <a:bodyPr>
            <a:normAutofit fontScale="90000"/>
          </a:bodyPr>
          <a:lstStyle/>
          <a:p>
            <a:r>
              <a:rPr lang="en-US" sz="2800" dirty="0"/>
              <a:t>The Broader Context: [Modern] Few-shot Learning</a:t>
            </a:r>
          </a:p>
        </p:txBody>
      </p:sp>
      <p:sp>
        <p:nvSpPr>
          <p:cNvPr id="3" name="Text Placeholder 2">
            <a:extLst>
              <a:ext uri="{FF2B5EF4-FFF2-40B4-BE49-F238E27FC236}">
                <a16:creationId xmlns:a16="http://schemas.microsoft.com/office/drawing/2014/main" id="{207C57BB-7177-B12A-8736-6502CF1C97B1}"/>
              </a:ext>
            </a:extLst>
          </p:cNvPr>
          <p:cNvSpPr>
            <a:spLocks noGrp="1"/>
          </p:cNvSpPr>
          <p:nvPr>
            <p:ph type="body" sz="quarter" idx="16"/>
          </p:nvPr>
        </p:nvSpPr>
        <p:spPr/>
        <p:txBody>
          <a:bodyPr/>
          <a:lstStyle/>
          <a:p>
            <a:endParaRPr lang="en-US"/>
          </a:p>
        </p:txBody>
      </p:sp>
      <p:pic>
        <p:nvPicPr>
          <p:cNvPr id="2" name="Picture 1" descr="Graphical user interface&#10;&#10;Description automatically generated">
            <a:extLst>
              <a:ext uri="{FF2B5EF4-FFF2-40B4-BE49-F238E27FC236}">
                <a16:creationId xmlns:a16="http://schemas.microsoft.com/office/drawing/2014/main" id="{037292EB-A224-EA31-8F5C-3990E27BA9FE}"/>
              </a:ext>
            </a:extLst>
          </p:cNvPr>
          <p:cNvPicPr>
            <a:picLocks noChangeAspect="1"/>
          </p:cNvPicPr>
          <p:nvPr/>
        </p:nvPicPr>
        <p:blipFill rotWithShape="1">
          <a:blip r:embed="rId2"/>
          <a:srcRect t="16227"/>
          <a:stretch/>
        </p:blipFill>
        <p:spPr>
          <a:xfrm>
            <a:off x="311700" y="1207180"/>
            <a:ext cx="7443694" cy="3361695"/>
          </a:xfrm>
          <a:prstGeom prst="rect">
            <a:avLst/>
          </a:prstGeom>
        </p:spPr>
      </p:pic>
      <p:sp>
        <p:nvSpPr>
          <p:cNvPr id="5" name="Google Shape;138;g1501cc781cf_0_0">
            <a:extLst>
              <a:ext uri="{FF2B5EF4-FFF2-40B4-BE49-F238E27FC236}">
                <a16:creationId xmlns:a16="http://schemas.microsoft.com/office/drawing/2014/main" id="{D31F3251-64CD-62E5-9001-BEFFEC459AD0}"/>
              </a:ext>
            </a:extLst>
          </p:cNvPr>
          <p:cNvSpPr txBox="1"/>
          <p:nvPr/>
        </p:nvSpPr>
        <p:spPr>
          <a:xfrm>
            <a:off x="2586780" y="4865004"/>
            <a:ext cx="349823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dirty="0">
                <a:latin typeface="Corbel"/>
                <a:ea typeface="Corbel"/>
                <a:cs typeface="Corbel"/>
                <a:sym typeface="Corbel"/>
              </a:rPr>
              <a:t>[</a:t>
            </a:r>
            <a:r>
              <a:rPr lang="en-US" sz="900" dirty="0">
                <a:latin typeface="Corbel"/>
                <a:ea typeface="Corbel"/>
                <a:cs typeface="Corbel"/>
                <a:sym typeface="Corbel"/>
                <a:hlinkClick r:id="rId3"/>
              </a:rPr>
              <a:t>ACL 2022 Tutorial </a:t>
            </a:r>
            <a:r>
              <a:rPr lang="en-US" sz="900" dirty="0" err="1">
                <a:latin typeface="Corbel"/>
                <a:ea typeface="Corbel"/>
                <a:cs typeface="Corbel"/>
                <a:sym typeface="Corbel"/>
                <a:hlinkClick r:id="rId3"/>
              </a:rPr>
              <a:t>Beltagy</a:t>
            </a:r>
            <a:r>
              <a:rPr lang="en-US" sz="900" dirty="0">
                <a:latin typeface="Corbel"/>
                <a:ea typeface="Corbel"/>
                <a:cs typeface="Corbel"/>
                <a:sym typeface="Corbel"/>
                <a:hlinkClick r:id="rId3"/>
              </a:rPr>
              <a:t>, Cohan, Logan IV, Min and Singh</a:t>
            </a:r>
            <a:r>
              <a:rPr lang="en" sz="900" dirty="0">
                <a:latin typeface="Corbel"/>
                <a:ea typeface="Corbel"/>
                <a:cs typeface="Corbel"/>
                <a:sym typeface="Corbel"/>
              </a:rPr>
              <a:t>]</a:t>
            </a:r>
            <a:endParaRPr sz="900" dirty="0">
              <a:latin typeface="Corbel"/>
              <a:ea typeface="Corbel"/>
              <a:cs typeface="Corbel"/>
              <a:sym typeface="Corbel"/>
            </a:endParaRPr>
          </a:p>
        </p:txBody>
      </p:sp>
    </p:spTree>
    <p:extLst>
      <p:ext uri="{BB962C8B-B14F-4D97-AF65-F5344CB8AC3E}">
        <p14:creationId xmlns:p14="http://schemas.microsoft.com/office/powerpoint/2010/main" val="33410503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5822" y="582505"/>
            <a:ext cx="8519486" cy="382156"/>
          </a:xfrm>
          <a:prstGeom prst="rect">
            <a:avLst/>
          </a:prstGeom>
        </p:spPr>
        <p:txBody>
          <a:bodyPr vert="horz" wrap="square" lIns="0" tIns="12700" rIns="0" bIns="0" rtlCol="0">
            <a:spAutoFit/>
          </a:bodyPr>
          <a:lstStyle/>
          <a:p>
            <a:pPr marL="12700">
              <a:lnSpc>
                <a:spcPct val="100000"/>
              </a:lnSpc>
              <a:spcBef>
                <a:spcPts val="100"/>
              </a:spcBef>
            </a:pPr>
            <a:r>
              <a:rPr lang="en-US" sz="2400" spc="-55" dirty="0"/>
              <a:t>ICL as a General-Purpose Few-Show Learning Mechanism</a:t>
            </a:r>
            <a:endParaRPr sz="2400" spc="-55" dirty="0"/>
          </a:p>
        </p:txBody>
      </p:sp>
      <p:sp>
        <p:nvSpPr>
          <p:cNvPr id="12" name="Text Placeholder 11">
            <a:extLst>
              <a:ext uri="{FF2B5EF4-FFF2-40B4-BE49-F238E27FC236}">
                <a16:creationId xmlns:a16="http://schemas.microsoft.com/office/drawing/2014/main" id="{D3E58B55-D182-4F77-1D8B-353AD94CE119}"/>
              </a:ext>
            </a:extLst>
          </p:cNvPr>
          <p:cNvSpPr>
            <a:spLocks noGrp="1"/>
          </p:cNvSpPr>
          <p:nvPr>
            <p:ph type="body" sz="quarter" idx="16"/>
          </p:nvPr>
        </p:nvSpPr>
        <p:spPr/>
        <p:txBody>
          <a:bodyPr/>
          <a:lstStyle/>
          <a:p>
            <a:endParaRPr lang="en-US"/>
          </a:p>
        </p:txBody>
      </p:sp>
      <p:sp>
        <p:nvSpPr>
          <p:cNvPr id="3" name="object 3"/>
          <p:cNvSpPr/>
          <p:nvPr/>
        </p:nvSpPr>
        <p:spPr>
          <a:xfrm>
            <a:off x="6622926" y="2097071"/>
            <a:ext cx="1498157" cy="1498157"/>
          </a:xfrm>
          <a:prstGeom prst="rect">
            <a:avLst/>
          </a:prstGeom>
          <a:blipFill>
            <a:blip r:embed="rId2" cstate="print"/>
            <a:stretch>
              <a:fillRect/>
            </a:stretch>
          </a:blipFill>
        </p:spPr>
        <p:txBody>
          <a:bodyPr wrap="square" lIns="0" tIns="0" rIns="0" bIns="0" rtlCol="0"/>
          <a:lstStyle/>
          <a:p>
            <a:endParaRPr dirty="0">
              <a:latin typeface="Corbel" panose="020B0503020204020204" pitchFamily="34" charset="0"/>
            </a:endParaRPr>
          </a:p>
        </p:txBody>
      </p:sp>
      <p:sp>
        <p:nvSpPr>
          <p:cNvPr id="4" name="object 4"/>
          <p:cNvSpPr/>
          <p:nvPr/>
        </p:nvSpPr>
        <p:spPr>
          <a:xfrm>
            <a:off x="3857092" y="2622844"/>
            <a:ext cx="2529205" cy="806450"/>
          </a:xfrm>
          <a:custGeom>
            <a:avLst/>
            <a:gdLst/>
            <a:ahLst/>
            <a:cxnLst/>
            <a:rect l="l" t="t" r="r" b="b"/>
            <a:pathLst>
              <a:path w="2529204" h="806450">
                <a:moveTo>
                  <a:pt x="2394595" y="806398"/>
                </a:moveTo>
                <a:lnTo>
                  <a:pt x="134399" y="806398"/>
                </a:lnTo>
                <a:lnTo>
                  <a:pt x="91919" y="799546"/>
                </a:lnTo>
                <a:lnTo>
                  <a:pt x="55025" y="780466"/>
                </a:lnTo>
                <a:lnTo>
                  <a:pt x="25931" y="751372"/>
                </a:lnTo>
                <a:lnTo>
                  <a:pt x="6851" y="714478"/>
                </a:lnTo>
                <a:lnTo>
                  <a:pt x="0" y="671998"/>
                </a:lnTo>
                <a:lnTo>
                  <a:pt x="0" y="134399"/>
                </a:lnTo>
                <a:lnTo>
                  <a:pt x="6851" y="91919"/>
                </a:lnTo>
                <a:lnTo>
                  <a:pt x="25931" y="55025"/>
                </a:lnTo>
                <a:lnTo>
                  <a:pt x="55025" y="25931"/>
                </a:lnTo>
                <a:lnTo>
                  <a:pt x="91919" y="6851"/>
                </a:lnTo>
                <a:lnTo>
                  <a:pt x="134399" y="0"/>
                </a:lnTo>
                <a:lnTo>
                  <a:pt x="2394595" y="0"/>
                </a:lnTo>
                <a:lnTo>
                  <a:pt x="2446026" y="10228"/>
                </a:lnTo>
                <a:lnTo>
                  <a:pt x="2489619" y="39374"/>
                </a:lnTo>
                <a:lnTo>
                  <a:pt x="2518766" y="82968"/>
                </a:lnTo>
                <a:lnTo>
                  <a:pt x="2528994" y="134399"/>
                </a:lnTo>
                <a:lnTo>
                  <a:pt x="2528994" y="671998"/>
                </a:lnTo>
                <a:lnTo>
                  <a:pt x="2522142" y="714478"/>
                </a:lnTo>
                <a:lnTo>
                  <a:pt x="2503062" y="751372"/>
                </a:lnTo>
                <a:lnTo>
                  <a:pt x="2473969" y="780466"/>
                </a:lnTo>
                <a:lnTo>
                  <a:pt x="2437075" y="799546"/>
                </a:lnTo>
                <a:lnTo>
                  <a:pt x="2394595" y="806398"/>
                </a:lnTo>
                <a:close/>
              </a:path>
            </a:pathLst>
          </a:custGeom>
          <a:solidFill>
            <a:srgbClr val="62D197"/>
          </a:solidFill>
        </p:spPr>
        <p:txBody>
          <a:bodyPr wrap="square" lIns="0" tIns="0" rIns="0" bIns="0" rtlCol="0"/>
          <a:lstStyle/>
          <a:p>
            <a:endParaRPr dirty="0">
              <a:latin typeface="Corbel" panose="020B0503020204020204" pitchFamily="34" charset="0"/>
            </a:endParaRPr>
          </a:p>
        </p:txBody>
      </p:sp>
      <p:sp>
        <p:nvSpPr>
          <p:cNvPr id="5" name="object 5"/>
          <p:cNvSpPr txBox="1"/>
          <p:nvPr/>
        </p:nvSpPr>
        <p:spPr>
          <a:xfrm>
            <a:off x="4107362" y="2850787"/>
            <a:ext cx="2025650" cy="330200"/>
          </a:xfrm>
          <a:prstGeom prst="rect">
            <a:avLst/>
          </a:prstGeom>
        </p:spPr>
        <p:txBody>
          <a:bodyPr vert="horz" wrap="square" lIns="0" tIns="12700" rIns="0" bIns="0" rtlCol="0">
            <a:spAutoFit/>
          </a:bodyPr>
          <a:lstStyle/>
          <a:p>
            <a:pPr marL="12700">
              <a:lnSpc>
                <a:spcPct val="100000"/>
              </a:lnSpc>
              <a:spcBef>
                <a:spcPts val="100"/>
              </a:spcBef>
            </a:pPr>
            <a:r>
              <a:rPr sz="2000" spc="-5" dirty="0">
                <a:solidFill>
                  <a:srgbClr val="FFFFFF"/>
                </a:solidFill>
                <a:latin typeface="Corbel" panose="020B0503020204020204" pitchFamily="34" charset="0"/>
              </a:rPr>
              <a:t>Language</a:t>
            </a:r>
            <a:r>
              <a:rPr sz="2000" spc="-85" dirty="0">
                <a:solidFill>
                  <a:srgbClr val="FFFFFF"/>
                </a:solidFill>
                <a:latin typeface="Corbel" panose="020B0503020204020204" pitchFamily="34" charset="0"/>
              </a:rPr>
              <a:t> </a:t>
            </a:r>
            <a:r>
              <a:rPr sz="2000" dirty="0">
                <a:solidFill>
                  <a:srgbClr val="FFFFFF"/>
                </a:solidFill>
                <a:latin typeface="Corbel" panose="020B0503020204020204" pitchFamily="34" charset="0"/>
              </a:rPr>
              <a:t>Model</a:t>
            </a:r>
            <a:endParaRPr sz="2000" dirty="0">
              <a:latin typeface="Corbel" panose="020B0503020204020204" pitchFamily="34" charset="0"/>
            </a:endParaRPr>
          </a:p>
        </p:txBody>
      </p:sp>
      <p:sp>
        <p:nvSpPr>
          <p:cNvPr id="6" name="object 6"/>
          <p:cNvSpPr/>
          <p:nvPr/>
        </p:nvSpPr>
        <p:spPr>
          <a:xfrm>
            <a:off x="3108868" y="2625744"/>
            <a:ext cx="511175" cy="806450"/>
          </a:xfrm>
          <a:custGeom>
            <a:avLst/>
            <a:gdLst/>
            <a:ahLst/>
            <a:cxnLst/>
            <a:rect l="l" t="t" r="r" b="b"/>
            <a:pathLst>
              <a:path w="511175" h="806450">
                <a:moveTo>
                  <a:pt x="0" y="201599"/>
                </a:moveTo>
                <a:lnTo>
                  <a:pt x="255449" y="201599"/>
                </a:lnTo>
                <a:lnTo>
                  <a:pt x="255449" y="0"/>
                </a:lnTo>
                <a:lnTo>
                  <a:pt x="510898" y="403199"/>
                </a:lnTo>
                <a:lnTo>
                  <a:pt x="255449" y="806398"/>
                </a:lnTo>
                <a:lnTo>
                  <a:pt x="255449" y="604798"/>
                </a:lnTo>
                <a:lnTo>
                  <a:pt x="0" y="604798"/>
                </a:lnTo>
                <a:lnTo>
                  <a:pt x="0" y="201599"/>
                </a:lnTo>
                <a:close/>
              </a:path>
            </a:pathLst>
          </a:custGeom>
          <a:ln w="9524">
            <a:solidFill>
              <a:srgbClr val="4BA172"/>
            </a:solidFill>
          </a:ln>
        </p:spPr>
        <p:txBody>
          <a:bodyPr wrap="square" lIns="0" tIns="0" rIns="0" bIns="0" rtlCol="0"/>
          <a:lstStyle/>
          <a:p>
            <a:endParaRPr dirty="0">
              <a:latin typeface="Corbel" panose="020B0503020204020204" pitchFamily="34" charset="0"/>
            </a:endParaRPr>
          </a:p>
        </p:txBody>
      </p:sp>
      <p:sp>
        <p:nvSpPr>
          <p:cNvPr id="7" name="object 7"/>
          <p:cNvSpPr txBox="1"/>
          <p:nvPr/>
        </p:nvSpPr>
        <p:spPr>
          <a:xfrm>
            <a:off x="797448" y="2833275"/>
            <a:ext cx="1996439" cy="314960"/>
          </a:xfrm>
          <a:prstGeom prst="rect">
            <a:avLst/>
          </a:prstGeom>
        </p:spPr>
        <p:txBody>
          <a:bodyPr vert="horz" wrap="square" lIns="0" tIns="12700" rIns="0" bIns="0" rtlCol="0">
            <a:spAutoFit/>
          </a:bodyPr>
          <a:lstStyle/>
          <a:p>
            <a:pPr marL="12700">
              <a:lnSpc>
                <a:spcPct val="100000"/>
              </a:lnSpc>
              <a:spcBef>
                <a:spcPts val="100"/>
              </a:spcBef>
            </a:pPr>
            <a:r>
              <a:rPr sz="1900" spc="-75" dirty="0">
                <a:solidFill>
                  <a:srgbClr val="666666"/>
                </a:solidFill>
                <a:latin typeface="Corbel" panose="020B0503020204020204" pitchFamily="34" charset="0"/>
              </a:rPr>
              <a:t>Any </a:t>
            </a:r>
            <a:r>
              <a:rPr sz="1900" spc="-25" dirty="0">
                <a:solidFill>
                  <a:srgbClr val="666666"/>
                </a:solidFill>
                <a:latin typeface="Corbel" panose="020B0503020204020204" pitchFamily="34" charset="0"/>
              </a:rPr>
              <a:t>arbitrary</a:t>
            </a:r>
            <a:r>
              <a:rPr sz="1900" spc="-80" dirty="0">
                <a:solidFill>
                  <a:srgbClr val="666666"/>
                </a:solidFill>
                <a:latin typeface="Corbel" panose="020B0503020204020204" pitchFamily="34" charset="0"/>
              </a:rPr>
              <a:t> </a:t>
            </a:r>
            <a:r>
              <a:rPr sz="1900" spc="-35" dirty="0">
                <a:solidFill>
                  <a:srgbClr val="666666"/>
                </a:solidFill>
                <a:latin typeface="Corbel" panose="020B0503020204020204" pitchFamily="34" charset="0"/>
              </a:rPr>
              <a:t>task</a:t>
            </a:r>
            <a:endParaRPr sz="1900" dirty="0">
              <a:latin typeface="Corbel" panose="020B0503020204020204" pitchFamily="34" charset="0"/>
            </a:endParaRPr>
          </a:p>
        </p:txBody>
      </p:sp>
      <p:sp>
        <p:nvSpPr>
          <p:cNvPr id="8" name="object 8"/>
          <p:cNvSpPr/>
          <p:nvPr/>
        </p:nvSpPr>
        <p:spPr>
          <a:xfrm>
            <a:off x="4725598" y="1579092"/>
            <a:ext cx="848076" cy="970159"/>
          </a:xfrm>
          <a:prstGeom prst="rect">
            <a:avLst/>
          </a:prstGeom>
          <a:blipFill>
            <a:blip r:embed="rId3" cstate="print"/>
            <a:stretch>
              <a:fillRect/>
            </a:stretch>
          </a:blipFill>
        </p:spPr>
        <p:txBody>
          <a:bodyPr wrap="square" lIns="0" tIns="0" rIns="0" bIns="0" rtlCol="0"/>
          <a:lstStyle/>
          <a:p>
            <a:endParaRPr dirty="0">
              <a:latin typeface="Corbel" panose="020B0503020204020204" pitchFamily="34" charset="0"/>
            </a:endParaRPr>
          </a:p>
        </p:txBody>
      </p:sp>
      <p:sp>
        <p:nvSpPr>
          <p:cNvPr id="9" name="object 9"/>
          <p:cNvSpPr txBox="1"/>
          <p:nvPr/>
        </p:nvSpPr>
        <p:spPr>
          <a:xfrm>
            <a:off x="4071716" y="3443331"/>
            <a:ext cx="2042160" cy="314960"/>
          </a:xfrm>
          <a:prstGeom prst="rect">
            <a:avLst/>
          </a:prstGeom>
        </p:spPr>
        <p:txBody>
          <a:bodyPr vert="horz" wrap="square" lIns="0" tIns="12700" rIns="0" bIns="0" rtlCol="0">
            <a:spAutoFit/>
          </a:bodyPr>
          <a:lstStyle/>
          <a:p>
            <a:pPr marL="12700">
              <a:lnSpc>
                <a:spcPct val="100000"/>
              </a:lnSpc>
              <a:spcBef>
                <a:spcPts val="100"/>
              </a:spcBef>
            </a:pPr>
            <a:r>
              <a:rPr sz="1900" spc="-75" dirty="0">
                <a:solidFill>
                  <a:srgbClr val="C00000"/>
                </a:solidFill>
                <a:latin typeface="Corbel" panose="020B0503020204020204" pitchFamily="34" charset="0"/>
              </a:rPr>
              <a:t>A </a:t>
            </a:r>
            <a:r>
              <a:rPr sz="1900" spc="-50" dirty="0">
                <a:solidFill>
                  <a:srgbClr val="C00000"/>
                </a:solidFill>
                <a:latin typeface="Corbel" panose="020B0503020204020204" pitchFamily="34" charset="0"/>
              </a:rPr>
              <a:t>few-shot</a:t>
            </a:r>
            <a:r>
              <a:rPr sz="1900" spc="-75" dirty="0">
                <a:solidFill>
                  <a:srgbClr val="C00000"/>
                </a:solidFill>
                <a:latin typeface="Corbel" panose="020B0503020204020204" pitchFamily="34" charset="0"/>
              </a:rPr>
              <a:t> </a:t>
            </a:r>
            <a:r>
              <a:rPr sz="1900" spc="-25" dirty="0">
                <a:solidFill>
                  <a:srgbClr val="C00000"/>
                </a:solidFill>
                <a:latin typeface="Corbel" panose="020B0503020204020204" pitchFamily="34" charset="0"/>
              </a:rPr>
              <a:t>learner</a:t>
            </a:r>
            <a:endParaRPr sz="1900" dirty="0">
              <a:solidFill>
                <a:srgbClr val="C00000"/>
              </a:solidFill>
              <a:latin typeface="Corbel" panose="020B0503020204020204" pitchFamily="34" charset="0"/>
            </a:endParaRPr>
          </a:p>
        </p:txBody>
      </p:sp>
      <p:sp>
        <p:nvSpPr>
          <p:cNvPr id="11" name="Google Shape;138;g1501cc781cf_0_0">
            <a:extLst>
              <a:ext uri="{FF2B5EF4-FFF2-40B4-BE49-F238E27FC236}">
                <a16:creationId xmlns:a16="http://schemas.microsoft.com/office/drawing/2014/main" id="{09E92D85-9716-07D9-CD0B-06C67BEC69E5}"/>
              </a:ext>
            </a:extLst>
          </p:cNvPr>
          <p:cNvSpPr txBox="1"/>
          <p:nvPr/>
        </p:nvSpPr>
        <p:spPr>
          <a:xfrm>
            <a:off x="2586780" y="4865004"/>
            <a:ext cx="349823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dirty="0">
                <a:latin typeface="Corbel"/>
                <a:ea typeface="Corbel"/>
                <a:cs typeface="Corbel"/>
                <a:sym typeface="Corbel"/>
              </a:rPr>
              <a:t>[</a:t>
            </a:r>
            <a:r>
              <a:rPr lang="en-US" sz="900" dirty="0">
                <a:latin typeface="Corbel"/>
                <a:ea typeface="Corbel"/>
                <a:cs typeface="Corbel"/>
                <a:sym typeface="Corbel"/>
                <a:hlinkClick r:id="rId4"/>
              </a:rPr>
              <a:t>ACL 2022 Tutorial </a:t>
            </a:r>
            <a:r>
              <a:rPr lang="en-US" sz="900" dirty="0" err="1">
                <a:latin typeface="Corbel"/>
                <a:ea typeface="Corbel"/>
                <a:cs typeface="Corbel"/>
                <a:sym typeface="Corbel"/>
                <a:hlinkClick r:id="rId4"/>
              </a:rPr>
              <a:t>Beltagy</a:t>
            </a:r>
            <a:r>
              <a:rPr lang="en-US" sz="900" dirty="0">
                <a:latin typeface="Corbel"/>
                <a:ea typeface="Corbel"/>
                <a:cs typeface="Corbel"/>
                <a:sym typeface="Corbel"/>
                <a:hlinkClick r:id="rId4"/>
              </a:rPr>
              <a:t>, Cohan, Logan IV, Min and Singh</a:t>
            </a:r>
            <a:r>
              <a:rPr lang="en" sz="900" dirty="0">
                <a:latin typeface="Corbel"/>
                <a:ea typeface="Corbel"/>
                <a:cs typeface="Corbel"/>
                <a:sym typeface="Corbel"/>
              </a:rPr>
              <a:t>]</a:t>
            </a:r>
            <a:endParaRPr sz="900" dirty="0">
              <a:latin typeface="Corbel"/>
              <a:ea typeface="Corbel"/>
              <a:cs typeface="Corbel"/>
              <a:sym typeface="Corbel"/>
            </a:endParaRPr>
          </a:p>
        </p:txBody>
      </p:sp>
    </p:spTree>
    <p:extLst>
      <p:ext uri="{BB962C8B-B14F-4D97-AF65-F5344CB8AC3E}">
        <p14:creationId xmlns:p14="http://schemas.microsoft.com/office/powerpoint/2010/main" val="2214716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C6775-B326-94F1-88EB-E3A246EF99C4}"/>
              </a:ext>
            </a:extLst>
          </p:cNvPr>
          <p:cNvSpPr>
            <a:spLocks noGrp="1"/>
          </p:cNvSpPr>
          <p:nvPr>
            <p:ph type="title"/>
          </p:nvPr>
        </p:nvSpPr>
        <p:spPr/>
        <p:txBody>
          <a:bodyPr/>
          <a:lstStyle/>
          <a:p>
            <a:r>
              <a:rPr lang="en-US" dirty="0"/>
              <a:t>Summary</a:t>
            </a:r>
          </a:p>
        </p:txBody>
      </p:sp>
      <p:sp>
        <p:nvSpPr>
          <p:cNvPr id="3" name="Text Placeholder 2">
            <a:extLst>
              <a:ext uri="{FF2B5EF4-FFF2-40B4-BE49-F238E27FC236}">
                <a16:creationId xmlns:a16="http://schemas.microsoft.com/office/drawing/2014/main" id="{47E3A586-4366-38AC-B708-598D31E8B98D}"/>
              </a:ext>
            </a:extLst>
          </p:cNvPr>
          <p:cNvSpPr>
            <a:spLocks noGrp="1"/>
          </p:cNvSpPr>
          <p:nvPr>
            <p:ph type="body" sz="quarter" idx="16"/>
          </p:nvPr>
        </p:nvSpPr>
        <p:spPr/>
        <p:txBody>
          <a:bodyPr/>
          <a:lstStyle/>
          <a:p>
            <a:r>
              <a:rPr lang="en-US" dirty="0"/>
              <a:t>ICL is a surprising phenomenon </a:t>
            </a:r>
            <a:br>
              <a:rPr lang="en-US" dirty="0"/>
            </a:br>
            <a:r>
              <a:rPr lang="en-US" dirty="0"/>
              <a:t>that came out of large-scale pre-training LMs. </a:t>
            </a:r>
          </a:p>
          <a:p>
            <a:endParaRPr lang="en-US" dirty="0"/>
          </a:p>
          <a:p>
            <a:r>
              <a:rPr lang="en-US" dirty="0"/>
              <a:t>It allows test-time adaptation via examples. </a:t>
            </a:r>
          </a:p>
          <a:p>
            <a:pPr lvl="1"/>
            <a:r>
              <a:rPr lang="en-US" dirty="0"/>
              <a:t>Few examples are often enough—data efficient!  </a:t>
            </a:r>
          </a:p>
          <a:p>
            <a:pPr lvl="1"/>
            <a:r>
              <a:rPr lang="en-US" dirty="0"/>
              <a:t>No parameter updates—no model replicas! </a:t>
            </a:r>
          </a:p>
          <a:p>
            <a:pPr lvl="1"/>
            <a:endParaRPr lang="en-US" dirty="0"/>
          </a:p>
          <a:p>
            <a:r>
              <a:rPr lang="en-US" dirty="0"/>
              <a:t>When does it work? What are its strength or weaknesses? 🤔</a:t>
            </a:r>
          </a:p>
        </p:txBody>
      </p:sp>
      <p:pic>
        <p:nvPicPr>
          <p:cNvPr id="4" name="Picture 2" descr="Extrapolating to Unnatural Language Processing with GPT-3's In-context  Learning: The Good, the Bad, and the Mysterious | SAIL Blog">
            <a:extLst>
              <a:ext uri="{FF2B5EF4-FFF2-40B4-BE49-F238E27FC236}">
                <a16:creationId xmlns:a16="http://schemas.microsoft.com/office/drawing/2014/main" id="{832F6E22-300B-AF58-C9DD-B2DEE39475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839"/>
          <a:stretch/>
        </p:blipFill>
        <p:spPr bwMode="auto">
          <a:xfrm>
            <a:off x="5071526" y="107119"/>
            <a:ext cx="3979022" cy="1747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447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331AA5-746A-8B33-ACF5-F1DFE8396ED1}"/>
              </a:ext>
            </a:extLst>
          </p:cNvPr>
          <p:cNvSpPr>
            <a:spLocks noGrp="1"/>
          </p:cNvSpPr>
          <p:nvPr>
            <p:ph type="body" sz="quarter" idx="16"/>
          </p:nvPr>
        </p:nvSpPr>
        <p:spPr/>
        <p:txBody>
          <a:bodyPr anchor="ctr"/>
          <a:lstStyle/>
          <a:p>
            <a:pPr algn="ctr"/>
            <a:r>
              <a:rPr lang="en-US" sz="6600" dirty="0"/>
              <a:t>ICL’s Sensitivity </a:t>
            </a:r>
          </a:p>
        </p:txBody>
      </p:sp>
      <p:sp>
        <p:nvSpPr>
          <p:cNvPr id="3" name="Text Placeholder 2">
            <a:extLst>
              <a:ext uri="{FF2B5EF4-FFF2-40B4-BE49-F238E27FC236}">
                <a16:creationId xmlns:a16="http://schemas.microsoft.com/office/drawing/2014/main" id="{383ED3E2-EDAB-3F38-4565-BC502CDACF3F}"/>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245869631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lang="en-US" spc="-40" dirty="0"/>
              <a:t>LM Prompting: Choices of Encoding </a:t>
            </a:r>
            <a:endParaRPr spc="-40" dirty="0"/>
          </a:p>
        </p:txBody>
      </p:sp>
      <p:sp>
        <p:nvSpPr>
          <p:cNvPr id="2" name="Text Placeholder 1">
            <a:extLst>
              <a:ext uri="{FF2B5EF4-FFF2-40B4-BE49-F238E27FC236}">
                <a16:creationId xmlns:a16="http://schemas.microsoft.com/office/drawing/2014/main" id="{EC238CFF-B30D-6A47-68EC-7DDFC453FF5E}"/>
              </a:ext>
            </a:extLst>
          </p:cNvPr>
          <p:cNvSpPr>
            <a:spLocks noGrp="1"/>
          </p:cNvSpPr>
          <p:nvPr>
            <p:ph type="body" sz="quarter" idx="16"/>
          </p:nvPr>
        </p:nvSpPr>
        <p:spPr/>
        <p:txBody>
          <a:bodyPr/>
          <a:lstStyle/>
          <a:p>
            <a:endParaRPr lang="en-US"/>
          </a:p>
        </p:txBody>
      </p:sp>
      <p:pic>
        <p:nvPicPr>
          <p:cNvPr id="3" name="Content Placeholder 2" descr="Graphical user interface, text, application&#10;&#10;Description automatically generated">
            <a:extLst>
              <a:ext uri="{FF2B5EF4-FFF2-40B4-BE49-F238E27FC236}">
                <a16:creationId xmlns:a16="http://schemas.microsoft.com/office/drawing/2014/main" id="{A98F197F-D33A-A9AA-3EE8-42963148B814}"/>
              </a:ext>
            </a:extLst>
          </p:cNvPr>
          <p:cNvPicPr>
            <a:picLocks noGrp="1" noChangeAspect="1"/>
          </p:cNvPicPr>
          <p:nvPr>
            <p:ph idx="4294967295"/>
          </p:nvPr>
        </p:nvPicPr>
        <p:blipFill>
          <a:blip r:embed="rId2"/>
          <a:stretch>
            <a:fillRect/>
          </a:stretch>
        </p:blipFill>
        <p:spPr>
          <a:xfrm>
            <a:off x="0" y="1722438"/>
            <a:ext cx="5632450" cy="1698625"/>
          </a:xfrm>
          <a:prstGeom prst="rect">
            <a:avLst/>
          </a:prstGeom>
        </p:spPr>
      </p:pic>
      <p:sp>
        <p:nvSpPr>
          <p:cNvPr id="24" name="Google Shape;138;g1501cc781cf_0_0">
            <a:extLst>
              <a:ext uri="{FF2B5EF4-FFF2-40B4-BE49-F238E27FC236}">
                <a16:creationId xmlns:a16="http://schemas.microsoft.com/office/drawing/2014/main" id="{38F677AD-DC56-1BE3-40D4-FF8372A80331}"/>
              </a:ext>
            </a:extLst>
          </p:cNvPr>
          <p:cNvSpPr txBox="1"/>
          <p:nvPr/>
        </p:nvSpPr>
        <p:spPr>
          <a:xfrm>
            <a:off x="2586780" y="4865004"/>
            <a:ext cx="349823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dirty="0">
                <a:latin typeface="Corbel"/>
                <a:ea typeface="Corbel"/>
                <a:cs typeface="Corbel"/>
                <a:sym typeface="Corbel"/>
              </a:rPr>
              <a:t>[Slide credit: </a:t>
            </a:r>
            <a:r>
              <a:rPr lang="en-US" sz="900" dirty="0">
                <a:latin typeface="Corbel"/>
                <a:ea typeface="Corbel"/>
                <a:cs typeface="Corbel"/>
                <a:sym typeface="Corbel"/>
              </a:rPr>
              <a:t>Eric Wallace</a:t>
            </a:r>
            <a:r>
              <a:rPr lang="en" sz="900" dirty="0">
                <a:latin typeface="Corbel"/>
                <a:ea typeface="Corbel"/>
                <a:cs typeface="Corbel"/>
                <a:sym typeface="Corbel"/>
              </a:rPr>
              <a:t>]</a:t>
            </a:r>
            <a:endParaRPr sz="900" dirty="0">
              <a:latin typeface="Corbel"/>
              <a:ea typeface="Corbel"/>
              <a:cs typeface="Corbel"/>
              <a:sym typeface="Corbel"/>
            </a:endParaRPr>
          </a:p>
        </p:txBody>
      </p:sp>
    </p:spTree>
    <p:extLst>
      <p:ext uri="{BB962C8B-B14F-4D97-AF65-F5344CB8AC3E}">
        <p14:creationId xmlns:p14="http://schemas.microsoft.com/office/powerpoint/2010/main" val="22413062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lang="en-US" spc="-40" dirty="0"/>
              <a:t>LM Prompting: Choices of Encoding </a:t>
            </a:r>
            <a:endParaRPr spc="-40" dirty="0"/>
          </a:p>
        </p:txBody>
      </p:sp>
      <p:sp>
        <p:nvSpPr>
          <p:cNvPr id="2" name="Text Placeholder 1">
            <a:extLst>
              <a:ext uri="{FF2B5EF4-FFF2-40B4-BE49-F238E27FC236}">
                <a16:creationId xmlns:a16="http://schemas.microsoft.com/office/drawing/2014/main" id="{A3EB7701-5AF1-04F2-CA50-0E046220BC46}"/>
              </a:ext>
            </a:extLst>
          </p:cNvPr>
          <p:cNvSpPr>
            <a:spLocks noGrp="1"/>
          </p:cNvSpPr>
          <p:nvPr>
            <p:ph type="body" sz="quarter" idx="16"/>
          </p:nvPr>
        </p:nvSpPr>
        <p:spPr/>
        <p:txBody>
          <a:bodyPr/>
          <a:lstStyle/>
          <a:p>
            <a:endParaRPr lang="en-US"/>
          </a:p>
        </p:txBody>
      </p:sp>
      <p:sp>
        <p:nvSpPr>
          <p:cNvPr id="24" name="Google Shape;138;g1501cc781cf_0_0">
            <a:extLst>
              <a:ext uri="{FF2B5EF4-FFF2-40B4-BE49-F238E27FC236}">
                <a16:creationId xmlns:a16="http://schemas.microsoft.com/office/drawing/2014/main" id="{38F677AD-DC56-1BE3-40D4-FF8372A80331}"/>
              </a:ext>
            </a:extLst>
          </p:cNvPr>
          <p:cNvSpPr txBox="1"/>
          <p:nvPr/>
        </p:nvSpPr>
        <p:spPr>
          <a:xfrm>
            <a:off x="2586780" y="4865004"/>
            <a:ext cx="349823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dirty="0">
                <a:latin typeface="Corbel"/>
                <a:ea typeface="Corbel"/>
                <a:cs typeface="Corbel"/>
                <a:sym typeface="Corbel"/>
              </a:rPr>
              <a:t>[Slide credit: </a:t>
            </a:r>
            <a:r>
              <a:rPr lang="en-US" sz="900" dirty="0">
                <a:latin typeface="Corbel"/>
                <a:ea typeface="Corbel"/>
                <a:cs typeface="Corbel"/>
                <a:sym typeface="Corbel"/>
              </a:rPr>
              <a:t>Eric Wallace</a:t>
            </a:r>
            <a:r>
              <a:rPr lang="en" sz="900" dirty="0">
                <a:latin typeface="Corbel"/>
                <a:ea typeface="Corbel"/>
                <a:cs typeface="Corbel"/>
                <a:sym typeface="Corbel"/>
              </a:rPr>
              <a:t>]</a:t>
            </a:r>
            <a:endParaRPr sz="900" dirty="0">
              <a:latin typeface="Corbel"/>
              <a:ea typeface="Corbel"/>
              <a:cs typeface="Corbel"/>
              <a:sym typeface="Corbel"/>
            </a:endParaRPr>
          </a:p>
        </p:txBody>
      </p:sp>
      <p:pic>
        <p:nvPicPr>
          <p:cNvPr id="12" name="Content Placeholder 7" descr="Graphical user interface, text, application&#10;&#10;Description automatically generated">
            <a:extLst>
              <a:ext uri="{FF2B5EF4-FFF2-40B4-BE49-F238E27FC236}">
                <a16:creationId xmlns:a16="http://schemas.microsoft.com/office/drawing/2014/main" id="{2316B130-1ABD-F73F-2206-4CB30D760B32}"/>
              </a:ext>
            </a:extLst>
          </p:cNvPr>
          <p:cNvPicPr>
            <a:picLocks noChangeAspect="1"/>
          </p:cNvPicPr>
          <p:nvPr/>
        </p:nvPicPr>
        <p:blipFill>
          <a:blip r:embed="rId2"/>
          <a:stretch>
            <a:fillRect/>
          </a:stretch>
        </p:blipFill>
        <p:spPr>
          <a:xfrm>
            <a:off x="1519672" y="1767588"/>
            <a:ext cx="5832104" cy="1872563"/>
          </a:xfrm>
          <a:prstGeom prst="rect">
            <a:avLst/>
          </a:prstGeom>
          <a:noFill/>
          <a:ln>
            <a:noFill/>
          </a:ln>
        </p:spPr>
      </p:pic>
    </p:spTree>
    <p:extLst>
      <p:ext uri="{BB962C8B-B14F-4D97-AF65-F5344CB8AC3E}">
        <p14:creationId xmlns:p14="http://schemas.microsoft.com/office/powerpoint/2010/main" val="3259182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lang="en-US" spc="-40" dirty="0"/>
              <a:t>LM Prompting: Choices of Encoding </a:t>
            </a:r>
            <a:endParaRPr spc="-40" dirty="0"/>
          </a:p>
        </p:txBody>
      </p:sp>
      <p:sp>
        <p:nvSpPr>
          <p:cNvPr id="2" name="Text Placeholder 1">
            <a:extLst>
              <a:ext uri="{FF2B5EF4-FFF2-40B4-BE49-F238E27FC236}">
                <a16:creationId xmlns:a16="http://schemas.microsoft.com/office/drawing/2014/main" id="{6BA99D03-E05D-04F7-B2B2-2D380D870DBA}"/>
              </a:ext>
            </a:extLst>
          </p:cNvPr>
          <p:cNvSpPr>
            <a:spLocks noGrp="1"/>
          </p:cNvSpPr>
          <p:nvPr>
            <p:ph type="body" sz="quarter" idx="16"/>
          </p:nvPr>
        </p:nvSpPr>
        <p:spPr/>
        <p:txBody>
          <a:bodyPr/>
          <a:lstStyle/>
          <a:p>
            <a:endParaRPr lang="en-US"/>
          </a:p>
        </p:txBody>
      </p:sp>
      <p:sp>
        <p:nvSpPr>
          <p:cNvPr id="24" name="Google Shape;138;g1501cc781cf_0_0">
            <a:extLst>
              <a:ext uri="{FF2B5EF4-FFF2-40B4-BE49-F238E27FC236}">
                <a16:creationId xmlns:a16="http://schemas.microsoft.com/office/drawing/2014/main" id="{38F677AD-DC56-1BE3-40D4-FF8372A80331}"/>
              </a:ext>
            </a:extLst>
          </p:cNvPr>
          <p:cNvSpPr txBox="1"/>
          <p:nvPr/>
        </p:nvSpPr>
        <p:spPr>
          <a:xfrm>
            <a:off x="2586780" y="4865004"/>
            <a:ext cx="349823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dirty="0">
                <a:latin typeface="Corbel"/>
                <a:ea typeface="Corbel"/>
                <a:cs typeface="Corbel"/>
                <a:sym typeface="Corbel"/>
              </a:rPr>
              <a:t>[Slide credit: </a:t>
            </a:r>
            <a:r>
              <a:rPr lang="en-US" sz="900" dirty="0">
                <a:latin typeface="Corbel"/>
                <a:ea typeface="Corbel"/>
                <a:cs typeface="Corbel"/>
                <a:sym typeface="Corbel"/>
              </a:rPr>
              <a:t>Eric Wallace</a:t>
            </a:r>
            <a:r>
              <a:rPr lang="en" sz="900" dirty="0">
                <a:latin typeface="Corbel"/>
                <a:ea typeface="Corbel"/>
                <a:cs typeface="Corbel"/>
                <a:sym typeface="Corbel"/>
              </a:rPr>
              <a:t>]</a:t>
            </a:r>
            <a:endParaRPr sz="900" dirty="0">
              <a:latin typeface="Corbel"/>
              <a:ea typeface="Corbel"/>
              <a:cs typeface="Corbel"/>
              <a:sym typeface="Corbel"/>
            </a:endParaRPr>
          </a:p>
        </p:txBody>
      </p:sp>
      <p:pic>
        <p:nvPicPr>
          <p:cNvPr id="8" name="Content Placeholder 2" descr="Graphical user interface, text, application, chat or text message&#10;&#10;Description automatically generated">
            <a:extLst>
              <a:ext uri="{FF2B5EF4-FFF2-40B4-BE49-F238E27FC236}">
                <a16:creationId xmlns:a16="http://schemas.microsoft.com/office/drawing/2014/main" id="{E50F0ED2-BCE8-B91F-9CBF-324974D46F54}"/>
              </a:ext>
            </a:extLst>
          </p:cNvPr>
          <p:cNvPicPr>
            <a:picLocks noChangeAspect="1"/>
          </p:cNvPicPr>
          <p:nvPr/>
        </p:nvPicPr>
        <p:blipFill>
          <a:blip r:embed="rId2"/>
          <a:stretch>
            <a:fillRect/>
          </a:stretch>
        </p:blipFill>
        <p:spPr>
          <a:xfrm>
            <a:off x="1574472" y="1802003"/>
            <a:ext cx="5995055" cy="2747137"/>
          </a:xfrm>
          <a:prstGeom prst="rect">
            <a:avLst/>
          </a:prstGeom>
          <a:noFill/>
          <a:ln>
            <a:noFill/>
          </a:ln>
        </p:spPr>
      </p:pic>
    </p:spTree>
    <p:extLst>
      <p:ext uri="{BB962C8B-B14F-4D97-AF65-F5344CB8AC3E}">
        <p14:creationId xmlns:p14="http://schemas.microsoft.com/office/powerpoint/2010/main" val="6170686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C084D-1C70-54A4-326E-E6358166227E}"/>
              </a:ext>
            </a:extLst>
          </p:cNvPr>
          <p:cNvSpPr>
            <a:spLocks noGrp="1"/>
          </p:cNvSpPr>
          <p:nvPr>
            <p:ph type="title"/>
          </p:nvPr>
        </p:nvSpPr>
        <p:spPr/>
        <p:txBody>
          <a:bodyPr>
            <a:normAutofit fontScale="90000"/>
          </a:bodyPr>
          <a:lstStyle/>
          <a:p>
            <a:r>
              <a:rPr lang="en-US" dirty="0"/>
              <a:t>In-Context Learning: Sensitivity to Encoding </a:t>
            </a:r>
          </a:p>
        </p:txBody>
      </p:sp>
      <p:sp>
        <p:nvSpPr>
          <p:cNvPr id="3" name="Text Placeholder 2">
            <a:extLst>
              <a:ext uri="{FF2B5EF4-FFF2-40B4-BE49-F238E27FC236}">
                <a16:creationId xmlns:a16="http://schemas.microsoft.com/office/drawing/2014/main" id="{DCB4F6E9-C81B-0216-47A6-A04EDF41D678}"/>
              </a:ext>
            </a:extLst>
          </p:cNvPr>
          <p:cNvSpPr>
            <a:spLocks noGrp="1"/>
          </p:cNvSpPr>
          <p:nvPr>
            <p:ph type="body" sz="quarter" idx="16"/>
          </p:nvPr>
        </p:nvSpPr>
        <p:spPr/>
        <p:txBody>
          <a:bodyPr/>
          <a:lstStyle/>
          <a:p>
            <a:endParaRPr lang="en-US"/>
          </a:p>
        </p:txBody>
      </p:sp>
      <p:pic>
        <p:nvPicPr>
          <p:cNvPr id="5" name="Content Placeholder 4" descr="Chart&#10;&#10;Description automatically generated">
            <a:extLst>
              <a:ext uri="{FF2B5EF4-FFF2-40B4-BE49-F238E27FC236}">
                <a16:creationId xmlns:a16="http://schemas.microsoft.com/office/drawing/2014/main" id="{9142580D-C598-C778-31D3-786AD887142C}"/>
              </a:ext>
            </a:extLst>
          </p:cNvPr>
          <p:cNvPicPr>
            <a:picLocks noGrp="1" noChangeAspect="1"/>
          </p:cNvPicPr>
          <p:nvPr>
            <p:ph idx="4294967295"/>
          </p:nvPr>
        </p:nvPicPr>
        <p:blipFill>
          <a:blip r:embed="rId2"/>
          <a:stretch>
            <a:fillRect/>
          </a:stretch>
        </p:blipFill>
        <p:spPr>
          <a:xfrm>
            <a:off x="0" y="1328738"/>
            <a:ext cx="7351713" cy="2873375"/>
          </a:xfrm>
          <a:prstGeom prst="rect">
            <a:avLst/>
          </a:prstGeom>
        </p:spPr>
      </p:pic>
      <p:sp>
        <p:nvSpPr>
          <p:cNvPr id="6" name="object 7">
            <a:extLst>
              <a:ext uri="{FF2B5EF4-FFF2-40B4-BE49-F238E27FC236}">
                <a16:creationId xmlns:a16="http://schemas.microsoft.com/office/drawing/2014/main" id="{BCCD1D16-8A0D-6EC9-9B10-429D1C86772B}"/>
              </a:ext>
            </a:extLst>
          </p:cNvPr>
          <p:cNvSpPr txBox="1"/>
          <p:nvPr/>
        </p:nvSpPr>
        <p:spPr>
          <a:xfrm>
            <a:off x="1185862" y="4867808"/>
            <a:ext cx="6772275" cy="192360"/>
          </a:xfrm>
          <a:prstGeom prst="rect">
            <a:avLst/>
          </a:prstGeom>
        </p:spPr>
        <p:txBody>
          <a:bodyPr vert="horz" wrap="square" lIns="0" tIns="0" rIns="0" bIns="0" rtlCol="0">
            <a:spAutoFit/>
          </a:bodyPr>
          <a:lstStyle/>
          <a:p>
            <a:pPr marL="12700">
              <a:lnSpc>
                <a:spcPts val="1480"/>
              </a:lnSpc>
            </a:pPr>
            <a:r>
              <a:rPr lang="en-US" sz="1250" dirty="0">
                <a:solidFill>
                  <a:schemeClr val="bg1">
                    <a:lumMod val="50000"/>
                  </a:schemeClr>
                </a:solidFill>
                <a:latin typeface="Corbel" panose="020B0503020204020204" pitchFamily="34" charset="0"/>
              </a:rPr>
              <a:t>[</a:t>
            </a:r>
            <a:r>
              <a:rPr sz="1250" dirty="0">
                <a:solidFill>
                  <a:schemeClr val="bg1">
                    <a:lumMod val="50000"/>
                  </a:schemeClr>
                </a:solidFill>
                <a:latin typeface="Corbel" panose="020B0503020204020204" pitchFamily="34" charset="0"/>
                <a:hlinkClick r:id="rId3"/>
              </a:rPr>
              <a:t>“Calibrate </a:t>
            </a:r>
            <a:r>
              <a:rPr sz="1250" spc="-5" dirty="0">
                <a:solidFill>
                  <a:schemeClr val="bg1">
                    <a:lumMod val="50000"/>
                  </a:schemeClr>
                </a:solidFill>
                <a:latin typeface="Corbel" panose="020B0503020204020204" pitchFamily="34" charset="0"/>
                <a:hlinkClick r:id="rId3"/>
              </a:rPr>
              <a:t>Before Use: Improving Few-Shot Performance of Language</a:t>
            </a:r>
            <a:r>
              <a:rPr sz="1250" spc="-45" dirty="0">
                <a:solidFill>
                  <a:schemeClr val="bg1">
                    <a:lumMod val="50000"/>
                  </a:schemeClr>
                </a:solidFill>
                <a:latin typeface="Corbel" panose="020B0503020204020204" pitchFamily="34" charset="0"/>
                <a:hlinkClick r:id="rId3"/>
              </a:rPr>
              <a:t> </a:t>
            </a:r>
            <a:r>
              <a:rPr sz="1250" dirty="0">
                <a:solidFill>
                  <a:schemeClr val="bg1">
                    <a:lumMod val="50000"/>
                  </a:schemeClr>
                </a:solidFill>
                <a:latin typeface="Corbel" panose="020B0503020204020204" pitchFamily="34" charset="0"/>
                <a:hlinkClick r:id="rId3"/>
              </a:rPr>
              <a:t>Models</a:t>
            </a:r>
            <a:r>
              <a:rPr lang="en-US" sz="1250" dirty="0">
                <a:solidFill>
                  <a:schemeClr val="bg1">
                    <a:lumMod val="50000"/>
                  </a:schemeClr>
                </a:solidFill>
                <a:latin typeface="Corbel" panose="020B0503020204020204" pitchFamily="34" charset="0"/>
                <a:hlinkClick r:id="rId3"/>
              </a:rPr>
              <a:t>.</a:t>
            </a:r>
            <a:r>
              <a:rPr sz="1250" dirty="0">
                <a:solidFill>
                  <a:schemeClr val="bg1">
                    <a:lumMod val="50000"/>
                  </a:schemeClr>
                </a:solidFill>
                <a:latin typeface="Corbel" panose="020B0503020204020204" pitchFamily="34" charset="0"/>
                <a:hlinkClick r:id="rId3"/>
              </a:rPr>
              <a:t>”</a:t>
            </a:r>
            <a:r>
              <a:rPr lang="en-US" sz="1250" dirty="0">
                <a:solidFill>
                  <a:schemeClr val="bg1">
                    <a:lumMod val="50000"/>
                  </a:schemeClr>
                </a:solidFill>
                <a:latin typeface="Corbel" panose="020B0503020204020204" pitchFamily="34" charset="0"/>
                <a:hlinkClick r:id="rId3"/>
              </a:rPr>
              <a:t> </a:t>
            </a:r>
            <a:r>
              <a:rPr lang="en-US" sz="1250" spc="-5" dirty="0">
                <a:solidFill>
                  <a:schemeClr val="bg1">
                    <a:lumMod val="50000"/>
                  </a:schemeClr>
                </a:solidFill>
                <a:uFill>
                  <a:solidFill>
                    <a:srgbClr val="FF5252"/>
                  </a:solidFill>
                </a:uFill>
                <a:latin typeface="Corbel" panose="020B0503020204020204" pitchFamily="34" charset="0"/>
                <a:hlinkClick r:id="rId3"/>
              </a:rPr>
              <a:t>Zhao et al. 2021</a:t>
            </a:r>
            <a:r>
              <a:rPr lang="en-US" sz="1250" spc="-5" dirty="0">
                <a:solidFill>
                  <a:schemeClr val="bg1">
                    <a:lumMod val="50000"/>
                  </a:schemeClr>
                </a:solidFill>
                <a:uFill>
                  <a:solidFill>
                    <a:srgbClr val="FF5252"/>
                  </a:solidFill>
                </a:uFill>
                <a:latin typeface="Corbel" panose="020B0503020204020204" pitchFamily="34" charset="0"/>
              </a:rPr>
              <a:t>]</a:t>
            </a:r>
            <a:endParaRPr sz="1250" dirty="0">
              <a:solidFill>
                <a:schemeClr val="bg1">
                  <a:lumMod val="50000"/>
                </a:schemeClr>
              </a:solidFill>
              <a:latin typeface="Corbel" panose="020B0503020204020204" pitchFamily="34" charset="0"/>
            </a:endParaRPr>
          </a:p>
        </p:txBody>
      </p:sp>
      <p:sp>
        <p:nvSpPr>
          <p:cNvPr id="7" name="Google Shape;138;g1501cc781cf_0_0">
            <a:extLst>
              <a:ext uri="{FF2B5EF4-FFF2-40B4-BE49-F238E27FC236}">
                <a16:creationId xmlns:a16="http://schemas.microsoft.com/office/drawing/2014/main" id="{7C9B0818-6BFA-D4D6-C55F-7E11EB995411}"/>
              </a:ext>
            </a:extLst>
          </p:cNvPr>
          <p:cNvSpPr txBox="1"/>
          <p:nvPr/>
        </p:nvSpPr>
        <p:spPr>
          <a:xfrm>
            <a:off x="6298025" y="-78218"/>
            <a:ext cx="349823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latin typeface="Corbel"/>
                <a:ea typeface="Corbel"/>
                <a:cs typeface="Corbel"/>
                <a:sym typeface="Corbel"/>
              </a:rPr>
              <a:t>[Slide credit: Eric Wallace]</a:t>
            </a:r>
          </a:p>
        </p:txBody>
      </p:sp>
      <p:sp>
        <p:nvSpPr>
          <p:cNvPr id="9" name="TextBox 8">
            <a:extLst>
              <a:ext uri="{FF2B5EF4-FFF2-40B4-BE49-F238E27FC236}">
                <a16:creationId xmlns:a16="http://schemas.microsoft.com/office/drawing/2014/main" id="{5DB4FF01-C1D5-1263-3857-F4F5BB82190D}"/>
              </a:ext>
            </a:extLst>
          </p:cNvPr>
          <p:cNvSpPr txBox="1"/>
          <p:nvPr/>
        </p:nvSpPr>
        <p:spPr>
          <a:xfrm>
            <a:off x="0" y="4404102"/>
            <a:ext cx="9089813" cy="338554"/>
          </a:xfrm>
          <a:prstGeom prst="rect">
            <a:avLst/>
          </a:prstGeom>
          <a:noFill/>
        </p:spPr>
        <p:txBody>
          <a:bodyPr wrap="square">
            <a:spAutoFit/>
          </a:bodyPr>
          <a:lstStyle/>
          <a:p>
            <a:pPr algn="ctr"/>
            <a:r>
              <a:rPr lang="en-US" sz="1600" dirty="0">
                <a:latin typeface="Corbel" panose="020B0503020204020204" pitchFamily="34" charset="0"/>
              </a:rPr>
              <a:t>In-context learning is highly sensitive to prompt format (training sets and  patterns/verbalizers)</a:t>
            </a:r>
          </a:p>
        </p:txBody>
      </p:sp>
    </p:spTree>
    <p:extLst>
      <p:ext uri="{BB962C8B-B14F-4D97-AF65-F5344CB8AC3E}">
        <p14:creationId xmlns:p14="http://schemas.microsoft.com/office/powerpoint/2010/main" val="13548107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40">
            <a:extLst>
              <a:ext uri="{FF2B5EF4-FFF2-40B4-BE49-F238E27FC236}">
                <a16:creationId xmlns:a16="http://schemas.microsoft.com/office/drawing/2014/main" id="{3E7187D1-B525-F3BA-6699-EC69A4484194}"/>
              </a:ext>
            </a:extLst>
          </p:cNvPr>
          <p:cNvSpPr>
            <a:spLocks noGrp="1"/>
          </p:cNvSpPr>
          <p:nvPr>
            <p:ph type="title"/>
          </p:nvPr>
        </p:nvSpPr>
        <p:spPr/>
        <p:txBody>
          <a:bodyPr>
            <a:normAutofit fontScale="90000"/>
          </a:bodyPr>
          <a:lstStyle/>
          <a:p>
            <a:r>
              <a:rPr lang="en-US" dirty="0"/>
              <a:t>In-Context Learning: Sensitivity to Demo. Permutations </a:t>
            </a:r>
          </a:p>
        </p:txBody>
      </p:sp>
      <p:sp>
        <p:nvSpPr>
          <p:cNvPr id="2" name="Text Placeholder 1">
            <a:extLst>
              <a:ext uri="{FF2B5EF4-FFF2-40B4-BE49-F238E27FC236}">
                <a16:creationId xmlns:a16="http://schemas.microsoft.com/office/drawing/2014/main" id="{ABAB0B06-4F11-2470-24AD-2AA5E134D3C7}"/>
              </a:ext>
            </a:extLst>
          </p:cNvPr>
          <p:cNvSpPr>
            <a:spLocks noGrp="1"/>
          </p:cNvSpPr>
          <p:nvPr>
            <p:ph type="body" sz="quarter" idx="16"/>
          </p:nvPr>
        </p:nvSpPr>
        <p:spPr/>
        <p:txBody>
          <a:bodyPr/>
          <a:lstStyle/>
          <a:p>
            <a:endParaRPr lang="en-US"/>
          </a:p>
        </p:txBody>
      </p:sp>
      <p:grpSp>
        <p:nvGrpSpPr>
          <p:cNvPr id="3" name="object 3"/>
          <p:cNvGrpSpPr/>
          <p:nvPr/>
        </p:nvGrpSpPr>
        <p:grpSpPr>
          <a:xfrm>
            <a:off x="499337" y="4136287"/>
            <a:ext cx="1039494" cy="582295"/>
            <a:chOff x="499337" y="4136287"/>
            <a:chExt cx="1039494" cy="582295"/>
          </a:xfrm>
        </p:grpSpPr>
        <p:sp>
          <p:nvSpPr>
            <p:cNvPr id="4" name="object 4"/>
            <p:cNvSpPr/>
            <p:nvPr/>
          </p:nvSpPr>
          <p:spPr>
            <a:xfrm>
              <a:off x="504099" y="4141049"/>
              <a:ext cx="1029969" cy="572770"/>
            </a:xfrm>
            <a:custGeom>
              <a:avLst/>
              <a:gdLst/>
              <a:ahLst/>
              <a:cxnLst/>
              <a:rect l="l" t="t" r="r" b="b"/>
              <a:pathLst>
                <a:path w="1029969" h="572770">
                  <a:moveTo>
                    <a:pt x="934147" y="572699"/>
                  </a:moveTo>
                  <a:lnTo>
                    <a:pt x="95451" y="572699"/>
                  </a:lnTo>
                  <a:lnTo>
                    <a:pt x="58297" y="565198"/>
                  </a:lnTo>
                  <a:lnTo>
                    <a:pt x="27957" y="544742"/>
                  </a:lnTo>
                  <a:lnTo>
                    <a:pt x="7501" y="514402"/>
                  </a:lnTo>
                  <a:lnTo>
                    <a:pt x="0" y="477247"/>
                  </a:lnTo>
                  <a:lnTo>
                    <a:pt x="0" y="95451"/>
                  </a:lnTo>
                  <a:lnTo>
                    <a:pt x="7501" y="58297"/>
                  </a:lnTo>
                  <a:lnTo>
                    <a:pt x="27957" y="27957"/>
                  </a:lnTo>
                  <a:lnTo>
                    <a:pt x="58297" y="7501"/>
                  </a:lnTo>
                  <a:lnTo>
                    <a:pt x="95451" y="0"/>
                  </a:lnTo>
                  <a:lnTo>
                    <a:pt x="934147" y="0"/>
                  </a:lnTo>
                  <a:lnTo>
                    <a:pt x="987104" y="16037"/>
                  </a:lnTo>
                  <a:lnTo>
                    <a:pt x="1022334" y="58923"/>
                  </a:lnTo>
                  <a:lnTo>
                    <a:pt x="1029599" y="95451"/>
                  </a:lnTo>
                  <a:lnTo>
                    <a:pt x="1029599" y="477247"/>
                  </a:lnTo>
                  <a:lnTo>
                    <a:pt x="1022098" y="514402"/>
                  </a:lnTo>
                  <a:lnTo>
                    <a:pt x="1001642" y="544742"/>
                  </a:lnTo>
                  <a:lnTo>
                    <a:pt x="971302" y="565198"/>
                  </a:lnTo>
                  <a:lnTo>
                    <a:pt x="934147" y="572699"/>
                  </a:lnTo>
                  <a:close/>
                </a:path>
              </a:pathLst>
            </a:custGeom>
            <a:solidFill>
              <a:srgbClr val="EEEEEE"/>
            </a:solidFill>
          </p:spPr>
          <p:txBody>
            <a:bodyPr wrap="square" lIns="0" tIns="0" rIns="0" bIns="0" rtlCol="0"/>
            <a:lstStyle/>
            <a:p>
              <a:endParaRPr dirty="0">
                <a:latin typeface="Corbel" panose="020B0503020204020204" pitchFamily="34" charset="0"/>
              </a:endParaRPr>
            </a:p>
          </p:txBody>
        </p:sp>
        <p:sp>
          <p:nvSpPr>
            <p:cNvPr id="5" name="object 5"/>
            <p:cNvSpPr/>
            <p:nvPr/>
          </p:nvSpPr>
          <p:spPr>
            <a:xfrm>
              <a:off x="504099" y="4141049"/>
              <a:ext cx="1029969" cy="572770"/>
            </a:xfrm>
            <a:custGeom>
              <a:avLst/>
              <a:gdLst/>
              <a:ahLst/>
              <a:cxnLst/>
              <a:rect l="l" t="t" r="r" b="b"/>
              <a:pathLst>
                <a:path w="1029969" h="572770">
                  <a:moveTo>
                    <a:pt x="0" y="95451"/>
                  </a:moveTo>
                  <a:lnTo>
                    <a:pt x="7501" y="58297"/>
                  </a:lnTo>
                  <a:lnTo>
                    <a:pt x="27957" y="27957"/>
                  </a:lnTo>
                  <a:lnTo>
                    <a:pt x="58297" y="7501"/>
                  </a:lnTo>
                  <a:lnTo>
                    <a:pt x="95451" y="0"/>
                  </a:lnTo>
                  <a:lnTo>
                    <a:pt x="934147" y="0"/>
                  </a:lnTo>
                  <a:lnTo>
                    <a:pt x="987104" y="16037"/>
                  </a:lnTo>
                  <a:lnTo>
                    <a:pt x="1022334" y="58923"/>
                  </a:lnTo>
                  <a:lnTo>
                    <a:pt x="1029599" y="95451"/>
                  </a:lnTo>
                  <a:lnTo>
                    <a:pt x="1029599" y="477247"/>
                  </a:lnTo>
                  <a:lnTo>
                    <a:pt x="1022098" y="514402"/>
                  </a:lnTo>
                  <a:lnTo>
                    <a:pt x="1001642" y="544742"/>
                  </a:lnTo>
                  <a:lnTo>
                    <a:pt x="971302" y="565198"/>
                  </a:lnTo>
                  <a:lnTo>
                    <a:pt x="934147" y="572699"/>
                  </a:lnTo>
                  <a:lnTo>
                    <a:pt x="95451" y="572699"/>
                  </a:lnTo>
                  <a:lnTo>
                    <a:pt x="58297" y="565198"/>
                  </a:lnTo>
                  <a:lnTo>
                    <a:pt x="27957" y="544742"/>
                  </a:lnTo>
                  <a:lnTo>
                    <a:pt x="7501" y="514402"/>
                  </a:lnTo>
                  <a:lnTo>
                    <a:pt x="0" y="477247"/>
                  </a:lnTo>
                  <a:lnTo>
                    <a:pt x="0" y="95451"/>
                  </a:lnTo>
                  <a:close/>
                </a:path>
              </a:pathLst>
            </a:custGeom>
            <a:ln w="9524">
              <a:solidFill>
                <a:srgbClr val="595959"/>
              </a:solidFill>
            </a:ln>
          </p:spPr>
          <p:txBody>
            <a:bodyPr wrap="square" lIns="0" tIns="0" rIns="0" bIns="0" rtlCol="0"/>
            <a:lstStyle/>
            <a:p>
              <a:endParaRPr dirty="0">
                <a:latin typeface="Corbel" panose="020B0503020204020204" pitchFamily="34" charset="0"/>
              </a:endParaRPr>
            </a:p>
          </p:txBody>
        </p:sp>
      </p:grpSp>
      <p:sp>
        <p:nvSpPr>
          <p:cNvPr id="6" name="object 6"/>
          <p:cNvSpPr txBox="1"/>
          <p:nvPr/>
        </p:nvSpPr>
        <p:spPr>
          <a:xfrm>
            <a:off x="632770" y="4237661"/>
            <a:ext cx="772795" cy="347275"/>
          </a:xfrm>
          <a:prstGeom prst="rect">
            <a:avLst/>
          </a:prstGeom>
        </p:spPr>
        <p:txBody>
          <a:bodyPr vert="horz" wrap="square" lIns="0" tIns="8890" rIns="0" bIns="0" rtlCol="0">
            <a:spAutoFit/>
          </a:bodyPr>
          <a:lstStyle/>
          <a:p>
            <a:pPr marL="302260" marR="5080" indent="-290195">
              <a:lnSpc>
                <a:spcPct val="102299"/>
              </a:lnSpc>
              <a:spcBef>
                <a:spcPts val="70"/>
              </a:spcBef>
            </a:pPr>
            <a:r>
              <a:rPr sz="1100" spc="-10" dirty="0">
                <a:latin typeface="Corbel" panose="020B0503020204020204" pitchFamily="34" charset="0"/>
              </a:rPr>
              <a:t>Training</a:t>
            </a:r>
            <a:r>
              <a:rPr sz="1100" dirty="0">
                <a:latin typeface="Corbel" panose="020B0503020204020204" pitchFamily="34" charset="0"/>
              </a:rPr>
              <a:t> </a:t>
            </a:r>
            <a:r>
              <a:rPr sz="1100" spc="-25" dirty="0">
                <a:latin typeface="Corbel" panose="020B0503020204020204" pitchFamily="34" charset="0"/>
              </a:rPr>
              <a:t>Set #1</a:t>
            </a:r>
            <a:endParaRPr sz="1100" dirty="0">
              <a:latin typeface="Corbel" panose="020B0503020204020204" pitchFamily="34" charset="0"/>
            </a:endParaRPr>
          </a:p>
        </p:txBody>
      </p:sp>
      <p:sp>
        <p:nvSpPr>
          <p:cNvPr id="12" name="Google Shape;138;g1501cc781cf_0_0">
            <a:extLst>
              <a:ext uri="{FF2B5EF4-FFF2-40B4-BE49-F238E27FC236}">
                <a16:creationId xmlns:a16="http://schemas.microsoft.com/office/drawing/2014/main" id="{16C42C55-2C90-CBE8-FEC8-4CCB352A4E98}"/>
              </a:ext>
            </a:extLst>
          </p:cNvPr>
          <p:cNvSpPr txBox="1"/>
          <p:nvPr/>
        </p:nvSpPr>
        <p:spPr>
          <a:xfrm>
            <a:off x="6298025" y="-78218"/>
            <a:ext cx="349823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latin typeface="Corbel"/>
                <a:ea typeface="Corbel"/>
                <a:cs typeface="Corbel"/>
                <a:sym typeface="Corbel"/>
              </a:rPr>
              <a:t>[Slide credit: Eric Wallace]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40">
            <a:extLst>
              <a:ext uri="{FF2B5EF4-FFF2-40B4-BE49-F238E27FC236}">
                <a16:creationId xmlns:a16="http://schemas.microsoft.com/office/drawing/2014/main" id="{B7DEDB93-8B19-155C-6E73-32DAC877963B}"/>
              </a:ext>
            </a:extLst>
          </p:cNvPr>
          <p:cNvSpPr>
            <a:spLocks noGrp="1"/>
          </p:cNvSpPr>
          <p:nvPr>
            <p:ph type="title"/>
          </p:nvPr>
        </p:nvSpPr>
        <p:spPr/>
        <p:txBody>
          <a:bodyPr>
            <a:normAutofit fontScale="90000"/>
          </a:bodyPr>
          <a:lstStyle/>
          <a:p>
            <a:r>
              <a:rPr lang="en-US" dirty="0"/>
              <a:t>In-Context Learning: Sensitivity to Demo. Permutations </a:t>
            </a:r>
          </a:p>
        </p:txBody>
      </p:sp>
      <p:sp>
        <p:nvSpPr>
          <p:cNvPr id="2" name="Text Placeholder 1">
            <a:extLst>
              <a:ext uri="{FF2B5EF4-FFF2-40B4-BE49-F238E27FC236}">
                <a16:creationId xmlns:a16="http://schemas.microsoft.com/office/drawing/2014/main" id="{7D32444B-B5F2-08BB-373A-24B4624FD61C}"/>
              </a:ext>
            </a:extLst>
          </p:cNvPr>
          <p:cNvSpPr>
            <a:spLocks noGrp="1"/>
          </p:cNvSpPr>
          <p:nvPr>
            <p:ph type="body" sz="quarter" idx="16"/>
          </p:nvPr>
        </p:nvSpPr>
        <p:spPr/>
        <p:txBody>
          <a:bodyPr/>
          <a:lstStyle/>
          <a:p>
            <a:endParaRPr lang="en-US"/>
          </a:p>
        </p:txBody>
      </p:sp>
      <p:grpSp>
        <p:nvGrpSpPr>
          <p:cNvPr id="3" name="object 3"/>
          <p:cNvGrpSpPr/>
          <p:nvPr/>
        </p:nvGrpSpPr>
        <p:grpSpPr>
          <a:xfrm>
            <a:off x="499337" y="4136287"/>
            <a:ext cx="1039494" cy="582295"/>
            <a:chOff x="499337" y="4136287"/>
            <a:chExt cx="1039494" cy="582295"/>
          </a:xfrm>
        </p:grpSpPr>
        <p:sp>
          <p:nvSpPr>
            <p:cNvPr id="4" name="object 4"/>
            <p:cNvSpPr/>
            <p:nvPr/>
          </p:nvSpPr>
          <p:spPr>
            <a:xfrm>
              <a:off x="504099" y="4141049"/>
              <a:ext cx="1029969" cy="572770"/>
            </a:xfrm>
            <a:custGeom>
              <a:avLst/>
              <a:gdLst/>
              <a:ahLst/>
              <a:cxnLst/>
              <a:rect l="l" t="t" r="r" b="b"/>
              <a:pathLst>
                <a:path w="1029969" h="572770">
                  <a:moveTo>
                    <a:pt x="934147" y="572699"/>
                  </a:moveTo>
                  <a:lnTo>
                    <a:pt x="95451" y="572699"/>
                  </a:lnTo>
                  <a:lnTo>
                    <a:pt x="58297" y="565198"/>
                  </a:lnTo>
                  <a:lnTo>
                    <a:pt x="27957" y="544742"/>
                  </a:lnTo>
                  <a:lnTo>
                    <a:pt x="7501" y="514402"/>
                  </a:lnTo>
                  <a:lnTo>
                    <a:pt x="0" y="477247"/>
                  </a:lnTo>
                  <a:lnTo>
                    <a:pt x="0" y="95451"/>
                  </a:lnTo>
                  <a:lnTo>
                    <a:pt x="7501" y="58297"/>
                  </a:lnTo>
                  <a:lnTo>
                    <a:pt x="27957" y="27957"/>
                  </a:lnTo>
                  <a:lnTo>
                    <a:pt x="58297" y="7501"/>
                  </a:lnTo>
                  <a:lnTo>
                    <a:pt x="95451" y="0"/>
                  </a:lnTo>
                  <a:lnTo>
                    <a:pt x="934147" y="0"/>
                  </a:lnTo>
                  <a:lnTo>
                    <a:pt x="987104" y="16037"/>
                  </a:lnTo>
                  <a:lnTo>
                    <a:pt x="1022334" y="58923"/>
                  </a:lnTo>
                  <a:lnTo>
                    <a:pt x="1029599" y="95451"/>
                  </a:lnTo>
                  <a:lnTo>
                    <a:pt x="1029599" y="477247"/>
                  </a:lnTo>
                  <a:lnTo>
                    <a:pt x="1022098" y="514402"/>
                  </a:lnTo>
                  <a:lnTo>
                    <a:pt x="1001642" y="544742"/>
                  </a:lnTo>
                  <a:lnTo>
                    <a:pt x="971302" y="565198"/>
                  </a:lnTo>
                  <a:lnTo>
                    <a:pt x="934147" y="572699"/>
                  </a:lnTo>
                  <a:close/>
                </a:path>
              </a:pathLst>
            </a:custGeom>
            <a:solidFill>
              <a:srgbClr val="EEEEEE"/>
            </a:solidFill>
          </p:spPr>
          <p:txBody>
            <a:bodyPr wrap="square" lIns="0" tIns="0" rIns="0" bIns="0" rtlCol="0"/>
            <a:lstStyle/>
            <a:p>
              <a:endParaRPr dirty="0">
                <a:latin typeface="Corbel" panose="020B0503020204020204" pitchFamily="34" charset="0"/>
              </a:endParaRPr>
            </a:p>
          </p:txBody>
        </p:sp>
        <p:sp>
          <p:nvSpPr>
            <p:cNvPr id="5" name="object 5"/>
            <p:cNvSpPr/>
            <p:nvPr/>
          </p:nvSpPr>
          <p:spPr>
            <a:xfrm>
              <a:off x="504099" y="4141049"/>
              <a:ext cx="1029969" cy="572770"/>
            </a:xfrm>
            <a:custGeom>
              <a:avLst/>
              <a:gdLst/>
              <a:ahLst/>
              <a:cxnLst/>
              <a:rect l="l" t="t" r="r" b="b"/>
              <a:pathLst>
                <a:path w="1029969" h="572770">
                  <a:moveTo>
                    <a:pt x="0" y="95451"/>
                  </a:moveTo>
                  <a:lnTo>
                    <a:pt x="7501" y="58297"/>
                  </a:lnTo>
                  <a:lnTo>
                    <a:pt x="27957" y="27957"/>
                  </a:lnTo>
                  <a:lnTo>
                    <a:pt x="58297" y="7501"/>
                  </a:lnTo>
                  <a:lnTo>
                    <a:pt x="95451" y="0"/>
                  </a:lnTo>
                  <a:lnTo>
                    <a:pt x="934147" y="0"/>
                  </a:lnTo>
                  <a:lnTo>
                    <a:pt x="987104" y="16037"/>
                  </a:lnTo>
                  <a:lnTo>
                    <a:pt x="1022334" y="58923"/>
                  </a:lnTo>
                  <a:lnTo>
                    <a:pt x="1029599" y="95451"/>
                  </a:lnTo>
                  <a:lnTo>
                    <a:pt x="1029599" y="477247"/>
                  </a:lnTo>
                  <a:lnTo>
                    <a:pt x="1022098" y="514402"/>
                  </a:lnTo>
                  <a:lnTo>
                    <a:pt x="1001642" y="544742"/>
                  </a:lnTo>
                  <a:lnTo>
                    <a:pt x="971302" y="565198"/>
                  </a:lnTo>
                  <a:lnTo>
                    <a:pt x="934147" y="572699"/>
                  </a:lnTo>
                  <a:lnTo>
                    <a:pt x="95451" y="572699"/>
                  </a:lnTo>
                  <a:lnTo>
                    <a:pt x="58297" y="565198"/>
                  </a:lnTo>
                  <a:lnTo>
                    <a:pt x="27957" y="544742"/>
                  </a:lnTo>
                  <a:lnTo>
                    <a:pt x="7501" y="514402"/>
                  </a:lnTo>
                  <a:lnTo>
                    <a:pt x="0" y="477247"/>
                  </a:lnTo>
                  <a:lnTo>
                    <a:pt x="0" y="95451"/>
                  </a:lnTo>
                  <a:close/>
                </a:path>
              </a:pathLst>
            </a:custGeom>
            <a:ln w="9524">
              <a:solidFill>
                <a:srgbClr val="595959"/>
              </a:solidFill>
            </a:ln>
          </p:spPr>
          <p:txBody>
            <a:bodyPr wrap="square" lIns="0" tIns="0" rIns="0" bIns="0" rtlCol="0"/>
            <a:lstStyle/>
            <a:p>
              <a:endParaRPr dirty="0">
                <a:latin typeface="Corbel" panose="020B0503020204020204" pitchFamily="34" charset="0"/>
              </a:endParaRPr>
            </a:p>
          </p:txBody>
        </p:sp>
      </p:grpSp>
      <p:sp>
        <p:nvSpPr>
          <p:cNvPr id="6" name="object 6"/>
          <p:cNvSpPr txBox="1"/>
          <p:nvPr/>
        </p:nvSpPr>
        <p:spPr>
          <a:xfrm>
            <a:off x="632770" y="4237661"/>
            <a:ext cx="772795" cy="347275"/>
          </a:xfrm>
          <a:prstGeom prst="rect">
            <a:avLst/>
          </a:prstGeom>
        </p:spPr>
        <p:txBody>
          <a:bodyPr vert="horz" wrap="square" lIns="0" tIns="8890" rIns="0" bIns="0" rtlCol="0">
            <a:spAutoFit/>
          </a:bodyPr>
          <a:lstStyle/>
          <a:p>
            <a:pPr marL="302260" marR="5080" indent="-290195">
              <a:lnSpc>
                <a:spcPct val="102299"/>
              </a:lnSpc>
              <a:spcBef>
                <a:spcPts val="70"/>
              </a:spcBef>
            </a:pPr>
            <a:r>
              <a:rPr sz="1100" spc="-10" dirty="0">
                <a:latin typeface="Corbel" panose="020B0503020204020204" pitchFamily="34" charset="0"/>
              </a:rPr>
              <a:t>Training</a:t>
            </a:r>
            <a:r>
              <a:rPr sz="1100" dirty="0">
                <a:latin typeface="Corbel" panose="020B0503020204020204" pitchFamily="34" charset="0"/>
              </a:rPr>
              <a:t> </a:t>
            </a:r>
            <a:r>
              <a:rPr sz="1100" spc="-25" dirty="0">
                <a:latin typeface="Corbel" panose="020B0503020204020204" pitchFamily="34" charset="0"/>
              </a:rPr>
              <a:t>Set #1</a:t>
            </a:r>
            <a:endParaRPr sz="1100" dirty="0">
              <a:latin typeface="Corbel" panose="020B0503020204020204" pitchFamily="34" charset="0"/>
            </a:endParaRPr>
          </a:p>
        </p:txBody>
      </p:sp>
      <p:sp>
        <p:nvSpPr>
          <p:cNvPr id="7" name="object 7"/>
          <p:cNvSpPr/>
          <p:nvPr/>
        </p:nvSpPr>
        <p:spPr>
          <a:xfrm>
            <a:off x="394059" y="2791249"/>
            <a:ext cx="92075" cy="984250"/>
          </a:xfrm>
          <a:custGeom>
            <a:avLst/>
            <a:gdLst/>
            <a:ahLst/>
            <a:cxnLst/>
            <a:rect l="l" t="t" r="r" b="b"/>
            <a:pathLst>
              <a:path w="92075" h="984250">
                <a:moveTo>
                  <a:pt x="91499" y="983699"/>
                </a:moveTo>
                <a:lnTo>
                  <a:pt x="55884" y="983100"/>
                </a:lnTo>
                <a:lnTo>
                  <a:pt x="26799" y="981466"/>
                </a:lnTo>
                <a:lnTo>
                  <a:pt x="7190" y="979043"/>
                </a:lnTo>
                <a:lnTo>
                  <a:pt x="0" y="976075"/>
                </a:lnTo>
                <a:lnTo>
                  <a:pt x="0" y="7624"/>
                </a:lnTo>
                <a:lnTo>
                  <a:pt x="40735" y="1281"/>
                </a:lnTo>
                <a:lnTo>
                  <a:pt x="73565" y="147"/>
                </a:lnTo>
                <a:lnTo>
                  <a:pt x="91499" y="0"/>
                </a:lnTo>
              </a:path>
            </a:pathLst>
          </a:custGeom>
          <a:ln w="9524">
            <a:solidFill>
              <a:srgbClr val="595959"/>
            </a:solidFill>
          </a:ln>
        </p:spPr>
        <p:txBody>
          <a:bodyPr wrap="square" lIns="0" tIns="0" rIns="0" bIns="0" rtlCol="0"/>
          <a:lstStyle/>
          <a:p>
            <a:endParaRPr dirty="0">
              <a:latin typeface="Corbel" panose="020B0503020204020204" pitchFamily="34" charset="0"/>
            </a:endParaRPr>
          </a:p>
        </p:txBody>
      </p:sp>
      <p:graphicFrame>
        <p:nvGraphicFramePr>
          <p:cNvPr id="8" name="object 8"/>
          <p:cNvGraphicFramePr>
            <a:graphicFrameLocks noGrp="1"/>
          </p:cNvGraphicFramePr>
          <p:nvPr/>
        </p:nvGraphicFramePr>
        <p:xfrm>
          <a:off x="503697" y="2847486"/>
          <a:ext cx="1029335" cy="868680"/>
        </p:xfrm>
        <a:graphic>
          <a:graphicData uri="http://schemas.openxmlformats.org/drawingml/2006/table">
            <a:tbl>
              <a:tblPr firstRow="1" bandRow="1">
                <a:tableStyleId>{2D5ABB26-0587-4C30-8999-92F81FD0307C}</a:tableStyleId>
              </a:tblPr>
              <a:tblGrid>
                <a:gridCol w="1029335">
                  <a:extLst>
                    <a:ext uri="{9D8B030D-6E8A-4147-A177-3AD203B41FA5}">
                      <a16:colId xmlns:a16="http://schemas.microsoft.com/office/drawing/2014/main" val="20000"/>
                    </a:ext>
                  </a:extLst>
                </a:gridCol>
              </a:tblGrid>
              <a:tr h="205740">
                <a:tc>
                  <a:txBody>
                    <a:bodyPr/>
                    <a:lstStyle/>
                    <a:p>
                      <a:pPr algn="ctr">
                        <a:lnSpc>
                          <a:spcPct val="100000"/>
                        </a:lnSpc>
                        <a:spcBef>
                          <a:spcPts val="80"/>
                        </a:spcBef>
                      </a:pPr>
                      <a:r>
                        <a:rPr sz="1000" b="0" i="0" dirty="0">
                          <a:latin typeface="Corbel" panose="020B0503020204020204" pitchFamily="34" charset="0"/>
                          <a:cs typeface="Arial"/>
                        </a:rPr>
                        <a:t>Example</a:t>
                      </a:r>
                      <a:r>
                        <a:rPr sz="1000" b="0" i="0" spc="-45" dirty="0">
                          <a:latin typeface="Corbel" panose="020B0503020204020204" pitchFamily="34" charset="0"/>
                          <a:cs typeface="Arial"/>
                        </a:rPr>
                        <a:t> </a:t>
                      </a:r>
                      <a:r>
                        <a:rPr sz="1000" b="0" i="0" spc="-25" dirty="0">
                          <a:latin typeface="Corbel" panose="020B0503020204020204" pitchFamily="34" charset="0"/>
                          <a:cs typeface="Arial"/>
                        </a:rPr>
                        <a:t>#1</a:t>
                      </a:r>
                      <a:endParaRPr sz="1000" b="0" i="0" dirty="0">
                        <a:latin typeface="Corbel" panose="020B0503020204020204" pitchFamily="34" charset="0"/>
                        <a:cs typeface="Arial"/>
                      </a:endParaRPr>
                    </a:p>
                  </a:txBody>
                  <a:tcPr marL="0" marR="0" marT="10160" marB="0">
                    <a:lnL w="9525">
                      <a:solidFill>
                        <a:srgbClr val="595959"/>
                      </a:solidFill>
                      <a:prstDash val="solid"/>
                    </a:lnL>
                    <a:lnR w="9525">
                      <a:solidFill>
                        <a:srgbClr val="595959"/>
                      </a:solidFill>
                      <a:prstDash val="solid"/>
                    </a:lnR>
                    <a:lnT w="9525">
                      <a:solidFill>
                        <a:srgbClr val="595959"/>
                      </a:solidFill>
                      <a:prstDash val="solid"/>
                    </a:lnT>
                    <a:lnB w="9525">
                      <a:solidFill>
                        <a:srgbClr val="595959"/>
                      </a:solidFill>
                      <a:prstDash val="solid"/>
                    </a:lnB>
                    <a:solidFill>
                      <a:srgbClr val="F4CCCC"/>
                    </a:solidFill>
                  </a:tcPr>
                </a:tc>
                <a:extLst>
                  <a:ext uri="{0D108BD9-81ED-4DB2-BD59-A6C34878D82A}">
                    <a16:rowId xmlns:a16="http://schemas.microsoft.com/office/drawing/2014/main" val="10000"/>
                  </a:ext>
                </a:extLst>
              </a:tr>
              <a:tr h="228600">
                <a:tc>
                  <a:txBody>
                    <a:bodyPr/>
                    <a:lstStyle/>
                    <a:p>
                      <a:pPr algn="ctr">
                        <a:lnSpc>
                          <a:spcPct val="100000"/>
                        </a:lnSpc>
                        <a:spcBef>
                          <a:spcPts val="260"/>
                        </a:spcBef>
                      </a:pPr>
                      <a:r>
                        <a:rPr sz="1000" b="0" i="0" dirty="0">
                          <a:latin typeface="Corbel" panose="020B0503020204020204" pitchFamily="34" charset="0"/>
                          <a:cs typeface="Arial"/>
                        </a:rPr>
                        <a:t>Example</a:t>
                      </a:r>
                      <a:r>
                        <a:rPr sz="1000" b="0" i="0" spc="-45" dirty="0">
                          <a:latin typeface="Corbel" panose="020B0503020204020204" pitchFamily="34" charset="0"/>
                          <a:cs typeface="Arial"/>
                        </a:rPr>
                        <a:t> </a:t>
                      </a:r>
                      <a:r>
                        <a:rPr sz="1000" b="0" i="0" spc="-25" dirty="0">
                          <a:latin typeface="Corbel" panose="020B0503020204020204" pitchFamily="34" charset="0"/>
                          <a:cs typeface="Arial"/>
                        </a:rPr>
                        <a:t>#2</a:t>
                      </a:r>
                      <a:endParaRPr sz="1000" b="0" i="0" dirty="0">
                        <a:latin typeface="Corbel" panose="020B0503020204020204" pitchFamily="34" charset="0"/>
                        <a:cs typeface="Arial"/>
                      </a:endParaRPr>
                    </a:p>
                  </a:txBody>
                  <a:tcPr marL="0" marR="0" marT="33020" marB="0">
                    <a:lnL w="9525">
                      <a:solidFill>
                        <a:srgbClr val="595959"/>
                      </a:solidFill>
                      <a:prstDash val="solid"/>
                    </a:lnL>
                    <a:lnR w="9525">
                      <a:solidFill>
                        <a:srgbClr val="595959"/>
                      </a:solidFill>
                      <a:prstDash val="solid"/>
                    </a:lnR>
                    <a:lnT w="9525">
                      <a:solidFill>
                        <a:srgbClr val="595959"/>
                      </a:solidFill>
                      <a:prstDash val="solid"/>
                    </a:lnT>
                    <a:lnB w="9525">
                      <a:solidFill>
                        <a:srgbClr val="595959"/>
                      </a:solidFill>
                      <a:prstDash val="solid"/>
                    </a:lnB>
                    <a:solidFill>
                      <a:srgbClr val="FCE4CD"/>
                    </a:solidFill>
                  </a:tcPr>
                </a:tc>
                <a:extLst>
                  <a:ext uri="{0D108BD9-81ED-4DB2-BD59-A6C34878D82A}">
                    <a16:rowId xmlns:a16="http://schemas.microsoft.com/office/drawing/2014/main" val="10001"/>
                  </a:ext>
                </a:extLst>
              </a:tr>
              <a:tr h="228600">
                <a:tc>
                  <a:txBody>
                    <a:bodyPr/>
                    <a:lstStyle/>
                    <a:p>
                      <a:pPr algn="ctr">
                        <a:lnSpc>
                          <a:spcPct val="100000"/>
                        </a:lnSpc>
                        <a:spcBef>
                          <a:spcPts val="260"/>
                        </a:spcBef>
                      </a:pPr>
                      <a:r>
                        <a:rPr sz="1000" b="0" i="0" dirty="0">
                          <a:latin typeface="Corbel" panose="020B0503020204020204" pitchFamily="34" charset="0"/>
                          <a:cs typeface="Arial"/>
                        </a:rPr>
                        <a:t>Example</a:t>
                      </a:r>
                      <a:r>
                        <a:rPr sz="1000" b="0" i="0" spc="-45" dirty="0">
                          <a:latin typeface="Corbel" panose="020B0503020204020204" pitchFamily="34" charset="0"/>
                          <a:cs typeface="Arial"/>
                        </a:rPr>
                        <a:t> </a:t>
                      </a:r>
                      <a:r>
                        <a:rPr sz="1000" b="0" i="0" spc="-25" dirty="0">
                          <a:latin typeface="Corbel" panose="020B0503020204020204" pitchFamily="34" charset="0"/>
                          <a:cs typeface="Arial"/>
                        </a:rPr>
                        <a:t>#3</a:t>
                      </a:r>
                      <a:endParaRPr sz="1000" b="0" i="0" dirty="0">
                        <a:latin typeface="Corbel" panose="020B0503020204020204" pitchFamily="34" charset="0"/>
                        <a:cs typeface="Arial"/>
                      </a:endParaRPr>
                    </a:p>
                  </a:txBody>
                  <a:tcPr marL="0" marR="0" marT="33020" marB="0">
                    <a:lnL w="9525">
                      <a:solidFill>
                        <a:srgbClr val="595959"/>
                      </a:solidFill>
                      <a:prstDash val="solid"/>
                    </a:lnL>
                    <a:lnR w="9525">
                      <a:solidFill>
                        <a:srgbClr val="595959"/>
                      </a:solidFill>
                      <a:prstDash val="solid"/>
                    </a:lnR>
                    <a:lnT w="9525">
                      <a:solidFill>
                        <a:srgbClr val="595959"/>
                      </a:solidFill>
                      <a:prstDash val="solid"/>
                    </a:lnT>
                    <a:lnB w="9525">
                      <a:solidFill>
                        <a:srgbClr val="595959"/>
                      </a:solidFill>
                      <a:prstDash val="solid"/>
                    </a:lnB>
                    <a:solidFill>
                      <a:srgbClr val="D9EAD3"/>
                    </a:solidFill>
                  </a:tcPr>
                </a:tc>
                <a:extLst>
                  <a:ext uri="{0D108BD9-81ED-4DB2-BD59-A6C34878D82A}">
                    <a16:rowId xmlns:a16="http://schemas.microsoft.com/office/drawing/2014/main" val="10002"/>
                  </a:ext>
                </a:extLst>
              </a:tr>
              <a:tr h="205740">
                <a:tc>
                  <a:txBody>
                    <a:bodyPr/>
                    <a:lstStyle/>
                    <a:p>
                      <a:pPr algn="ctr">
                        <a:lnSpc>
                          <a:spcPct val="100000"/>
                        </a:lnSpc>
                        <a:spcBef>
                          <a:spcPts val="259"/>
                        </a:spcBef>
                      </a:pPr>
                      <a:r>
                        <a:rPr sz="1000" b="0" i="0" dirty="0">
                          <a:latin typeface="Corbel" panose="020B0503020204020204" pitchFamily="34" charset="0"/>
                          <a:cs typeface="Arial"/>
                        </a:rPr>
                        <a:t>Example</a:t>
                      </a:r>
                      <a:r>
                        <a:rPr sz="1000" b="0" i="0" spc="-45" dirty="0">
                          <a:latin typeface="Corbel" panose="020B0503020204020204" pitchFamily="34" charset="0"/>
                          <a:cs typeface="Arial"/>
                        </a:rPr>
                        <a:t> </a:t>
                      </a:r>
                      <a:r>
                        <a:rPr sz="1000" b="0" i="0" spc="-25" dirty="0">
                          <a:latin typeface="Corbel" panose="020B0503020204020204" pitchFamily="34" charset="0"/>
                          <a:cs typeface="Arial"/>
                        </a:rPr>
                        <a:t>#4</a:t>
                      </a:r>
                      <a:endParaRPr sz="1000" b="0" i="0" dirty="0">
                        <a:latin typeface="Corbel" panose="020B0503020204020204" pitchFamily="34" charset="0"/>
                        <a:cs typeface="Arial"/>
                      </a:endParaRPr>
                    </a:p>
                  </a:txBody>
                  <a:tcPr marL="0" marR="0" marT="33019" marB="0">
                    <a:lnL w="9525">
                      <a:solidFill>
                        <a:srgbClr val="595959"/>
                      </a:solidFill>
                      <a:prstDash val="solid"/>
                    </a:lnL>
                    <a:lnR w="9525">
                      <a:solidFill>
                        <a:srgbClr val="595959"/>
                      </a:solidFill>
                      <a:prstDash val="solid"/>
                    </a:lnR>
                    <a:lnT w="9525">
                      <a:solidFill>
                        <a:srgbClr val="595959"/>
                      </a:solidFill>
                      <a:prstDash val="solid"/>
                    </a:lnT>
                    <a:lnB w="9525">
                      <a:solidFill>
                        <a:srgbClr val="595959"/>
                      </a:solidFill>
                      <a:prstDash val="solid"/>
                    </a:lnB>
                    <a:solidFill>
                      <a:srgbClr val="C9DAF7"/>
                    </a:solidFill>
                  </a:tcPr>
                </a:tc>
                <a:extLst>
                  <a:ext uri="{0D108BD9-81ED-4DB2-BD59-A6C34878D82A}">
                    <a16:rowId xmlns:a16="http://schemas.microsoft.com/office/drawing/2014/main" val="10003"/>
                  </a:ext>
                </a:extLst>
              </a:tr>
            </a:tbl>
          </a:graphicData>
        </a:graphic>
      </p:graphicFrame>
      <p:sp>
        <p:nvSpPr>
          <p:cNvPr id="9" name="object 9"/>
          <p:cNvSpPr/>
          <p:nvPr/>
        </p:nvSpPr>
        <p:spPr>
          <a:xfrm>
            <a:off x="393850" y="2791249"/>
            <a:ext cx="1250315" cy="1365250"/>
          </a:xfrm>
          <a:custGeom>
            <a:avLst/>
            <a:gdLst/>
            <a:ahLst/>
            <a:cxnLst/>
            <a:rect l="l" t="t" r="r" b="b"/>
            <a:pathLst>
              <a:path w="1250314" h="1365250">
                <a:moveTo>
                  <a:pt x="0" y="1006572"/>
                </a:moveTo>
                <a:lnTo>
                  <a:pt x="125399" y="1365072"/>
                </a:lnTo>
              </a:path>
              <a:path w="1250314" h="1365250">
                <a:moveTo>
                  <a:pt x="1158398" y="983699"/>
                </a:moveTo>
                <a:lnTo>
                  <a:pt x="1194014" y="983100"/>
                </a:lnTo>
                <a:lnTo>
                  <a:pt x="1223098" y="981466"/>
                </a:lnTo>
                <a:lnTo>
                  <a:pt x="1242708" y="979043"/>
                </a:lnTo>
                <a:lnTo>
                  <a:pt x="1249898" y="976075"/>
                </a:lnTo>
                <a:lnTo>
                  <a:pt x="1249898" y="7624"/>
                </a:lnTo>
                <a:lnTo>
                  <a:pt x="1209162" y="1281"/>
                </a:lnTo>
                <a:lnTo>
                  <a:pt x="1176332" y="147"/>
                </a:lnTo>
                <a:lnTo>
                  <a:pt x="1158398" y="0"/>
                </a:lnTo>
              </a:path>
              <a:path w="1250314" h="1365250">
                <a:moveTo>
                  <a:pt x="1245520" y="1006572"/>
                </a:moveTo>
                <a:lnTo>
                  <a:pt x="1120120" y="1365072"/>
                </a:lnTo>
              </a:path>
            </a:pathLst>
          </a:custGeom>
          <a:ln w="9524">
            <a:solidFill>
              <a:srgbClr val="595959"/>
            </a:solidFill>
          </a:ln>
        </p:spPr>
        <p:txBody>
          <a:bodyPr wrap="square" lIns="0" tIns="0" rIns="0" bIns="0" rtlCol="0"/>
          <a:lstStyle/>
          <a:p>
            <a:endParaRPr dirty="0">
              <a:latin typeface="Corbel" panose="020B0503020204020204" pitchFamily="34" charset="0"/>
            </a:endParaRPr>
          </a:p>
        </p:txBody>
      </p:sp>
      <p:sp>
        <p:nvSpPr>
          <p:cNvPr id="14" name="Google Shape;138;g1501cc781cf_0_0">
            <a:extLst>
              <a:ext uri="{FF2B5EF4-FFF2-40B4-BE49-F238E27FC236}">
                <a16:creationId xmlns:a16="http://schemas.microsoft.com/office/drawing/2014/main" id="{7F2A2B62-2241-9618-7304-15384F5EC71E}"/>
              </a:ext>
            </a:extLst>
          </p:cNvPr>
          <p:cNvSpPr txBox="1"/>
          <p:nvPr/>
        </p:nvSpPr>
        <p:spPr>
          <a:xfrm>
            <a:off x="6298025" y="-78218"/>
            <a:ext cx="349823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latin typeface="Corbel"/>
                <a:ea typeface="Corbel"/>
                <a:cs typeface="Corbel"/>
                <a:sym typeface="Corbel"/>
              </a:rPr>
              <a:t>[Slide credit: Eric Wallace]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3CC0D-6F03-65F5-39E5-76F6AA6CACAE}"/>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36F1E261-94D6-12D9-AF99-49FF7F592328}"/>
              </a:ext>
            </a:extLst>
          </p:cNvPr>
          <p:cNvSpPr>
            <a:spLocks noGrp="1"/>
          </p:cNvSpPr>
          <p:nvPr>
            <p:ph type="body" sz="quarter" idx="16"/>
          </p:nvPr>
        </p:nvSpPr>
        <p:spPr/>
        <p:txBody>
          <a:bodyPr/>
          <a:lstStyle/>
          <a:p>
            <a:endParaRPr lang="en-US"/>
          </a:p>
        </p:txBody>
      </p:sp>
      <p:pic>
        <p:nvPicPr>
          <p:cNvPr id="5" name="Picture 4" descr="A diagram of a blue cylinder&#10;&#10;Description automatically generated">
            <a:extLst>
              <a:ext uri="{FF2B5EF4-FFF2-40B4-BE49-F238E27FC236}">
                <a16:creationId xmlns:a16="http://schemas.microsoft.com/office/drawing/2014/main" id="{ADCD360B-346E-B846-AC41-96F94CFEFCB5}"/>
              </a:ext>
            </a:extLst>
          </p:cNvPr>
          <p:cNvPicPr>
            <a:picLocks noChangeAspect="1"/>
          </p:cNvPicPr>
          <p:nvPr/>
        </p:nvPicPr>
        <p:blipFill>
          <a:blip r:embed="rId2"/>
          <a:stretch>
            <a:fillRect/>
          </a:stretch>
        </p:blipFill>
        <p:spPr>
          <a:xfrm>
            <a:off x="1155545" y="2438399"/>
            <a:ext cx="3894045" cy="2094524"/>
          </a:xfrm>
          <a:prstGeom prst="rect">
            <a:avLst/>
          </a:prstGeom>
        </p:spPr>
      </p:pic>
    </p:spTree>
    <p:extLst>
      <p:ext uri="{BB962C8B-B14F-4D97-AF65-F5344CB8AC3E}">
        <p14:creationId xmlns:p14="http://schemas.microsoft.com/office/powerpoint/2010/main" val="32598583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40">
            <a:extLst>
              <a:ext uri="{FF2B5EF4-FFF2-40B4-BE49-F238E27FC236}">
                <a16:creationId xmlns:a16="http://schemas.microsoft.com/office/drawing/2014/main" id="{B36A05E8-D94D-C4BC-9E45-44B06EB1C96A}"/>
              </a:ext>
            </a:extLst>
          </p:cNvPr>
          <p:cNvSpPr>
            <a:spLocks noGrp="1"/>
          </p:cNvSpPr>
          <p:nvPr>
            <p:ph type="title"/>
          </p:nvPr>
        </p:nvSpPr>
        <p:spPr/>
        <p:txBody>
          <a:bodyPr>
            <a:normAutofit fontScale="90000"/>
          </a:bodyPr>
          <a:lstStyle/>
          <a:p>
            <a:r>
              <a:rPr lang="en-US" dirty="0"/>
              <a:t>In-Context Learning: Sensitivity to Demo. Permutations </a:t>
            </a:r>
          </a:p>
        </p:txBody>
      </p:sp>
      <p:sp>
        <p:nvSpPr>
          <p:cNvPr id="2" name="Text Placeholder 1">
            <a:extLst>
              <a:ext uri="{FF2B5EF4-FFF2-40B4-BE49-F238E27FC236}">
                <a16:creationId xmlns:a16="http://schemas.microsoft.com/office/drawing/2014/main" id="{0DE90053-1286-6D41-0C32-A856B803D8BE}"/>
              </a:ext>
            </a:extLst>
          </p:cNvPr>
          <p:cNvSpPr>
            <a:spLocks noGrp="1"/>
          </p:cNvSpPr>
          <p:nvPr>
            <p:ph type="body" sz="quarter" idx="16"/>
          </p:nvPr>
        </p:nvSpPr>
        <p:spPr/>
        <p:txBody>
          <a:bodyPr/>
          <a:lstStyle/>
          <a:p>
            <a:endParaRPr lang="en-US"/>
          </a:p>
        </p:txBody>
      </p:sp>
      <p:grpSp>
        <p:nvGrpSpPr>
          <p:cNvPr id="3" name="object 3"/>
          <p:cNvGrpSpPr/>
          <p:nvPr/>
        </p:nvGrpSpPr>
        <p:grpSpPr>
          <a:xfrm>
            <a:off x="499337" y="4136287"/>
            <a:ext cx="1039494" cy="582295"/>
            <a:chOff x="499337" y="4136287"/>
            <a:chExt cx="1039494" cy="582295"/>
          </a:xfrm>
        </p:grpSpPr>
        <p:sp>
          <p:nvSpPr>
            <p:cNvPr id="4" name="object 4"/>
            <p:cNvSpPr/>
            <p:nvPr/>
          </p:nvSpPr>
          <p:spPr>
            <a:xfrm>
              <a:off x="504099" y="4141049"/>
              <a:ext cx="1029969" cy="572770"/>
            </a:xfrm>
            <a:custGeom>
              <a:avLst/>
              <a:gdLst/>
              <a:ahLst/>
              <a:cxnLst/>
              <a:rect l="l" t="t" r="r" b="b"/>
              <a:pathLst>
                <a:path w="1029969" h="572770">
                  <a:moveTo>
                    <a:pt x="934147" y="572699"/>
                  </a:moveTo>
                  <a:lnTo>
                    <a:pt x="95451" y="572699"/>
                  </a:lnTo>
                  <a:lnTo>
                    <a:pt x="58297" y="565198"/>
                  </a:lnTo>
                  <a:lnTo>
                    <a:pt x="27957" y="544742"/>
                  </a:lnTo>
                  <a:lnTo>
                    <a:pt x="7501" y="514402"/>
                  </a:lnTo>
                  <a:lnTo>
                    <a:pt x="0" y="477247"/>
                  </a:lnTo>
                  <a:lnTo>
                    <a:pt x="0" y="95451"/>
                  </a:lnTo>
                  <a:lnTo>
                    <a:pt x="7501" y="58297"/>
                  </a:lnTo>
                  <a:lnTo>
                    <a:pt x="27957" y="27957"/>
                  </a:lnTo>
                  <a:lnTo>
                    <a:pt x="58297" y="7501"/>
                  </a:lnTo>
                  <a:lnTo>
                    <a:pt x="95451" y="0"/>
                  </a:lnTo>
                  <a:lnTo>
                    <a:pt x="934147" y="0"/>
                  </a:lnTo>
                  <a:lnTo>
                    <a:pt x="987104" y="16037"/>
                  </a:lnTo>
                  <a:lnTo>
                    <a:pt x="1022334" y="58923"/>
                  </a:lnTo>
                  <a:lnTo>
                    <a:pt x="1029599" y="95451"/>
                  </a:lnTo>
                  <a:lnTo>
                    <a:pt x="1029599" y="477247"/>
                  </a:lnTo>
                  <a:lnTo>
                    <a:pt x="1022098" y="514402"/>
                  </a:lnTo>
                  <a:lnTo>
                    <a:pt x="1001642" y="544742"/>
                  </a:lnTo>
                  <a:lnTo>
                    <a:pt x="971302" y="565198"/>
                  </a:lnTo>
                  <a:lnTo>
                    <a:pt x="934147" y="572699"/>
                  </a:lnTo>
                  <a:close/>
                </a:path>
              </a:pathLst>
            </a:custGeom>
            <a:solidFill>
              <a:srgbClr val="EEEEEE"/>
            </a:solidFill>
          </p:spPr>
          <p:txBody>
            <a:bodyPr wrap="square" lIns="0" tIns="0" rIns="0" bIns="0" rtlCol="0"/>
            <a:lstStyle/>
            <a:p>
              <a:endParaRPr dirty="0">
                <a:latin typeface="Corbel" panose="020B0503020204020204" pitchFamily="34" charset="0"/>
              </a:endParaRPr>
            </a:p>
          </p:txBody>
        </p:sp>
        <p:sp>
          <p:nvSpPr>
            <p:cNvPr id="5" name="object 5"/>
            <p:cNvSpPr/>
            <p:nvPr/>
          </p:nvSpPr>
          <p:spPr>
            <a:xfrm>
              <a:off x="504099" y="4141049"/>
              <a:ext cx="1029969" cy="572770"/>
            </a:xfrm>
            <a:custGeom>
              <a:avLst/>
              <a:gdLst/>
              <a:ahLst/>
              <a:cxnLst/>
              <a:rect l="l" t="t" r="r" b="b"/>
              <a:pathLst>
                <a:path w="1029969" h="572770">
                  <a:moveTo>
                    <a:pt x="0" y="95451"/>
                  </a:moveTo>
                  <a:lnTo>
                    <a:pt x="7501" y="58297"/>
                  </a:lnTo>
                  <a:lnTo>
                    <a:pt x="27957" y="27957"/>
                  </a:lnTo>
                  <a:lnTo>
                    <a:pt x="58297" y="7501"/>
                  </a:lnTo>
                  <a:lnTo>
                    <a:pt x="95451" y="0"/>
                  </a:lnTo>
                  <a:lnTo>
                    <a:pt x="934147" y="0"/>
                  </a:lnTo>
                  <a:lnTo>
                    <a:pt x="987104" y="16037"/>
                  </a:lnTo>
                  <a:lnTo>
                    <a:pt x="1022334" y="58923"/>
                  </a:lnTo>
                  <a:lnTo>
                    <a:pt x="1029599" y="95451"/>
                  </a:lnTo>
                  <a:lnTo>
                    <a:pt x="1029599" y="477247"/>
                  </a:lnTo>
                  <a:lnTo>
                    <a:pt x="1022098" y="514402"/>
                  </a:lnTo>
                  <a:lnTo>
                    <a:pt x="1001642" y="544742"/>
                  </a:lnTo>
                  <a:lnTo>
                    <a:pt x="971302" y="565198"/>
                  </a:lnTo>
                  <a:lnTo>
                    <a:pt x="934147" y="572699"/>
                  </a:lnTo>
                  <a:lnTo>
                    <a:pt x="95451" y="572699"/>
                  </a:lnTo>
                  <a:lnTo>
                    <a:pt x="58297" y="565198"/>
                  </a:lnTo>
                  <a:lnTo>
                    <a:pt x="27957" y="544742"/>
                  </a:lnTo>
                  <a:lnTo>
                    <a:pt x="7501" y="514402"/>
                  </a:lnTo>
                  <a:lnTo>
                    <a:pt x="0" y="477247"/>
                  </a:lnTo>
                  <a:lnTo>
                    <a:pt x="0" y="95451"/>
                  </a:lnTo>
                  <a:close/>
                </a:path>
              </a:pathLst>
            </a:custGeom>
            <a:ln w="9524">
              <a:solidFill>
                <a:srgbClr val="595959"/>
              </a:solidFill>
            </a:ln>
          </p:spPr>
          <p:txBody>
            <a:bodyPr wrap="square" lIns="0" tIns="0" rIns="0" bIns="0" rtlCol="0"/>
            <a:lstStyle/>
            <a:p>
              <a:endParaRPr dirty="0">
                <a:latin typeface="Corbel" panose="020B0503020204020204" pitchFamily="34" charset="0"/>
              </a:endParaRPr>
            </a:p>
          </p:txBody>
        </p:sp>
      </p:grpSp>
      <p:sp>
        <p:nvSpPr>
          <p:cNvPr id="6" name="object 6"/>
          <p:cNvSpPr txBox="1"/>
          <p:nvPr/>
        </p:nvSpPr>
        <p:spPr>
          <a:xfrm>
            <a:off x="632770" y="4237661"/>
            <a:ext cx="772795" cy="347275"/>
          </a:xfrm>
          <a:prstGeom prst="rect">
            <a:avLst/>
          </a:prstGeom>
        </p:spPr>
        <p:txBody>
          <a:bodyPr vert="horz" wrap="square" lIns="0" tIns="8890" rIns="0" bIns="0" rtlCol="0">
            <a:spAutoFit/>
          </a:bodyPr>
          <a:lstStyle/>
          <a:p>
            <a:pPr marL="302260" marR="5080" indent="-290195">
              <a:lnSpc>
                <a:spcPct val="102299"/>
              </a:lnSpc>
              <a:spcBef>
                <a:spcPts val="70"/>
              </a:spcBef>
            </a:pPr>
            <a:r>
              <a:rPr sz="1100" spc="-10" dirty="0">
                <a:latin typeface="Corbel" panose="020B0503020204020204" pitchFamily="34" charset="0"/>
              </a:rPr>
              <a:t>Training</a:t>
            </a:r>
            <a:r>
              <a:rPr sz="1100" dirty="0">
                <a:latin typeface="Corbel" panose="020B0503020204020204" pitchFamily="34" charset="0"/>
              </a:rPr>
              <a:t> </a:t>
            </a:r>
            <a:r>
              <a:rPr sz="1100" spc="-25" dirty="0">
                <a:latin typeface="Corbel" panose="020B0503020204020204" pitchFamily="34" charset="0"/>
              </a:rPr>
              <a:t>Set #1</a:t>
            </a:r>
            <a:endParaRPr sz="1100" dirty="0">
              <a:latin typeface="Corbel" panose="020B0503020204020204" pitchFamily="34" charset="0"/>
            </a:endParaRPr>
          </a:p>
        </p:txBody>
      </p:sp>
      <p:sp>
        <p:nvSpPr>
          <p:cNvPr id="7" name="object 7"/>
          <p:cNvSpPr/>
          <p:nvPr/>
        </p:nvSpPr>
        <p:spPr>
          <a:xfrm>
            <a:off x="394059" y="2791249"/>
            <a:ext cx="92075" cy="984250"/>
          </a:xfrm>
          <a:custGeom>
            <a:avLst/>
            <a:gdLst/>
            <a:ahLst/>
            <a:cxnLst/>
            <a:rect l="l" t="t" r="r" b="b"/>
            <a:pathLst>
              <a:path w="92075" h="984250">
                <a:moveTo>
                  <a:pt x="91499" y="983699"/>
                </a:moveTo>
                <a:lnTo>
                  <a:pt x="55884" y="983100"/>
                </a:lnTo>
                <a:lnTo>
                  <a:pt x="26799" y="981466"/>
                </a:lnTo>
                <a:lnTo>
                  <a:pt x="7190" y="979043"/>
                </a:lnTo>
                <a:lnTo>
                  <a:pt x="0" y="976075"/>
                </a:lnTo>
                <a:lnTo>
                  <a:pt x="0" y="7624"/>
                </a:lnTo>
                <a:lnTo>
                  <a:pt x="40735" y="1281"/>
                </a:lnTo>
                <a:lnTo>
                  <a:pt x="73565" y="147"/>
                </a:lnTo>
                <a:lnTo>
                  <a:pt x="91499" y="0"/>
                </a:lnTo>
              </a:path>
            </a:pathLst>
          </a:custGeom>
          <a:ln w="9524">
            <a:solidFill>
              <a:srgbClr val="595959"/>
            </a:solidFill>
          </a:ln>
        </p:spPr>
        <p:txBody>
          <a:bodyPr wrap="square" lIns="0" tIns="0" rIns="0" bIns="0" rtlCol="0"/>
          <a:lstStyle/>
          <a:p>
            <a:endParaRPr dirty="0">
              <a:latin typeface="Corbel" panose="020B0503020204020204" pitchFamily="34" charset="0"/>
            </a:endParaRPr>
          </a:p>
        </p:txBody>
      </p:sp>
      <p:graphicFrame>
        <p:nvGraphicFramePr>
          <p:cNvPr id="8" name="object 8"/>
          <p:cNvGraphicFramePr>
            <a:graphicFrameLocks noGrp="1"/>
          </p:cNvGraphicFramePr>
          <p:nvPr/>
        </p:nvGraphicFramePr>
        <p:xfrm>
          <a:off x="503697" y="2847486"/>
          <a:ext cx="1029335" cy="868680"/>
        </p:xfrm>
        <a:graphic>
          <a:graphicData uri="http://schemas.openxmlformats.org/drawingml/2006/table">
            <a:tbl>
              <a:tblPr firstRow="1" bandRow="1">
                <a:tableStyleId>{2D5ABB26-0587-4C30-8999-92F81FD0307C}</a:tableStyleId>
              </a:tblPr>
              <a:tblGrid>
                <a:gridCol w="1029335">
                  <a:extLst>
                    <a:ext uri="{9D8B030D-6E8A-4147-A177-3AD203B41FA5}">
                      <a16:colId xmlns:a16="http://schemas.microsoft.com/office/drawing/2014/main" val="20000"/>
                    </a:ext>
                  </a:extLst>
                </a:gridCol>
              </a:tblGrid>
              <a:tr h="205740">
                <a:tc>
                  <a:txBody>
                    <a:bodyPr/>
                    <a:lstStyle/>
                    <a:p>
                      <a:pPr algn="ctr">
                        <a:lnSpc>
                          <a:spcPct val="100000"/>
                        </a:lnSpc>
                        <a:spcBef>
                          <a:spcPts val="80"/>
                        </a:spcBef>
                      </a:pPr>
                      <a:r>
                        <a:rPr sz="1000" b="0" i="0" dirty="0">
                          <a:latin typeface="Corbel" panose="020B0503020204020204" pitchFamily="34" charset="0"/>
                          <a:cs typeface="Arial"/>
                        </a:rPr>
                        <a:t>Example</a:t>
                      </a:r>
                      <a:r>
                        <a:rPr sz="1000" b="0" i="0" spc="-45" dirty="0">
                          <a:latin typeface="Corbel" panose="020B0503020204020204" pitchFamily="34" charset="0"/>
                          <a:cs typeface="Arial"/>
                        </a:rPr>
                        <a:t> </a:t>
                      </a:r>
                      <a:r>
                        <a:rPr sz="1000" b="0" i="0" spc="-25" dirty="0">
                          <a:latin typeface="Corbel" panose="020B0503020204020204" pitchFamily="34" charset="0"/>
                          <a:cs typeface="Arial"/>
                        </a:rPr>
                        <a:t>#1</a:t>
                      </a:r>
                      <a:endParaRPr sz="1000" b="0" i="0" dirty="0">
                        <a:latin typeface="Corbel" panose="020B0503020204020204" pitchFamily="34" charset="0"/>
                        <a:cs typeface="Arial"/>
                      </a:endParaRPr>
                    </a:p>
                  </a:txBody>
                  <a:tcPr marL="0" marR="0" marT="10160" marB="0">
                    <a:lnL w="9525">
                      <a:solidFill>
                        <a:srgbClr val="595959"/>
                      </a:solidFill>
                      <a:prstDash val="solid"/>
                    </a:lnL>
                    <a:lnR w="9525">
                      <a:solidFill>
                        <a:srgbClr val="595959"/>
                      </a:solidFill>
                      <a:prstDash val="solid"/>
                    </a:lnR>
                    <a:lnT w="9525">
                      <a:solidFill>
                        <a:srgbClr val="595959"/>
                      </a:solidFill>
                      <a:prstDash val="solid"/>
                    </a:lnT>
                    <a:lnB w="9525">
                      <a:solidFill>
                        <a:srgbClr val="595959"/>
                      </a:solidFill>
                      <a:prstDash val="solid"/>
                    </a:lnB>
                    <a:solidFill>
                      <a:srgbClr val="F4CCCC"/>
                    </a:solidFill>
                  </a:tcPr>
                </a:tc>
                <a:extLst>
                  <a:ext uri="{0D108BD9-81ED-4DB2-BD59-A6C34878D82A}">
                    <a16:rowId xmlns:a16="http://schemas.microsoft.com/office/drawing/2014/main" val="10000"/>
                  </a:ext>
                </a:extLst>
              </a:tr>
              <a:tr h="228600">
                <a:tc>
                  <a:txBody>
                    <a:bodyPr/>
                    <a:lstStyle/>
                    <a:p>
                      <a:pPr algn="ctr">
                        <a:lnSpc>
                          <a:spcPct val="100000"/>
                        </a:lnSpc>
                        <a:spcBef>
                          <a:spcPts val="260"/>
                        </a:spcBef>
                      </a:pPr>
                      <a:r>
                        <a:rPr sz="1000" b="0" i="0" dirty="0">
                          <a:latin typeface="Corbel" panose="020B0503020204020204" pitchFamily="34" charset="0"/>
                          <a:cs typeface="Arial"/>
                        </a:rPr>
                        <a:t>Example</a:t>
                      </a:r>
                      <a:r>
                        <a:rPr sz="1000" b="0" i="0" spc="-45" dirty="0">
                          <a:latin typeface="Corbel" panose="020B0503020204020204" pitchFamily="34" charset="0"/>
                          <a:cs typeface="Arial"/>
                        </a:rPr>
                        <a:t> </a:t>
                      </a:r>
                      <a:r>
                        <a:rPr sz="1000" b="0" i="0" spc="-25" dirty="0">
                          <a:latin typeface="Corbel" panose="020B0503020204020204" pitchFamily="34" charset="0"/>
                          <a:cs typeface="Arial"/>
                        </a:rPr>
                        <a:t>#2</a:t>
                      </a:r>
                      <a:endParaRPr sz="1000" b="0" i="0" dirty="0">
                        <a:latin typeface="Corbel" panose="020B0503020204020204" pitchFamily="34" charset="0"/>
                        <a:cs typeface="Arial"/>
                      </a:endParaRPr>
                    </a:p>
                  </a:txBody>
                  <a:tcPr marL="0" marR="0" marT="33020" marB="0">
                    <a:lnL w="9525">
                      <a:solidFill>
                        <a:srgbClr val="595959"/>
                      </a:solidFill>
                      <a:prstDash val="solid"/>
                    </a:lnL>
                    <a:lnR w="9525">
                      <a:solidFill>
                        <a:srgbClr val="595959"/>
                      </a:solidFill>
                      <a:prstDash val="solid"/>
                    </a:lnR>
                    <a:lnT w="9525">
                      <a:solidFill>
                        <a:srgbClr val="595959"/>
                      </a:solidFill>
                      <a:prstDash val="solid"/>
                    </a:lnT>
                    <a:lnB w="9525">
                      <a:solidFill>
                        <a:srgbClr val="595959"/>
                      </a:solidFill>
                      <a:prstDash val="solid"/>
                    </a:lnB>
                    <a:solidFill>
                      <a:srgbClr val="FCE4CD"/>
                    </a:solidFill>
                  </a:tcPr>
                </a:tc>
                <a:extLst>
                  <a:ext uri="{0D108BD9-81ED-4DB2-BD59-A6C34878D82A}">
                    <a16:rowId xmlns:a16="http://schemas.microsoft.com/office/drawing/2014/main" val="10001"/>
                  </a:ext>
                </a:extLst>
              </a:tr>
              <a:tr h="228600">
                <a:tc>
                  <a:txBody>
                    <a:bodyPr/>
                    <a:lstStyle/>
                    <a:p>
                      <a:pPr algn="ctr">
                        <a:lnSpc>
                          <a:spcPct val="100000"/>
                        </a:lnSpc>
                        <a:spcBef>
                          <a:spcPts val="260"/>
                        </a:spcBef>
                      </a:pPr>
                      <a:r>
                        <a:rPr sz="1000" b="0" i="0" dirty="0">
                          <a:latin typeface="Corbel" panose="020B0503020204020204" pitchFamily="34" charset="0"/>
                          <a:cs typeface="Arial"/>
                        </a:rPr>
                        <a:t>Example</a:t>
                      </a:r>
                      <a:r>
                        <a:rPr sz="1000" b="0" i="0" spc="-45" dirty="0">
                          <a:latin typeface="Corbel" panose="020B0503020204020204" pitchFamily="34" charset="0"/>
                          <a:cs typeface="Arial"/>
                        </a:rPr>
                        <a:t> </a:t>
                      </a:r>
                      <a:r>
                        <a:rPr sz="1000" b="0" i="0" spc="-25" dirty="0">
                          <a:latin typeface="Corbel" panose="020B0503020204020204" pitchFamily="34" charset="0"/>
                          <a:cs typeface="Arial"/>
                        </a:rPr>
                        <a:t>#3</a:t>
                      </a:r>
                      <a:endParaRPr sz="1000" b="0" i="0" dirty="0">
                        <a:latin typeface="Corbel" panose="020B0503020204020204" pitchFamily="34" charset="0"/>
                        <a:cs typeface="Arial"/>
                      </a:endParaRPr>
                    </a:p>
                  </a:txBody>
                  <a:tcPr marL="0" marR="0" marT="33020" marB="0">
                    <a:lnL w="9525">
                      <a:solidFill>
                        <a:srgbClr val="595959"/>
                      </a:solidFill>
                      <a:prstDash val="solid"/>
                    </a:lnL>
                    <a:lnR w="9525">
                      <a:solidFill>
                        <a:srgbClr val="595959"/>
                      </a:solidFill>
                      <a:prstDash val="solid"/>
                    </a:lnR>
                    <a:lnT w="9525">
                      <a:solidFill>
                        <a:srgbClr val="595959"/>
                      </a:solidFill>
                      <a:prstDash val="solid"/>
                    </a:lnT>
                    <a:lnB w="9525">
                      <a:solidFill>
                        <a:srgbClr val="595959"/>
                      </a:solidFill>
                      <a:prstDash val="solid"/>
                    </a:lnB>
                    <a:solidFill>
                      <a:srgbClr val="D9EAD3"/>
                    </a:solidFill>
                  </a:tcPr>
                </a:tc>
                <a:extLst>
                  <a:ext uri="{0D108BD9-81ED-4DB2-BD59-A6C34878D82A}">
                    <a16:rowId xmlns:a16="http://schemas.microsoft.com/office/drawing/2014/main" val="10002"/>
                  </a:ext>
                </a:extLst>
              </a:tr>
              <a:tr h="205740">
                <a:tc>
                  <a:txBody>
                    <a:bodyPr/>
                    <a:lstStyle/>
                    <a:p>
                      <a:pPr algn="ctr">
                        <a:lnSpc>
                          <a:spcPct val="100000"/>
                        </a:lnSpc>
                        <a:spcBef>
                          <a:spcPts val="259"/>
                        </a:spcBef>
                      </a:pPr>
                      <a:r>
                        <a:rPr sz="1000" b="0" i="0" dirty="0">
                          <a:latin typeface="Corbel" panose="020B0503020204020204" pitchFamily="34" charset="0"/>
                          <a:cs typeface="Arial"/>
                        </a:rPr>
                        <a:t>Example</a:t>
                      </a:r>
                      <a:r>
                        <a:rPr sz="1000" b="0" i="0" spc="-45" dirty="0">
                          <a:latin typeface="Corbel" panose="020B0503020204020204" pitchFamily="34" charset="0"/>
                          <a:cs typeface="Arial"/>
                        </a:rPr>
                        <a:t> </a:t>
                      </a:r>
                      <a:r>
                        <a:rPr sz="1000" b="0" i="0" spc="-25" dirty="0">
                          <a:latin typeface="Corbel" panose="020B0503020204020204" pitchFamily="34" charset="0"/>
                          <a:cs typeface="Arial"/>
                        </a:rPr>
                        <a:t>#4</a:t>
                      </a:r>
                      <a:endParaRPr sz="1000" b="0" i="0" dirty="0">
                        <a:latin typeface="Corbel" panose="020B0503020204020204" pitchFamily="34" charset="0"/>
                        <a:cs typeface="Arial"/>
                      </a:endParaRPr>
                    </a:p>
                  </a:txBody>
                  <a:tcPr marL="0" marR="0" marT="33019" marB="0">
                    <a:lnL w="9525">
                      <a:solidFill>
                        <a:srgbClr val="595959"/>
                      </a:solidFill>
                      <a:prstDash val="solid"/>
                    </a:lnL>
                    <a:lnR w="9525">
                      <a:solidFill>
                        <a:srgbClr val="595959"/>
                      </a:solidFill>
                      <a:prstDash val="solid"/>
                    </a:lnR>
                    <a:lnT w="9525">
                      <a:solidFill>
                        <a:srgbClr val="595959"/>
                      </a:solidFill>
                      <a:prstDash val="solid"/>
                    </a:lnT>
                    <a:lnB w="9525">
                      <a:solidFill>
                        <a:srgbClr val="595959"/>
                      </a:solidFill>
                      <a:prstDash val="solid"/>
                    </a:lnB>
                    <a:solidFill>
                      <a:srgbClr val="C9DAF7"/>
                    </a:solidFill>
                  </a:tcPr>
                </a:tc>
                <a:extLst>
                  <a:ext uri="{0D108BD9-81ED-4DB2-BD59-A6C34878D82A}">
                    <a16:rowId xmlns:a16="http://schemas.microsoft.com/office/drawing/2014/main" val="10003"/>
                  </a:ext>
                </a:extLst>
              </a:tr>
            </a:tbl>
          </a:graphicData>
        </a:graphic>
      </p:graphicFrame>
      <p:sp>
        <p:nvSpPr>
          <p:cNvPr id="9" name="object 9"/>
          <p:cNvSpPr/>
          <p:nvPr/>
        </p:nvSpPr>
        <p:spPr>
          <a:xfrm>
            <a:off x="393850" y="2791249"/>
            <a:ext cx="1250315" cy="1365250"/>
          </a:xfrm>
          <a:custGeom>
            <a:avLst/>
            <a:gdLst/>
            <a:ahLst/>
            <a:cxnLst/>
            <a:rect l="l" t="t" r="r" b="b"/>
            <a:pathLst>
              <a:path w="1250314" h="1365250">
                <a:moveTo>
                  <a:pt x="0" y="1006572"/>
                </a:moveTo>
                <a:lnTo>
                  <a:pt x="125399" y="1365072"/>
                </a:lnTo>
              </a:path>
              <a:path w="1250314" h="1365250">
                <a:moveTo>
                  <a:pt x="1158398" y="983699"/>
                </a:moveTo>
                <a:lnTo>
                  <a:pt x="1194014" y="983100"/>
                </a:lnTo>
                <a:lnTo>
                  <a:pt x="1223098" y="981466"/>
                </a:lnTo>
                <a:lnTo>
                  <a:pt x="1242708" y="979043"/>
                </a:lnTo>
                <a:lnTo>
                  <a:pt x="1249898" y="976075"/>
                </a:lnTo>
                <a:lnTo>
                  <a:pt x="1249898" y="7624"/>
                </a:lnTo>
                <a:lnTo>
                  <a:pt x="1209162" y="1281"/>
                </a:lnTo>
                <a:lnTo>
                  <a:pt x="1176332" y="147"/>
                </a:lnTo>
                <a:lnTo>
                  <a:pt x="1158398" y="0"/>
                </a:lnTo>
              </a:path>
              <a:path w="1250314" h="1365250">
                <a:moveTo>
                  <a:pt x="1245520" y="1006572"/>
                </a:moveTo>
                <a:lnTo>
                  <a:pt x="1120120" y="1365072"/>
                </a:lnTo>
              </a:path>
            </a:pathLst>
          </a:custGeom>
          <a:ln w="9524">
            <a:solidFill>
              <a:srgbClr val="595959"/>
            </a:solidFill>
          </a:ln>
        </p:spPr>
        <p:txBody>
          <a:bodyPr wrap="square" lIns="0" tIns="0" rIns="0" bIns="0" rtlCol="0"/>
          <a:lstStyle/>
          <a:p>
            <a:endParaRPr dirty="0">
              <a:latin typeface="Corbel" panose="020B0503020204020204" pitchFamily="34" charset="0"/>
            </a:endParaRPr>
          </a:p>
        </p:txBody>
      </p:sp>
      <p:grpSp>
        <p:nvGrpSpPr>
          <p:cNvPr id="10" name="object 10"/>
          <p:cNvGrpSpPr/>
          <p:nvPr/>
        </p:nvGrpSpPr>
        <p:grpSpPr>
          <a:xfrm>
            <a:off x="170786" y="1169661"/>
            <a:ext cx="845819" cy="680720"/>
            <a:chOff x="170786" y="1169661"/>
            <a:chExt cx="845819" cy="680720"/>
          </a:xfrm>
        </p:grpSpPr>
        <p:sp>
          <p:nvSpPr>
            <p:cNvPr id="11" name="object 11"/>
            <p:cNvSpPr/>
            <p:nvPr/>
          </p:nvSpPr>
          <p:spPr>
            <a:xfrm>
              <a:off x="175548" y="1174423"/>
              <a:ext cx="836294" cy="671195"/>
            </a:xfrm>
            <a:custGeom>
              <a:avLst/>
              <a:gdLst/>
              <a:ahLst/>
              <a:cxnLst/>
              <a:rect l="l" t="t" r="r" b="b"/>
              <a:pathLst>
                <a:path w="836294" h="671194">
                  <a:moveTo>
                    <a:pt x="835799" y="671099"/>
                  </a:moveTo>
                  <a:lnTo>
                    <a:pt x="0" y="671099"/>
                  </a:lnTo>
                  <a:lnTo>
                    <a:pt x="0" y="0"/>
                  </a:lnTo>
                  <a:lnTo>
                    <a:pt x="835799" y="0"/>
                  </a:lnTo>
                  <a:lnTo>
                    <a:pt x="835799" y="671099"/>
                  </a:lnTo>
                  <a:close/>
                </a:path>
              </a:pathLst>
            </a:custGeom>
            <a:solidFill>
              <a:srgbClr val="EEEEEE"/>
            </a:solidFill>
          </p:spPr>
          <p:txBody>
            <a:bodyPr wrap="square" lIns="0" tIns="0" rIns="0" bIns="0" rtlCol="0"/>
            <a:lstStyle/>
            <a:p>
              <a:endParaRPr dirty="0">
                <a:latin typeface="Corbel" panose="020B0503020204020204" pitchFamily="34" charset="0"/>
              </a:endParaRPr>
            </a:p>
          </p:txBody>
        </p:sp>
        <p:sp>
          <p:nvSpPr>
            <p:cNvPr id="12" name="object 12"/>
            <p:cNvSpPr/>
            <p:nvPr/>
          </p:nvSpPr>
          <p:spPr>
            <a:xfrm>
              <a:off x="175548" y="1174423"/>
              <a:ext cx="836294" cy="671195"/>
            </a:xfrm>
            <a:custGeom>
              <a:avLst/>
              <a:gdLst/>
              <a:ahLst/>
              <a:cxnLst/>
              <a:rect l="l" t="t" r="r" b="b"/>
              <a:pathLst>
                <a:path w="836294" h="671194">
                  <a:moveTo>
                    <a:pt x="0" y="0"/>
                  </a:moveTo>
                  <a:lnTo>
                    <a:pt x="835799" y="0"/>
                  </a:lnTo>
                  <a:lnTo>
                    <a:pt x="835799" y="671099"/>
                  </a:lnTo>
                  <a:lnTo>
                    <a:pt x="0" y="671099"/>
                  </a:lnTo>
                  <a:lnTo>
                    <a:pt x="0" y="0"/>
                  </a:lnTo>
                  <a:close/>
                </a:path>
              </a:pathLst>
            </a:custGeom>
            <a:ln w="9524">
              <a:solidFill>
                <a:srgbClr val="595959"/>
              </a:solidFill>
            </a:ln>
          </p:spPr>
          <p:txBody>
            <a:bodyPr wrap="square" lIns="0" tIns="0" rIns="0" bIns="0" rtlCol="0"/>
            <a:lstStyle/>
            <a:p>
              <a:endParaRPr dirty="0">
                <a:latin typeface="Corbel" panose="020B0503020204020204" pitchFamily="34" charset="0"/>
              </a:endParaRPr>
            </a:p>
          </p:txBody>
        </p:sp>
      </p:grpSp>
      <p:graphicFrame>
        <p:nvGraphicFramePr>
          <p:cNvPr id="13" name="object 13"/>
          <p:cNvGraphicFramePr>
            <a:graphicFrameLocks noGrp="1"/>
          </p:cNvGraphicFramePr>
          <p:nvPr/>
        </p:nvGraphicFramePr>
        <p:xfrm>
          <a:off x="275087" y="1247287"/>
          <a:ext cx="621030" cy="523240"/>
        </p:xfrm>
        <a:graphic>
          <a:graphicData uri="http://schemas.openxmlformats.org/drawingml/2006/table">
            <a:tbl>
              <a:tblPr firstRow="1" bandRow="1">
                <a:tableStyleId>{2D5ABB26-0587-4C30-8999-92F81FD0307C}</a:tableStyleId>
              </a:tblPr>
              <a:tblGrid>
                <a:gridCol w="621030">
                  <a:extLst>
                    <a:ext uri="{9D8B030D-6E8A-4147-A177-3AD203B41FA5}">
                      <a16:colId xmlns:a16="http://schemas.microsoft.com/office/drawing/2014/main" val="20000"/>
                    </a:ext>
                  </a:extLst>
                </a:gridCol>
              </a:tblGrid>
              <a:tr h="123825">
                <a:tc>
                  <a:txBody>
                    <a:bodyPr/>
                    <a:lstStyle/>
                    <a:p>
                      <a:pPr algn="ctr">
                        <a:lnSpc>
                          <a:spcPct val="100000"/>
                        </a:lnSpc>
                        <a:spcBef>
                          <a:spcPts val="35"/>
                        </a:spcBef>
                      </a:pPr>
                      <a:r>
                        <a:rPr sz="600" b="0" i="0" dirty="0">
                          <a:latin typeface="Corbel" panose="020B0503020204020204" pitchFamily="34" charset="0"/>
                          <a:cs typeface="Arial"/>
                        </a:rPr>
                        <a:t>Example</a:t>
                      </a:r>
                      <a:r>
                        <a:rPr sz="600" b="0" i="0" spc="-35" dirty="0">
                          <a:latin typeface="Corbel" panose="020B0503020204020204" pitchFamily="34" charset="0"/>
                          <a:cs typeface="Arial"/>
                        </a:rPr>
                        <a:t> </a:t>
                      </a:r>
                      <a:r>
                        <a:rPr sz="600" b="0" i="0" spc="-25" dirty="0">
                          <a:latin typeface="Corbel" panose="020B0503020204020204" pitchFamily="34" charset="0"/>
                          <a:cs typeface="Arial"/>
                        </a:rPr>
                        <a:t>#1</a:t>
                      </a:r>
                      <a:endParaRPr sz="600" b="0" i="0" dirty="0">
                        <a:latin typeface="Corbel" panose="020B0503020204020204" pitchFamily="34" charset="0"/>
                        <a:cs typeface="Arial"/>
                      </a:endParaRPr>
                    </a:p>
                  </a:txBody>
                  <a:tcPr marL="0" marR="0" marT="4445" marB="0">
                    <a:lnL w="9525">
                      <a:solidFill>
                        <a:srgbClr val="666666"/>
                      </a:solidFill>
                      <a:prstDash val="solid"/>
                    </a:lnL>
                    <a:lnR w="9525">
                      <a:solidFill>
                        <a:srgbClr val="666666"/>
                      </a:solidFill>
                      <a:prstDash val="solid"/>
                    </a:lnR>
                    <a:lnT w="9525">
                      <a:solidFill>
                        <a:srgbClr val="666666"/>
                      </a:solidFill>
                      <a:prstDash val="solid"/>
                    </a:lnT>
                    <a:lnB w="9525">
                      <a:solidFill>
                        <a:srgbClr val="666666"/>
                      </a:solidFill>
                      <a:prstDash val="solid"/>
                    </a:lnB>
                    <a:solidFill>
                      <a:srgbClr val="F4CCCC"/>
                    </a:solidFill>
                  </a:tcPr>
                </a:tc>
                <a:extLst>
                  <a:ext uri="{0D108BD9-81ED-4DB2-BD59-A6C34878D82A}">
                    <a16:rowId xmlns:a16="http://schemas.microsoft.com/office/drawing/2014/main" val="10000"/>
                  </a:ext>
                </a:extLst>
              </a:tr>
              <a:tr h="137795">
                <a:tc>
                  <a:txBody>
                    <a:bodyPr/>
                    <a:lstStyle/>
                    <a:p>
                      <a:pPr algn="ctr">
                        <a:lnSpc>
                          <a:spcPct val="100000"/>
                        </a:lnSpc>
                        <a:spcBef>
                          <a:spcPts val="145"/>
                        </a:spcBef>
                      </a:pPr>
                      <a:r>
                        <a:rPr sz="600" b="0" i="0" dirty="0">
                          <a:latin typeface="Corbel" panose="020B0503020204020204" pitchFamily="34" charset="0"/>
                          <a:cs typeface="Arial"/>
                        </a:rPr>
                        <a:t>Example</a:t>
                      </a:r>
                      <a:r>
                        <a:rPr sz="600" b="0" i="0" spc="-35" dirty="0">
                          <a:latin typeface="Corbel" panose="020B0503020204020204" pitchFamily="34" charset="0"/>
                          <a:cs typeface="Arial"/>
                        </a:rPr>
                        <a:t> </a:t>
                      </a:r>
                      <a:r>
                        <a:rPr sz="600" b="0" i="0" spc="-25" dirty="0">
                          <a:latin typeface="Corbel" panose="020B0503020204020204" pitchFamily="34" charset="0"/>
                          <a:cs typeface="Arial"/>
                        </a:rPr>
                        <a:t>#2</a:t>
                      </a:r>
                      <a:endParaRPr sz="600" b="0" i="0" dirty="0">
                        <a:latin typeface="Corbel" panose="020B0503020204020204" pitchFamily="34" charset="0"/>
                        <a:cs typeface="Arial"/>
                      </a:endParaRPr>
                    </a:p>
                  </a:txBody>
                  <a:tcPr marL="0" marR="0" marT="18415" marB="0">
                    <a:lnL w="9525">
                      <a:solidFill>
                        <a:srgbClr val="666666"/>
                      </a:solidFill>
                      <a:prstDash val="solid"/>
                    </a:lnL>
                    <a:lnR w="9525">
                      <a:solidFill>
                        <a:srgbClr val="666666"/>
                      </a:solidFill>
                      <a:prstDash val="solid"/>
                    </a:lnR>
                    <a:lnT w="9525">
                      <a:solidFill>
                        <a:srgbClr val="666666"/>
                      </a:solidFill>
                      <a:prstDash val="solid"/>
                    </a:lnT>
                    <a:lnB w="9525">
                      <a:solidFill>
                        <a:srgbClr val="666666"/>
                      </a:solidFill>
                      <a:prstDash val="solid"/>
                    </a:lnB>
                    <a:solidFill>
                      <a:srgbClr val="FCE4CD"/>
                    </a:solidFill>
                  </a:tcPr>
                </a:tc>
                <a:extLst>
                  <a:ext uri="{0D108BD9-81ED-4DB2-BD59-A6C34878D82A}">
                    <a16:rowId xmlns:a16="http://schemas.microsoft.com/office/drawing/2014/main" val="10001"/>
                  </a:ext>
                </a:extLst>
              </a:tr>
              <a:tr h="137795">
                <a:tc>
                  <a:txBody>
                    <a:bodyPr/>
                    <a:lstStyle/>
                    <a:p>
                      <a:pPr algn="ctr">
                        <a:lnSpc>
                          <a:spcPct val="100000"/>
                        </a:lnSpc>
                        <a:spcBef>
                          <a:spcPts val="145"/>
                        </a:spcBef>
                      </a:pPr>
                      <a:r>
                        <a:rPr sz="600" b="0" i="0" dirty="0">
                          <a:latin typeface="Corbel" panose="020B0503020204020204" pitchFamily="34" charset="0"/>
                          <a:cs typeface="Arial"/>
                        </a:rPr>
                        <a:t>Example</a:t>
                      </a:r>
                      <a:r>
                        <a:rPr sz="600" b="0" i="0" spc="-35" dirty="0">
                          <a:latin typeface="Corbel" panose="020B0503020204020204" pitchFamily="34" charset="0"/>
                          <a:cs typeface="Arial"/>
                        </a:rPr>
                        <a:t> </a:t>
                      </a:r>
                      <a:r>
                        <a:rPr sz="600" b="0" i="0" spc="-25" dirty="0">
                          <a:latin typeface="Corbel" panose="020B0503020204020204" pitchFamily="34" charset="0"/>
                          <a:cs typeface="Arial"/>
                        </a:rPr>
                        <a:t>#3</a:t>
                      </a:r>
                      <a:endParaRPr sz="600" b="0" i="0" dirty="0">
                        <a:latin typeface="Corbel" panose="020B0503020204020204" pitchFamily="34" charset="0"/>
                        <a:cs typeface="Arial"/>
                      </a:endParaRPr>
                    </a:p>
                  </a:txBody>
                  <a:tcPr marL="0" marR="0" marT="18415" marB="0">
                    <a:lnL w="9525">
                      <a:solidFill>
                        <a:srgbClr val="666666"/>
                      </a:solidFill>
                      <a:prstDash val="solid"/>
                    </a:lnL>
                    <a:lnR w="9525">
                      <a:solidFill>
                        <a:srgbClr val="666666"/>
                      </a:solidFill>
                      <a:prstDash val="solid"/>
                    </a:lnR>
                    <a:lnT w="9525">
                      <a:solidFill>
                        <a:srgbClr val="666666"/>
                      </a:solidFill>
                      <a:prstDash val="solid"/>
                    </a:lnT>
                    <a:lnB w="9525">
                      <a:solidFill>
                        <a:srgbClr val="666666"/>
                      </a:solidFill>
                      <a:prstDash val="solid"/>
                    </a:lnB>
                    <a:solidFill>
                      <a:srgbClr val="D9EAD3"/>
                    </a:solidFill>
                  </a:tcPr>
                </a:tc>
                <a:extLst>
                  <a:ext uri="{0D108BD9-81ED-4DB2-BD59-A6C34878D82A}">
                    <a16:rowId xmlns:a16="http://schemas.microsoft.com/office/drawing/2014/main" val="10002"/>
                  </a:ext>
                </a:extLst>
              </a:tr>
              <a:tr h="123825">
                <a:tc>
                  <a:txBody>
                    <a:bodyPr/>
                    <a:lstStyle/>
                    <a:p>
                      <a:pPr algn="ctr">
                        <a:lnSpc>
                          <a:spcPct val="100000"/>
                        </a:lnSpc>
                        <a:spcBef>
                          <a:spcPts val="145"/>
                        </a:spcBef>
                      </a:pPr>
                      <a:r>
                        <a:rPr sz="600" b="0" i="0" dirty="0">
                          <a:latin typeface="Corbel" panose="020B0503020204020204" pitchFamily="34" charset="0"/>
                          <a:cs typeface="Arial"/>
                        </a:rPr>
                        <a:t>Example</a:t>
                      </a:r>
                      <a:r>
                        <a:rPr sz="600" b="0" i="0" spc="-35" dirty="0">
                          <a:latin typeface="Corbel" panose="020B0503020204020204" pitchFamily="34" charset="0"/>
                          <a:cs typeface="Arial"/>
                        </a:rPr>
                        <a:t> </a:t>
                      </a:r>
                      <a:r>
                        <a:rPr sz="600" b="0" i="0" spc="-25" dirty="0">
                          <a:latin typeface="Corbel" panose="020B0503020204020204" pitchFamily="34" charset="0"/>
                          <a:cs typeface="Arial"/>
                        </a:rPr>
                        <a:t>#4</a:t>
                      </a:r>
                      <a:endParaRPr sz="600" b="0" i="0" dirty="0">
                        <a:latin typeface="Corbel" panose="020B0503020204020204" pitchFamily="34" charset="0"/>
                        <a:cs typeface="Arial"/>
                      </a:endParaRPr>
                    </a:p>
                  </a:txBody>
                  <a:tcPr marL="0" marR="0" marT="18415" marB="0">
                    <a:lnL w="9525">
                      <a:solidFill>
                        <a:srgbClr val="666666"/>
                      </a:solidFill>
                      <a:prstDash val="solid"/>
                    </a:lnL>
                    <a:lnR w="9525">
                      <a:solidFill>
                        <a:srgbClr val="666666"/>
                      </a:solidFill>
                      <a:prstDash val="solid"/>
                    </a:lnR>
                    <a:lnT w="9525">
                      <a:solidFill>
                        <a:srgbClr val="666666"/>
                      </a:solidFill>
                      <a:prstDash val="solid"/>
                    </a:lnT>
                    <a:lnB w="9525">
                      <a:solidFill>
                        <a:srgbClr val="666666"/>
                      </a:solidFill>
                      <a:prstDash val="solid"/>
                    </a:lnB>
                    <a:solidFill>
                      <a:srgbClr val="C9DAF7"/>
                    </a:solidFill>
                  </a:tcPr>
                </a:tc>
                <a:extLst>
                  <a:ext uri="{0D108BD9-81ED-4DB2-BD59-A6C34878D82A}">
                    <a16:rowId xmlns:a16="http://schemas.microsoft.com/office/drawing/2014/main" val="10003"/>
                  </a:ext>
                </a:extLst>
              </a:tr>
            </a:tbl>
          </a:graphicData>
        </a:graphic>
      </p:graphicFrame>
      <p:sp>
        <p:nvSpPr>
          <p:cNvPr id="14" name="object 14"/>
          <p:cNvSpPr txBox="1"/>
          <p:nvPr/>
        </p:nvSpPr>
        <p:spPr>
          <a:xfrm>
            <a:off x="365759" y="1951454"/>
            <a:ext cx="450215" cy="120546"/>
          </a:xfrm>
          <a:prstGeom prst="rect">
            <a:avLst/>
          </a:prstGeom>
        </p:spPr>
        <p:txBody>
          <a:bodyPr vert="horz" wrap="square" lIns="0" tIns="12700" rIns="0" bIns="0" rtlCol="0">
            <a:spAutoFit/>
          </a:bodyPr>
          <a:lstStyle/>
          <a:p>
            <a:pPr marL="12700">
              <a:lnSpc>
                <a:spcPct val="100000"/>
              </a:lnSpc>
              <a:spcBef>
                <a:spcPts val="100"/>
              </a:spcBef>
            </a:pPr>
            <a:r>
              <a:rPr sz="700" dirty="0">
                <a:latin typeface="Corbel" panose="020B0503020204020204" pitchFamily="34" charset="0"/>
              </a:rPr>
              <a:t>Prompt</a:t>
            </a:r>
            <a:r>
              <a:rPr sz="700" spc="25" dirty="0">
                <a:latin typeface="Corbel" panose="020B0503020204020204" pitchFamily="34" charset="0"/>
              </a:rPr>
              <a:t> </a:t>
            </a:r>
            <a:r>
              <a:rPr sz="700" spc="-25" dirty="0">
                <a:latin typeface="Corbel" panose="020B0503020204020204" pitchFamily="34" charset="0"/>
              </a:rPr>
              <a:t>#1</a:t>
            </a:r>
            <a:endParaRPr sz="700" dirty="0">
              <a:latin typeface="Corbel" panose="020B0503020204020204" pitchFamily="34" charset="0"/>
            </a:endParaRPr>
          </a:p>
        </p:txBody>
      </p:sp>
      <p:grpSp>
        <p:nvGrpSpPr>
          <p:cNvPr id="15" name="object 15"/>
          <p:cNvGrpSpPr/>
          <p:nvPr/>
        </p:nvGrpSpPr>
        <p:grpSpPr>
          <a:xfrm>
            <a:off x="1214706" y="1169661"/>
            <a:ext cx="845819" cy="680720"/>
            <a:chOff x="1214706" y="1169661"/>
            <a:chExt cx="845819" cy="680720"/>
          </a:xfrm>
        </p:grpSpPr>
        <p:sp>
          <p:nvSpPr>
            <p:cNvPr id="16" name="object 16"/>
            <p:cNvSpPr/>
            <p:nvPr/>
          </p:nvSpPr>
          <p:spPr>
            <a:xfrm>
              <a:off x="1219469" y="1174423"/>
              <a:ext cx="836294" cy="671195"/>
            </a:xfrm>
            <a:custGeom>
              <a:avLst/>
              <a:gdLst/>
              <a:ahLst/>
              <a:cxnLst/>
              <a:rect l="l" t="t" r="r" b="b"/>
              <a:pathLst>
                <a:path w="836294" h="671194">
                  <a:moveTo>
                    <a:pt x="835799" y="671099"/>
                  </a:moveTo>
                  <a:lnTo>
                    <a:pt x="0" y="671099"/>
                  </a:lnTo>
                  <a:lnTo>
                    <a:pt x="0" y="0"/>
                  </a:lnTo>
                  <a:lnTo>
                    <a:pt x="835799" y="0"/>
                  </a:lnTo>
                  <a:lnTo>
                    <a:pt x="835799" y="671099"/>
                  </a:lnTo>
                  <a:close/>
                </a:path>
              </a:pathLst>
            </a:custGeom>
            <a:solidFill>
              <a:srgbClr val="EEEEEE"/>
            </a:solidFill>
          </p:spPr>
          <p:txBody>
            <a:bodyPr wrap="square" lIns="0" tIns="0" rIns="0" bIns="0" rtlCol="0"/>
            <a:lstStyle/>
            <a:p>
              <a:endParaRPr dirty="0">
                <a:latin typeface="Corbel" panose="020B0503020204020204" pitchFamily="34" charset="0"/>
              </a:endParaRPr>
            </a:p>
          </p:txBody>
        </p:sp>
        <p:sp>
          <p:nvSpPr>
            <p:cNvPr id="17" name="object 17"/>
            <p:cNvSpPr/>
            <p:nvPr/>
          </p:nvSpPr>
          <p:spPr>
            <a:xfrm>
              <a:off x="1219469" y="1174423"/>
              <a:ext cx="836294" cy="671195"/>
            </a:xfrm>
            <a:custGeom>
              <a:avLst/>
              <a:gdLst/>
              <a:ahLst/>
              <a:cxnLst/>
              <a:rect l="l" t="t" r="r" b="b"/>
              <a:pathLst>
                <a:path w="836294" h="671194">
                  <a:moveTo>
                    <a:pt x="0" y="0"/>
                  </a:moveTo>
                  <a:lnTo>
                    <a:pt x="835799" y="0"/>
                  </a:lnTo>
                  <a:lnTo>
                    <a:pt x="835799" y="671099"/>
                  </a:lnTo>
                  <a:lnTo>
                    <a:pt x="0" y="671099"/>
                  </a:lnTo>
                  <a:lnTo>
                    <a:pt x="0" y="0"/>
                  </a:lnTo>
                  <a:close/>
                </a:path>
              </a:pathLst>
            </a:custGeom>
            <a:ln w="9524">
              <a:solidFill>
                <a:srgbClr val="595959"/>
              </a:solidFill>
            </a:ln>
          </p:spPr>
          <p:txBody>
            <a:bodyPr wrap="square" lIns="0" tIns="0" rIns="0" bIns="0" rtlCol="0"/>
            <a:lstStyle/>
            <a:p>
              <a:endParaRPr dirty="0">
                <a:latin typeface="Corbel" panose="020B0503020204020204" pitchFamily="34" charset="0"/>
              </a:endParaRPr>
            </a:p>
          </p:txBody>
        </p:sp>
      </p:grpSp>
      <p:graphicFrame>
        <p:nvGraphicFramePr>
          <p:cNvPr id="18" name="object 18"/>
          <p:cNvGraphicFramePr>
            <a:graphicFrameLocks noGrp="1"/>
          </p:cNvGraphicFramePr>
          <p:nvPr/>
        </p:nvGraphicFramePr>
        <p:xfrm>
          <a:off x="1319008" y="1240468"/>
          <a:ext cx="621030" cy="537210"/>
        </p:xfrm>
        <a:graphic>
          <a:graphicData uri="http://schemas.openxmlformats.org/drawingml/2006/table">
            <a:tbl>
              <a:tblPr firstRow="1" bandRow="1">
                <a:tableStyleId>{2D5ABB26-0587-4C30-8999-92F81FD0307C}</a:tableStyleId>
              </a:tblPr>
              <a:tblGrid>
                <a:gridCol w="621030">
                  <a:extLst>
                    <a:ext uri="{9D8B030D-6E8A-4147-A177-3AD203B41FA5}">
                      <a16:colId xmlns:a16="http://schemas.microsoft.com/office/drawing/2014/main" val="20000"/>
                    </a:ext>
                  </a:extLst>
                </a:gridCol>
              </a:tblGrid>
              <a:tr h="127000">
                <a:tc>
                  <a:txBody>
                    <a:bodyPr/>
                    <a:lstStyle/>
                    <a:p>
                      <a:pPr algn="ctr">
                        <a:lnSpc>
                          <a:spcPct val="100000"/>
                        </a:lnSpc>
                        <a:spcBef>
                          <a:spcPts val="35"/>
                        </a:spcBef>
                      </a:pPr>
                      <a:r>
                        <a:rPr sz="600" b="0" i="0" dirty="0">
                          <a:latin typeface="Corbel" panose="020B0503020204020204" pitchFamily="34" charset="0"/>
                          <a:cs typeface="Arial"/>
                        </a:rPr>
                        <a:t>Example</a:t>
                      </a:r>
                      <a:r>
                        <a:rPr sz="600" b="0" i="0" spc="-35" dirty="0">
                          <a:latin typeface="Corbel" panose="020B0503020204020204" pitchFamily="34" charset="0"/>
                          <a:cs typeface="Arial"/>
                        </a:rPr>
                        <a:t> </a:t>
                      </a:r>
                      <a:r>
                        <a:rPr sz="600" b="0" i="0" spc="-25" dirty="0">
                          <a:latin typeface="Corbel" panose="020B0503020204020204" pitchFamily="34" charset="0"/>
                          <a:cs typeface="Arial"/>
                        </a:rPr>
                        <a:t>#2</a:t>
                      </a:r>
                      <a:endParaRPr sz="600" b="0" i="0" dirty="0">
                        <a:latin typeface="Corbel" panose="020B0503020204020204" pitchFamily="34" charset="0"/>
                        <a:cs typeface="Arial"/>
                      </a:endParaRPr>
                    </a:p>
                  </a:txBody>
                  <a:tcPr marL="0" marR="0" marT="4445" marB="0">
                    <a:lnL w="9525">
                      <a:solidFill>
                        <a:srgbClr val="666666"/>
                      </a:solidFill>
                      <a:prstDash val="solid"/>
                    </a:lnL>
                    <a:lnR w="9525">
                      <a:solidFill>
                        <a:srgbClr val="666666"/>
                      </a:solidFill>
                      <a:prstDash val="solid"/>
                    </a:lnR>
                    <a:lnT w="9525">
                      <a:solidFill>
                        <a:srgbClr val="666666"/>
                      </a:solidFill>
                      <a:prstDash val="solid"/>
                    </a:lnT>
                    <a:lnB w="9525">
                      <a:solidFill>
                        <a:srgbClr val="666666"/>
                      </a:solidFill>
                      <a:prstDash val="solid"/>
                    </a:lnB>
                    <a:solidFill>
                      <a:srgbClr val="FCE4CD"/>
                    </a:solidFill>
                  </a:tcPr>
                </a:tc>
                <a:extLst>
                  <a:ext uri="{0D108BD9-81ED-4DB2-BD59-A6C34878D82A}">
                    <a16:rowId xmlns:a16="http://schemas.microsoft.com/office/drawing/2014/main" val="10000"/>
                  </a:ext>
                </a:extLst>
              </a:tr>
              <a:tr h="141605">
                <a:tc>
                  <a:txBody>
                    <a:bodyPr/>
                    <a:lstStyle/>
                    <a:p>
                      <a:pPr algn="ctr">
                        <a:lnSpc>
                          <a:spcPct val="100000"/>
                        </a:lnSpc>
                        <a:spcBef>
                          <a:spcPts val="165"/>
                        </a:spcBef>
                      </a:pPr>
                      <a:r>
                        <a:rPr sz="600" b="0" i="0" dirty="0">
                          <a:latin typeface="Corbel" panose="020B0503020204020204" pitchFamily="34" charset="0"/>
                          <a:cs typeface="Arial"/>
                        </a:rPr>
                        <a:t>Example</a:t>
                      </a:r>
                      <a:r>
                        <a:rPr sz="600" b="0" i="0" spc="-35" dirty="0">
                          <a:latin typeface="Corbel" panose="020B0503020204020204" pitchFamily="34" charset="0"/>
                          <a:cs typeface="Arial"/>
                        </a:rPr>
                        <a:t> </a:t>
                      </a:r>
                      <a:r>
                        <a:rPr sz="600" b="0" i="0" spc="-25" dirty="0">
                          <a:latin typeface="Corbel" panose="020B0503020204020204" pitchFamily="34" charset="0"/>
                          <a:cs typeface="Arial"/>
                        </a:rPr>
                        <a:t>#1</a:t>
                      </a:r>
                      <a:endParaRPr sz="600" b="0" i="0" dirty="0">
                        <a:latin typeface="Corbel" panose="020B0503020204020204" pitchFamily="34" charset="0"/>
                        <a:cs typeface="Arial"/>
                      </a:endParaRPr>
                    </a:p>
                  </a:txBody>
                  <a:tcPr marL="0" marR="0" marT="20955" marB="0">
                    <a:lnL w="9525">
                      <a:solidFill>
                        <a:srgbClr val="666666"/>
                      </a:solidFill>
                      <a:prstDash val="solid"/>
                    </a:lnL>
                    <a:lnR w="9525">
                      <a:solidFill>
                        <a:srgbClr val="666666"/>
                      </a:solidFill>
                      <a:prstDash val="solid"/>
                    </a:lnR>
                    <a:lnT w="9525">
                      <a:solidFill>
                        <a:srgbClr val="666666"/>
                      </a:solidFill>
                      <a:prstDash val="solid"/>
                    </a:lnT>
                    <a:lnB w="9525">
                      <a:solidFill>
                        <a:srgbClr val="666666"/>
                      </a:solidFill>
                      <a:prstDash val="solid"/>
                    </a:lnB>
                    <a:solidFill>
                      <a:srgbClr val="F4CCCC"/>
                    </a:solidFill>
                  </a:tcPr>
                </a:tc>
                <a:extLst>
                  <a:ext uri="{0D108BD9-81ED-4DB2-BD59-A6C34878D82A}">
                    <a16:rowId xmlns:a16="http://schemas.microsoft.com/office/drawing/2014/main" val="10001"/>
                  </a:ext>
                </a:extLst>
              </a:tr>
              <a:tr h="141605">
                <a:tc>
                  <a:txBody>
                    <a:bodyPr/>
                    <a:lstStyle/>
                    <a:p>
                      <a:pPr algn="ctr">
                        <a:lnSpc>
                          <a:spcPct val="100000"/>
                        </a:lnSpc>
                        <a:spcBef>
                          <a:spcPts val="150"/>
                        </a:spcBef>
                      </a:pPr>
                      <a:r>
                        <a:rPr sz="600" b="0" i="0" dirty="0">
                          <a:latin typeface="Corbel" panose="020B0503020204020204" pitchFamily="34" charset="0"/>
                          <a:cs typeface="Arial"/>
                        </a:rPr>
                        <a:t>Example</a:t>
                      </a:r>
                      <a:r>
                        <a:rPr sz="600" b="0" i="0" spc="-35" dirty="0">
                          <a:latin typeface="Corbel" panose="020B0503020204020204" pitchFamily="34" charset="0"/>
                          <a:cs typeface="Arial"/>
                        </a:rPr>
                        <a:t> </a:t>
                      </a:r>
                      <a:r>
                        <a:rPr sz="600" b="0" i="0" spc="-25" dirty="0">
                          <a:latin typeface="Corbel" panose="020B0503020204020204" pitchFamily="34" charset="0"/>
                          <a:cs typeface="Arial"/>
                        </a:rPr>
                        <a:t>#3</a:t>
                      </a:r>
                      <a:endParaRPr sz="600" b="0" i="0" dirty="0">
                        <a:latin typeface="Corbel" panose="020B0503020204020204" pitchFamily="34" charset="0"/>
                        <a:cs typeface="Arial"/>
                      </a:endParaRPr>
                    </a:p>
                  </a:txBody>
                  <a:tcPr marL="0" marR="0" marT="19050" marB="0">
                    <a:lnL w="9525">
                      <a:solidFill>
                        <a:srgbClr val="666666"/>
                      </a:solidFill>
                      <a:prstDash val="solid"/>
                    </a:lnL>
                    <a:lnR w="9525">
                      <a:solidFill>
                        <a:srgbClr val="666666"/>
                      </a:solidFill>
                      <a:prstDash val="solid"/>
                    </a:lnR>
                    <a:lnT w="9525">
                      <a:solidFill>
                        <a:srgbClr val="666666"/>
                      </a:solidFill>
                      <a:prstDash val="solid"/>
                    </a:lnT>
                    <a:lnB w="9525">
                      <a:solidFill>
                        <a:srgbClr val="666666"/>
                      </a:solidFill>
                      <a:prstDash val="solid"/>
                    </a:lnB>
                    <a:solidFill>
                      <a:srgbClr val="D9EAD3"/>
                    </a:solidFill>
                  </a:tcPr>
                </a:tc>
                <a:extLst>
                  <a:ext uri="{0D108BD9-81ED-4DB2-BD59-A6C34878D82A}">
                    <a16:rowId xmlns:a16="http://schemas.microsoft.com/office/drawing/2014/main" val="10002"/>
                  </a:ext>
                </a:extLst>
              </a:tr>
              <a:tr h="127000">
                <a:tc>
                  <a:txBody>
                    <a:bodyPr/>
                    <a:lstStyle/>
                    <a:p>
                      <a:pPr algn="ctr">
                        <a:lnSpc>
                          <a:spcPct val="100000"/>
                        </a:lnSpc>
                        <a:spcBef>
                          <a:spcPts val="165"/>
                        </a:spcBef>
                      </a:pPr>
                      <a:r>
                        <a:rPr sz="600" b="0" i="0" dirty="0">
                          <a:latin typeface="Corbel" panose="020B0503020204020204" pitchFamily="34" charset="0"/>
                          <a:cs typeface="Arial"/>
                        </a:rPr>
                        <a:t>Example</a:t>
                      </a:r>
                      <a:r>
                        <a:rPr sz="600" b="0" i="0" spc="-35" dirty="0">
                          <a:latin typeface="Corbel" panose="020B0503020204020204" pitchFamily="34" charset="0"/>
                          <a:cs typeface="Arial"/>
                        </a:rPr>
                        <a:t> </a:t>
                      </a:r>
                      <a:r>
                        <a:rPr sz="600" b="0" i="0" spc="-25" dirty="0">
                          <a:latin typeface="Corbel" panose="020B0503020204020204" pitchFamily="34" charset="0"/>
                          <a:cs typeface="Arial"/>
                        </a:rPr>
                        <a:t>#4</a:t>
                      </a:r>
                      <a:endParaRPr sz="600" b="0" i="0" dirty="0">
                        <a:latin typeface="Corbel" panose="020B0503020204020204" pitchFamily="34" charset="0"/>
                        <a:cs typeface="Arial"/>
                      </a:endParaRPr>
                    </a:p>
                  </a:txBody>
                  <a:tcPr marL="0" marR="0" marT="20955" marB="0">
                    <a:lnL w="9525">
                      <a:solidFill>
                        <a:srgbClr val="666666"/>
                      </a:solidFill>
                      <a:prstDash val="solid"/>
                    </a:lnL>
                    <a:lnR w="9525">
                      <a:solidFill>
                        <a:srgbClr val="666666"/>
                      </a:solidFill>
                      <a:prstDash val="solid"/>
                    </a:lnR>
                    <a:lnT w="9525">
                      <a:solidFill>
                        <a:srgbClr val="666666"/>
                      </a:solidFill>
                      <a:prstDash val="solid"/>
                    </a:lnT>
                    <a:lnB w="9525">
                      <a:solidFill>
                        <a:srgbClr val="666666"/>
                      </a:solidFill>
                      <a:prstDash val="solid"/>
                    </a:lnB>
                    <a:solidFill>
                      <a:srgbClr val="C9DAF7"/>
                    </a:solidFill>
                  </a:tcPr>
                </a:tc>
                <a:extLst>
                  <a:ext uri="{0D108BD9-81ED-4DB2-BD59-A6C34878D82A}">
                    <a16:rowId xmlns:a16="http://schemas.microsoft.com/office/drawing/2014/main" val="10003"/>
                  </a:ext>
                </a:extLst>
              </a:tr>
            </a:tbl>
          </a:graphicData>
        </a:graphic>
      </p:graphicFrame>
      <p:sp>
        <p:nvSpPr>
          <p:cNvPr id="19" name="object 19"/>
          <p:cNvSpPr txBox="1"/>
          <p:nvPr/>
        </p:nvSpPr>
        <p:spPr>
          <a:xfrm>
            <a:off x="1409680" y="1951454"/>
            <a:ext cx="450215" cy="120546"/>
          </a:xfrm>
          <a:prstGeom prst="rect">
            <a:avLst/>
          </a:prstGeom>
        </p:spPr>
        <p:txBody>
          <a:bodyPr vert="horz" wrap="square" lIns="0" tIns="12700" rIns="0" bIns="0" rtlCol="0">
            <a:spAutoFit/>
          </a:bodyPr>
          <a:lstStyle/>
          <a:p>
            <a:pPr marL="12700">
              <a:lnSpc>
                <a:spcPct val="100000"/>
              </a:lnSpc>
              <a:spcBef>
                <a:spcPts val="100"/>
              </a:spcBef>
            </a:pPr>
            <a:r>
              <a:rPr sz="700" dirty="0">
                <a:latin typeface="Corbel" panose="020B0503020204020204" pitchFamily="34" charset="0"/>
              </a:rPr>
              <a:t>Prompt</a:t>
            </a:r>
            <a:r>
              <a:rPr sz="700" spc="25" dirty="0">
                <a:latin typeface="Corbel" panose="020B0503020204020204" pitchFamily="34" charset="0"/>
              </a:rPr>
              <a:t> </a:t>
            </a:r>
            <a:r>
              <a:rPr sz="700" spc="-25" dirty="0">
                <a:latin typeface="Corbel" panose="020B0503020204020204" pitchFamily="34" charset="0"/>
              </a:rPr>
              <a:t>#2</a:t>
            </a:r>
            <a:endParaRPr sz="700" dirty="0">
              <a:latin typeface="Corbel" panose="020B0503020204020204" pitchFamily="34" charset="0"/>
            </a:endParaRPr>
          </a:p>
        </p:txBody>
      </p:sp>
      <p:sp>
        <p:nvSpPr>
          <p:cNvPr id="20" name="object 20"/>
          <p:cNvSpPr txBox="1"/>
          <p:nvPr/>
        </p:nvSpPr>
        <p:spPr>
          <a:xfrm>
            <a:off x="2555926" y="1410038"/>
            <a:ext cx="147320" cy="228268"/>
          </a:xfrm>
          <a:prstGeom prst="rect">
            <a:avLst/>
          </a:prstGeom>
        </p:spPr>
        <p:txBody>
          <a:bodyPr vert="horz" wrap="square" lIns="0" tIns="12700" rIns="0" bIns="0" rtlCol="0">
            <a:spAutoFit/>
          </a:bodyPr>
          <a:lstStyle/>
          <a:p>
            <a:pPr marL="12700">
              <a:lnSpc>
                <a:spcPct val="100000"/>
              </a:lnSpc>
              <a:spcBef>
                <a:spcPts val="100"/>
              </a:spcBef>
            </a:pPr>
            <a:r>
              <a:rPr sz="1400" spc="-60" dirty="0">
                <a:latin typeface="Corbel" panose="020B0503020204020204" pitchFamily="34" charset="0"/>
              </a:rPr>
              <a:t>...</a:t>
            </a:r>
            <a:endParaRPr sz="1400" dirty="0">
              <a:latin typeface="Corbel" panose="020B0503020204020204" pitchFamily="34" charset="0"/>
            </a:endParaRPr>
          </a:p>
        </p:txBody>
      </p:sp>
      <p:grpSp>
        <p:nvGrpSpPr>
          <p:cNvPr id="21" name="object 21"/>
          <p:cNvGrpSpPr/>
          <p:nvPr/>
        </p:nvGrpSpPr>
        <p:grpSpPr>
          <a:xfrm>
            <a:off x="3119707" y="1169661"/>
            <a:ext cx="845819" cy="680720"/>
            <a:chOff x="3119707" y="1169661"/>
            <a:chExt cx="845819" cy="680720"/>
          </a:xfrm>
        </p:grpSpPr>
        <p:sp>
          <p:nvSpPr>
            <p:cNvPr id="22" name="object 22"/>
            <p:cNvSpPr/>
            <p:nvPr/>
          </p:nvSpPr>
          <p:spPr>
            <a:xfrm>
              <a:off x="3124469" y="1174423"/>
              <a:ext cx="836294" cy="671195"/>
            </a:xfrm>
            <a:custGeom>
              <a:avLst/>
              <a:gdLst/>
              <a:ahLst/>
              <a:cxnLst/>
              <a:rect l="l" t="t" r="r" b="b"/>
              <a:pathLst>
                <a:path w="836295" h="671194">
                  <a:moveTo>
                    <a:pt x="835799" y="671099"/>
                  </a:moveTo>
                  <a:lnTo>
                    <a:pt x="0" y="671099"/>
                  </a:lnTo>
                  <a:lnTo>
                    <a:pt x="0" y="0"/>
                  </a:lnTo>
                  <a:lnTo>
                    <a:pt x="835799" y="0"/>
                  </a:lnTo>
                  <a:lnTo>
                    <a:pt x="835799" y="671099"/>
                  </a:lnTo>
                  <a:close/>
                </a:path>
              </a:pathLst>
            </a:custGeom>
            <a:solidFill>
              <a:srgbClr val="EEEEEE"/>
            </a:solidFill>
          </p:spPr>
          <p:txBody>
            <a:bodyPr wrap="square" lIns="0" tIns="0" rIns="0" bIns="0" rtlCol="0"/>
            <a:lstStyle/>
            <a:p>
              <a:endParaRPr dirty="0">
                <a:latin typeface="Corbel" panose="020B0503020204020204" pitchFamily="34" charset="0"/>
              </a:endParaRPr>
            </a:p>
          </p:txBody>
        </p:sp>
        <p:sp>
          <p:nvSpPr>
            <p:cNvPr id="23" name="object 23"/>
            <p:cNvSpPr/>
            <p:nvPr/>
          </p:nvSpPr>
          <p:spPr>
            <a:xfrm>
              <a:off x="3124469" y="1174423"/>
              <a:ext cx="836294" cy="671195"/>
            </a:xfrm>
            <a:custGeom>
              <a:avLst/>
              <a:gdLst/>
              <a:ahLst/>
              <a:cxnLst/>
              <a:rect l="l" t="t" r="r" b="b"/>
              <a:pathLst>
                <a:path w="836295" h="671194">
                  <a:moveTo>
                    <a:pt x="0" y="0"/>
                  </a:moveTo>
                  <a:lnTo>
                    <a:pt x="835799" y="0"/>
                  </a:lnTo>
                  <a:lnTo>
                    <a:pt x="835799" y="671099"/>
                  </a:lnTo>
                  <a:lnTo>
                    <a:pt x="0" y="671099"/>
                  </a:lnTo>
                  <a:lnTo>
                    <a:pt x="0" y="0"/>
                  </a:lnTo>
                  <a:close/>
                </a:path>
              </a:pathLst>
            </a:custGeom>
            <a:ln w="9524">
              <a:solidFill>
                <a:srgbClr val="595959"/>
              </a:solidFill>
            </a:ln>
          </p:spPr>
          <p:txBody>
            <a:bodyPr wrap="square" lIns="0" tIns="0" rIns="0" bIns="0" rtlCol="0"/>
            <a:lstStyle/>
            <a:p>
              <a:endParaRPr dirty="0">
                <a:latin typeface="Corbel" panose="020B0503020204020204" pitchFamily="34" charset="0"/>
              </a:endParaRPr>
            </a:p>
          </p:txBody>
        </p:sp>
      </p:grpSp>
      <p:graphicFrame>
        <p:nvGraphicFramePr>
          <p:cNvPr id="24" name="object 24"/>
          <p:cNvGraphicFramePr>
            <a:graphicFrameLocks noGrp="1"/>
          </p:cNvGraphicFramePr>
          <p:nvPr/>
        </p:nvGraphicFramePr>
        <p:xfrm>
          <a:off x="3224008" y="1247287"/>
          <a:ext cx="621030" cy="523240"/>
        </p:xfrm>
        <a:graphic>
          <a:graphicData uri="http://schemas.openxmlformats.org/drawingml/2006/table">
            <a:tbl>
              <a:tblPr firstRow="1" bandRow="1">
                <a:tableStyleId>{2D5ABB26-0587-4C30-8999-92F81FD0307C}</a:tableStyleId>
              </a:tblPr>
              <a:tblGrid>
                <a:gridCol w="621030">
                  <a:extLst>
                    <a:ext uri="{9D8B030D-6E8A-4147-A177-3AD203B41FA5}">
                      <a16:colId xmlns:a16="http://schemas.microsoft.com/office/drawing/2014/main" val="20000"/>
                    </a:ext>
                  </a:extLst>
                </a:gridCol>
              </a:tblGrid>
              <a:tr h="123825">
                <a:tc>
                  <a:txBody>
                    <a:bodyPr/>
                    <a:lstStyle/>
                    <a:p>
                      <a:pPr algn="ctr">
                        <a:lnSpc>
                          <a:spcPct val="100000"/>
                        </a:lnSpc>
                        <a:spcBef>
                          <a:spcPts val="35"/>
                        </a:spcBef>
                      </a:pPr>
                      <a:r>
                        <a:rPr sz="600" b="0" i="0" dirty="0">
                          <a:latin typeface="Corbel" panose="020B0503020204020204" pitchFamily="34" charset="0"/>
                          <a:cs typeface="Arial"/>
                        </a:rPr>
                        <a:t>Example</a:t>
                      </a:r>
                      <a:r>
                        <a:rPr sz="600" b="0" i="0" spc="-35" dirty="0">
                          <a:latin typeface="Corbel" panose="020B0503020204020204" pitchFamily="34" charset="0"/>
                          <a:cs typeface="Arial"/>
                        </a:rPr>
                        <a:t> </a:t>
                      </a:r>
                      <a:r>
                        <a:rPr sz="600" b="0" i="0" spc="-25" dirty="0">
                          <a:latin typeface="Corbel" panose="020B0503020204020204" pitchFamily="34" charset="0"/>
                          <a:cs typeface="Arial"/>
                        </a:rPr>
                        <a:t>#4</a:t>
                      </a:r>
                      <a:endParaRPr sz="600" b="0" i="0" dirty="0">
                        <a:latin typeface="Corbel" panose="020B0503020204020204" pitchFamily="34" charset="0"/>
                        <a:cs typeface="Arial"/>
                      </a:endParaRPr>
                    </a:p>
                  </a:txBody>
                  <a:tcPr marL="0" marR="0" marT="4445" marB="0">
                    <a:lnL w="9525">
                      <a:solidFill>
                        <a:srgbClr val="666666"/>
                      </a:solidFill>
                      <a:prstDash val="solid"/>
                    </a:lnL>
                    <a:lnR w="9525">
                      <a:solidFill>
                        <a:srgbClr val="666666"/>
                      </a:solidFill>
                      <a:prstDash val="solid"/>
                    </a:lnR>
                    <a:lnT w="9525">
                      <a:solidFill>
                        <a:srgbClr val="666666"/>
                      </a:solidFill>
                      <a:prstDash val="solid"/>
                    </a:lnT>
                    <a:lnB w="9525">
                      <a:solidFill>
                        <a:srgbClr val="666666"/>
                      </a:solidFill>
                      <a:prstDash val="solid"/>
                    </a:lnB>
                    <a:solidFill>
                      <a:srgbClr val="C9DAF7"/>
                    </a:solidFill>
                  </a:tcPr>
                </a:tc>
                <a:extLst>
                  <a:ext uri="{0D108BD9-81ED-4DB2-BD59-A6C34878D82A}">
                    <a16:rowId xmlns:a16="http://schemas.microsoft.com/office/drawing/2014/main" val="10000"/>
                  </a:ext>
                </a:extLst>
              </a:tr>
              <a:tr h="137795">
                <a:tc>
                  <a:txBody>
                    <a:bodyPr/>
                    <a:lstStyle/>
                    <a:p>
                      <a:pPr algn="ctr">
                        <a:lnSpc>
                          <a:spcPct val="100000"/>
                        </a:lnSpc>
                        <a:spcBef>
                          <a:spcPts val="145"/>
                        </a:spcBef>
                      </a:pPr>
                      <a:r>
                        <a:rPr sz="600" b="0" i="0" dirty="0">
                          <a:latin typeface="Corbel" panose="020B0503020204020204" pitchFamily="34" charset="0"/>
                          <a:cs typeface="Arial"/>
                        </a:rPr>
                        <a:t>Example</a:t>
                      </a:r>
                      <a:r>
                        <a:rPr sz="600" b="0" i="0" spc="-35" dirty="0">
                          <a:latin typeface="Corbel" panose="020B0503020204020204" pitchFamily="34" charset="0"/>
                          <a:cs typeface="Arial"/>
                        </a:rPr>
                        <a:t> </a:t>
                      </a:r>
                      <a:r>
                        <a:rPr sz="600" b="0" i="0" spc="-25" dirty="0">
                          <a:latin typeface="Corbel" panose="020B0503020204020204" pitchFamily="34" charset="0"/>
                          <a:cs typeface="Arial"/>
                        </a:rPr>
                        <a:t>#3</a:t>
                      </a:r>
                      <a:endParaRPr sz="600" b="0" i="0" dirty="0">
                        <a:latin typeface="Corbel" panose="020B0503020204020204" pitchFamily="34" charset="0"/>
                        <a:cs typeface="Arial"/>
                      </a:endParaRPr>
                    </a:p>
                  </a:txBody>
                  <a:tcPr marL="0" marR="0" marT="18415" marB="0">
                    <a:lnL w="9525">
                      <a:solidFill>
                        <a:srgbClr val="666666"/>
                      </a:solidFill>
                      <a:prstDash val="solid"/>
                    </a:lnL>
                    <a:lnR w="9525">
                      <a:solidFill>
                        <a:srgbClr val="666666"/>
                      </a:solidFill>
                      <a:prstDash val="solid"/>
                    </a:lnR>
                    <a:lnT w="9525">
                      <a:solidFill>
                        <a:srgbClr val="666666"/>
                      </a:solidFill>
                      <a:prstDash val="solid"/>
                    </a:lnT>
                    <a:lnB w="9525">
                      <a:solidFill>
                        <a:srgbClr val="666666"/>
                      </a:solidFill>
                      <a:prstDash val="solid"/>
                    </a:lnB>
                    <a:solidFill>
                      <a:srgbClr val="D9EAD3"/>
                    </a:solidFill>
                  </a:tcPr>
                </a:tc>
                <a:extLst>
                  <a:ext uri="{0D108BD9-81ED-4DB2-BD59-A6C34878D82A}">
                    <a16:rowId xmlns:a16="http://schemas.microsoft.com/office/drawing/2014/main" val="10001"/>
                  </a:ext>
                </a:extLst>
              </a:tr>
              <a:tr h="137795">
                <a:tc>
                  <a:txBody>
                    <a:bodyPr/>
                    <a:lstStyle/>
                    <a:p>
                      <a:pPr algn="ctr">
                        <a:lnSpc>
                          <a:spcPct val="100000"/>
                        </a:lnSpc>
                        <a:spcBef>
                          <a:spcPts val="145"/>
                        </a:spcBef>
                      </a:pPr>
                      <a:r>
                        <a:rPr sz="600" b="0" i="0" dirty="0">
                          <a:latin typeface="Corbel" panose="020B0503020204020204" pitchFamily="34" charset="0"/>
                          <a:cs typeface="Arial"/>
                        </a:rPr>
                        <a:t>Example</a:t>
                      </a:r>
                      <a:r>
                        <a:rPr sz="600" b="0" i="0" spc="-35" dirty="0">
                          <a:latin typeface="Corbel" panose="020B0503020204020204" pitchFamily="34" charset="0"/>
                          <a:cs typeface="Arial"/>
                        </a:rPr>
                        <a:t> </a:t>
                      </a:r>
                      <a:r>
                        <a:rPr sz="600" b="0" i="0" spc="-25" dirty="0">
                          <a:latin typeface="Corbel" panose="020B0503020204020204" pitchFamily="34" charset="0"/>
                          <a:cs typeface="Arial"/>
                        </a:rPr>
                        <a:t>#2</a:t>
                      </a:r>
                      <a:endParaRPr sz="600" b="0" i="0" dirty="0">
                        <a:latin typeface="Corbel" panose="020B0503020204020204" pitchFamily="34" charset="0"/>
                        <a:cs typeface="Arial"/>
                      </a:endParaRPr>
                    </a:p>
                  </a:txBody>
                  <a:tcPr marL="0" marR="0" marT="18415" marB="0">
                    <a:lnL w="9525">
                      <a:solidFill>
                        <a:srgbClr val="666666"/>
                      </a:solidFill>
                      <a:prstDash val="solid"/>
                    </a:lnL>
                    <a:lnR w="9525">
                      <a:solidFill>
                        <a:srgbClr val="666666"/>
                      </a:solidFill>
                      <a:prstDash val="solid"/>
                    </a:lnR>
                    <a:lnT w="9525">
                      <a:solidFill>
                        <a:srgbClr val="666666"/>
                      </a:solidFill>
                      <a:prstDash val="solid"/>
                    </a:lnT>
                    <a:lnB w="9525">
                      <a:solidFill>
                        <a:srgbClr val="666666"/>
                      </a:solidFill>
                      <a:prstDash val="solid"/>
                    </a:lnB>
                    <a:solidFill>
                      <a:srgbClr val="FCE4CD"/>
                    </a:solidFill>
                  </a:tcPr>
                </a:tc>
                <a:extLst>
                  <a:ext uri="{0D108BD9-81ED-4DB2-BD59-A6C34878D82A}">
                    <a16:rowId xmlns:a16="http://schemas.microsoft.com/office/drawing/2014/main" val="10002"/>
                  </a:ext>
                </a:extLst>
              </a:tr>
              <a:tr h="123825">
                <a:tc>
                  <a:txBody>
                    <a:bodyPr/>
                    <a:lstStyle/>
                    <a:p>
                      <a:pPr algn="ctr">
                        <a:lnSpc>
                          <a:spcPct val="100000"/>
                        </a:lnSpc>
                        <a:spcBef>
                          <a:spcPts val="145"/>
                        </a:spcBef>
                      </a:pPr>
                      <a:r>
                        <a:rPr sz="600" b="0" i="0" dirty="0">
                          <a:latin typeface="Corbel" panose="020B0503020204020204" pitchFamily="34" charset="0"/>
                          <a:cs typeface="Arial"/>
                        </a:rPr>
                        <a:t>Example</a:t>
                      </a:r>
                      <a:r>
                        <a:rPr sz="600" b="0" i="0" spc="-35" dirty="0">
                          <a:latin typeface="Corbel" panose="020B0503020204020204" pitchFamily="34" charset="0"/>
                          <a:cs typeface="Arial"/>
                        </a:rPr>
                        <a:t> </a:t>
                      </a:r>
                      <a:r>
                        <a:rPr sz="600" b="0" i="0" spc="-25" dirty="0">
                          <a:latin typeface="Corbel" panose="020B0503020204020204" pitchFamily="34" charset="0"/>
                          <a:cs typeface="Arial"/>
                        </a:rPr>
                        <a:t>#1</a:t>
                      </a:r>
                      <a:endParaRPr sz="600" b="0" i="0" dirty="0">
                        <a:latin typeface="Corbel" panose="020B0503020204020204" pitchFamily="34" charset="0"/>
                        <a:cs typeface="Arial"/>
                      </a:endParaRPr>
                    </a:p>
                  </a:txBody>
                  <a:tcPr marL="0" marR="0" marT="18415" marB="0">
                    <a:lnL w="9525">
                      <a:solidFill>
                        <a:srgbClr val="666666"/>
                      </a:solidFill>
                      <a:prstDash val="solid"/>
                    </a:lnL>
                    <a:lnR w="9525">
                      <a:solidFill>
                        <a:srgbClr val="666666"/>
                      </a:solidFill>
                      <a:prstDash val="solid"/>
                    </a:lnR>
                    <a:lnT w="9525">
                      <a:solidFill>
                        <a:srgbClr val="666666"/>
                      </a:solidFill>
                      <a:prstDash val="solid"/>
                    </a:lnT>
                    <a:lnB w="9525">
                      <a:solidFill>
                        <a:srgbClr val="666666"/>
                      </a:solidFill>
                      <a:prstDash val="solid"/>
                    </a:lnB>
                    <a:solidFill>
                      <a:srgbClr val="F4CCCC"/>
                    </a:solidFill>
                  </a:tcPr>
                </a:tc>
                <a:extLst>
                  <a:ext uri="{0D108BD9-81ED-4DB2-BD59-A6C34878D82A}">
                    <a16:rowId xmlns:a16="http://schemas.microsoft.com/office/drawing/2014/main" val="10003"/>
                  </a:ext>
                </a:extLst>
              </a:tr>
            </a:tbl>
          </a:graphicData>
        </a:graphic>
      </p:graphicFrame>
      <p:sp>
        <p:nvSpPr>
          <p:cNvPr id="25" name="object 25"/>
          <p:cNvSpPr txBox="1"/>
          <p:nvPr/>
        </p:nvSpPr>
        <p:spPr>
          <a:xfrm>
            <a:off x="3288024" y="1951454"/>
            <a:ext cx="503555" cy="120546"/>
          </a:xfrm>
          <a:prstGeom prst="rect">
            <a:avLst/>
          </a:prstGeom>
        </p:spPr>
        <p:txBody>
          <a:bodyPr vert="horz" wrap="square" lIns="0" tIns="12700" rIns="0" bIns="0" rtlCol="0">
            <a:spAutoFit/>
          </a:bodyPr>
          <a:lstStyle/>
          <a:p>
            <a:pPr marL="12700">
              <a:lnSpc>
                <a:spcPct val="100000"/>
              </a:lnSpc>
              <a:spcBef>
                <a:spcPts val="100"/>
              </a:spcBef>
            </a:pPr>
            <a:r>
              <a:rPr sz="700" dirty="0">
                <a:latin typeface="Corbel" panose="020B0503020204020204" pitchFamily="34" charset="0"/>
              </a:rPr>
              <a:t>Prompt</a:t>
            </a:r>
            <a:r>
              <a:rPr sz="700" spc="25" dirty="0">
                <a:latin typeface="Corbel" panose="020B0503020204020204" pitchFamily="34" charset="0"/>
              </a:rPr>
              <a:t> </a:t>
            </a:r>
            <a:r>
              <a:rPr sz="700" spc="-25" dirty="0">
                <a:latin typeface="Corbel" panose="020B0503020204020204" pitchFamily="34" charset="0"/>
              </a:rPr>
              <a:t>#24</a:t>
            </a:r>
            <a:endParaRPr sz="700" dirty="0">
              <a:latin typeface="Corbel" panose="020B0503020204020204" pitchFamily="34" charset="0"/>
            </a:endParaRPr>
          </a:p>
        </p:txBody>
      </p:sp>
      <p:grpSp>
        <p:nvGrpSpPr>
          <p:cNvPr id="26" name="object 26"/>
          <p:cNvGrpSpPr/>
          <p:nvPr/>
        </p:nvGrpSpPr>
        <p:grpSpPr>
          <a:xfrm>
            <a:off x="1025079" y="2350387"/>
            <a:ext cx="41275" cy="334645"/>
            <a:chOff x="1025079" y="2350387"/>
            <a:chExt cx="41275" cy="334645"/>
          </a:xfrm>
        </p:grpSpPr>
        <p:sp>
          <p:nvSpPr>
            <p:cNvPr id="27" name="object 27"/>
            <p:cNvSpPr/>
            <p:nvPr/>
          </p:nvSpPr>
          <p:spPr>
            <a:xfrm>
              <a:off x="1045575" y="2398375"/>
              <a:ext cx="0" cy="286385"/>
            </a:xfrm>
            <a:custGeom>
              <a:avLst/>
              <a:gdLst/>
              <a:ahLst/>
              <a:cxnLst/>
              <a:rect l="l" t="t" r="r" b="b"/>
              <a:pathLst>
                <a:path h="286385">
                  <a:moveTo>
                    <a:pt x="0" y="286049"/>
                  </a:moveTo>
                  <a:lnTo>
                    <a:pt x="0" y="0"/>
                  </a:lnTo>
                </a:path>
              </a:pathLst>
            </a:custGeom>
            <a:ln w="9524">
              <a:solidFill>
                <a:srgbClr val="595959"/>
              </a:solidFill>
            </a:ln>
          </p:spPr>
          <p:txBody>
            <a:bodyPr wrap="square" lIns="0" tIns="0" rIns="0" bIns="0" rtlCol="0"/>
            <a:lstStyle/>
            <a:p>
              <a:endParaRPr dirty="0">
                <a:latin typeface="Corbel" panose="020B0503020204020204" pitchFamily="34" charset="0"/>
              </a:endParaRPr>
            </a:p>
          </p:txBody>
        </p:sp>
        <p:sp>
          <p:nvSpPr>
            <p:cNvPr id="28" name="object 28"/>
            <p:cNvSpPr/>
            <p:nvPr/>
          </p:nvSpPr>
          <p:spPr>
            <a:xfrm>
              <a:off x="1029842" y="2355149"/>
              <a:ext cx="31750" cy="43815"/>
            </a:xfrm>
            <a:custGeom>
              <a:avLst/>
              <a:gdLst/>
              <a:ahLst/>
              <a:cxnLst/>
              <a:rect l="l" t="t" r="r" b="b"/>
              <a:pathLst>
                <a:path w="31750" h="43814">
                  <a:moveTo>
                    <a:pt x="31465" y="43225"/>
                  </a:moveTo>
                  <a:lnTo>
                    <a:pt x="0" y="43225"/>
                  </a:lnTo>
                  <a:lnTo>
                    <a:pt x="15732" y="0"/>
                  </a:lnTo>
                  <a:lnTo>
                    <a:pt x="31465" y="43225"/>
                  </a:lnTo>
                  <a:close/>
                </a:path>
              </a:pathLst>
            </a:custGeom>
            <a:solidFill>
              <a:srgbClr val="595959"/>
            </a:solidFill>
          </p:spPr>
          <p:txBody>
            <a:bodyPr wrap="square" lIns="0" tIns="0" rIns="0" bIns="0" rtlCol="0"/>
            <a:lstStyle/>
            <a:p>
              <a:endParaRPr dirty="0">
                <a:latin typeface="Corbel" panose="020B0503020204020204" pitchFamily="34" charset="0"/>
              </a:endParaRPr>
            </a:p>
          </p:txBody>
        </p:sp>
        <p:sp>
          <p:nvSpPr>
            <p:cNvPr id="29" name="object 29"/>
            <p:cNvSpPr/>
            <p:nvPr/>
          </p:nvSpPr>
          <p:spPr>
            <a:xfrm>
              <a:off x="1029842" y="2355149"/>
              <a:ext cx="31750" cy="43815"/>
            </a:xfrm>
            <a:custGeom>
              <a:avLst/>
              <a:gdLst/>
              <a:ahLst/>
              <a:cxnLst/>
              <a:rect l="l" t="t" r="r" b="b"/>
              <a:pathLst>
                <a:path w="31750" h="43814">
                  <a:moveTo>
                    <a:pt x="31465" y="43225"/>
                  </a:moveTo>
                  <a:lnTo>
                    <a:pt x="15732" y="0"/>
                  </a:lnTo>
                  <a:lnTo>
                    <a:pt x="0" y="43225"/>
                  </a:lnTo>
                  <a:lnTo>
                    <a:pt x="31465" y="43225"/>
                  </a:lnTo>
                  <a:close/>
                </a:path>
              </a:pathLst>
            </a:custGeom>
            <a:ln w="9524">
              <a:solidFill>
                <a:srgbClr val="595959"/>
              </a:solidFill>
            </a:ln>
          </p:spPr>
          <p:txBody>
            <a:bodyPr wrap="square" lIns="0" tIns="0" rIns="0" bIns="0" rtlCol="0"/>
            <a:lstStyle/>
            <a:p>
              <a:endParaRPr dirty="0">
                <a:latin typeface="Corbel" panose="020B0503020204020204" pitchFamily="34" charset="0"/>
              </a:endParaRPr>
            </a:p>
          </p:txBody>
        </p:sp>
      </p:grpSp>
      <p:sp>
        <p:nvSpPr>
          <p:cNvPr id="30" name="object 30"/>
          <p:cNvSpPr txBox="1"/>
          <p:nvPr/>
        </p:nvSpPr>
        <p:spPr>
          <a:xfrm>
            <a:off x="1145546" y="2431401"/>
            <a:ext cx="942975" cy="135935"/>
          </a:xfrm>
          <a:prstGeom prst="rect">
            <a:avLst/>
          </a:prstGeom>
        </p:spPr>
        <p:txBody>
          <a:bodyPr vert="horz" wrap="square" lIns="0" tIns="12700" rIns="0" bIns="0" rtlCol="0">
            <a:spAutoFit/>
          </a:bodyPr>
          <a:lstStyle/>
          <a:p>
            <a:pPr marL="12700">
              <a:lnSpc>
                <a:spcPct val="100000"/>
              </a:lnSpc>
              <a:spcBef>
                <a:spcPts val="100"/>
              </a:spcBef>
            </a:pPr>
            <a:r>
              <a:rPr sz="800" spc="50" dirty="0">
                <a:latin typeface="Corbel" panose="020B0503020204020204" pitchFamily="34" charset="0"/>
              </a:rPr>
              <a:t>All</a:t>
            </a:r>
            <a:r>
              <a:rPr sz="800" spc="15" dirty="0">
                <a:latin typeface="Corbel" panose="020B0503020204020204" pitchFamily="34" charset="0"/>
              </a:rPr>
              <a:t> </a:t>
            </a:r>
            <a:r>
              <a:rPr sz="800" dirty="0">
                <a:latin typeface="Corbel" panose="020B0503020204020204" pitchFamily="34" charset="0"/>
              </a:rPr>
              <a:t>24</a:t>
            </a:r>
            <a:r>
              <a:rPr sz="800" spc="15" dirty="0">
                <a:latin typeface="Corbel" panose="020B0503020204020204" pitchFamily="34" charset="0"/>
              </a:rPr>
              <a:t> </a:t>
            </a:r>
            <a:r>
              <a:rPr sz="800" spc="-10" dirty="0">
                <a:latin typeface="Corbel" panose="020B0503020204020204" pitchFamily="34" charset="0"/>
              </a:rPr>
              <a:t>Permutations</a:t>
            </a:r>
            <a:endParaRPr sz="800" dirty="0">
              <a:latin typeface="Corbel" panose="020B0503020204020204" pitchFamily="34" charset="0"/>
            </a:endParaRPr>
          </a:p>
        </p:txBody>
      </p:sp>
      <p:sp>
        <p:nvSpPr>
          <p:cNvPr id="35" name="Google Shape;138;g1501cc781cf_0_0">
            <a:extLst>
              <a:ext uri="{FF2B5EF4-FFF2-40B4-BE49-F238E27FC236}">
                <a16:creationId xmlns:a16="http://schemas.microsoft.com/office/drawing/2014/main" id="{10D16D18-8083-626F-D510-5157397D5D20}"/>
              </a:ext>
            </a:extLst>
          </p:cNvPr>
          <p:cNvSpPr txBox="1"/>
          <p:nvPr/>
        </p:nvSpPr>
        <p:spPr>
          <a:xfrm>
            <a:off x="6298025" y="-78218"/>
            <a:ext cx="349823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latin typeface="Corbel"/>
                <a:ea typeface="Corbel"/>
                <a:cs typeface="Corbel"/>
                <a:sym typeface="Corbel"/>
              </a:rPr>
              <a:t>[Slide credit: Eric Wallace]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499337" y="4136287"/>
            <a:ext cx="1039494" cy="582295"/>
            <a:chOff x="499337" y="4136287"/>
            <a:chExt cx="1039494" cy="582295"/>
          </a:xfrm>
        </p:grpSpPr>
        <p:sp>
          <p:nvSpPr>
            <p:cNvPr id="4" name="object 4"/>
            <p:cNvSpPr/>
            <p:nvPr/>
          </p:nvSpPr>
          <p:spPr>
            <a:xfrm>
              <a:off x="504099" y="4141049"/>
              <a:ext cx="1029969" cy="572770"/>
            </a:xfrm>
            <a:custGeom>
              <a:avLst/>
              <a:gdLst/>
              <a:ahLst/>
              <a:cxnLst/>
              <a:rect l="l" t="t" r="r" b="b"/>
              <a:pathLst>
                <a:path w="1029969" h="572770">
                  <a:moveTo>
                    <a:pt x="934147" y="572699"/>
                  </a:moveTo>
                  <a:lnTo>
                    <a:pt x="95451" y="572699"/>
                  </a:lnTo>
                  <a:lnTo>
                    <a:pt x="58297" y="565198"/>
                  </a:lnTo>
                  <a:lnTo>
                    <a:pt x="27957" y="544742"/>
                  </a:lnTo>
                  <a:lnTo>
                    <a:pt x="7501" y="514402"/>
                  </a:lnTo>
                  <a:lnTo>
                    <a:pt x="0" y="477247"/>
                  </a:lnTo>
                  <a:lnTo>
                    <a:pt x="0" y="95451"/>
                  </a:lnTo>
                  <a:lnTo>
                    <a:pt x="7501" y="58297"/>
                  </a:lnTo>
                  <a:lnTo>
                    <a:pt x="27957" y="27957"/>
                  </a:lnTo>
                  <a:lnTo>
                    <a:pt x="58297" y="7501"/>
                  </a:lnTo>
                  <a:lnTo>
                    <a:pt x="95451" y="0"/>
                  </a:lnTo>
                  <a:lnTo>
                    <a:pt x="934147" y="0"/>
                  </a:lnTo>
                  <a:lnTo>
                    <a:pt x="987104" y="16037"/>
                  </a:lnTo>
                  <a:lnTo>
                    <a:pt x="1022334" y="58923"/>
                  </a:lnTo>
                  <a:lnTo>
                    <a:pt x="1029599" y="95451"/>
                  </a:lnTo>
                  <a:lnTo>
                    <a:pt x="1029599" y="477247"/>
                  </a:lnTo>
                  <a:lnTo>
                    <a:pt x="1022098" y="514402"/>
                  </a:lnTo>
                  <a:lnTo>
                    <a:pt x="1001642" y="544742"/>
                  </a:lnTo>
                  <a:lnTo>
                    <a:pt x="971302" y="565198"/>
                  </a:lnTo>
                  <a:lnTo>
                    <a:pt x="934147" y="572699"/>
                  </a:lnTo>
                  <a:close/>
                </a:path>
              </a:pathLst>
            </a:custGeom>
            <a:solidFill>
              <a:srgbClr val="EEEEEE"/>
            </a:solidFill>
          </p:spPr>
          <p:txBody>
            <a:bodyPr wrap="square" lIns="0" tIns="0" rIns="0" bIns="0" rtlCol="0"/>
            <a:lstStyle/>
            <a:p>
              <a:endParaRPr dirty="0">
                <a:latin typeface="Corbel" panose="020B0503020204020204" pitchFamily="34" charset="0"/>
              </a:endParaRPr>
            </a:p>
          </p:txBody>
        </p:sp>
        <p:sp>
          <p:nvSpPr>
            <p:cNvPr id="5" name="object 5"/>
            <p:cNvSpPr/>
            <p:nvPr/>
          </p:nvSpPr>
          <p:spPr>
            <a:xfrm>
              <a:off x="504099" y="4141049"/>
              <a:ext cx="1029969" cy="572770"/>
            </a:xfrm>
            <a:custGeom>
              <a:avLst/>
              <a:gdLst/>
              <a:ahLst/>
              <a:cxnLst/>
              <a:rect l="l" t="t" r="r" b="b"/>
              <a:pathLst>
                <a:path w="1029969" h="572770">
                  <a:moveTo>
                    <a:pt x="0" y="95451"/>
                  </a:moveTo>
                  <a:lnTo>
                    <a:pt x="7501" y="58297"/>
                  </a:lnTo>
                  <a:lnTo>
                    <a:pt x="27957" y="27957"/>
                  </a:lnTo>
                  <a:lnTo>
                    <a:pt x="58297" y="7501"/>
                  </a:lnTo>
                  <a:lnTo>
                    <a:pt x="95451" y="0"/>
                  </a:lnTo>
                  <a:lnTo>
                    <a:pt x="934147" y="0"/>
                  </a:lnTo>
                  <a:lnTo>
                    <a:pt x="987104" y="16037"/>
                  </a:lnTo>
                  <a:lnTo>
                    <a:pt x="1022334" y="58923"/>
                  </a:lnTo>
                  <a:lnTo>
                    <a:pt x="1029599" y="95451"/>
                  </a:lnTo>
                  <a:lnTo>
                    <a:pt x="1029599" y="477247"/>
                  </a:lnTo>
                  <a:lnTo>
                    <a:pt x="1022098" y="514402"/>
                  </a:lnTo>
                  <a:lnTo>
                    <a:pt x="1001642" y="544742"/>
                  </a:lnTo>
                  <a:lnTo>
                    <a:pt x="971302" y="565198"/>
                  </a:lnTo>
                  <a:lnTo>
                    <a:pt x="934147" y="572699"/>
                  </a:lnTo>
                  <a:lnTo>
                    <a:pt x="95451" y="572699"/>
                  </a:lnTo>
                  <a:lnTo>
                    <a:pt x="58297" y="565198"/>
                  </a:lnTo>
                  <a:lnTo>
                    <a:pt x="27957" y="544742"/>
                  </a:lnTo>
                  <a:lnTo>
                    <a:pt x="7501" y="514402"/>
                  </a:lnTo>
                  <a:lnTo>
                    <a:pt x="0" y="477247"/>
                  </a:lnTo>
                  <a:lnTo>
                    <a:pt x="0" y="95451"/>
                  </a:lnTo>
                  <a:close/>
                </a:path>
              </a:pathLst>
            </a:custGeom>
            <a:ln w="9524">
              <a:solidFill>
                <a:srgbClr val="595959"/>
              </a:solidFill>
            </a:ln>
          </p:spPr>
          <p:txBody>
            <a:bodyPr wrap="square" lIns="0" tIns="0" rIns="0" bIns="0" rtlCol="0"/>
            <a:lstStyle/>
            <a:p>
              <a:endParaRPr dirty="0">
                <a:latin typeface="Corbel" panose="020B0503020204020204" pitchFamily="34" charset="0"/>
              </a:endParaRPr>
            </a:p>
          </p:txBody>
        </p:sp>
      </p:grpSp>
      <p:sp>
        <p:nvSpPr>
          <p:cNvPr id="6" name="object 6"/>
          <p:cNvSpPr txBox="1"/>
          <p:nvPr/>
        </p:nvSpPr>
        <p:spPr>
          <a:xfrm>
            <a:off x="632770" y="4237661"/>
            <a:ext cx="772795" cy="347275"/>
          </a:xfrm>
          <a:prstGeom prst="rect">
            <a:avLst/>
          </a:prstGeom>
        </p:spPr>
        <p:txBody>
          <a:bodyPr vert="horz" wrap="square" lIns="0" tIns="8890" rIns="0" bIns="0" rtlCol="0">
            <a:spAutoFit/>
          </a:bodyPr>
          <a:lstStyle/>
          <a:p>
            <a:pPr marL="302260" marR="5080" indent="-290195">
              <a:lnSpc>
                <a:spcPct val="102299"/>
              </a:lnSpc>
              <a:spcBef>
                <a:spcPts val="70"/>
              </a:spcBef>
            </a:pPr>
            <a:r>
              <a:rPr sz="1100" spc="-10" dirty="0">
                <a:latin typeface="Corbel" panose="020B0503020204020204" pitchFamily="34" charset="0"/>
              </a:rPr>
              <a:t>Training</a:t>
            </a:r>
            <a:r>
              <a:rPr sz="1100" dirty="0">
                <a:latin typeface="Corbel" panose="020B0503020204020204" pitchFamily="34" charset="0"/>
              </a:rPr>
              <a:t> </a:t>
            </a:r>
            <a:r>
              <a:rPr sz="1100" spc="-25" dirty="0">
                <a:latin typeface="Corbel" panose="020B0503020204020204" pitchFamily="34" charset="0"/>
              </a:rPr>
              <a:t>Set #1</a:t>
            </a:r>
            <a:endParaRPr sz="1100" dirty="0">
              <a:latin typeface="Corbel" panose="020B0503020204020204" pitchFamily="34" charset="0"/>
            </a:endParaRPr>
          </a:p>
        </p:txBody>
      </p:sp>
      <p:sp>
        <p:nvSpPr>
          <p:cNvPr id="7" name="object 7"/>
          <p:cNvSpPr/>
          <p:nvPr/>
        </p:nvSpPr>
        <p:spPr>
          <a:xfrm>
            <a:off x="394059" y="2791249"/>
            <a:ext cx="92075" cy="984250"/>
          </a:xfrm>
          <a:custGeom>
            <a:avLst/>
            <a:gdLst/>
            <a:ahLst/>
            <a:cxnLst/>
            <a:rect l="l" t="t" r="r" b="b"/>
            <a:pathLst>
              <a:path w="92075" h="984250">
                <a:moveTo>
                  <a:pt x="91499" y="983699"/>
                </a:moveTo>
                <a:lnTo>
                  <a:pt x="55884" y="983100"/>
                </a:lnTo>
                <a:lnTo>
                  <a:pt x="26799" y="981466"/>
                </a:lnTo>
                <a:lnTo>
                  <a:pt x="7190" y="979043"/>
                </a:lnTo>
                <a:lnTo>
                  <a:pt x="0" y="976075"/>
                </a:lnTo>
                <a:lnTo>
                  <a:pt x="0" y="7624"/>
                </a:lnTo>
                <a:lnTo>
                  <a:pt x="40735" y="1281"/>
                </a:lnTo>
                <a:lnTo>
                  <a:pt x="73565" y="147"/>
                </a:lnTo>
                <a:lnTo>
                  <a:pt x="91499" y="0"/>
                </a:lnTo>
              </a:path>
            </a:pathLst>
          </a:custGeom>
          <a:ln w="9524">
            <a:solidFill>
              <a:srgbClr val="595959"/>
            </a:solidFill>
          </a:ln>
        </p:spPr>
        <p:txBody>
          <a:bodyPr wrap="square" lIns="0" tIns="0" rIns="0" bIns="0" rtlCol="0"/>
          <a:lstStyle/>
          <a:p>
            <a:endParaRPr dirty="0">
              <a:latin typeface="Corbel" panose="020B0503020204020204" pitchFamily="34" charset="0"/>
            </a:endParaRPr>
          </a:p>
        </p:txBody>
      </p:sp>
      <p:graphicFrame>
        <p:nvGraphicFramePr>
          <p:cNvPr id="8" name="object 8"/>
          <p:cNvGraphicFramePr>
            <a:graphicFrameLocks noGrp="1"/>
          </p:cNvGraphicFramePr>
          <p:nvPr/>
        </p:nvGraphicFramePr>
        <p:xfrm>
          <a:off x="503697" y="2847486"/>
          <a:ext cx="1029335" cy="868680"/>
        </p:xfrm>
        <a:graphic>
          <a:graphicData uri="http://schemas.openxmlformats.org/drawingml/2006/table">
            <a:tbl>
              <a:tblPr firstRow="1" bandRow="1">
                <a:tableStyleId>{2D5ABB26-0587-4C30-8999-92F81FD0307C}</a:tableStyleId>
              </a:tblPr>
              <a:tblGrid>
                <a:gridCol w="1029335">
                  <a:extLst>
                    <a:ext uri="{9D8B030D-6E8A-4147-A177-3AD203B41FA5}">
                      <a16:colId xmlns:a16="http://schemas.microsoft.com/office/drawing/2014/main" val="20000"/>
                    </a:ext>
                  </a:extLst>
                </a:gridCol>
              </a:tblGrid>
              <a:tr h="205740">
                <a:tc>
                  <a:txBody>
                    <a:bodyPr/>
                    <a:lstStyle/>
                    <a:p>
                      <a:pPr algn="ctr">
                        <a:lnSpc>
                          <a:spcPct val="100000"/>
                        </a:lnSpc>
                        <a:spcBef>
                          <a:spcPts val="80"/>
                        </a:spcBef>
                      </a:pPr>
                      <a:r>
                        <a:rPr sz="1000" b="0" i="0" dirty="0">
                          <a:latin typeface="Corbel" panose="020B0503020204020204" pitchFamily="34" charset="0"/>
                          <a:cs typeface="Arial"/>
                        </a:rPr>
                        <a:t>Example</a:t>
                      </a:r>
                      <a:r>
                        <a:rPr sz="1000" b="0" i="0" spc="-45" dirty="0">
                          <a:latin typeface="Corbel" panose="020B0503020204020204" pitchFamily="34" charset="0"/>
                          <a:cs typeface="Arial"/>
                        </a:rPr>
                        <a:t> </a:t>
                      </a:r>
                      <a:r>
                        <a:rPr sz="1000" b="0" i="0" spc="-25" dirty="0">
                          <a:latin typeface="Corbel" panose="020B0503020204020204" pitchFamily="34" charset="0"/>
                          <a:cs typeface="Arial"/>
                        </a:rPr>
                        <a:t>#1</a:t>
                      </a:r>
                      <a:endParaRPr sz="1000" b="0" i="0" dirty="0">
                        <a:latin typeface="Corbel" panose="020B0503020204020204" pitchFamily="34" charset="0"/>
                        <a:cs typeface="Arial"/>
                      </a:endParaRPr>
                    </a:p>
                  </a:txBody>
                  <a:tcPr marL="0" marR="0" marT="10160" marB="0">
                    <a:lnL w="9525">
                      <a:solidFill>
                        <a:srgbClr val="595959"/>
                      </a:solidFill>
                      <a:prstDash val="solid"/>
                    </a:lnL>
                    <a:lnR w="9525">
                      <a:solidFill>
                        <a:srgbClr val="595959"/>
                      </a:solidFill>
                      <a:prstDash val="solid"/>
                    </a:lnR>
                    <a:lnT w="9525">
                      <a:solidFill>
                        <a:srgbClr val="595959"/>
                      </a:solidFill>
                      <a:prstDash val="solid"/>
                    </a:lnT>
                    <a:lnB w="9525">
                      <a:solidFill>
                        <a:srgbClr val="595959"/>
                      </a:solidFill>
                      <a:prstDash val="solid"/>
                    </a:lnB>
                    <a:solidFill>
                      <a:srgbClr val="F4CCCC"/>
                    </a:solidFill>
                  </a:tcPr>
                </a:tc>
                <a:extLst>
                  <a:ext uri="{0D108BD9-81ED-4DB2-BD59-A6C34878D82A}">
                    <a16:rowId xmlns:a16="http://schemas.microsoft.com/office/drawing/2014/main" val="10000"/>
                  </a:ext>
                </a:extLst>
              </a:tr>
              <a:tr h="228600">
                <a:tc>
                  <a:txBody>
                    <a:bodyPr/>
                    <a:lstStyle/>
                    <a:p>
                      <a:pPr algn="ctr">
                        <a:lnSpc>
                          <a:spcPct val="100000"/>
                        </a:lnSpc>
                        <a:spcBef>
                          <a:spcPts val="260"/>
                        </a:spcBef>
                      </a:pPr>
                      <a:r>
                        <a:rPr sz="1000" b="0" i="0" dirty="0">
                          <a:latin typeface="Corbel" panose="020B0503020204020204" pitchFamily="34" charset="0"/>
                          <a:cs typeface="Arial"/>
                        </a:rPr>
                        <a:t>Example</a:t>
                      </a:r>
                      <a:r>
                        <a:rPr sz="1000" b="0" i="0" spc="-45" dirty="0">
                          <a:latin typeface="Corbel" panose="020B0503020204020204" pitchFamily="34" charset="0"/>
                          <a:cs typeface="Arial"/>
                        </a:rPr>
                        <a:t> </a:t>
                      </a:r>
                      <a:r>
                        <a:rPr sz="1000" b="0" i="0" spc="-25" dirty="0">
                          <a:latin typeface="Corbel" panose="020B0503020204020204" pitchFamily="34" charset="0"/>
                          <a:cs typeface="Arial"/>
                        </a:rPr>
                        <a:t>#2</a:t>
                      </a:r>
                      <a:endParaRPr sz="1000" b="0" i="0" dirty="0">
                        <a:latin typeface="Corbel" panose="020B0503020204020204" pitchFamily="34" charset="0"/>
                        <a:cs typeface="Arial"/>
                      </a:endParaRPr>
                    </a:p>
                  </a:txBody>
                  <a:tcPr marL="0" marR="0" marT="33020" marB="0">
                    <a:lnL w="9525">
                      <a:solidFill>
                        <a:srgbClr val="595959"/>
                      </a:solidFill>
                      <a:prstDash val="solid"/>
                    </a:lnL>
                    <a:lnR w="9525">
                      <a:solidFill>
                        <a:srgbClr val="595959"/>
                      </a:solidFill>
                      <a:prstDash val="solid"/>
                    </a:lnR>
                    <a:lnT w="9525">
                      <a:solidFill>
                        <a:srgbClr val="595959"/>
                      </a:solidFill>
                      <a:prstDash val="solid"/>
                    </a:lnT>
                    <a:lnB w="9525">
                      <a:solidFill>
                        <a:srgbClr val="595959"/>
                      </a:solidFill>
                      <a:prstDash val="solid"/>
                    </a:lnB>
                    <a:solidFill>
                      <a:srgbClr val="FCE4CD"/>
                    </a:solidFill>
                  </a:tcPr>
                </a:tc>
                <a:extLst>
                  <a:ext uri="{0D108BD9-81ED-4DB2-BD59-A6C34878D82A}">
                    <a16:rowId xmlns:a16="http://schemas.microsoft.com/office/drawing/2014/main" val="10001"/>
                  </a:ext>
                </a:extLst>
              </a:tr>
              <a:tr h="228600">
                <a:tc>
                  <a:txBody>
                    <a:bodyPr/>
                    <a:lstStyle/>
                    <a:p>
                      <a:pPr algn="ctr">
                        <a:lnSpc>
                          <a:spcPct val="100000"/>
                        </a:lnSpc>
                        <a:spcBef>
                          <a:spcPts val="260"/>
                        </a:spcBef>
                      </a:pPr>
                      <a:r>
                        <a:rPr sz="1000" b="0" i="0" dirty="0">
                          <a:latin typeface="Corbel" panose="020B0503020204020204" pitchFamily="34" charset="0"/>
                          <a:cs typeface="Arial"/>
                        </a:rPr>
                        <a:t>Example</a:t>
                      </a:r>
                      <a:r>
                        <a:rPr sz="1000" b="0" i="0" spc="-45" dirty="0">
                          <a:latin typeface="Corbel" panose="020B0503020204020204" pitchFamily="34" charset="0"/>
                          <a:cs typeface="Arial"/>
                        </a:rPr>
                        <a:t> </a:t>
                      </a:r>
                      <a:r>
                        <a:rPr sz="1000" b="0" i="0" spc="-25" dirty="0">
                          <a:latin typeface="Corbel" panose="020B0503020204020204" pitchFamily="34" charset="0"/>
                          <a:cs typeface="Arial"/>
                        </a:rPr>
                        <a:t>#3</a:t>
                      </a:r>
                      <a:endParaRPr sz="1000" b="0" i="0" dirty="0">
                        <a:latin typeface="Corbel" panose="020B0503020204020204" pitchFamily="34" charset="0"/>
                        <a:cs typeface="Arial"/>
                      </a:endParaRPr>
                    </a:p>
                  </a:txBody>
                  <a:tcPr marL="0" marR="0" marT="33020" marB="0">
                    <a:lnL w="9525">
                      <a:solidFill>
                        <a:srgbClr val="595959"/>
                      </a:solidFill>
                      <a:prstDash val="solid"/>
                    </a:lnL>
                    <a:lnR w="9525">
                      <a:solidFill>
                        <a:srgbClr val="595959"/>
                      </a:solidFill>
                      <a:prstDash val="solid"/>
                    </a:lnR>
                    <a:lnT w="9525">
                      <a:solidFill>
                        <a:srgbClr val="595959"/>
                      </a:solidFill>
                      <a:prstDash val="solid"/>
                    </a:lnT>
                    <a:lnB w="9525">
                      <a:solidFill>
                        <a:srgbClr val="595959"/>
                      </a:solidFill>
                      <a:prstDash val="solid"/>
                    </a:lnB>
                    <a:solidFill>
                      <a:srgbClr val="D9EAD3"/>
                    </a:solidFill>
                  </a:tcPr>
                </a:tc>
                <a:extLst>
                  <a:ext uri="{0D108BD9-81ED-4DB2-BD59-A6C34878D82A}">
                    <a16:rowId xmlns:a16="http://schemas.microsoft.com/office/drawing/2014/main" val="10002"/>
                  </a:ext>
                </a:extLst>
              </a:tr>
              <a:tr h="205740">
                <a:tc>
                  <a:txBody>
                    <a:bodyPr/>
                    <a:lstStyle/>
                    <a:p>
                      <a:pPr algn="ctr">
                        <a:lnSpc>
                          <a:spcPct val="100000"/>
                        </a:lnSpc>
                        <a:spcBef>
                          <a:spcPts val="259"/>
                        </a:spcBef>
                      </a:pPr>
                      <a:r>
                        <a:rPr sz="1000" b="0" i="0" dirty="0">
                          <a:latin typeface="Corbel" panose="020B0503020204020204" pitchFamily="34" charset="0"/>
                          <a:cs typeface="Arial"/>
                        </a:rPr>
                        <a:t>Example</a:t>
                      </a:r>
                      <a:r>
                        <a:rPr sz="1000" b="0" i="0" spc="-45" dirty="0">
                          <a:latin typeface="Corbel" panose="020B0503020204020204" pitchFamily="34" charset="0"/>
                          <a:cs typeface="Arial"/>
                        </a:rPr>
                        <a:t> </a:t>
                      </a:r>
                      <a:r>
                        <a:rPr sz="1000" b="0" i="0" spc="-25" dirty="0">
                          <a:latin typeface="Corbel" panose="020B0503020204020204" pitchFamily="34" charset="0"/>
                          <a:cs typeface="Arial"/>
                        </a:rPr>
                        <a:t>#4</a:t>
                      </a:r>
                      <a:endParaRPr sz="1000" b="0" i="0" dirty="0">
                        <a:latin typeface="Corbel" panose="020B0503020204020204" pitchFamily="34" charset="0"/>
                        <a:cs typeface="Arial"/>
                      </a:endParaRPr>
                    </a:p>
                  </a:txBody>
                  <a:tcPr marL="0" marR="0" marT="33019" marB="0">
                    <a:lnL w="9525">
                      <a:solidFill>
                        <a:srgbClr val="595959"/>
                      </a:solidFill>
                      <a:prstDash val="solid"/>
                    </a:lnL>
                    <a:lnR w="9525">
                      <a:solidFill>
                        <a:srgbClr val="595959"/>
                      </a:solidFill>
                      <a:prstDash val="solid"/>
                    </a:lnR>
                    <a:lnT w="9525">
                      <a:solidFill>
                        <a:srgbClr val="595959"/>
                      </a:solidFill>
                      <a:prstDash val="solid"/>
                    </a:lnT>
                    <a:lnB w="9525">
                      <a:solidFill>
                        <a:srgbClr val="595959"/>
                      </a:solidFill>
                      <a:prstDash val="solid"/>
                    </a:lnB>
                    <a:solidFill>
                      <a:srgbClr val="C9DAF7"/>
                    </a:solidFill>
                  </a:tcPr>
                </a:tc>
                <a:extLst>
                  <a:ext uri="{0D108BD9-81ED-4DB2-BD59-A6C34878D82A}">
                    <a16:rowId xmlns:a16="http://schemas.microsoft.com/office/drawing/2014/main" val="10003"/>
                  </a:ext>
                </a:extLst>
              </a:tr>
            </a:tbl>
          </a:graphicData>
        </a:graphic>
      </p:graphicFrame>
      <p:sp>
        <p:nvSpPr>
          <p:cNvPr id="9" name="object 9"/>
          <p:cNvSpPr/>
          <p:nvPr/>
        </p:nvSpPr>
        <p:spPr>
          <a:xfrm>
            <a:off x="393850" y="2791249"/>
            <a:ext cx="1250315" cy="1365250"/>
          </a:xfrm>
          <a:custGeom>
            <a:avLst/>
            <a:gdLst/>
            <a:ahLst/>
            <a:cxnLst/>
            <a:rect l="l" t="t" r="r" b="b"/>
            <a:pathLst>
              <a:path w="1250314" h="1365250">
                <a:moveTo>
                  <a:pt x="0" y="1006572"/>
                </a:moveTo>
                <a:lnTo>
                  <a:pt x="125399" y="1365072"/>
                </a:lnTo>
              </a:path>
              <a:path w="1250314" h="1365250">
                <a:moveTo>
                  <a:pt x="1158398" y="983699"/>
                </a:moveTo>
                <a:lnTo>
                  <a:pt x="1194014" y="983100"/>
                </a:lnTo>
                <a:lnTo>
                  <a:pt x="1223098" y="981466"/>
                </a:lnTo>
                <a:lnTo>
                  <a:pt x="1242708" y="979043"/>
                </a:lnTo>
                <a:lnTo>
                  <a:pt x="1249898" y="976075"/>
                </a:lnTo>
                <a:lnTo>
                  <a:pt x="1249898" y="7624"/>
                </a:lnTo>
                <a:lnTo>
                  <a:pt x="1209162" y="1281"/>
                </a:lnTo>
                <a:lnTo>
                  <a:pt x="1176332" y="147"/>
                </a:lnTo>
                <a:lnTo>
                  <a:pt x="1158398" y="0"/>
                </a:lnTo>
              </a:path>
              <a:path w="1250314" h="1365250">
                <a:moveTo>
                  <a:pt x="1245520" y="1006572"/>
                </a:moveTo>
                <a:lnTo>
                  <a:pt x="1120120" y="1365072"/>
                </a:lnTo>
              </a:path>
            </a:pathLst>
          </a:custGeom>
          <a:ln w="9524">
            <a:solidFill>
              <a:srgbClr val="595959"/>
            </a:solidFill>
          </a:ln>
        </p:spPr>
        <p:txBody>
          <a:bodyPr wrap="square" lIns="0" tIns="0" rIns="0" bIns="0" rtlCol="0"/>
          <a:lstStyle/>
          <a:p>
            <a:endParaRPr dirty="0">
              <a:latin typeface="Corbel" panose="020B0503020204020204" pitchFamily="34" charset="0"/>
            </a:endParaRPr>
          </a:p>
        </p:txBody>
      </p:sp>
      <p:grpSp>
        <p:nvGrpSpPr>
          <p:cNvPr id="10" name="object 10"/>
          <p:cNvGrpSpPr/>
          <p:nvPr/>
        </p:nvGrpSpPr>
        <p:grpSpPr>
          <a:xfrm>
            <a:off x="170786" y="1169661"/>
            <a:ext cx="845819" cy="680720"/>
            <a:chOff x="170786" y="1169661"/>
            <a:chExt cx="845819" cy="680720"/>
          </a:xfrm>
        </p:grpSpPr>
        <p:sp>
          <p:nvSpPr>
            <p:cNvPr id="11" name="object 11"/>
            <p:cNvSpPr/>
            <p:nvPr/>
          </p:nvSpPr>
          <p:spPr>
            <a:xfrm>
              <a:off x="175548" y="1174423"/>
              <a:ext cx="836294" cy="671195"/>
            </a:xfrm>
            <a:custGeom>
              <a:avLst/>
              <a:gdLst/>
              <a:ahLst/>
              <a:cxnLst/>
              <a:rect l="l" t="t" r="r" b="b"/>
              <a:pathLst>
                <a:path w="836294" h="671194">
                  <a:moveTo>
                    <a:pt x="835799" y="671099"/>
                  </a:moveTo>
                  <a:lnTo>
                    <a:pt x="0" y="671099"/>
                  </a:lnTo>
                  <a:lnTo>
                    <a:pt x="0" y="0"/>
                  </a:lnTo>
                  <a:lnTo>
                    <a:pt x="835799" y="0"/>
                  </a:lnTo>
                  <a:lnTo>
                    <a:pt x="835799" y="671099"/>
                  </a:lnTo>
                  <a:close/>
                </a:path>
              </a:pathLst>
            </a:custGeom>
            <a:solidFill>
              <a:srgbClr val="EEEEEE"/>
            </a:solidFill>
          </p:spPr>
          <p:txBody>
            <a:bodyPr wrap="square" lIns="0" tIns="0" rIns="0" bIns="0" rtlCol="0"/>
            <a:lstStyle/>
            <a:p>
              <a:endParaRPr dirty="0">
                <a:latin typeface="Corbel" panose="020B0503020204020204" pitchFamily="34" charset="0"/>
              </a:endParaRPr>
            </a:p>
          </p:txBody>
        </p:sp>
        <p:sp>
          <p:nvSpPr>
            <p:cNvPr id="12" name="object 12"/>
            <p:cNvSpPr/>
            <p:nvPr/>
          </p:nvSpPr>
          <p:spPr>
            <a:xfrm>
              <a:off x="175548" y="1174423"/>
              <a:ext cx="836294" cy="671195"/>
            </a:xfrm>
            <a:custGeom>
              <a:avLst/>
              <a:gdLst/>
              <a:ahLst/>
              <a:cxnLst/>
              <a:rect l="l" t="t" r="r" b="b"/>
              <a:pathLst>
                <a:path w="836294" h="671194">
                  <a:moveTo>
                    <a:pt x="0" y="0"/>
                  </a:moveTo>
                  <a:lnTo>
                    <a:pt x="835799" y="0"/>
                  </a:lnTo>
                  <a:lnTo>
                    <a:pt x="835799" y="671099"/>
                  </a:lnTo>
                  <a:lnTo>
                    <a:pt x="0" y="671099"/>
                  </a:lnTo>
                  <a:lnTo>
                    <a:pt x="0" y="0"/>
                  </a:lnTo>
                  <a:close/>
                </a:path>
              </a:pathLst>
            </a:custGeom>
            <a:ln w="9524">
              <a:solidFill>
                <a:srgbClr val="595959"/>
              </a:solidFill>
            </a:ln>
          </p:spPr>
          <p:txBody>
            <a:bodyPr wrap="square" lIns="0" tIns="0" rIns="0" bIns="0" rtlCol="0"/>
            <a:lstStyle/>
            <a:p>
              <a:endParaRPr dirty="0">
                <a:latin typeface="Corbel" panose="020B0503020204020204" pitchFamily="34" charset="0"/>
              </a:endParaRPr>
            </a:p>
          </p:txBody>
        </p:sp>
      </p:grpSp>
      <p:graphicFrame>
        <p:nvGraphicFramePr>
          <p:cNvPr id="13" name="object 13"/>
          <p:cNvGraphicFramePr>
            <a:graphicFrameLocks noGrp="1"/>
          </p:cNvGraphicFramePr>
          <p:nvPr/>
        </p:nvGraphicFramePr>
        <p:xfrm>
          <a:off x="275087" y="1247287"/>
          <a:ext cx="621030" cy="523240"/>
        </p:xfrm>
        <a:graphic>
          <a:graphicData uri="http://schemas.openxmlformats.org/drawingml/2006/table">
            <a:tbl>
              <a:tblPr firstRow="1" bandRow="1">
                <a:tableStyleId>{2D5ABB26-0587-4C30-8999-92F81FD0307C}</a:tableStyleId>
              </a:tblPr>
              <a:tblGrid>
                <a:gridCol w="621030">
                  <a:extLst>
                    <a:ext uri="{9D8B030D-6E8A-4147-A177-3AD203B41FA5}">
                      <a16:colId xmlns:a16="http://schemas.microsoft.com/office/drawing/2014/main" val="20000"/>
                    </a:ext>
                  </a:extLst>
                </a:gridCol>
              </a:tblGrid>
              <a:tr h="123825">
                <a:tc>
                  <a:txBody>
                    <a:bodyPr/>
                    <a:lstStyle/>
                    <a:p>
                      <a:pPr algn="ctr">
                        <a:lnSpc>
                          <a:spcPct val="100000"/>
                        </a:lnSpc>
                        <a:spcBef>
                          <a:spcPts val="35"/>
                        </a:spcBef>
                      </a:pPr>
                      <a:r>
                        <a:rPr sz="600" b="0" i="0" dirty="0">
                          <a:latin typeface="Corbel" panose="020B0503020204020204" pitchFamily="34" charset="0"/>
                          <a:cs typeface="Arial"/>
                        </a:rPr>
                        <a:t>Example</a:t>
                      </a:r>
                      <a:r>
                        <a:rPr sz="600" b="0" i="0" spc="-35" dirty="0">
                          <a:latin typeface="Corbel" panose="020B0503020204020204" pitchFamily="34" charset="0"/>
                          <a:cs typeface="Arial"/>
                        </a:rPr>
                        <a:t> </a:t>
                      </a:r>
                      <a:r>
                        <a:rPr sz="600" b="0" i="0" spc="-25" dirty="0">
                          <a:latin typeface="Corbel" panose="020B0503020204020204" pitchFamily="34" charset="0"/>
                          <a:cs typeface="Arial"/>
                        </a:rPr>
                        <a:t>#1</a:t>
                      </a:r>
                      <a:endParaRPr sz="600" b="0" i="0" dirty="0">
                        <a:latin typeface="Corbel" panose="020B0503020204020204" pitchFamily="34" charset="0"/>
                        <a:cs typeface="Arial"/>
                      </a:endParaRPr>
                    </a:p>
                  </a:txBody>
                  <a:tcPr marL="0" marR="0" marT="4445" marB="0">
                    <a:lnL w="9525">
                      <a:solidFill>
                        <a:srgbClr val="666666"/>
                      </a:solidFill>
                      <a:prstDash val="solid"/>
                    </a:lnL>
                    <a:lnR w="9525">
                      <a:solidFill>
                        <a:srgbClr val="666666"/>
                      </a:solidFill>
                      <a:prstDash val="solid"/>
                    </a:lnR>
                    <a:lnT w="9525">
                      <a:solidFill>
                        <a:srgbClr val="666666"/>
                      </a:solidFill>
                      <a:prstDash val="solid"/>
                    </a:lnT>
                    <a:lnB w="9525">
                      <a:solidFill>
                        <a:srgbClr val="666666"/>
                      </a:solidFill>
                      <a:prstDash val="solid"/>
                    </a:lnB>
                    <a:solidFill>
                      <a:srgbClr val="F4CCCC"/>
                    </a:solidFill>
                  </a:tcPr>
                </a:tc>
                <a:extLst>
                  <a:ext uri="{0D108BD9-81ED-4DB2-BD59-A6C34878D82A}">
                    <a16:rowId xmlns:a16="http://schemas.microsoft.com/office/drawing/2014/main" val="10000"/>
                  </a:ext>
                </a:extLst>
              </a:tr>
              <a:tr h="137795">
                <a:tc>
                  <a:txBody>
                    <a:bodyPr/>
                    <a:lstStyle/>
                    <a:p>
                      <a:pPr algn="ctr">
                        <a:lnSpc>
                          <a:spcPct val="100000"/>
                        </a:lnSpc>
                        <a:spcBef>
                          <a:spcPts val="145"/>
                        </a:spcBef>
                      </a:pPr>
                      <a:r>
                        <a:rPr sz="600" b="0" i="0" dirty="0">
                          <a:latin typeface="Corbel" panose="020B0503020204020204" pitchFamily="34" charset="0"/>
                          <a:cs typeface="Arial"/>
                        </a:rPr>
                        <a:t>Example</a:t>
                      </a:r>
                      <a:r>
                        <a:rPr sz="600" b="0" i="0" spc="-35" dirty="0">
                          <a:latin typeface="Corbel" panose="020B0503020204020204" pitchFamily="34" charset="0"/>
                          <a:cs typeface="Arial"/>
                        </a:rPr>
                        <a:t> </a:t>
                      </a:r>
                      <a:r>
                        <a:rPr sz="600" b="0" i="0" spc="-25" dirty="0">
                          <a:latin typeface="Corbel" panose="020B0503020204020204" pitchFamily="34" charset="0"/>
                          <a:cs typeface="Arial"/>
                        </a:rPr>
                        <a:t>#2</a:t>
                      </a:r>
                      <a:endParaRPr sz="600" b="0" i="0" dirty="0">
                        <a:latin typeface="Corbel" panose="020B0503020204020204" pitchFamily="34" charset="0"/>
                        <a:cs typeface="Arial"/>
                      </a:endParaRPr>
                    </a:p>
                  </a:txBody>
                  <a:tcPr marL="0" marR="0" marT="18415" marB="0">
                    <a:lnL w="9525">
                      <a:solidFill>
                        <a:srgbClr val="666666"/>
                      </a:solidFill>
                      <a:prstDash val="solid"/>
                    </a:lnL>
                    <a:lnR w="9525">
                      <a:solidFill>
                        <a:srgbClr val="666666"/>
                      </a:solidFill>
                      <a:prstDash val="solid"/>
                    </a:lnR>
                    <a:lnT w="9525">
                      <a:solidFill>
                        <a:srgbClr val="666666"/>
                      </a:solidFill>
                      <a:prstDash val="solid"/>
                    </a:lnT>
                    <a:lnB w="9525">
                      <a:solidFill>
                        <a:srgbClr val="666666"/>
                      </a:solidFill>
                      <a:prstDash val="solid"/>
                    </a:lnB>
                    <a:solidFill>
                      <a:srgbClr val="FCE4CD"/>
                    </a:solidFill>
                  </a:tcPr>
                </a:tc>
                <a:extLst>
                  <a:ext uri="{0D108BD9-81ED-4DB2-BD59-A6C34878D82A}">
                    <a16:rowId xmlns:a16="http://schemas.microsoft.com/office/drawing/2014/main" val="10001"/>
                  </a:ext>
                </a:extLst>
              </a:tr>
              <a:tr h="137795">
                <a:tc>
                  <a:txBody>
                    <a:bodyPr/>
                    <a:lstStyle/>
                    <a:p>
                      <a:pPr algn="ctr">
                        <a:lnSpc>
                          <a:spcPct val="100000"/>
                        </a:lnSpc>
                        <a:spcBef>
                          <a:spcPts val="145"/>
                        </a:spcBef>
                      </a:pPr>
                      <a:r>
                        <a:rPr sz="600" b="0" i="0" dirty="0">
                          <a:latin typeface="Corbel" panose="020B0503020204020204" pitchFamily="34" charset="0"/>
                          <a:cs typeface="Arial"/>
                        </a:rPr>
                        <a:t>Example</a:t>
                      </a:r>
                      <a:r>
                        <a:rPr sz="600" b="0" i="0" spc="-35" dirty="0">
                          <a:latin typeface="Corbel" panose="020B0503020204020204" pitchFamily="34" charset="0"/>
                          <a:cs typeface="Arial"/>
                        </a:rPr>
                        <a:t> </a:t>
                      </a:r>
                      <a:r>
                        <a:rPr sz="600" b="0" i="0" spc="-25" dirty="0">
                          <a:latin typeface="Corbel" panose="020B0503020204020204" pitchFamily="34" charset="0"/>
                          <a:cs typeface="Arial"/>
                        </a:rPr>
                        <a:t>#3</a:t>
                      </a:r>
                      <a:endParaRPr sz="600" b="0" i="0" dirty="0">
                        <a:latin typeface="Corbel" panose="020B0503020204020204" pitchFamily="34" charset="0"/>
                        <a:cs typeface="Arial"/>
                      </a:endParaRPr>
                    </a:p>
                  </a:txBody>
                  <a:tcPr marL="0" marR="0" marT="18415" marB="0">
                    <a:lnL w="9525">
                      <a:solidFill>
                        <a:srgbClr val="666666"/>
                      </a:solidFill>
                      <a:prstDash val="solid"/>
                    </a:lnL>
                    <a:lnR w="9525">
                      <a:solidFill>
                        <a:srgbClr val="666666"/>
                      </a:solidFill>
                      <a:prstDash val="solid"/>
                    </a:lnR>
                    <a:lnT w="9525">
                      <a:solidFill>
                        <a:srgbClr val="666666"/>
                      </a:solidFill>
                      <a:prstDash val="solid"/>
                    </a:lnT>
                    <a:lnB w="9525">
                      <a:solidFill>
                        <a:srgbClr val="666666"/>
                      </a:solidFill>
                      <a:prstDash val="solid"/>
                    </a:lnB>
                    <a:solidFill>
                      <a:srgbClr val="D9EAD3"/>
                    </a:solidFill>
                  </a:tcPr>
                </a:tc>
                <a:extLst>
                  <a:ext uri="{0D108BD9-81ED-4DB2-BD59-A6C34878D82A}">
                    <a16:rowId xmlns:a16="http://schemas.microsoft.com/office/drawing/2014/main" val="10002"/>
                  </a:ext>
                </a:extLst>
              </a:tr>
              <a:tr h="123825">
                <a:tc>
                  <a:txBody>
                    <a:bodyPr/>
                    <a:lstStyle/>
                    <a:p>
                      <a:pPr algn="ctr">
                        <a:lnSpc>
                          <a:spcPct val="100000"/>
                        </a:lnSpc>
                        <a:spcBef>
                          <a:spcPts val="145"/>
                        </a:spcBef>
                      </a:pPr>
                      <a:r>
                        <a:rPr sz="600" b="0" i="0" dirty="0">
                          <a:latin typeface="Corbel" panose="020B0503020204020204" pitchFamily="34" charset="0"/>
                          <a:cs typeface="Arial"/>
                        </a:rPr>
                        <a:t>Example</a:t>
                      </a:r>
                      <a:r>
                        <a:rPr sz="600" b="0" i="0" spc="-35" dirty="0">
                          <a:latin typeface="Corbel" panose="020B0503020204020204" pitchFamily="34" charset="0"/>
                          <a:cs typeface="Arial"/>
                        </a:rPr>
                        <a:t> </a:t>
                      </a:r>
                      <a:r>
                        <a:rPr sz="600" b="0" i="0" spc="-25" dirty="0">
                          <a:latin typeface="Corbel" panose="020B0503020204020204" pitchFamily="34" charset="0"/>
                          <a:cs typeface="Arial"/>
                        </a:rPr>
                        <a:t>#4</a:t>
                      </a:r>
                      <a:endParaRPr sz="600" b="0" i="0" dirty="0">
                        <a:latin typeface="Corbel" panose="020B0503020204020204" pitchFamily="34" charset="0"/>
                        <a:cs typeface="Arial"/>
                      </a:endParaRPr>
                    </a:p>
                  </a:txBody>
                  <a:tcPr marL="0" marR="0" marT="18415" marB="0">
                    <a:lnL w="9525">
                      <a:solidFill>
                        <a:srgbClr val="666666"/>
                      </a:solidFill>
                      <a:prstDash val="solid"/>
                    </a:lnL>
                    <a:lnR w="9525">
                      <a:solidFill>
                        <a:srgbClr val="666666"/>
                      </a:solidFill>
                      <a:prstDash val="solid"/>
                    </a:lnR>
                    <a:lnT w="9525">
                      <a:solidFill>
                        <a:srgbClr val="666666"/>
                      </a:solidFill>
                      <a:prstDash val="solid"/>
                    </a:lnT>
                    <a:lnB w="9525">
                      <a:solidFill>
                        <a:srgbClr val="666666"/>
                      </a:solidFill>
                      <a:prstDash val="solid"/>
                    </a:lnB>
                    <a:solidFill>
                      <a:srgbClr val="C9DAF7"/>
                    </a:solidFill>
                  </a:tcPr>
                </a:tc>
                <a:extLst>
                  <a:ext uri="{0D108BD9-81ED-4DB2-BD59-A6C34878D82A}">
                    <a16:rowId xmlns:a16="http://schemas.microsoft.com/office/drawing/2014/main" val="10003"/>
                  </a:ext>
                </a:extLst>
              </a:tr>
            </a:tbl>
          </a:graphicData>
        </a:graphic>
      </p:graphicFrame>
      <p:sp>
        <p:nvSpPr>
          <p:cNvPr id="14" name="object 14"/>
          <p:cNvSpPr txBox="1"/>
          <p:nvPr/>
        </p:nvSpPr>
        <p:spPr>
          <a:xfrm>
            <a:off x="365759" y="1951454"/>
            <a:ext cx="450215" cy="120546"/>
          </a:xfrm>
          <a:prstGeom prst="rect">
            <a:avLst/>
          </a:prstGeom>
        </p:spPr>
        <p:txBody>
          <a:bodyPr vert="horz" wrap="square" lIns="0" tIns="12700" rIns="0" bIns="0" rtlCol="0">
            <a:spAutoFit/>
          </a:bodyPr>
          <a:lstStyle/>
          <a:p>
            <a:pPr marL="12700">
              <a:lnSpc>
                <a:spcPct val="100000"/>
              </a:lnSpc>
              <a:spcBef>
                <a:spcPts val="100"/>
              </a:spcBef>
            </a:pPr>
            <a:r>
              <a:rPr sz="700" dirty="0">
                <a:latin typeface="Corbel" panose="020B0503020204020204" pitchFamily="34" charset="0"/>
              </a:rPr>
              <a:t>Prompt</a:t>
            </a:r>
            <a:r>
              <a:rPr sz="700" spc="25" dirty="0">
                <a:latin typeface="Corbel" panose="020B0503020204020204" pitchFamily="34" charset="0"/>
              </a:rPr>
              <a:t> </a:t>
            </a:r>
            <a:r>
              <a:rPr sz="700" spc="-25" dirty="0">
                <a:latin typeface="Corbel" panose="020B0503020204020204" pitchFamily="34" charset="0"/>
              </a:rPr>
              <a:t>#1</a:t>
            </a:r>
            <a:endParaRPr sz="700" dirty="0">
              <a:latin typeface="Corbel" panose="020B0503020204020204" pitchFamily="34" charset="0"/>
            </a:endParaRPr>
          </a:p>
        </p:txBody>
      </p:sp>
      <p:sp>
        <p:nvSpPr>
          <p:cNvPr id="15" name="object 15"/>
          <p:cNvSpPr txBox="1"/>
          <p:nvPr/>
        </p:nvSpPr>
        <p:spPr>
          <a:xfrm>
            <a:off x="1409680" y="1951454"/>
            <a:ext cx="450215" cy="120546"/>
          </a:xfrm>
          <a:prstGeom prst="rect">
            <a:avLst/>
          </a:prstGeom>
        </p:spPr>
        <p:txBody>
          <a:bodyPr vert="horz" wrap="square" lIns="0" tIns="12700" rIns="0" bIns="0" rtlCol="0">
            <a:spAutoFit/>
          </a:bodyPr>
          <a:lstStyle/>
          <a:p>
            <a:pPr marL="12700">
              <a:lnSpc>
                <a:spcPct val="100000"/>
              </a:lnSpc>
              <a:spcBef>
                <a:spcPts val="100"/>
              </a:spcBef>
            </a:pPr>
            <a:r>
              <a:rPr sz="700" dirty="0">
                <a:latin typeface="Corbel" panose="020B0503020204020204" pitchFamily="34" charset="0"/>
              </a:rPr>
              <a:t>Prompt</a:t>
            </a:r>
            <a:r>
              <a:rPr sz="700" spc="25" dirty="0">
                <a:latin typeface="Corbel" panose="020B0503020204020204" pitchFamily="34" charset="0"/>
              </a:rPr>
              <a:t> </a:t>
            </a:r>
            <a:r>
              <a:rPr sz="700" spc="-25" dirty="0">
                <a:latin typeface="Corbel" panose="020B0503020204020204" pitchFamily="34" charset="0"/>
              </a:rPr>
              <a:t>#2</a:t>
            </a:r>
            <a:endParaRPr sz="700" dirty="0">
              <a:latin typeface="Corbel" panose="020B0503020204020204" pitchFamily="34" charset="0"/>
            </a:endParaRPr>
          </a:p>
        </p:txBody>
      </p:sp>
      <p:sp>
        <p:nvSpPr>
          <p:cNvPr id="16" name="object 16"/>
          <p:cNvSpPr txBox="1"/>
          <p:nvPr/>
        </p:nvSpPr>
        <p:spPr>
          <a:xfrm>
            <a:off x="2555926" y="1410038"/>
            <a:ext cx="147320" cy="228268"/>
          </a:xfrm>
          <a:prstGeom prst="rect">
            <a:avLst/>
          </a:prstGeom>
        </p:spPr>
        <p:txBody>
          <a:bodyPr vert="horz" wrap="square" lIns="0" tIns="12700" rIns="0" bIns="0" rtlCol="0">
            <a:spAutoFit/>
          </a:bodyPr>
          <a:lstStyle/>
          <a:p>
            <a:pPr marL="12700">
              <a:lnSpc>
                <a:spcPct val="100000"/>
              </a:lnSpc>
              <a:spcBef>
                <a:spcPts val="100"/>
              </a:spcBef>
            </a:pPr>
            <a:r>
              <a:rPr sz="1400" spc="-60" dirty="0">
                <a:latin typeface="Corbel" panose="020B0503020204020204" pitchFamily="34" charset="0"/>
              </a:rPr>
              <a:t>...</a:t>
            </a:r>
            <a:endParaRPr sz="1400" dirty="0">
              <a:latin typeface="Corbel" panose="020B0503020204020204" pitchFamily="34" charset="0"/>
            </a:endParaRPr>
          </a:p>
        </p:txBody>
      </p:sp>
      <p:grpSp>
        <p:nvGrpSpPr>
          <p:cNvPr id="17" name="object 17"/>
          <p:cNvGrpSpPr/>
          <p:nvPr/>
        </p:nvGrpSpPr>
        <p:grpSpPr>
          <a:xfrm>
            <a:off x="3119707" y="1169661"/>
            <a:ext cx="845819" cy="680720"/>
            <a:chOff x="3119707" y="1169661"/>
            <a:chExt cx="845819" cy="680720"/>
          </a:xfrm>
        </p:grpSpPr>
        <p:sp>
          <p:nvSpPr>
            <p:cNvPr id="18" name="object 18"/>
            <p:cNvSpPr/>
            <p:nvPr/>
          </p:nvSpPr>
          <p:spPr>
            <a:xfrm>
              <a:off x="3124469" y="1174423"/>
              <a:ext cx="836294" cy="671195"/>
            </a:xfrm>
            <a:custGeom>
              <a:avLst/>
              <a:gdLst/>
              <a:ahLst/>
              <a:cxnLst/>
              <a:rect l="l" t="t" r="r" b="b"/>
              <a:pathLst>
                <a:path w="836295" h="671194">
                  <a:moveTo>
                    <a:pt x="835799" y="671099"/>
                  </a:moveTo>
                  <a:lnTo>
                    <a:pt x="0" y="671099"/>
                  </a:lnTo>
                  <a:lnTo>
                    <a:pt x="0" y="0"/>
                  </a:lnTo>
                  <a:lnTo>
                    <a:pt x="835799" y="0"/>
                  </a:lnTo>
                  <a:lnTo>
                    <a:pt x="835799" y="671099"/>
                  </a:lnTo>
                  <a:close/>
                </a:path>
              </a:pathLst>
            </a:custGeom>
            <a:solidFill>
              <a:srgbClr val="EEEEEE"/>
            </a:solidFill>
          </p:spPr>
          <p:txBody>
            <a:bodyPr wrap="square" lIns="0" tIns="0" rIns="0" bIns="0" rtlCol="0"/>
            <a:lstStyle/>
            <a:p>
              <a:endParaRPr dirty="0">
                <a:latin typeface="Corbel" panose="020B0503020204020204" pitchFamily="34" charset="0"/>
              </a:endParaRPr>
            </a:p>
          </p:txBody>
        </p:sp>
        <p:sp>
          <p:nvSpPr>
            <p:cNvPr id="19" name="object 19"/>
            <p:cNvSpPr/>
            <p:nvPr/>
          </p:nvSpPr>
          <p:spPr>
            <a:xfrm>
              <a:off x="3124469" y="1174423"/>
              <a:ext cx="836294" cy="671195"/>
            </a:xfrm>
            <a:custGeom>
              <a:avLst/>
              <a:gdLst/>
              <a:ahLst/>
              <a:cxnLst/>
              <a:rect l="l" t="t" r="r" b="b"/>
              <a:pathLst>
                <a:path w="836295" h="671194">
                  <a:moveTo>
                    <a:pt x="0" y="0"/>
                  </a:moveTo>
                  <a:lnTo>
                    <a:pt x="835799" y="0"/>
                  </a:lnTo>
                  <a:lnTo>
                    <a:pt x="835799" y="671099"/>
                  </a:lnTo>
                  <a:lnTo>
                    <a:pt x="0" y="671099"/>
                  </a:lnTo>
                  <a:lnTo>
                    <a:pt x="0" y="0"/>
                  </a:lnTo>
                  <a:close/>
                </a:path>
              </a:pathLst>
            </a:custGeom>
            <a:ln w="9524">
              <a:solidFill>
                <a:srgbClr val="595959"/>
              </a:solidFill>
            </a:ln>
          </p:spPr>
          <p:txBody>
            <a:bodyPr wrap="square" lIns="0" tIns="0" rIns="0" bIns="0" rtlCol="0"/>
            <a:lstStyle/>
            <a:p>
              <a:endParaRPr dirty="0">
                <a:latin typeface="Corbel" panose="020B0503020204020204" pitchFamily="34" charset="0"/>
              </a:endParaRPr>
            </a:p>
          </p:txBody>
        </p:sp>
      </p:grpSp>
      <p:graphicFrame>
        <p:nvGraphicFramePr>
          <p:cNvPr id="20" name="object 20"/>
          <p:cNvGraphicFramePr>
            <a:graphicFrameLocks noGrp="1"/>
          </p:cNvGraphicFramePr>
          <p:nvPr/>
        </p:nvGraphicFramePr>
        <p:xfrm>
          <a:off x="3224008" y="1247287"/>
          <a:ext cx="621030" cy="523240"/>
        </p:xfrm>
        <a:graphic>
          <a:graphicData uri="http://schemas.openxmlformats.org/drawingml/2006/table">
            <a:tbl>
              <a:tblPr firstRow="1" bandRow="1">
                <a:tableStyleId>{2D5ABB26-0587-4C30-8999-92F81FD0307C}</a:tableStyleId>
              </a:tblPr>
              <a:tblGrid>
                <a:gridCol w="621030">
                  <a:extLst>
                    <a:ext uri="{9D8B030D-6E8A-4147-A177-3AD203B41FA5}">
                      <a16:colId xmlns:a16="http://schemas.microsoft.com/office/drawing/2014/main" val="20000"/>
                    </a:ext>
                  </a:extLst>
                </a:gridCol>
              </a:tblGrid>
              <a:tr h="123825">
                <a:tc>
                  <a:txBody>
                    <a:bodyPr/>
                    <a:lstStyle/>
                    <a:p>
                      <a:pPr algn="ctr">
                        <a:lnSpc>
                          <a:spcPct val="100000"/>
                        </a:lnSpc>
                        <a:spcBef>
                          <a:spcPts val="35"/>
                        </a:spcBef>
                      </a:pPr>
                      <a:r>
                        <a:rPr sz="600" b="0" i="0" dirty="0">
                          <a:latin typeface="Corbel" panose="020B0503020204020204" pitchFamily="34" charset="0"/>
                          <a:cs typeface="Arial"/>
                        </a:rPr>
                        <a:t>Example</a:t>
                      </a:r>
                      <a:r>
                        <a:rPr sz="600" b="0" i="0" spc="-35" dirty="0">
                          <a:latin typeface="Corbel" panose="020B0503020204020204" pitchFamily="34" charset="0"/>
                          <a:cs typeface="Arial"/>
                        </a:rPr>
                        <a:t> </a:t>
                      </a:r>
                      <a:r>
                        <a:rPr sz="600" b="0" i="0" spc="-25" dirty="0">
                          <a:latin typeface="Corbel" panose="020B0503020204020204" pitchFamily="34" charset="0"/>
                          <a:cs typeface="Arial"/>
                        </a:rPr>
                        <a:t>#4</a:t>
                      </a:r>
                      <a:endParaRPr sz="600" b="0" i="0" dirty="0">
                        <a:latin typeface="Corbel" panose="020B0503020204020204" pitchFamily="34" charset="0"/>
                        <a:cs typeface="Arial"/>
                      </a:endParaRPr>
                    </a:p>
                  </a:txBody>
                  <a:tcPr marL="0" marR="0" marT="4445" marB="0">
                    <a:lnL w="9525">
                      <a:solidFill>
                        <a:srgbClr val="666666"/>
                      </a:solidFill>
                      <a:prstDash val="solid"/>
                    </a:lnL>
                    <a:lnR w="9525">
                      <a:solidFill>
                        <a:srgbClr val="666666"/>
                      </a:solidFill>
                      <a:prstDash val="solid"/>
                    </a:lnR>
                    <a:lnT w="9525">
                      <a:solidFill>
                        <a:srgbClr val="666666"/>
                      </a:solidFill>
                      <a:prstDash val="solid"/>
                    </a:lnT>
                    <a:lnB w="9525">
                      <a:solidFill>
                        <a:srgbClr val="666666"/>
                      </a:solidFill>
                      <a:prstDash val="solid"/>
                    </a:lnB>
                    <a:solidFill>
                      <a:srgbClr val="C9DAF7"/>
                    </a:solidFill>
                  </a:tcPr>
                </a:tc>
                <a:extLst>
                  <a:ext uri="{0D108BD9-81ED-4DB2-BD59-A6C34878D82A}">
                    <a16:rowId xmlns:a16="http://schemas.microsoft.com/office/drawing/2014/main" val="10000"/>
                  </a:ext>
                </a:extLst>
              </a:tr>
              <a:tr h="137795">
                <a:tc>
                  <a:txBody>
                    <a:bodyPr/>
                    <a:lstStyle/>
                    <a:p>
                      <a:pPr algn="ctr">
                        <a:lnSpc>
                          <a:spcPct val="100000"/>
                        </a:lnSpc>
                        <a:spcBef>
                          <a:spcPts val="145"/>
                        </a:spcBef>
                      </a:pPr>
                      <a:r>
                        <a:rPr sz="600" b="0" i="0" dirty="0">
                          <a:latin typeface="Corbel" panose="020B0503020204020204" pitchFamily="34" charset="0"/>
                          <a:cs typeface="Arial"/>
                        </a:rPr>
                        <a:t>Example</a:t>
                      </a:r>
                      <a:r>
                        <a:rPr sz="600" b="0" i="0" spc="-35" dirty="0">
                          <a:latin typeface="Corbel" panose="020B0503020204020204" pitchFamily="34" charset="0"/>
                          <a:cs typeface="Arial"/>
                        </a:rPr>
                        <a:t> </a:t>
                      </a:r>
                      <a:r>
                        <a:rPr sz="600" b="0" i="0" spc="-25" dirty="0">
                          <a:latin typeface="Corbel" panose="020B0503020204020204" pitchFamily="34" charset="0"/>
                          <a:cs typeface="Arial"/>
                        </a:rPr>
                        <a:t>#3</a:t>
                      </a:r>
                      <a:endParaRPr sz="600" b="0" i="0" dirty="0">
                        <a:latin typeface="Corbel" panose="020B0503020204020204" pitchFamily="34" charset="0"/>
                        <a:cs typeface="Arial"/>
                      </a:endParaRPr>
                    </a:p>
                  </a:txBody>
                  <a:tcPr marL="0" marR="0" marT="18415" marB="0">
                    <a:lnL w="9525">
                      <a:solidFill>
                        <a:srgbClr val="666666"/>
                      </a:solidFill>
                      <a:prstDash val="solid"/>
                    </a:lnL>
                    <a:lnR w="9525">
                      <a:solidFill>
                        <a:srgbClr val="666666"/>
                      </a:solidFill>
                      <a:prstDash val="solid"/>
                    </a:lnR>
                    <a:lnT w="9525">
                      <a:solidFill>
                        <a:srgbClr val="666666"/>
                      </a:solidFill>
                      <a:prstDash val="solid"/>
                    </a:lnT>
                    <a:lnB w="9525">
                      <a:solidFill>
                        <a:srgbClr val="666666"/>
                      </a:solidFill>
                      <a:prstDash val="solid"/>
                    </a:lnB>
                    <a:solidFill>
                      <a:srgbClr val="D9EAD3"/>
                    </a:solidFill>
                  </a:tcPr>
                </a:tc>
                <a:extLst>
                  <a:ext uri="{0D108BD9-81ED-4DB2-BD59-A6C34878D82A}">
                    <a16:rowId xmlns:a16="http://schemas.microsoft.com/office/drawing/2014/main" val="10001"/>
                  </a:ext>
                </a:extLst>
              </a:tr>
              <a:tr h="137795">
                <a:tc>
                  <a:txBody>
                    <a:bodyPr/>
                    <a:lstStyle/>
                    <a:p>
                      <a:pPr algn="ctr">
                        <a:lnSpc>
                          <a:spcPct val="100000"/>
                        </a:lnSpc>
                        <a:spcBef>
                          <a:spcPts val="145"/>
                        </a:spcBef>
                      </a:pPr>
                      <a:r>
                        <a:rPr sz="600" b="0" i="0" dirty="0">
                          <a:latin typeface="Corbel" panose="020B0503020204020204" pitchFamily="34" charset="0"/>
                          <a:cs typeface="Arial"/>
                        </a:rPr>
                        <a:t>Example</a:t>
                      </a:r>
                      <a:r>
                        <a:rPr sz="600" b="0" i="0" spc="-35" dirty="0">
                          <a:latin typeface="Corbel" panose="020B0503020204020204" pitchFamily="34" charset="0"/>
                          <a:cs typeface="Arial"/>
                        </a:rPr>
                        <a:t> </a:t>
                      </a:r>
                      <a:r>
                        <a:rPr sz="600" b="0" i="0" spc="-25" dirty="0">
                          <a:latin typeface="Corbel" panose="020B0503020204020204" pitchFamily="34" charset="0"/>
                          <a:cs typeface="Arial"/>
                        </a:rPr>
                        <a:t>#2</a:t>
                      </a:r>
                      <a:endParaRPr sz="600" b="0" i="0" dirty="0">
                        <a:latin typeface="Corbel" panose="020B0503020204020204" pitchFamily="34" charset="0"/>
                        <a:cs typeface="Arial"/>
                      </a:endParaRPr>
                    </a:p>
                  </a:txBody>
                  <a:tcPr marL="0" marR="0" marT="18415" marB="0">
                    <a:lnL w="9525">
                      <a:solidFill>
                        <a:srgbClr val="666666"/>
                      </a:solidFill>
                      <a:prstDash val="solid"/>
                    </a:lnL>
                    <a:lnR w="9525">
                      <a:solidFill>
                        <a:srgbClr val="666666"/>
                      </a:solidFill>
                      <a:prstDash val="solid"/>
                    </a:lnR>
                    <a:lnT w="9525">
                      <a:solidFill>
                        <a:srgbClr val="666666"/>
                      </a:solidFill>
                      <a:prstDash val="solid"/>
                    </a:lnT>
                    <a:lnB w="9525">
                      <a:solidFill>
                        <a:srgbClr val="666666"/>
                      </a:solidFill>
                      <a:prstDash val="solid"/>
                    </a:lnB>
                    <a:solidFill>
                      <a:srgbClr val="FCE4CD"/>
                    </a:solidFill>
                  </a:tcPr>
                </a:tc>
                <a:extLst>
                  <a:ext uri="{0D108BD9-81ED-4DB2-BD59-A6C34878D82A}">
                    <a16:rowId xmlns:a16="http://schemas.microsoft.com/office/drawing/2014/main" val="10002"/>
                  </a:ext>
                </a:extLst>
              </a:tr>
              <a:tr h="123825">
                <a:tc>
                  <a:txBody>
                    <a:bodyPr/>
                    <a:lstStyle/>
                    <a:p>
                      <a:pPr algn="ctr">
                        <a:lnSpc>
                          <a:spcPct val="100000"/>
                        </a:lnSpc>
                        <a:spcBef>
                          <a:spcPts val="145"/>
                        </a:spcBef>
                      </a:pPr>
                      <a:r>
                        <a:rPr sz="600" b="0" i="0" dirty="0">
                          <a:latin typeface="Corbel" panose="020B0503020204020204" pitchFamily="34" charset="0"/>
                          <a:cs typeface="Arial"/>
                        </a:rPr>
                        <a:t>Example</a:t>
                      </a:r>
                      <a:r>
                        <a:rPr sz="600" b="0" i="0" spc="-35" dirty="0">
                          <a:latin typeface="Corbel" panose="020B0503020204020204" pitchFamily="34" charset="0"/>
                          <a:cs typeface="Arial"/>
                        </a:rPr>
                        <a:t> </a:t>
                      </a:r>
                      <a:r>
                        <a:rPr sz="600" b="0" i="0" spc="-25" dirty="0">
                          <a:latin typeface="Corbel" panose="020B0503020204020204" pitchFamily="34" charset="0"/>
                          <a:cs typeface="Arial"/>
                        </a:rPr>
                        <a:t>#1</a:t>
                      </a:r>
                      <a:endParaRPr sz="600" b="0" i="0" dirty="0">
                        <a:latin typeface="Corbel" panose="020B0503020204020204" pitchFamily="34" charset="0"/>
                        <a:cs typeface="Arial"/>
                      </a:endParaRPr>
                    </a:p>
                  </a:txBody>
                  <a:tcPr marL="0" marR="0" marT="18415" marB="0">
                    <a:lnL w="9525">
                      <a:solidFill>
                        <a:srgbClr val="666666"/>
                      </a:solidFill>
                      <a:prstDash val="solid"/>
                    </a:lnL>
                    <a:lnR w="9525">
                      <a:solidFill>
                        <a:srgbClr val="666666"/>
                      </a:solidFill>
                      <a:prstDash val="solid"/>
                    </a:lnR>
                    <a:lnT w="9525">
                      <a:solidFill>
                        <a:srgbClr val="666666"/>
                      </a:solidFill>
                      <a:prstDash val="solid"/>
                    </a:lnT>
                    <a:lnB w="9525">
                      <a:solidFill>
                        <a:srgbClr val="666666"/>
                      </a:solidFill>
                      <a:prstDash val="solid"/>
                    </a:lnB>
                    <a:solidFill>
                      <a:srgbClr val="F4CCCC"/>
                    </a:solidFill>
                  </a:tcPr>
                </a:tc>
                <a:extLst>
                  <a:ext uri="{0D108BD9-81ED-4DB2-BD59-A6C34878D82A}">
                    <a16:rowId xmlns:a16="http://schemas.microsoft.com/office/drawing/2014/main" val="10003"/>
                  </a:ext>
                </a:extLst>
              </a:tr>
            </a:tbl>
          </a:graphicData>
        </a:graphic>
      </p:graphicFrame>
      <p:sp>
        <p:nvSpPr>
          <p:cNvPr id="21" name="object 21"/>
          <p:cNvSpPr txBox="1"/>
          <p:nvPr/>
        </p:nvSpPr>
        <p:spPr>
          <a:xfrm>
            <a:off x="3288024" y="1951454"/>
            <a:ext cx="503555" cy="120546"/>
          </a:xfrm>
          <a:prstGeom prst="rect">
            <a:avLst/>
          </a:prstGeom>
        </p:spPr>
        <p:txBody>
          <a:bodyPr vert="horz" wrap="square" lIns="0" tIns="12700" rIns="0" bIns="0" rtlCol="0">
            <a:spAutoFit/>
          </a:bodyPr>
          <a:lstStyle/>
          <a:p>
            <a:pPr marL="12700">
              <a:lnSpc>
                <a:spcPct val="100000"/>
              </a:lnSpc>
              <a:spcBef>
                <a:spcPts val="100"/>
              </a:spcBef>
            </a:pPr>
            <a:r>
              <a:rPr sz="700" dirty="0">
                <a:latin typeface="Corbel" panose="020B0503020204020204" pitchFamily="34" charset="0"/>
              </a:rPr>
              <a:t>Prompt</a:t>
            </a:r>
            <a:r>
              <a:rPr sz="700" spc="25" dirty="0">
                <a:latin typeface="Corbel" panose="020B0503020204020204" pitchFamily="34" charset="0"/>
              </a:rPr>
              <a:t> </a:t>
            </a:r>
            <a:r>
              <a:rPr sz="700" spc="-25" dirty="0">
                <a:latin typeface="Corbel" panose="020B0503020204020204" pitchFamily="34" charset="0"/>
              </a:rPr>
              <a:t>#24</a:t>
            </a:r>
            <a:endParaRPr sz="700" dirty="0">
              <a:latin typeface="Corbel" panose="020B0503020204020204" pitchFamily="34" charset="0"/>
            </a:endParaRPr>
          </a:p>
        </p:txBody>
      </p:sp>
      <p:grpSp>
        <p:nvGrpSpPr>
          <p:cNvPr id="22" name="object 22"/>
          <p:cNvGrpSpPr/>
          <p:nvPr/>
        </p:nvGrpSpPr>
        <p:grpSpPr>
          <a:xfrm>
            <a:off x="1025079" y="2350387"/>
            <a:ext cx="41275" cy="334645"/>
            <a:chOff x="1025079" y="2350387"/>
            <a:chExt cx="41275" cy="334645"/>
          </a:xfrm>
        </p:grpSpPr>
        <p:sp>
          <p:nvSpPr>
            <p:cNvPr id="23" name="object 23"/>
            <p:cNvSpPr/>
            <p:nvPr/>
          </p:nvSpPr>
          <p:spPr>
            <a:xfrm>
              <a:off x="1045575" y="2398375"/>
              <a:ext cx="0" cy="286385"/>
            </a:xfrm>
            <a:custGeom>
              <a:avLst/>
              <a:gdLst/>
              <a:ahLst/>
              <a:cxnLst/>
              <a:rect l="l" t="t" r="r" b="b"/>
              <a:pathLst>
                <a:path h="286385">
                  <a:moveTo>
                    <a:pt x="0" y="286049"/>
                  </a:moveTo>
                  <a:lnTo>
                    <a:pt x="0" y="0"/>
                  </a:lnTo>
                </a:path>
              </a:pathLst>
            </a:custGeom>
            <a:ln w="9524">
              <a:solidFill>
                <a:srgbClr val="595959"/>
              </a:solidFill>
            </a:ln>
          </p:spPr>
          <p:txBody>
            <a:bodyPr wrap="square" lIns="0" tIns="0" rIns="0" bIns="0" rtlCol="0"/>
            <a:lstStyle/>
            <a:p>
              <a:endParaRPr dirty="0">
                <a:latin typeface="Corbel" panose="020B0503020204020204" pitchFamily="34" charset="0"/>
              </a:endParaRPr>
            </a:p>
          </p:txBody>
        </p:sp>
        <p:sp>
          <p:nvSpPr>
            <p:cNvPr id="24" name="object 24"/>
            <p:cNvSpPr/>
            <p:nvPr/>
          </p:nvSpPr>
          <p:spPr>
            <a:xfrm>
              <a:off x="1029842" y="2355149"/>
              <a:ext cx="31750" cy="43815"/>
            </a:xfrm>
            <a:custGeom>
              <a:avLst/>
              <a:gdLst/>
              <a:ahLst/>
              <a:cxnLst/>
              <a:rect l="l" t="t" r="r" b="b"/>
              <a:pathLst>
                <a:path w="31750" h="43814">
                  <a:moveTo>
                    <a:pt x="31465" y="43225"/>
                  </a:moveTo>
                  <a:lnTo>
                    <a:pt x="0" y="43225"/>
                  </a:lnTo>
                  <a:lnTo>
                    <a:pt x="15732" y="0"/>
                  </a:lnTo>
                  <a:lnTo>
                    <a:pt x="31465" y="43225"/>
                  </a:lnTo>
                  <a:close/>
                </a:path>
              </a:pathLst>
            </a:custGeom>
            <a:solidFill>
              <a:srgbClr val="595959"/>
            </a:solidFill>
          </p:spPr>
          <p:txBody>
            <a:bodyPr wrap="square" lIns="0" tIns="0" rIns="0" bIns="0" rtlCol="0"/>
            <a:lstStyle/>
            <a:p>
              <a:endParaRPr dirty="0">
                <a:latin typeface="Corbel" panose="020B0503020204020204" pitchFamily="34" charset="0"/>
              </a:endParaRPr>
            </a:p>
          </p:txBody>
        </p:sp>
        <p:sp>
          <p:nvSpPr>
            <p:cNvPr id="25" name="object 25"/>
            <p:cNvSpPr/>
            <p:nvPr/>
          </p:nvSpPr>
          <p:spPr>
            <a:xfrm>
              <a:off x="1029842" y="2355149"/>
              <a:ext cx="31750" cy="43815"/>
            </a:xfrm>
            <a:custGeom>
              <a:avLst/>
              <a:gdLst/>
              <a:ahLst/>
              <a:cxnLst/>
              <a:rect l="l" t="t" r="r" b="b"/>
              <a:pathLst>
                <a:path w="31750" h="43814">
                  <a:moveTo>
                    <a:pt x="31465" y="43225"/>
                  </a:moveTo>
                  <a:lnTo>
                    <a:pt x="15732" y="0"/>
                  </a:lnTo>
                  <a:lnTo>
                    <a:pt x="0" y="43225"/>
                  </a:lnTo>
                  <a:lnTo>
                    <a:pt x="31465" y="43225"/>
                  </a:lnTo>
                  <a:close/>
                </a:path>
              </a:pathLst>
            </a:custGeom>
            <a:ln w="9524">
              <a:solidFill>
                <a:srgbClr val="595959"/>
              </a:solidFill>
            </a:ln>
          </p:spPr>
          <p:txBody>
            <a:bodyPr wrap="square" lIns="0" tIns="0" rIns="0" bIns="0" rtlCol="0"/>
            <a:lstStyle/>
            <a:p>
              <a:endParaRPr dirty="0">
                <a:latin typeface="Corbel" panose="020B0503020204020204" pitchFamily="34" charset="0"/>
              </a:endParaRPr>
            </a:p>
          </p:txBody>
        </p:sp>
      </p:grpSp>
      <p:sp>
        <p:nvSpPr>
          <p:cNvPr id="26" name="object 26"/>
          <p:cNvSpPr txBox="1"/>
          <p:nvPr/>
        </p:nvSpPr>
        <p:spPr>
          <a:xfrm>
            <a:off x="1145546" y="2431401"/>
            <a:ext cx="942975" cy="135935"/>
          </a:xfrm>
          <a:prstGeom prst="rect">
            <a:avLst/>
          </a:prstGeom>
        </p:spPr>
        <p:txBody>
          <a:bodyPr vert="horz" wrap="square" lIns="0" tIns="12700" rIns="0" bIns="0" rtlCol="0">
            <a:spAutoFit/>
          </a:bodyPr>
          <a:lstStyle/>
          <a:p>
            <a:pPr marL="12700">
              <a:lnSpc>
                <a:spcPct val="100000"/>
              </a:lnSpc>
              <a:spcBef>
                <a:spcPts val="100"/>
              </a:spcBef>
            </a:pPr>
            <a:r>
              <a:rPr sz="800" spc="50" dirty="0">
                <a:latin typeface="Corbel" panose="020B0503020204020204" pitchFamily="34" charset="0"/>
              </a:rPr>
              <a:t>All</a:t>
            </a:r>
            <a:r>
              <a:rPr sz="800" spc="15" dirty="0">
                <a:latin typeface="Corbel" panose="020B0503020204020204" pitchFamily="34" charset="0"/>
              </a:rPr>
              <a:t> </a:t>
            </a:r>
            <a:r>
              <a:rPr sz="800" dirty="0">
                <a:latin typeface="Corbel" panose="020B0503020204020204" pitchFamily="34" charset="0"/>
              </a:rPr>
              <a:t>24</a:t>
            </a:r>
            <a:r>
              <a:rPr sz="800" spc="15" dirty="0">
                <a:latin typeface="Corbel" panose="020B0503020204020204" pitchFamily="34" charset="0"/>
              </a:rPr>
              <a:t> </a:t>
            </a:r>
            <a:r>
              <a:rPr sz="800" spc="-10" dirty="0">
                <a:latin typeface="Corbel" panose="020B0503020204020204" pitchFamily="34" charset="0"/>
              </a:rPr>
              <a:t>Permutations</a:t>
            </a:r>
            <a:endParaRPr sz="800" dirty="0">
              <a:latin typeface="Corbel" panose="020B0503020204020204" pitchFamily="34" charset="0"/>
            </a:endParaRPr>
          </a:p>
        </p:txBody>
      </p:sp>
      <p:grpSp>
        <p:nvGrpSpPr>
          <p:cNvPr id="27" name="object 27"/>
          <p:cNvGrpSpPr/>
          <p:nvPr/>
        </p:nvGrpSpPr>
        <p:grpSpPr>
          <a:xfrm>
            <a:off x="4957006" y="747194"/>
            <a:ext cx="3547110" cy="2639060"/>
            <a:chOff x="4957006" y="747194"/>
            <a:chExt cx="3547110" cy="2639060"/>
          </a:xfrm>
        </p:grpSpPr>
        <p:pic>
          <p:nvPicPr>
            <p:cNvPr id="28" name="object 28"/>
            <p:cNvPicPr/>
            <p:nvPr/>
          </p:nvPicPr>
          <p:blipFill>
            <a:blip r:embed="rId2" cstate="print"/>
            <a:stretch>
              <a:fillRect/>
            </a:stretch>
          </p:blipFill>
          <p:spPr>
            <a:xfrm>
              <a:off x="5135860" y="937735"/>
              <a:ext cx="3003171" cy="2156807"/>
            </a:xfrm>
            <a:prstGeom prst="rect">
              <a:avLst/>
            </a:prstGeom>
          </p:spPr>
        </p:pic>
        <p:sp>
          <p:nvSpPr>
            <p:cNvPr id="29" name="object 29"/>
            <p:cNvSpPr/>
            <p:nvPr/>
          </p:nvSpPr>
          <p:spPr>
            <a:xfrm>
              <a:off x="4957000" y="747204"/>
              <a:ext cx="3547110" cy="2639060"/>
            </a:xfrm>
            <a:custGeom>
              <a:avLst/>
              <a:gdLst/>
              <a:ahLst/>
              <a:cxnLst/>
              <a:rect l="l" t="t" r="r" b="b"/>
              <a:pathLst>
                <a:path w="3547109" h="2639060">
                  <a:moveTo>
                    <a:pt x="3546500" y="45948"/>
                  </a:moveTo>
                  <a:lnTo>
                    <a:pt x="2745600" y="45948"/>
                  </a:lnTo>
                  <a:lnTo>
                    <a:pt x="2745600" y="0"/>
                  </a:lnTo>
                  <a:lnTo>
                    <a:pt x="0" y="0"/>
                  </a:lnTo>
                  <a:lnTo>
                    <a:pt x="0" y="289801"/>
                  </a:lnTo>
                  <a:lnTo>
                    <a:pt x="800900" y="289801"/>
                  </a:lnTo>
                  <a:lnTo>
                    <a:pt x="800900" y="2638844"/>
                  </a:lnTo>
                  <a:lnTo>
                    <a:pt x="3546500" y="2638844"/>
                  </a:lnTo>
                  <a:lnTo>
                    <a:pt x="3546500" y="45948"/>
                  </a:lnTo>
                  <a:close/>
                </a:path>
              </a:pathLst>
            </a:custGeom>
            <a:solidFill>
              <a:srgbClr val="FFFFFF"/>
            </a:solidFill>
          </p:spPr>
          <p:txBody>
            <a:bodyPr wrap="square" lIns="0" tIns="0" rIns="0" bIns="0" rtlCol="0"/>
            <a:lstStyle/>
            <a:p>
              <a:endParaRPr dirty="0">
                <a:latin typeface="Corbel" panose="020B0503020204020204" pitchFamily="34" charset="0"/>
              </a:endParaRPr>
            </a:p>
          </p:txBody>
        </p:sp>
        <p:sp>
          <p:nvSpPr>
            <p:cNvPr id="30" name="object 30"/>
            <p:cNvSpPr/>
            <p:nvPr/>
          </p:nvSpPr>
          <p:spPr>
            <a:xfrm>
              <a:off x="5765528" y="1082944"/>
              <a:ext cx="0" cy="1662430"/>
            </a:xfrm>
            <a:custGeom>
              <a:avLst/>
              <a:gdLst/>
              <a:ahLst/>
              <a:cxnLst/>
              <a:rect l="l" t="t" r="r" b="b"/>
              <a:pathLst>
                <a:path h="1662430">
                  <a:moveTo>
                    <a:pt x="0" y="0"/>
                  </a:moveTo>
                  <a:lnTo>
                    <a:pt x="0" y="1662299"/>
                  </a:lnTo>
                </a:path>
              </a:pathLst>
            </a:custGeom>
            <a:ln w="9524">
              <a:solidFill>
                <a:srgbClr val="000000"/>
              </a:solidFill>
            </a:ln>
          </p:spPr>
          <p:txBody>
            <a:bodyPr wrap="square" lIns="0" tIns="0" rIns="0" bIns="0" rtlCol="0"/>
            <a:lstStyle/>
            <a:p>
              <a:endParaRPr dirty="0">
                <a:latin typeface="Corbel" panose="020B0503020204020204" pitchFamily="34" charset="0"/>
              </a:endParaRPr>
            </a:p>
          </p:txBody>
        </p:sp>
      </p:grpSp>
      <p:grpSp>
        <p:nvGrpSpPr>
          <p:cNvPr id="31" name="object 31"/>
          <p:cNvGrpSpPr/>
          <p:nvPr/>
        </p:nvGrpSpPr>
        <p:grpSpPr>
          <a:xfrm>
            <a:off x="4327062" y="1413862"/>
            <a:ext cx="482600" cy="238760"/>
            <a:chOff x="4327062" y="1413862"/>
            <a:chExt cx="482600" cy="238760"/>
          </a:xfrm>
        </p:grpSpPr>
        <p:sp>
          <p:nvSpPr>
            <p:cNvPr id="32" name="object 32"/>
            <p:cNvSpPr/>
            <p:nvPr/>
          </p:nvSpPr>
          <p:spPr>
            <a:xfrm>
              <a:off x="4331825" y="1418625"/>
              <a:ext cx="473075" cy="229235"/>
            </a:xfrm>
            <a:custGeom>
              <a:avLst/>
              <a:gdLst/>
              <a:ahLst/>
              <a:cxnLst/>
              <a:rect l="l" t="t" r="r" b="b"/>
              <a:pathLst>
                <a:path w="473075" h="229235">
                  <a:moveTo>
                    <a:pt x="358349" y="228899"/>
                  </a:moveTo>
                  <a:lnTo>
                    <a:pt x="358349" y="171674"/>
                  </a:lnTo>
                  <a:lnTo>
                    <a:pt x="0" y="171674"/>
                  </a:lnTo>
                  <a:lnTo>
                    <a:pt x="0" y="57224"/>
                  </a:lnTo>
                  <a:lnTo>
                    <a:pt x="358349" y="57224"/>
                  </a:lnTo>
                  <a:lnTo>
                    <a:pt x="358349" y="0"/>
                  </a:lnTo>
                  <a:lnTo>
                    <a:pt x="472799" y="114449"/>
                  </a:lnTo>
                  <a:lnTo>
                    <a:pt x="358349" y="228899"/>
                  </a:lnTo>
                  <a:close/>
                </a:path>
              </a:pathLst>
            </a:custGeom>
            <a:solidFill>
              <a:srgbClr val="EEEEEE"/>
            </a:solidFill>
          </p:spPr>
          <p:txBody>
            <a:bodyPr wrap="square" lIns="0" tIns="0" rIns="0" bIns="0" rtlCol="0"/>
            <a:lstStyle/>
            <a:p>
              <a:endParaRPr dirty="0">
                <a:latin typeface="Corbel" panose="020B0503020204020204" pitchFamily="34" charset="0"/>
              </a:endParaRPr>
            </a:p>
          </p:txBody>
        </p:sp>
        <p:sp>
          <p:nvSpPr>
            <p:cNvPr id="33" name="object 33"/>
            <p:cNvSpPr/>
            <p:nvPr/>
          </p:nvSpPr>
          <p:spPr>
            <a:xfrm>
              <a:off x="4331825" y="1418625"/>
              <a:ext cx="473075" cy="229235"/>
            </a:xfrm>
            <a:custGeom>
              <a:avLst/>
              <a:gdLst/>
              <a:ahLst/>
              <a:cxnLst/>
              <a:rect l="l" t="t" r="r" b="b"/>
              <a:pathLst>
                <a:path w="473075" h="229235">
                  <a:moveTo>
                    <a:pt x="0" y="57224"/>
                  </a:moveTo>
                  <a:lnTo>
                    <a:pt x="358349" y="57224"/>
                  </a:lnTo>
                  <a:lnTo>
                    <a:pt x="358349" y="0"/>
                  </a:lnTo>
                  <a:lnTo>
                    <a:pt x="472799" y="114449"/>
                  </a:lnTo>
                  <a:lnTo>
                    <a:pt x="358349" y="228899"/>
                  </a:lnTo>
                  <a:lnTo>
                    <a:pt x="358349" y="171674"/>
                  </a:lnTo>
                  <a:lnTo>
                    <a:pt x="0" y="171674"/>
                  </a:lnTo>
                  <a:lnTo>
                    <a:pt x="0" y="57224"/>
                  </a:lnTo>
                  <a:close/>
                </a:path>
              </a:pathLst>
            </a:custGeom>
            <a:ln w="9524">
              <a:solidFill>
                <a:srgbClr val="595959"/>
              </a:solidFill>
            </a:ln>
          </p:spPr>
          <p:txBody>
            <a:bodyPr wrap="square" lIns="0" tIns="0" rIns="0" bIns="0" rtlCol="0"/>
            <a:lstStyle/>
            <a:p>
              <a:endParaRPr dirty="0">
                <a:latin typeface="Corbel" panose="020B0503020204020204" pitchFamily="34" charset="0"/>
              </a:endParaRPr>
            </a:p>
          </p:txBody>
        </p:sp>
      </p:grpSp>
      <p:grpSp>
        <p:nvGrpSpPr>
          <p:cNvPr id="34" name="object 34"/>
          <p:cNvGrpSpPr/>
          <p:nvPr/>
        </p:nvGrpSpPr>
        <p:grpSpPr>
          <a:xfrm>
            <a:off x="1214706" y="1169661"/>
            <a:ext cx="845819" cy="680720"/>
            <a:chOff x="1214706" y="1169661"/>
            <a:chExt cx="845819" cy="680720"/>
          </a:xfrm>
        </p:grpSpPr>
        <p:sp>
          <p:nvSpPr>
            <p:cNvPr id="35" name="object 35"/>
            <p:cNvSpPr/>
            <p:nvPr/>
          </p:nvSpPr>
          <p:spPr>
            <a:xfrm>
              <a:off x="1219469" y="1174423"/>
              <a:ext cx="836294" cy="671195"/>
            </a:xfrm>
            <a:custGeom>
              <a:avLst/>
              <a:gdLst/>
              <a:ahLst/>
              <a:cxnLst/>
              <a:rect l="l" t="t" r="r" b="b"/>
              <a:pathLst>
                <a:path w="836294" h="671194">
                  <a:moveTo>
                    <a:pt x="835799" y="671099"/>
                  </a:moveTo>
                  <a:lnTo>
                    <a:pt x="0" y="671099"/>
                  </a:lnTo>
                  <a:lnTo>
                    <a:pt x="0" y="0"/>
                  </a:lnTo>
                  <a:lnTo>
                    <a:pt x="835799" y="0"/>
                  </a:lnTo>
                  <a:lnTo>
                    <a:pt x="835799" y="671099"/>
                  </a:lnTo>
                  <a:close/>
                </a:path>
              </a:pathLst>
            </a:custGeom>
            <a:solidFill>
              <a:srgbClr val="EEEEEE"/>
            </a:solidFill>
          </p:spPr>
          <p:txBody>
            <a:bodyPr wrap="square" lIns="0" tIns="0" rIns="0" bIns="0" rtlCol="0"/>
            <a:lstStyle/>
            <a:p>
              <a:endParaRPr dirty="0">
                <a:latin typeface="Corbel" panose="020B0503020204020204" pitchFamily="34" charset="0"/>
              </a:endParaRPr>
            </a:p>
          </p:txBody>
        </p:sp>
        <p:sp>
          <p:nvSpPr>
            <p:cNvPr id="36" name="object 36"/>
            <p:cNvSpPr/>
            <p:nvPr/>
          </p:nvSpPr>
          <p:spPr>
            <a:xfrm>
              <a:off x="1219469" y="1174423"/>
              <a:ext cx="836294" cy="671195"/>
            </a:xfrm>
            <a:custGeom>
              <a:avLst/>
              <a:gdLst/>
              <a:ahLst/>
              <a:cxnLst/>
              <a:rect l="l" t="t" r="r" b="b"/>
              <a:pathLst>
                <a:path w="836294" h="671194">
                  <a:moveTo>
                    <a:pt x="0" y="0"/>
                  </a:moveTo>
                  <a:lnTo>
                    <a:pt x="835799" y="0"/>
                  </a:lnTo>
                  <a:lnTo>
                    <a:pt x="835799" y="671099"/>
                  </a:lnTo>
                  <a:lnTo>
                    <a:pt x="0" y="671099"/>
                  </a:lnTo>
                  <a:lnTo>
                    <a:pt x="0" y="0"/>
                  </a:lnTo>
                  <a:close/>
                </a:path>
              </a:pathLst>
            </a:custGeom>
            <a:ln w="9524">
              <a:solidFill>
                <a:srgbClr val="595959"/>
              </a:solidFill>
            </a:ln>
          </p:spPr>
          <p:txBody>
            <a:bodyPr wrap="square" lIns="0" tIns="0" rIns="0" bIns="0" rtlCol="0"/>
            <a:lstStyle/>
            <a:p>
              <a:endParaRPr dirty="0">
                <a:latin typeface="Corbel" panose="020B0503020204020204" pitchFamily="34" charset="0"/>
              </a:endParaRPr>
            </a:p>
          </p:txBody>
        </p:sp>
      </p:grpSp>
      <p:graphicFrame>
        <p:nvGraphicFramePr>
          <p:cNvPr id="37" name="object 37"/>
          <p:cNvGraphicFramePr>
            <a:graphicFrameLocks noGrp="1"/>
          </p:cNvGraphicFramePr>
          <p:nvPr/>
        </p:nvGraphicFramePr>
        <p:xfrm>
          <a:off x="1319008" y="1240468"/>
          <a:ext cx="621030" cy="537210"/>
        </p:xfrm>
        <a:graphic>
          <a:graphicData uri="http://schemas.openxmlformats.org/drawingml/2006/table">
            <a:tbl>
              <a:tblPr firstRow="1" bandRow="1">
                <a:tableStyleId>{2D5ABB26-0587-4C30-8999-92F81FD0307C}</a:tableStyleId>
              </a:tblPr>
              <a:tblGrid>
                <a:gridCol w="621030">
                  <a:extLst>
                    <a:ext uri="{9D8B030D-6E8A-4147-A177-3AD203B41FA5}">
                      <a16:colId xmlns:a16="http://schemas.microsoft.com/office/drawing/2014/main" val="20000"/>
                    </a:ext>
                  </a:extLst>
                </a:gridCol>
              </a:tblGrid>
              <a:tr h="127000">
                <a:tc>
                  <a:txBody>
                    <a:bodyPr/>
                    <a:lstStyle/>
                    <a:p>
                      <a:pPr algn="ctr">
                        <a:lnSpc>
                          <a:spcPct val="100000"/>
                        </a:lnSpc>
                        <a:spcBef>
                          <a:spcPts val="35"/>
                        </a:spcBef>
                      </a:pPr>
                      <a:r>
                        <a:rPr sz="600" b="0" i="0" dirty="0">
                          <a:latin typeface="Corbel" panose="020B0503020204020204" pitchFamily="34" charset="0"/>
                          <a:cs typeface="Arial"/>
                        </a:rPr>
                        <a:t>Example</a:t>
                      </a:r>
                      <a:r>
                        <a:rPr sz="600" b="0" i="0" spc="-35" dirty="0">
                          <a:latin typeface="Corbel" panose="020B0503020204020204" pitchFamily="34" charset="0"/>
                          <a:cs typeface="Arial"/>
                        </a:rPr>
                        <a:t> </a:t>
                      </a:r>
                      <a:r>
                        <a:rPr sz="600" b="0" i="0" spc="-25" dirty="0">
                          <a:latin typeface="Corbel" panose="020B0503020204020204" pitchFamily="34" charset="0"/>
                          <a:cs typeface="Arial"/>
                        </a:rPr>
                        <a:t>#2</a:t>
                      </a:r>
                      <a:endParaRPr sz="600" b="0" i="0" dirty="0">
                        <a:latin typeface="Corbel" panose="020B0503020204020204" pitchFamily="34" charset="0"/>
                        <a:cs typeface="Arial"/>
                      </a:endParaRPr>
                    </a:p>
                  </a:txBody>
                  <a:tcPr marL="0" marR="0" marT="4445" marB="0">
                    <a:lnL w="9525">
                      <a:solidFill>
                        <a:srgbClr val="666666"/>
                      </a:solidFill>
                      <a:prstDash val="solid"/>
                    </a:lnL>
                    <a:lnR w="9525">
                      <a:solidFill>
                        <a:srgbClr val="666666"/>
                      </a:solidFill>
                      <a:prstDash val="solid"/>
                    </a:lnR>
                    <a:lnT w="9525">
                      <a:solidFill>
                        <a:srgbClr val="666666"/>
                      </a:solidFill>
                      <a:prstDash val="solid"/>
                    </a:lnT>
                    <a:lnB w="9525">
                      <a:solidFill>
                        <a:srgbClr val="666666"/>
                      </a:solidFill>
                      <a:prstDash val="solid"/>
                    </a:lnB>
                    <a:solidFill>
                      <a:srgbClr val="FCE4CD"/>
                    </a:solidFill>
                  </a:tcPr>
                </a:tc>
                <a:extLst>
                  <a:ext uri="{0D108BD9-81ED-4DB2-BD59-A6C34878D82A}">
                    <a16:rowId xmlns:a16="http://schemas.microsoft.com/office/drawing/2014/main" val="10000"/>
                  </a:ext>
                </a:extLst>
              </a:tr>
              <a:tr h="141605">
                <a:tc>
                  <a:txBody>
                    <a:bodyPr/>
                    <a:lstStyle/>
                    <a:p>
                      <a:pPr algn="ctr">
                        <a:lnSpc>
                          <a:spcPct val="100000"/>
                        </a:lnSpc>
                        <a:spcBef>
                          <a:spcPts val="165"/>
                        </a:spcBef>
                      </a:pPr>
                      <a:r>
                        <a:rPr sz="600" b="0" i="0" dirty="0">
                          <a:latin typeface="Corbel" panose="020B0503020204020204" pitchFamily="34" charset="0"/>
                          <a:cs typeface="Arial"/>
                        </a:rPr>
                        <a:t>Example</a:t>
                      </a:r>
                      <a:r>
                        <a:rPr sz="600" b="0" i="0" spc="-35" dirty="0">
                          <a:latin typeface="Corbel" panose="020B0503020204020204" pitchFamily="34" charset="0"/>
                          <a:cs typeface="Arial"/>
                        </a:rPr>
                        <a:t> </a:t>
                      </a:r>
                      <a:r>
                        <a:rPr sz="600" b="0" i="0" spc="-25" dirty="0">
                          <a:latin typeface="Corbel" panose="020B0503020204020204" pitchFamily="34" charset="0"/>
                          <a:cs typeface="Arial"/>
                        </a:rPr>
                        <a:t>#1</a:t>
                      </a:r>
                      <a:endParaRPr sz="600" b="0" i="0" dirty="0">
                        <a:latin typeface="Corbel" panose="020B0503020204020204" pitchFamily="34" charset="0"/>
                        <a:cs typeface="Arial"/>
                      </a:endParaRPr>
                    </a:p>
                  </a:txBody>
                  <a:tcPr marL="0" marR="0" marT="20955" marB="0">
                    <a:lnL w="9525">
                      <a:solidFill>
                        <a:srgbClr val="666666"/>
                      </a:solidFill>
                      <a:prstDash val="solid"/>
                    </a:lnL>
                    <a:lnR w="9525">
                      <a:solidFill>
                        <a:srgbClr val="666666"/>
                      </a:solidFill>
                      <a:prstDash val="solid"/>
                    </a:lnR>
                    <a:lnT w="9525">
                      <a:solidFill>
                        <a:srgbClr val="666666"/>
                      </a:solidFill>
                      <a:prstDash val="solid"/>
                    </a:lnT>
                    <a:lnB w="9525">
                      <a:solidFill>
                        <a:srgbClr val="666666"/>
                      </a:solidFill>
                      <a:prstDash val="solid"/>
                    </a:lnB>
                    <a:solidFill>
                      <a:srgbClr val="F4CCCC"/>
                    </a:solidFill>
                  </a:tcPr>
                </a:tc>
                <a:extLst>
                  <a:ext uri="{0D108BD9-81ED-4DB2-BD59-A6C34878D82A}">
                    <a16:rowId xmlns:a16="http://schemas.microsoft.com/office/drawing/2014/main" val="10001"/>
                  </a:ext>
                </a:extLst>
              </a:tr>
              <a:tr h="141605">
                <a:tc>
                  <a:txBody>
                    <a:bodyPr/>
                    <a:lstStyle/>
                    <a:p>
                      <a:pPr algn="ctr">
                        <a:lnSpc>
                          <a:spcPct val="100000"/>
                        </a:lnSpc>
                        <a:spcBef>
                          <a:spcPts val="150"/>
                        </a:spcBef>
                      </a:pPr>
                      <a:r>
                        <a:rPr sz="600" b="0" i="0" dirty="0">
                          <a:latin typeface="Corbel" panose="020B0503020204020204" pitchFamily="34" charset="0"/>
                          <a:cs typeface="Arial"/>
                        </a:rPr>
                        <a:t>Example</a:t>
                      </a:r>
                      <a:r>
                        <a:rPr sz="600" b="0" i="0" spc="-35" dirty="0">
                          <a:latin typeface="Corbel" panose="020B0503020204020204" pitchFamily="34" charset="0"/>
                          <a:cs typeface="Arial"/>
                        </a:rPr>
                        <a:t> </a:t>
                      </a:r>
                      <a:r>
                        <a:rPr sz="600" b="0" i="0" spc="-25" dirty="0">
                          <a:latin typeface="Corbel" panose="020B0503020204020204" pitchFamily="34" charset="0"/>
                          <a:cs typeface="Arial"/>
                        </a:rPr>
                        <a:t>#3</a:t>
                      </a:r>
                      <a:endParaRPr sz="600" b="0" i="0" dirty="0">
                        <a:latin typeface="Corbel" panose="020B0503020204020204" pitchFamily="34" charset="0"/>
                        <a:cs typeface="Arial"/>
                      </a:endParaRPr>
                    </a:p>
                  </a:txBody>
                  <a:tcPr marL="0" marR="0" marT="19050" marB="0">
                    <a:lnL w="9525">
                      <a:solidFill>
                        <a:srgbClr val="666666"/>
                      </a:solidFill>
                      <a:prstDash val="solid"/>
                    </a:lnL>
                    <a:lnR w="9525">
                      <a:solidFill>
                        <a:srgbClr val="666666"/>
                      </a:solidFill>
                      <a:prstDash val="solid"/>
                    </a:lnR>
                    <a:lnT w="9525">
                      <a:solidFill>
                        <a:srgbClr val="666666"/>
                      </a:solidFill>
                      <a:prstDash val="solid"/>
                    </a:lnT>
                    <a:lnB w="9525">
                      <a:solidFill>
                        <a:srgbClr val="666666"/>
                      </a:solidFill>
                      <a:prstDash val="solid"/>
                    </a:lnB>
                    <a:solidFill>
                      <a:srgbClr val="D9EAD3"/>
                    </a:solidFill>
                  </a:tcPr>
                </a:tc>
                <a:extLst>
                  <a:ext uri="{0D108BD9-81ED-4DB2-BD59-A6C34878D82A}">
                    <a16:rowId xmlns:a16="http://schemas.microsoft.com/office/drawing/2014/main" val="10002"/>
                  </a:ext>
                </a:extLst>
              </a:tr>
              <a:tr h="127000">
                <a:tc>
                  <a:txBody>
                    <a:bodyPr/>
                    <a:lstStyle/>
                    <a:p>
                      <a:pPr algn="ctr">
                        <a:lnSpc>
                          <a:spcPct val="100000"/>
                        </a:lnSpc>
                        <a:spcBef>
                          <a:spcPts val="165"/>
                        </a:spcBef>
                      </a:pPr>
                      <a:r>
                        <a:rPr sz="600" b="0" i="0" dirty="0">
                          <a:latin typeface="Corbel" panose="020B0503020204020204" pitchFamily="34" charset="0"/>
                          <a:cs typeface="Arial"/>
                        </a:rPr>
                        <a:t>Example</a:t>
                      </a:r>
                      <a:r>
                        <a:rPr sz="600" b="0" i="0" spc="-35" dirty="0">
                          <a:latin typeface="Corbel" panose="020B0503020204020204" pitchFamily="34" charset="0"/>
                          <a:cs typeface="Arial"/>
                        </a:rPr>
                        <a:t> </a:t>
                      </a:r>
                      <a:r>
                        <a:rPr sz="600" b="0" i="0" spc="-25" dirty="0">
                          <a:latin typeface="Corbel" panose="020B0503020204020204" pitchFamily="34" charset="0"/>
                          <a:cs typeface="Arial"/>
                        </a:rPr>
                        <a:t>#4</a:t>
                      </a:r>
                      <a:endParaRPr sz="600" b="0" i="0" dirty="0">
                        <a:latin typeface="Corbel" panose="020B0503020204020204" pitchFamily="34" charset="0"/>
                        <a:cs typeface="Arial"/>
                      </a:endParaRPr>
                    </a:p>
                  </a:txBody>
                  <a:tcPr marL="0" marR="0" marT="20955" marB="0">
                    <a:lnL w="9525">
                      <a:solidFill>
                        <a:srgbClr val="666666"/>
                      </a:solidFill>
                      <a:prstDash val="solid"/>
                    </a:lnL>
                    <a:lnR w="9525">
                      <a:solidFill>
                        <a:srgbClr val="666666"/>
                      </a:solidFill>
                      <a:prstDash val="solid"/>
                    </a:lnR>
                    <a:lnT w="9525">
                      <a:solidFill>
                        <a:srgbClr val="666666"/>
                      </a:solidFill>
                      <a:prstDash val="solid"/>
                    </a:lnT>
                    <a:lnB w="9525">
                      <a:solidFill>
                        <a:srgbClr val="666666"/>
                      </a:solidFill>
                      <a:prstDash val="solid"/>
                    </a:lnB>
                    <a:solidFill>
                      <a:srgbClr val="C9DAF7"/>
                    </a:solidFill>
                  </a:tcPr>
                </a:tc>
                <a:extLst>
                  <a:ext uri="{0D108BD9-81ED-4DB2-BD59-A6C34878D82A}">
                    <a16:rowId xmlns:a16="http://schemas.microsoft.com/office/drawing/2014/main" val="10003"/>
                  </a:ext>
                </a:extLst>
              </a:tr>
            </a:tbl>
          </a:graphicData>
        </a:graphic>
      </p:graphicFrame>
      <p:sp>
        <p:nvSpPr>
          <p:cNvPr id="41" name="Title 40">
            <a:extLst>
              <a:ext uri="{FF2B5EF4-FFF2-40B4-BE49-F238E27FC236}">
                <a16:creationId xmlns:a16="http://schemas.microsoft.com/office/drawing/2014/main" id="{67C714D7-96E1-9A69-F98D-87FC7A06950E}"/>
              </a:ext>
            </a:extLst>
          </p:cNvPr>
          <p:cNvSpPr>
            <a:spLocks noGrp="1"/>
          </p:cNvSpPr>
          <p:nvPr>
            <p:ph type="title"/>
          </p:nvPr>
        </p:nvSpPr>
        <p:spPr/>
        <p:txBody>
          <a:bodyPr>
            <a:normAutofit fontScale="90000"/>
          </a:bodyPr>
          <a:lstStyle/>
          <a:p>
            <a:r>
              <a:rPr lang="en-US" dirty="0"/>
              <a:t>In-Context Learning: Sensitivity to Demo. Permutations </a:t>
            </a:r>
          </a:p>
        </p:txBody>
      </p:sp>
      <p:sp>
        <p:nvSpPr>
          <p:cNvPr id="2" name="Text Placeholder 1">
            <a:extLst>
              <a:ext uri="{FF2B5EF4-FFF2-40B4-BE49-F238E27FC236}">
                <a16:creationId xmlns:a16="http://schemas.microsoft.com/office/drawing/2014/main" id="{0C709AD2-D1D1-1499-8251-D2D5C0C6708B}"/>
              </a:ext>
            </a:extLst>
          </p:cNvPr>
          <p:cNvSpPr>
            <a:spLocks noGrp="1"/>
          </p:cNvSpPr>
          <p:nvPr>
            <p:ph type="body" sz="quarter" idx="16"/>
          </p:nvPr>
        </p:nvSpPr>
        <p:spPr/>
        <p:txBody>
          <a:bodyPr/>
          <a:lstStyle/>
          <a:p>
            <a:endParaRPr lang="en-US"/>
          </a:p>
        </p:txBody>
      </p:sp>
      <p:sp>
        <p:nvSpPr>
          <p:cNvPr id="42" name="TextBox 41">
            <a:extLst>
              <a:ext uri="{FF2B5EF4-FFF2-40B4-BE49-F238E27FC236}">
                <a16:creationId xmlns:a16="http://schemas.microsoft.com/office/drawing/2014/main" id="{638149FB-919F-DFA0-C512-6A109DF68FCC}"/>
              </a:ext>
            </a:extLst>
          </p:cNvPr>
          <p:cNvSpPr txBox="1"/>
          <p:nvPr/>
        </p:nvSpPr>
        <p:spPr>
          <a:xfrm>
            <a:off x="2629586" y="3688443"/>
            <a:ext cx="6248730" cy="830997"/>
          </a:xfrm>
          <a:prstGeom prst="rect">
            <a:avLst/>
          </a:prstGeom>
          <a:noFill/>
        </p:spPr>
        <p:txBody>
          <a:bodyPr wrap="square">
            <a:spAutoFit/>
          </a:bodyPr>
          <a:lstStyle/>
          <a:p>
            <a:pPr algn="ctr"/>
            <a:r>
              <a:rPr lang="en-US" sz="2400" dirty="0">
                <a:latin typeface="Corbel" panose="020B0503020204020204" pitchFamily="34" charset="0"/>
              </a:rPr>
              <a:t>In-context learning is highly sensitive to prompt format (training sets and  patterns/verbalizers)</a:t>
            </a:r>
          </a:p>
        </p:txBody>
      </p:sp>
      <p:sp>
        <p:nvSpPr>
          <p:cNvPr id="43" name="Google Shape;138;g1501cc781cf_0_0">
            <a:extLst>
              <a:ext uri="{FF2B5EF4-FFF2-40B4-BE49-F238E27FC236}">
                <a16:creationId xmlns:a16="http://schemas.microsoft.com/office/drawing/2014/main" id="{FBADF79A-B298-93D7-3E57-8CE857C589E9}"/>
              </a:ext>
            </a:extLst>
          </p:cNvPr>
          <p:cNvSpPr txBox="1"/>
          <p:nvPr/>
        </p:nvSpPr>
        <p:spPr>
          <a:xfrm>
            <a:off x="6298025" y="-78218"/>
            <a:ext cx="349823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latin typeface="Corbel"/>
                <a:ea typeface="Corbel"/>
                <a:cs typeface="Corbel"/>
                <a:sym typeface="Corbel"/>
              </a:rPr>
              <a:t>[Slide credit: Eric Wallace]</a:t>
            </a:r>
          </a:p>
        </p:txBody>
      </p:sp>
      <p:sp>
        <p:nvSpPr>
          <p:cNvPr id="44" name="object 7">
            <a:extLst>
              <a:ext uri="{FF2B5EF4-FFF2-40B4-BE49-F238E27FC236}">
                <a16:creationId xmlns:a16="http://schemas.microsoft.com/office/drawing/2014/main" id="{5A181F0E-CF41-3E94-A786-E850ED1221CE}"/>
              </a:ext>
            </a:extLst>
          </p:cNvPr>
          <p:cNvSpPr txBox="1"/>
          <p:nvPr/>
        </p:nvSpPr>
        <p:spPr>
          <a:xfrm>
            <a:off x="1185862" y="4867808"/>
            <a:ext cx="6772275" cy="192360"/>
          </a:xfrm>
          <a:prstGeom prst="rect">
            <a:avLst/>
          </a:prstGeom>
        </p:spPr>
        <p:txBody>
          <a:bodyPr vert="horz" wrap="square" lIns="0" tIns="0" rIns="0" bIns="0" rtlCol="0">
            <a:spAutoFit/>
          </a:bodyPr>
          <a:lstStyle/>
          <a:p>
            <a:pPr marL="12700">
              <a:lnSpc>
                <a:spcPts val="1480"/>
              </a:lnSpc>
            </a:pPr>
            <a:r>
              <a:rPr lang="en-US" sz="1250" dirty="0">
                <a:solidFill>
                  <a:schemeClr val="bg1">
                    <a:lumMod val="50000"/>
                  </a:schemeClr>
                </a:solidFill>
                <a:latin typeface="Corbel" panose="020B0503020204020204" pitchFamily="34" charset="0"/>
              </a:rPr>
              <a:t>[</a:t>
            </a:r>
            <a:r>
              <a:rPr sz="1250" dirty="0">
                <a:solidFill>
                  <a:schemeClr val="bg1">
                    <a:lumMod val="50000"/>
                  </a:schemeClr>
                </a:solidFill>
                <a:latin typeface="Corbel" panose="020B0503020204020204" pitchFamily="34" charset="0"/>
                <a:hlinkClick r:id="rId3"/>
              </a:rPr>
              <a:t>“Calibrate </a:t>
            </a:r>
            <a:r>
              <a:rPr sz="1250" spc="-5" dirty="0">
                <a:solidFill>
                  <a:schemeClr val="bg1">
                    <a:lumMod val="50000"/>
                  </a:schemeClr>
                </a:solidFill>
                <a:latin typeface="Corbel" panose="020B0503020204020204" pitchFamily="34" charset="0"/>
                <a:hlinkClick r:id="rId3"/>
              </a:rPr>
              <a:t>Before Use: Improving Few-Shot Performance of Language</a:t>
            </a:r>
            <a:r>
              <a:rPr sz="1250" spc="-45" dirty="0">
                <a:solidFill>
                  <a:schemeClr val="bg1">
                    <a:lumMod val="50000"/>
                  </a:schemeClr>
                </a:solidFill>
                <a:latin typeface="Corbel" panose="020B0503020204020204" pitchFamily="34" charset="0"/>
                <a:hlinkClick r:id="rId3"/>
              </a:rPr>
              <a:t> </a:t>
            </a:r>
            <a:r>
              <a:rPr sz="1250" dirty="0">
                <a:solidFill>
                  <a:schemeClr val="bg1">
                    <a:lumMod val="50000"/>
                  </a:schemeClr>
                </a:solidFill>
                <a:latin typeface="Corbel" panose="020B0503020204020204" pitchFamily="34" charset="0"/>
                <a:hlinkClick r:id="rId3"/>
              </a:rPr>
              <a:t>Models</a:t>
            </a:r>
            <a:r>
              <a:rPr lang="en-US" sz="1250" dirty="0">
                <a:solidFill>
                  <a:schemeClr val="bg1">
                    <a:lumMod val="50000"/>
                  </a:schemeClr>
                </a:solidFill>
                <a:latin typeface="Corbel" panose="020B0503020204020204" pitchFamily="34" charset="0"/>
                <a:hlinkClick r:id="rId3"/>
              </a:rPr>
              <a:t>.</a:t>
            </a:r>
            <a:r>
              <a:rPr sz="1250" dirty="0">
                <a:solidFill>
                  <a:schemeClr val="bg1">
                    <a:lumMod val="50000"/>
                  </a:schemeClr>
                </a:solidFill>
                <a:latin typeface="Corbel" panose="020B0503020204020204" pitchFamily="34" charset="0"/>
                <a:hlinkClick r:id="rId3"/>
              </a:rPr>
              <a:t>”</a:t>
            </a:r>
            <a:r>
              <a:rPr lang="en-US" sz="1250" dirty="0">
                <a:solidFill>
                  <a:schemeClr val="bg1">
                    <a:lumMod val="50000"/>
                  </a:schemeClr>
                </a:solidFill>
                <a:latin typeface="Corbel" panose="020B0503020204020204" pitchFamily="34" charset="0"/>
                <a:hlinkClick r:id="rId3"/>
              </a:rPr>
              <a:t> </a:t>
            </a:r>
            <a:r>
              <a:rPr lang="en-US" sz="1250" spc="-5" dirty="0">
                <a:solidFill>
                  <a:schemeClr val="bg1">
                    <a:lumMod val="50000"/>
                  </a:schemeClr>
                </a:solidFill>
                <a:uFill>
                  <a:solidFill>
                    <a:srgbClr val="FF5252"/>
                  </a:solidFill>
                </a:uFill>
                <a:latin typeface="Corbel" panose="020B0503020204020204" pitchFamily="34" charset="0"/>
                <a:hlinkClick r:id="rId3"/>
              </a:rPr>
              <a:t>Zhao et al. 2021</a:t>
            </a:r>
            <a:r>
              <a:rPr lang="en-US" sz="1250" spc="-5" dirty="0">
                <a:solidFill>
                  <a:schemeClr val="bg1">
                    <a:lumMod val="50000"/>
                  </a:schemeClr>
                </a:solidFill>
                <a:uFill>
                  <a:solidFill>
                    <a:srgbClr val="FF5252"/>
                  </a:solidFill>
                </a:uFill>
                <a:latin typeface="Corbel" panose="020B0503020204020204" pitchFamily="34" charset="0"/>
              </a:rPr>
              <a:t>]</a:t>
            </a:r>
            <a:endParaRPr sz="1250" dirty="0">
              <a:solidFill>
                <a:schemeClr val="bg1">
                  <a:lumMod val="50000"/>
                </a:schemeClr>
              </a:solidFill>
              <a:latin typeface="Corbel" panose="020B050302020402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0">
            <a:extLst>
              <a:ext uri="{FF2B5EF4-FFF2-40B4-BE49-F238E27FC236}">
                <a16:creationId xmlns:a16="http://schemas.microsoft.com/office/drawing/2014/main" id="{B26B0396-165C-6685-4F26-5165B75D1907}"/>
              </a:ext>
            </a:extLst>
          </p:cNvPr>
          <p:cNvSpPr>
            <a:spLocks noGrp="1"/>
          </p:cNvSpPr>
          <p:nvPr>
            <p:ph type="title"/>
          </p:nvPr>
        </p:nvSpPr>
        <p:spPr/>
        <p:txBody>
          <a:bodyPr>
            <a:normAutofit fontScale="90000"/>
          </a:bodyPr>
          <a:lstStyle/>
          <a:p>
            <a:r>
              <a:rPr lang="en-US" dirty="0"/>
              <a:t>In-Context Learning: Sensitivity to Demo. Permutations </a:t>
            </a:r>
          </a:p>
        </p:txBody>
      </p:sp>
      <p:sp>
        <p:nvSpPr>
          <p:cNvPr id="2" name="Text Placeholder 1">
            <a:extLst>
              <a:ext uri="{FF2B5EF4-FFF2-40B4-BE49-F238E27FC236}">
                <a16:creationId xmlns:a16="http://schemas.microsoft.com/office/drawing/2014/main" id="{06AF2EEA-5B1A-80F6-FCD8-B51C512BC393}"/>
              </a:ext>
            </a:extLst>
          </p:cNvPr>
          <p:cNvSpPr>
            <a:spLocks noGrp="1"/>
          </p:cNvSpPr>
          <p:nvPr>
            <p:ph type="body" sz="quarter" idx="16"/>
          </p:nvPr>
        </p:nvSpPr>
        <p:spPr/>
        <p:txBody>
          <a:bodyPr/>
          <a:lstStyle/>
          <a:p>
            <a:endParaRPr lang="en-US"/>
          </a:p>
        </p:txBody>
      </p:sp>
      <p:grpSp>
        <p:nvGrpSpPr>
          <p:cNvPr id="3" name="object 3"/>
          <p:cNvGrpSpPr/>
          <p:nvPr/>
        </p:nvGrpSpPr>
        <p:grpSpPr>
          <a:xfrm>
            <a:off x="499337" y="4136287"/>
            <a:ext cx="1039494" cy="582295"/>
            <a:chOff x="499337" y="4136287"/>
            <a:chExt cx="1039494" cy="582295"/>
          </a:xfrm>
        </p:grpSpPr>
        <p:sp>
          <p:nvSpPr>
            <p:cNvPr id="4" name="object 4"/>
            <p:cNvSpPr/>
            <p:nvPr/>
          </p:nvSpPr>
          <p:spPr>
            <a:xfrm>
              <a:off x="504099" y="4141049"/>
              <a:ext cx="1029969" cy="572770"/>
            </a:xfrm>
            <a:custGeom>
              <a:avLst/>
              <a:gdLst/>
              <a:ahLst/>
              <a:cxnLst/>
              <a:rect l="l" t="t" r="r" b="b"/>
              <a:pathLst>
                <a:path w="1029969" h="572770">
                  <a:moveTo>
                    <a:pt x="934147" y="572699"/>
                  </a:moveTo>
                  <a:lnTo>
                    <a:pt x="95451" y="572699"/>
                  </a:lnTo>
                  <a:lnTo>
                    <a:pt x="58297" y="565198"/>
                  </a:lnTo>
                  <a:lnTo>
                    <a:pt x="27957" y="544742"/>
                  </a:lnTo>
                  <a:lnTo>
                    <a:pt x="7501" y="514402"/>
                  </a:lnTo>
                  <a:lnTo>
                    <a:pt x="0" y="477247"/>
                  </a:lnTo>
                  <a:lnTo>
                    <a:pt x="0" y="95451"/>
                  </a:lnTo>
                  <a:lnTo>
                    <a:pt x="7501" y="58297"/>
                  </a:lnTo>
                  <a:lnTo>
                    <a:pt x="27957" y="27957"/>
                  </a:lnTo>
                  <a:lnTo>
                    <a:pt x="58297" y="7501"/>
                  </a:lnTo>
                  <a:lnTo>
                    <a:pt x="95451" y="0"/>
                  </a:lnTo>
                  <a:lnTo>
                    <a:pt x="934147" y="0"/>
                  </a:lnTo>
                  <a:lnTo>
                    <a:pt x="987104" y="16037"/>
                  </a:lnTo>
                  <a:lnTo>
                    <a:pt x="1022334" y="58923"/>
                  </a:lnTo>
                  <a:lnTo>
                    <a:pt x="1029599" y="95451"/>
                  </a:lnTo>
                  <a:lnTo>
                    <a:pt x="1029599" y="477247"/>
                  </a:lnTo>
                  <a:lnTo>
                    <a:pt x="1022098" y="514402"/>
                  </a:lnTo>
                  <a:lnTo>
                    <a:pt x="1001642" y="544742"/>
                  </a:lnTo>
                  <a:lnTo>
                    <a:pt x="971302" y="565198"/>
                  </a:lnTo>
                  <a:lnTo>
                    <a:pt x="934147" y="572699"/>
                  </a:lnTo>
                  <a:close/>
                </a:path>
              </a:pathLst>
            </a:custGeom>
            <a:solidFill>
              <a:srgbClr val="EEEEEE"/>
            </a:solidFill>
          </p:spPr>
          <p:txBody>
            <a:bodyPr wrap="square" lIns="0" tIns="0" rIns="0" bIns="0" rtlCol="0"/>
            <a:lstStyle/>
            <a:p>
              <a:endParaRPr dirty="0">
                <a:latin typeface="Corbel" panose="020B0503020204020204" pitchFamily="34" charset="0"/>
              </a:endParaRPr>
            </a:p>
          </p:txBody>
        </p:sp>
        <p:sp>
          <p:nvSpPr>
            <p:cNvPr id="5" name="object 5"/>
            <p:cNvSpPr/>
            <p:nvPr/>
          </p:nvSpPr>
          <p:spPr>
            <a:xfrm>
              <a:off x="504099" y="4141049"/>
              <a:ext cx="1029969" cy="572770"/>
            </a:xfrm>
            <a:custGeom>
              <a:avLst/>
              <a:gdLst/>
              <a:ahLst/>
              <a:cxnLst/>
              <a:rect l="l" t="t" r="r" b="b"/>
              <a:pathLst>
                <a:path w="1029969" h="572770">
                  <a:moveTo>
                    <a:pt x="0" y="95451"/>
                  </a:moveTo>
                  <a:lnTo>
                    <a:pt x="7501" y="58297"/>
                  </a:lnTo>
                  <a:lnTo>
                    <a:pt x="27957" y="27957"/>
                  </a:lnTo>
                  <a:lnTo>
                    <a:pt x="58297" y="7501"/>
                  </a:lnTo>
                  <a:lnTo>
                    <a:pt x="95451" y="0"/>
                  </a:lnTo>
                  <a:lnTo>
                    <a:pt x="934147" y="0"/>
                  </a:lnTo>
                  <a:lnTo>
                    <a:pt x="987104" y="16037"/>
                  </a:lnTo>
                  <a:lnTo>
                    <a:pt x="1022334" y="58923"/>
                  </a:lnTo>
                  <a:lnTo>
                    <a:pt x="1029599" y="95451"/>
                  </a:lnTo>
                  <a:lnTo>
                    <a:pt x="1029599" y="477247"/>
                  </a:lnTo>
                  <a:lnTo>
                    <a:pt x="1022098" y="514402"/>
                  </a:lnTo>
                  <a:lnTo>
                    <a:pt x="1001642" y="544742"/>
                  </a:lnTo>
                  <a:lnTo>
                    <a:pt x="971302" y="565198"/>
                  </a:lnTo>
                  <a:lnTo>
                    <a:pt x="934147" y="572699"/>
                  </a:lnTo>
                  <a:lnTo>
                    <a:pt x="95451" y="572699"/>
                  </a:lnTo>
                  <a:lnTo>
                    <a:pt x="58297" y="565198"/>
                  </a:lnTo>
                  <a:lnTo>
                    <a:pt x="27957" y="544742"/>
                  </a:lnTo>
                  <a:lnTo>
                    <a:pt x="7501" y="514402"/>
                  </a:lnTo>
                  <a:lnTo>
                    <a:pt x="0" y="477247"/>
                  </a:lnTo>
                  <a:lnTo>
                    <a:pt x="0" y="95451"/>
                  </a:lnTo>
                  <a:close/>
                </a:path>
              </a:pathLst>
            </a:custGeom>
            <a:ln w="9524">
              <a:solidFill>
                <a:srgbClr val="595959"/>
              </a:solidFill>
            </a:ln>
          </p:spPr>
          <p:txBody>
            <a:bodyPr wrap="square" lIns="0" tIns="0" rIns="0" bIns="0" rtlCol="0"/>
            <a:lstStyle/>
            <a:p>
              <a:endParaRPr dirty="0">
                <a:latin typeface="Corbel" panose="020B0503020204020204" pitchFamily="34" charset="0"/>
              </a:endParaRPr>
            </a:p>
          </p:txBody>
        </p:sp>
      </p:grpSp>
      <p:sp>
        <p:nvSpPr>
          <p:cNvPr id="6" name="object 6"/>
          <p:cNvSpPr txBox="1"/>
          <p:nvPr/>
        </p:nvSpPr>
        <p:spPr>
          <a:xfrm>
            <a:off x="632770" y="4237661"/>
            <a:ext cx="772795" cy="347275"/>
          </a:xfrm>
          <a:prstGeom prst="rect">
            <a:avLst/>
          </a:prstGeom>
        </p:spPr>
        <p:txBody>
          <a:bodyPr vert="horz" wrap="square" lIns="0" tIns="8890" rIns="0" bIns="0" rtlCol="0">
            <a:spAutoFit/>
          </a:bodyPr>
          <a:lstStyle/>
          <a:p>
            <a:pPr marL="302260" marR="5080" indent="-290195">
              <a:lnSpc>
                <a:spcPct val="102299"/>
              </a:lnSpc>
              <a:spcBef>
                <a:spcPts val="70"/>
              </a:spcBef>
            </a:pPr>
            <a:r>
              <a:rPr sz="1100" spc="-10" dirty="0">
                <a:latin typeface="Corbel" panose="020B0503020204020204" pitchFamily="34" charset="0"/>
              </a:rPr>
              <a:t>Training</a:t>
            </a:r>
            <a:r>
              <a:rPr sz="1100" dirty="0">
                <a:latin typeface="Corbel" panose="020B0503020204020204" pitchFamily="34" charset="0"/>
              </a:rPr>
              <a:t> </a:t>
            </a:r>
            <a:r>
              <a:rPr sz="1100" spc="-25" dirty="0">
                <a:latin typeface="Corbel" panose="020B0503020204020204" pitchFamily="34" charset="0"/>
              </a:rPr>
              <a:t>Set #1</a:t>
            </a:r>
            <a:endParaRPr sz="1100" dirty="0">
              <a:latin typeface="Corbel" panose="020B0503020204020204" pitchFamily="34" charset="0"/>
            </a:endParaRPr>
          </a:p>
        </p:txBody>
      </p:sp>
      <p:grpSp>
        <p:nvGrpSpPr>
          <p:cNvPr id="7" name="object 7"/>
          <p:cNvGrpSpPr/>
          <p:nvPr/>
        </p:nvGrpSpPr>
        <p:grpSpPr>
          <a:xfrm>
            <a:off x="1794737" y="4136287"/>
            <a:ext cx="1039494" cy="582295"/>
            <a:chOff x="1794737" y="4136287"/>
            <a:chExt cx="1039494" cy="582295"/>
          </a:xfrm>
        </p:grpSpPr>
        <p:sp>
          <p:nvSpPr>
            <p:cNvPr id="8" name="object 8"/>
            <p:cNvSpPr/>
            <p:nvPr/>
          </p:nvSpPr>
          <p:spPr>
            <a:xfrm>
              <a:off x="1799500" y="4141049"/>
              <a:ext cx="1029969" cy="572770"/>
            </a:xfrm>
            <a:custGeom>
              <a:avLst/>
              <a:gdLst/>
              <a:ahLst/>
              <a:cxnLst/>
              <a:rect l="l" t="t" r="r" b="b"/>
              <a:pathLst>
                <a:path w="1029969" h="572770">
                  <a:moveTo>
                    <a:pt x="934147" y="572699"/>
                  </a:moveTo>
                  <a:lnTo>
                    <a:pt x="95451" y="572699"/>
                  </a:lnTo>
                  <a:lnTo>
                    <a:pt x="58297" y="565198"/>
                  </a:lnTo>
                  <a:lnTo>
                    <a:pt x="27957" y="544742"/>
                  </a:lnTo>
                  <a:lnTo>
                    <a:pt x="7501" y="514402"/>
                  </a:lnTo>
                  <a:lnTo>
                    <a:pt x="0" y="477247"/>
                  </a:lnTo>
                  <a:lnTo>
                    <a:pt x="0" y="95451"/>
                  </a:lnTo>
                  <a:lnTo>
                    <a:pt x="7501" y="58297"/>
                  </a:lnTo>
                  <a:lnTo>
                    <a:pt x="27957" y="27957"/>
                  </a:lnTo>
                  <a:lnTo>
                    <a:pt x="58297" y="7501"/>
                  </a:lnTo>
                  <a:lnTo>
                    <a:pt x="95451" y="0"/>
                  </a:lnTo>
                  <a:lnTo>
                    <a:pt x="934147" y="0"/>
                  </a:lnTo>
                  <a:lnTo>
                    <a:pt x="987104" y="16037"/>
                  </a:lnTo>
                  <a:lnTo>
                    <a:pt x="1022334" y="58923"/>
                  </a:lnTo>
                  <a:lnTo>
                    <a:pt x="1029599" y="95451"/>
                  </a:lnTo>
                  <a:lnTo>
                    <a:pt x="1029599" y="477247"/>
                  </a:lnTo>
                  <a:lnTo>
                    <a:pt x="1022098" y="514402"/>
                  </a:lnTo>
                  <a:lnTo>
                    <a:pt x="1001642" y="544742"/>
                  </a:lnTo>
                  <a:lnTo>
                    <a:pt x="971302" y="565198"/>
                  </a:lnTo>
                  <a:lnTo>
                    <a:pt x="934147" y="572699"/>
                  </a:lnTo>
                  <a:close/>
                </a:path>
              </a:pathLst>
            </a:custGeom>
            <a:solidFill>
              <a:srgbClr val="EEEEEE"/>
            </a:solidFill>
          </p:spPr>
          <p:txBody>
            <a:bodyPr wrap="square" lIns="0" tIns="0" rIns="0" bIns="0" rtlCol="0"/>
            <a:lstStyle/>
            <a:p>
              <a:endParaRPr dirty="0">
                <a:latin typeface="Corbel" panose="020B0503020204020204" pitchFamily="34" charset="0"/>
              </a:endParaRPr>
            </a:p>
          </p:txBody>
        </p:sp>
        <p:sp>
          <p:nvSpPr>
            <p:cNvPr id="9" name="object 9"/>
            <p:cNvSpPr/>
            <p:nvPr/>
          </p:nvSpPr>
          <p:spPr>
            <a:xfrm>
              <a:off x="1799500" y="4141049"/>
              <a:ext cx="1029969" cy="572770"/>
            </a:xfrm>
            <a:custGeom>
              <a:avLst/>
              <a:gdLst/>
              <a:ahLst/>
              <a:cxnLst/>
              <a:rect l="l" t="t" r="r" b="b"/>
              <a:pathLst>
                <a:path w="1029969" h="572770">
                  <a:moveTo>
                    <a:pt x="0" y="95451"/>
                  </a:moveTo>
                  <a:lnTo>
                    <a:pt x="7501" y="58297"/>
                  </a:lnTo>
                  <a:lnTo>
                    <a:pt x="27957" y="27957"/>
                  </a:lnTo>
                  <a:lnTo>
                    <a:pt x="58297" y="7501"/>
                  </a:lnTo>
                  <a:lnTo>
                    <a:pt x="95451" y="0"/>
                  </a:lnTo>
                  <a:lnTo>
                    <a:pt x="934147" y="0"/>
                  </a:lnTo>
                  <a:lnTo>
                    <a:pt x="987104" y="16037"/>
                  </a:lnTo>
                  <a:lnTo>
                    <a:pt x="1022334" y="58923"/>
                  </a:lnTo>
                  <a:lnTo>
                    <a:pt x="1029599" y="95451"/>
                  </a:lnTo>
                  <a:lnTo>
                    <a:pt x="1029599" y="477247"/>
                  </a:lnTo>
                  <a:lnTo>
                    <a:pt x="1022098" y="514402"/>
                  </a:lnTo>
                  <a:lnTo>
                    <a:pt x="1001642" y="544742"/>
                  </a:lnTo>
                  <a:lnTo>
                    <a:pt x="971302" y="565198"/>
                  </a:lnTo>
                  <a:lnTo>
                    <a:pt x="934147" y="572699"/>
                  </a:lnTo>
                  <a:lnTo>
                    <a:pt x="95451" y="572699"/>
                  </a:lnTo>
                  <a:lnTo>
                    <a:pt x="58297" y="565198"/>
                  </a:lnTo>
                  <a:lnTo>
                    <a:pt x="27957" y="544742"/>
                  </a:lnTo>
                  <a:lnTo>
                    <a:pt x="7501" y="514402"/>
                  </a:lnTo>
                  <a:lnTo>
                    <a:pt x="0" y="477247"/>
                  </a:lnTo>
                  <a:lnTo>
                    <a:pt x="0" y="95451"/>
                  </a:lnTo>
                  <a:close/>
                </a:path>
              </a:pathLst>
            </a:custGeom>
            <a:ln w="9524">
              <a:solidFill>
                <a:srgbClr val="595959"/>
              </a:solidFill>
            </a:ln>
          </p:spPr>
          <p:txBody>
            <a:bodyPr wrap="square" lIns="0" tIns="0" rIns="0" bIns="0" rtlCol="0"/>
            <a:lstStyle/>
            <a:p>
              <a:endParaRPr dirty="0">
                <a:latin typeface="Corbel" panose="020B0503020204020204" pitchFamily="34" charset="0"/>
              </a:endParaRPr>
            </a:p>
          </p:txBody>
        </p:sp>
      </p:grpSp>
      <p:sp>
        <p:nvSpPr>
          <p:cNvPr id="10" name="object 10"/>
          <p:cNvSpPr txBox="1"/>
          <p:nvPr/>
        </p:nvSpPr>
        <p:spPr>
          <a:xfrm>
            <a:off x="1928170" y="4237661"/>
            <a:ext cx="772795" cy="347275"/>
          </a:xfrm>
          <a:prstGeom prst="rect">
            <a:avLst/>
          </a:prstGeom>
        </p:spPr>
        <p:txBody>
          <a:bodyPr vert="horz" wrap="square" lIns="0" tIns="8890" rIns="0" bIns="0" rtlCol="0">
            <a:spAutoFit/>
          </a:bodyPr>
          <a:lstStyle/>
          <a:p>
            <a:pPr marL="302260" marR="5080" indent="-290195">
              <a:lnSpc>
                <a:spcPct val="102299"/>
              </a:lnSpc>
              <a:spcBef>
                <a:spcPts val="70"/>
              </a:spcBef>
            </a:pPr>
            <a:r>
              <a:rPr sz="1100" spc="-10" dirty="0">
                <a:latin typeface="Corbel" panose="020B0503020204020204" pitchFamily="34" charset="0"/>
              </a:rPr>
              <a:t>Training</a:t>
            </a:r>
            <a:r>
              <a:rPr sz="1100" dirty="0">
                <a:latin typeface="Corbel" panose="020B0503020204020204" pitchFamily="34" charset="0"/>
              </a:rPr>
              <a:t> </a:t>
            </a:r>
            <a:r>
              <a:rPr sz="1100" spc="-25" dirty="0">
                <a:latin typeface="Corbel" panose="020B0503020204020204" pitchFamily="34" charset="0"/>
              </a:rPr>
              <a:t>Set #2</a:t>
            </a:r>
            <a:endParaRPr sz="1100" dirty="0">
              <a:latin typeface="Corbel" panose="020B0503020204020204" pitchFamily="34" charset="0"/>
            </a:endParaRPr>
          </a:p>
        </p:txBody>
      </p:sp>
      <p:sp>
        <p:nvSpPr>
          <p:cNvPr id="11" name="object 11"/>
          <p:cNvSpPr/>
          <p:nvPr/>
        </p:nvSpPr>
        <p:spPr>
          <a:xfrm>
            <a:off x="1689459" y="2791249"/>
            <a:ext cx="92075" cy="984250"/>
          </a:xfrm>
          <a:custGeom>
            <a:avLst/>
            <a:gdLst/>
            <a:ahLst/>
            <a:cxnLst/>
            <a:rect l="l" t="t" r="r" b="b"/>
            <a:pathLst>
              <a:path w="92075" h="984250">
                <a:moveTo>
                  <a:pt x="91499" y="983699"/>
                </a:moveTo>
                <a:lnTo>
                  <a:pt x="55884" y="983100"/>
                </a:lnTo>
                <a:lnTo>
                  <a:pt x="26799" y="981466"/>
                </a:lnTo>
                <a:lnTo>
                  <a:pt x="7190" y="979043"/>
                </a:lnTo>
                <a:lnTo>
                  <a:pt x="0" y="976075"/>
                </a:lnTo>
                <a:lnTo>
                  <a:pt x="0" y="7624"/>
                </a:lnTo>
                <a:lnTo>
                  <a:pt x="40735" y="1281"/>
                </a:lnTo>
                <a:lnTo>
                  <a:pt x="73565" y="147"/>
                </a:lnTo>
                <a:lnTo>
                  <a:pt x="91499" y="0"/>
                </a:lnTo>
              </a:path>
            </a:pathLst>
          </a:custGeom>
          <a:ln w="9524">
            <a:solidFill>
              <a:srgbClr val="595959"/>
            </a:solidFill>
          </a:ln>
        </p:spPr>
        <p:txBody>
          <a:bodyPr wrap="square" lIns="0" tIns="0" rIns="0" bIns="0" rtlCol="0"/>
          <a:lstStyle/>
          <a:p>
            <a:endParaRPr dirty="0">
              <a:latin typeface="Corbel" panose="020B0503020204020204" pitchFamily="34" charset="0"/>
            </a:endParaRPr>
          </a:p>
        </p:txBody>
      </p:sp>
      <p:graphicFrame>
        <p:nvGraphicFramePr>
          <p:cNvPr id="12" name="object 12"/>
          <p:cNvGraphicFramePr>
            <a:graphicFrameLocks noGrp="1"/>
          </p:cNvGraphicFramePr>
          <p:nvPr/>
        </p:nvGraphicFramePr>
        <p:xfrm>
          <a:off x="1799097" y="2847486"/>
          <a:ext cx="1029335" cy="868680"/>
        </p:xfrm>
        <a:graphic>
          <a:graphicData uri="http://schemas.openxmlformats.org/drawingml/2006/table">
            <a:tbl>
              <a:tblPr firstRow="1" bandRow="1">
                <a:tableStyleId>{2D5ABB26-0587-4C30-8999-92F81FD0307C}</a:tableStyleId>
              </a:tblPr>
              <a:tblGrid>
                <a:gridCol w="1029335">
                  <a:extLst>
                    <a:ext uri="{9D8B030D-6E8A-4147-A177-3AD203B41FA5}">
                      <a16:colId xmlns:a16="http://schemas.microsoft.com/office/drawing/2014/main" val="20000"/>
                    </a:ext>
                  </a:extLst>
                </a:gridCol>
              </a:tblGrid>
              <a:tr h="205740">
                <a:tc>
                  <a:txBody>
                    <a:bodyPr/>
                    <a:lstStyle/>
                    <a:p>
                      <a:pPr marL="174625">
                        <a:lnSpc>
                          <a:spcPct val="100000"/>
                        </a:lnSpc>
                        <a:spcBef>
                          <a:spcPts val="80"/>
                        </a:spcBef>
                      </a:pPr>
                      <a:r>
                        <a:rPr sz="1000" b="0" i="0" dirty="0">
                          <a:latin typeface="Corbel" panose="020B0503020204020204" pitchFamily="34" charset="0"/>
                          <a:cs typeface="Arial"/>
                        </a:rPr>
                        <a:t>Example</a:t>
                      </a:r>
                      <a:r>
                        <a:rPr sz="1000" b="0" i="0" spc="-45" dirty="0">
                          <a:latin typeface="Corbel" panose="020B0503020204020204" pitchFamily="34" charset="0"/>
                          <a:cs typeface="Arial"/>
                        </a:rPr>
                        <a:t> </a:t>
                      </a:r>
                      <a:r>
                        <a:rPr sz="1000" b="0" i="0" spc="-25" dirty="0">
                          <a:latin typeface="Corbel" panose="020B0503020204020204" pitchFamily="34" charset="0"/>
                          <a:cs typeface="Arial"/>
                        </a:rPr>
                        <a:t>#1</a:t>
                      </a:r>
                      <a:endParaRPr sz="1000" b="0" i="0" dirty="0">
                        <a:latin typeface="Corbel" panose="020B0503020204020204" pitchFamily="34" charset="0"/>
                        <a:cs typeface="Arial"/>
                      </a:endParaRPr>
                    </a:p>
                  </a:txBody>
                  <a:tcPr marL="0" marR="0" marT="10160" marB="0">
                    <a:lnL w="9525">
                      <a:solidFill>
                        <a:srgbClr val="595959"/>
                      </a:solidFill>
                      <a:prstDash val="solid"/>
                    </a:lnL>
                    <a:lnR w="9525">
                      <a:solidFill>
                        <a:srgbClr val="595959"/>
                      </a:solidFill>
                      <a:prstDash val="solid"/>
                    </a:lnR>
                    <a:lnT w="9525">
                      <a:solidFill>
                        <a:srgbClr val="595959"/>
                      </a:solidFill>
                      <a:prstDash val="solid"/>
                    </a:lnT>
                    <a:lnB w="9525">
                      <a:solidFill>
                        <a:srgbClr val="595959"/>
                      </a:solidFill>
                      <a:prstDash val="solid"/>
                    </a:lnB>
                    <a:solidFill>
                      <a:srgbClr val="F4CCCC"/>
                    </a:solidFill>
                  </a:tcPr>
                </a:tc>
                <a:extLst>
                  <a:ext uri="{0D108BD9-81ED-4DB2-BD59-A6C34878D82A}">
                    <a16:rowId xmlns:a16="http://schemas.microsoft.com/office/drawing/2014/main" val="10000"/>
                  </a:ext>
                </a:extLst>
              </a:tr>
              <a:tr h="228600">
                <a:tc>
                  <a:txBody>
                    <a:bodyPr/>
                    <a:lstStyle/>
                    <a:p>
                      <a:pPr marL="174625">
                        <a:lnSpc>
                          <a:spcPct val="100000"/>
                        </a:lnSpc>
                        <a:spcBef>
                          <a:spcPts val="260"/>
                        </a:spcBef>
                      </a:pPr>
                      <a:r>
                        <a:rPr sz="1000" b="0" i="0" dirty="0">
                          <a:latin typeface="Corbel" panose="020B0503020204020204" pitchFamily="34" charset="0"/>
                          <a:cs typeface="Arial"/>
                        </a:rPr>
                        <a:t>Example</a:t>
                      </a:r>
                      <a:r>
                        <a:rPr sz="1000" b="0" i="0" spc="-45" dirty="0">
                          <a:latin typeface="Corbel" panose="020B0503020204020204" pitchFamily="34" charset="0"/>
                          <a:cs typeface="Arial"/>
                        </a:rPr>
                        <a:t> </a:t>
                      </a:r>
                      <a:r>
                        <a:rPr sz="1000" b="0" i="0" spc="-25" dirty="0">
                          <a:latin typeface="Corbel" panose="020B0503020204020204" pitchFamily="34" charset="0"/>
                          <a:cs typeface="Arial"/>
                        </a:rPr>
                        <a:t>#2</a:t>
                      </a:r>
                      <a:endParaRPr sz="1000" b="0" i="0" dirty="0">
                        <a:latin typeface="Corbel" panose="020B0503020204020204" pitchFamily="34" charset="0"/>
                        <a:cs typeface="Arial"/>
                      </a:endParaRPr>
                    </a:p>
                  </a:txBody>
                  <a:tcPr marL="0" marR="0" marT="33020" marB="0">
                    <a:lnL w="9525">
                      <a:solidFill>
                        <a:srgbClr val="595959"/>
                      </a:solidFill>
                      <a:prstDash val="solid"/>
                    </a:lnL>
                    <a:lnR w="9525">
                      <a:solidFill>
                        <a:srgbClr val="595959"/>
                      </a:solidFill>
                      <a:prstDash val="solid"/>
                    </a:lnR>
                    <a:lnT w="9525">
                      <a:solidFill>
                        <a:srgbClr val="595959"/>
                      </a:solidFill>
                      <a:prstDash val="solid"/>
                    </a:lnT>
                    <a:lnB w="9525">
                      <a:solidFill>
                        <a:srgbClr val="595959"/>
                      </a:solidFill>
                      <a:prstDash val="solid"/>
                    </a:lnB>
                    <a:solidFill>
                      <a:srgbClr val="FCE4CD"/>
                    </a:solidFill>
                  </a:tcPr>
                </a:tc>
                <a:extLst>
                  <a:ext uri="{0D108BD9-81ED-4DB2-BD59-A6C34878D82A}">
                    <a16:rowId xmlns:a16="http://schemas.microsoft.com/office/drawing/2014/main" val="10001"/>
                  </a:ext>
                </a:extLst>
              </a:tr>
              <a:tr h="228600">
                <a:tc>
                  <a:txBody>
                    <a:bodyPr/>
                    <a:lstStyle/>
                    <a:p>
                      <a:pPr marL="174625">
                        <a:lnSpc>
                          <a:spcPct val="100000"/>
                        </a:lnSpc>
                        <a:spcBef>
                          <a:spcPts val="260"/>
                        </a:spcBef>
                      </a:pPr>
                      <a:r>
                        <a:rPr sz="1000" b="0" i="0" dirty="0">
                          <a:latin typeface="Corbel" panose="020B0503020204020204" pitchFamily="34" charset="0"/>
                          <a:cs typeface="Arial"/>
                        </a:rPr>
                        <a:t>Example</a:t>
                      </a:r>
                      <a:r>
                        <a:rPr sz="1000" b="0" i="0" spc="-45" dirty="0">
                          <a:latin typeface="Corbel" panose="020B0503020204020204" pitchFamily="34" charset="0"/>
                          <a:cs typeface="Arial"/>
                        </a:rPr>
                        <a:t> </a:t>
                      </a:r>
                      <a:r>
                        <a:rPr sz="1000" b="0" i="0" spc="-25" dirty="0">
                          <a:latin typeface="Corbel" panose="020B0503020204020204" pitchFamily="34" charset="0"/>
                          <a:cs typeface="Arial"/>
                        </a:rPr>
                        <a:t>#3</a:t>
                      </a:r>
                      <a:endParaRPr sz="1000" b="0" i="0" dirty="0">
                        <a:latin typeface="Corbel" panose="020B0503020204020204" pitchFamily="34" charset="0"/>
                        <a:cs typeface="Arial"/>
                      </a:endParaRPr>
                    </a:p>
                  </a:txBody>
                  <a:tcPr marL="0" marR="0" marT="33020" marB="0">
                    <a:lnL w="9525">
                      <a:solidFill>
                        <a:srgbClr val="595959"/>
                      </a:solidFill>
                      <a:prstDash val="solid"/>
                    </a:lnL>
                    <a:lnR w="9525">
                      <a:solidFill>
                        <a:srgbClr val="595959"/>
                      </a:solidFill>
                      <a:prstDash val="solid"/>
                    </a:lnR>
                    <a:lnT w="9525">
                      <a:solidFill>
                        <a:srgbClr val="595959"/>
                      </a:solidFill>
                      <a:prstDash val="solid"/>
                    </a:lnT>
                    <a:lnB w="9525">
                      <a:solidFill>
                        <a:srgbClr val="595959"/>
                      </a:solidFill>
                      <a:prstDash val="solid"/>
                    </a:lnB>
                    <a:solidFill>
                      <a:srgbClr val="D9EAD3"/>
                    </a:solidFill>
                  </a:tcPr>
                </a:tc>
                <a:extLst>
                  <a:ext uri="{0D108BD9-81ED-4DB2-BD59-A6C34878D82A}">
                    <a16:rowId xmlns:a16="http://schemas.microsoft.com/office/drawing/2014/main" val="10002"/>
                  </a:ext>
                </a:extLst>
              </a:tr>
              <a:tr h="205740">
                <a:tc>
                  <a:txBody>
                    <a:bodyPr/>
                    <a:lstStyle/>
                    <a:p>
                      <a:pPr marL="174625">
                        <a:lnSpc>
                          <a:spcPct val="100000"/>
                        </a:lnSpc>
                        <a:spcBef>
                          <a:spcPts val="259"/>
                        </a:spcBef>
                      </a:pPr>
                      <a:r>
                        <a:rPr sz="1000" b="0" i="0" dirty="0">
                          <a:latin typeface="Corbel" panose="020B0503020204020204" pitchFamily="34" charset="0"/>
                          <a:cs typeface="Arial"/>
                        </a:rPr>
                        <a:t>Example</a:t>
                      </a:r>
                      <a:r>
                        <a:rPr sz="1000" b="0" i="0" spc="-45" dirty="0">
                          <a:latin typeface="Corbel" panose="020B0503020204020204" pitchFamily="34" charset="0"/>
                          <a:cs typeface="Arial"/>
                        </a:rPr>
                        <a:t> </a:t>
                      </a:r>
                      <a:r>
                        <a:rPr sz="1000" b="0" i="0" spc="-25" dirty="0">
                          <a:latin typeface="Corbel" panose="020B0503020204020204" pitchFamily="34" charset="0"/>
                          <a:cs typeface="Arial"/>
                        </a:rPr>
                        <a:t>#4</a:t>
                      </a:r>
                      <a:endParaRPr sz="1000" b="0" i="0" dirty="0">
                        <a:latin typeface="Corbel" panose="020B0503020204020204" pitchFamily="34" charset="0"/>
                        <a:cs typeface="Arial"/>
                      </a:endParaRPr>
                    </a:p>
                  </a:txBody>
                  <a:tcPr marL="0" marR="0" marT="33019" marB="0">
                    <a:lnL w="9525">
                      <a:solidFill>
                        <a:srgbClr val="595959"/>
                      </a:solidFill>
                      <a:prstDash val="solid"/>
                    </a:lnL>
                    <a:lnR w="9525">
                      <a:solidFill>
                        <a:srgbClr val="595959"/>
                      </a:solidFill>
                      <a:prstDash val="solid"/>
                    </a:lnR>
                    <a:lnT w="9525">
                      <a:solidFill>
                        <a:srgbClr val="595959"/>
                      </a:solidFill>
                      <a:prstDash val="solid"/>
                    </a:lnT>
                    <a:lnB w="9525">
                      <a:solidFill>
                        <a:srgbClr val="595959"/>
                      </a:solidFill>
                      <a:prstDash val="solid"/>
                    </a:lnB>
                    <a:solidFill>
                      <a:srgbClr val="C9DAF7"/>
                    </a:solidFill>
                  </a:tcPr>
                </a:tc>
                <a:extLst>
                  <a:ext uri="{0D108BD9-81ED-4DB2-BD59-A6C34878D82A}">
                    <a16:rowId xmlns:a16="http://schemas.microsoft.com/office/drawing/2014/main" val="10003"/>
                  </a:ext>
                </a:extLst>
              </a:tr>
            </a:tbl>
          </a:graphicData>
        </a:graphic>
      </p:graphicFrame>
      <p:sp>
        <p:nvSpPr>
          <p:cNvPr id="13" name="object 13"/>
          <p:cNvSpPr/>
          <p:nvPr/>
        </p:nvSpPr>
        <p:spPr>
          <a:xfrm>
            <a:off x="1689250" y="2791249"/>
            <a:ext cx="1250315" cy="1365250"/>
          </a:xfrm>
          <a:custGeom>
            <a:avLst/>
            <a:gdLst/>
            <a:ahLst/>
            <a:cxnLst/>
            <a:rect l="l" t="t" r="r" b="b"/>
            <a:pathLst>
              <a:path w="1250314" h="1365250">
                <a:moveTo>
                  <a:pt x="0" y="1006572"/>
                </a:moveTo>
                <a:lnTo>
                  <a:pt x="125399" y="1365072"/>
                </a:lnTo>
              </a:path>
              <a:path w="1250314" h="1365250">
                <a:moveTo>
                  <a:pt x="1158398" y="983699"/>
                </a:moveTo>
                <a:lnTo>
                  <a:pt x="1194014" y="983100"/>
                </a:lnTo>
                <a:lnTo>
                  <a:pt x="1223098" y="981466"/>
                </a:lnTo>
                <a:lnTo>
                  <a:pt x="1242708" y="979043"/>
                </a:lnTo>
                <a:lnTo>
                  <a:pt x="1249898" y="976075"/>
                </a:lnTo>
                <a:lnTo>
                  <a:pt x="1249898" y="7624"/>
                </a:lnTo>
                <a:lnTo>
                  <a:pt x="1209162" y="1281"/>
                </a:lnTo>
                <a:lnTo>
                  <a:pt x="1176332" y="147"/>
                </a:lnTo>
                <a:lnTo>
                  <a:pt x="1158398" y="0"/>
                </a:lnTo>
              </a:path>
              <a:path w="1250314" h="1365250">
                <a:moveTo>
                  <a:pt x="1245520" y="1006572"/>
                </a:moveTo>
                <a:lnTo>
                  <a:pt x="1120120" y="1365072"/>
                </a:lnTo>
              </a:path>
            </a:pathLst>
          </a:custGeom>
          <a:ln w="9524">
            <a:solidFill>
              <a:srgbClr val="595959"/>
            </a:solidFill>
          </a:ln>
        </p:spPr>
        <p:txBody>
          <a:bodyPr wrap="square" lIns="0" tIns="0" rIns="0" bIns="0" rtlCol="0"/>
          <a:lstStyle/>
          <a:p>
            <a:endParaRPr dirty="0">
              <a:latin typeface="Corbel" panose="020B0503020204020204" pitchFamily="34" charset="0"/>
            </a:endParaRPr>
          </a:p>
        </p:txBody>
      </p:sp>
      <p:grpSp>
        <p:nvGrpSpPr>
          <p:cNvPr id="14" name="object 14"/>
          <p:cNvGrpSpPr/>
          <p:nvPr/>
        </p:nvGrpSpPr>
        <p:grpSpPr>
          <a:xfrm>
            <a:off x="170786" y="1169661"/>
            <a:ext cx="845819" cy="680720"/>
            <a:chOff x="170786" y="1169661"/>
            <a:chExt cx="845819" cy="680720"/>
          </a:xfrm>
        </p:grpSpPr>
        <p:sp>
          <p:nvSpPr>
            <p:cNvPr id="15" name="object 15"/>
            <p:cNvSpPr/>
            <p:nvPr/>
          </p:nvSpPr>
          <p:spPr>
            <a:xfrm>
              <a:off x="175548" y="1174423"/>
              <a:ext cx="836294" cy="671195"/>
            </a:xfrm>
            <a:custGeom>
              <a:avLst/>
              <a:gdLst/>
              <a:ahLst/>
              <a:cxnLst/>
              <a:rect l="l" t="t" r="r" b="b"/>
              <a:pathLst>
                <a:path w="836294" h="671194">
                  <a:moveTo>
                    <a:pt x="835799" y="671099"/>
                  </a:moveTo>
                  <a:lnTo>
                    <a:pt x="0" y="671099"/>
                  </a:lnTo>
                  <a:lnTo>
                    <a:pt x="0" y="0"/>
                  </a:lnTo>
                  <a:lnTo>
                    <a:pt x="835799" y="0"/>
                  </a:lnTo>
                  <a:lnTo>
                    <a:pt x="835799" y="671099"/>
                  </a:lnTo>
                  <a:close/>
                </a:path>
              </a:pathLst>
            </a:custGeom>
            <a:solidFill>
              <a:srgbClr val="EEEEEE"/>
            </a:solidFill>
          </p:spPr>
          <p:txBody>
            <a:bodyPr wrap="square" lIns="0" tIns="0" rIns="0" bIns="0" rtlCol="0"/>
            <a:lstStyle/>
            <a:p>
              <a:endParaRPr dirty="0">
                <a:latin typeface="Corbel" panose="020B0503020204020204" pitchFamily="34" charset="0"/>
              </a:endParaRPr>
            </a:p>
          </p:txBody>
        </p:sp>
        <p:sp>
          <p:nvSpPr>
            <p:cNvPr id="16" name="object 16"/>
            <p:cNvSpPr/>
            <p:nvPr/>
          </p:nvSpPr>
          <p:spPr>
            <a:xfrm>
              <a:off x="175548" y="1174423"/>
              <a:ext cx="836294" cy="671195"/>
            </a:xfrm>
            <a:custGeom>
              <a:avLst/>
              <a:gdLst/>
              <a:ahLst/>
              <a:cxnLst/>
              <a:rect l="l" t="t" r="r" b="b"/>
              <a:pathLst>
                <a:path w="836294" h="671194">
                  <a:moveTo>
                    <a:pt x="0" y="0"/>
                  </a:moveTo>
                  <a:lnTo>
                    <a:pt x="835799" y="0"/>
                  </a:lnTo>
                  <a:lnTo>
                    <a:pt x="835799" y="671099"/>
                  </a:lnTo>
                  <a:lnTo>
                    <a:pt x="0" y="671099"/>
                  </a:lnTo>
                  <a:lnTo>
                    <a:pt x="0" y="0"/>
                  </a:lnTo>
                  <a:close/>
                </a:path>
              </a:pathLst>
            </a:custGeom>
            <a:ln w="9524">
              <a:solidFill>
                <a:srgbClr val="595959"/>
              </a:solidFill>
            </a:ln>
          </p:spPr>
          <p:txBody>
            <a:bodyPr wrap="square" lIns="0" tIns="0" rIns="0" bIns="0" rtlCol="0"/>
            <a:lstStyle/>
            <a:p>
              <a:endParaRPr dirty="0">
                <a:latin typeface="Corbel" panose="020B0503020204020204" pitchFamily="34" charset="0"/>
              </a:endParaRPr>
            </a:p>
          </p:txBody>
        </p:sp>
      </p:grpSp>
      <p:graphicFrame>
        <p:nvGraphicFramePr>
          <p:cNvPr id="17" name="object 17"/>
          <p:cNvGraphicFramePr>
            <a:graphicFrameLocks noGrp="1"/>
          </p:cNvGraphicFramePr>
          <p:nvPr/>
        </p:nvGraphicFramePr>
        <p:xfrm>
          <a:off x="275087" y="1247287"/>
          <a:ext cx="621030" cy="523240"/>
        </p:xfrm>
        <a:graphic>
          <a:graphicData uri="http://schemas.openxmlformats.org/drawingml/2006/table">
            <a:tbl>
              <a:tblPr firstRow="1" bandRow="1">
                <a:tableStyleId>{2D5ABB26-0587-4C30-8999-92F81FD0307C}</a:tableStyleId>
              </a:tblPr>
              <a:tblGrid>
                <a:gridCol w="621030">
                  <a:extLst>
                    <a:ext uri="{9D8B030D-6E8A-4147-A177-3AD203B41FA5}">
                      <a16:colId xmlns:a16="http://schemas.microsoft.com/office/drawing/2014/main" val="20000"/>
                    </a:ext>
                  </a:extLst>
                </a:gridCol>
              </a:tblGrid>
              <a:tr h="123825">
                <a:tc>
                  <a:txBody>
                    <a:bodyPr/>
                    <a:lstStyle/>
                    <a:p>
                      <a:pPr algn="ctr">
                        <a:lnSpc>
                          <a:spcPct val="100000"/>
                        </a:lnSpc>
                        <a:spcBef>
                          <a:spcPts val="35"/>
                        </a:spcBef>
                      </a:pPr>
                      <a:r>
                        <a:rPr sz="600" b="0" i="0" dirty="0">
                          <a:latin typeface="Corbel" panose="020B0503020204020204" pitchFamily="34" charset="0"/>
                          <a:cs typeface="Arial"/>
                        </a:rPr>
                        <a:t>Example</a:t>
                      </a:r>
                      <a:r>
                        <a:rPr sz="600" b="0" i="0" spc="-35" dirty="0">
                          <a:latin typeface="Corbel" panose="020B0503020204020204" pitchFamily="34" charset="0"/>
                          <a:cs typeface="Arial"/>
                        </a:rPr>
                        <a:t> </a:t>
                      </a:r>
                      <a:r>
                        <a:rPr sz="600" b="0" i="0" spc="-25" dirty="0">
                          <a:latin typeface="Corbel" panose="020B0503020204020204" pitchFamily="34" charset="0"/>
                          <a:cs typeface="Arial"/>
                        </a:rPr>
                        <a:t>#1</a:t>
                      </a:r>
                      <a:endParaRPr sz="600" b="0" i="0" dirty="0">
                        <a:latin typeface="Corbel" panose="020B0503020204020204" pitchFamily="34" charset="0"/>
                        <a:cs typeface="Arial"/>
                      </a:endParaRPr>
                    </a:p>
                  </a:txBody>
                  <a:tcPr marL="0" marR="0" marT="4445" marB="0">
                    <a:lnL w="9525">
                      <a:solidFill>
                        <a:srgbClr val="666666"/>
                      </a:solidFill>
                      <a:prstDash val="solid"/>
                    </a:lnL>
                    <a:lnR w="9525">
                      <a:solidFill>
                        <a:srgbClr val="666666"/>
                      </a:solidFill>
                      <a:prstDash val="solid"/>
                    </a:lnR>
                    <a:lnT w="9525">
                      <a:solidFill>
                        <a:srgbClr val="666666"/>
                      </a:solidFill>
                      <a:prstDash val="solid"/>
                    </a:lnT>
                    <a:lnB w="9525">
                      <a:solidFill>
                        <a:srgbClr val="666666"/>
                      </a:solidFill>
                      <a:prstDash val="solid"/>
                    </a:lnB>
                    <a:solidFill>
                      <a:srgbClr val="F4CCCC"/>
                    </a:solidFill>
                  </a:tcPr>
                </a:tc>
                <a:extLst>
                  <a:ext uri="{0D108BD9-81ED-4DB2-BD59-A6C34878D82A}">
                    <a16:rowId xmlns:a16="http://schemas.microsoft.com/office/drawing/2014/main" val="10000"/>
                  </a:ext>
                </a:extLst>
              </a:tr>
              <a:tr h="137795">
                <a:tc>
                  <a:txBody>
                    <a:bodyPr/>
                    <a:lstStyle/>
                    <a:p>
                      <a:pPr algn="ctr">
                        <a:lnSpc>
                          <a:spcPct val="100000"/>
                        </a:lnSpc>
                        <a:spcBef>
                          <a:spcPts val="145"/>
                        </a:spcBef>
                      </a:pPr>
                      <a:r>
                        <a:rPr sz="600" b="0" i="0" dirty="0">
                          <a:latin typeface="Corbel" panose="020B0503020204020204" pitchFamily="34" charset="0"/>
                          <a:cs typeface="Arial"/>
                        </a:rPr>
                        <a:t>Example</a:t>
                      </a:r>
                      <a:r>
                        <a:rPr sz="600" b="0" i="0" spc="-35" dirty="0">
                          <a:latin typeface="Corbel" panose="020B0503020204020204" pitchFamily="34" charset="0"/>
                          <a:cs typeface="Arial"/>
                        </a:rPr>
                        <a:t> </a:t>
                      </a:r>
                      <a:r>
                        <a:rPr sz="600" b="0" i="0" spc="-25" dirty="0">
                          <a:latin typeface="Corbel" panose="020B0503020204020204" pitchFamily="34" charset="0"/>
                          <a:cs typeface="Arial"/>
                        </a:rPr>
                        <a:t>#2</a:t>
                      </a:r>
                      <a:endParaRPr sz="600" b="0" i="0" dirty="0">
                        <a:latin typeface="Corbel" panose="020B0503020204020204" pitchFamily="34" charset="0"/>
                        <a:cs typeface="Arial"/>
                      </a:endParaRPr>
                    </a:p>
                  </a:txBody>
                  <a:tcPr marL="0" marR="0" marT="18415" marB="0">
                    <a:lnL w="9525">
                      <a:solidFill>
                        <a:srgbClr val="666666"/>
                      </a:solidFill>
                      <a:prstDash val="solid"/>
                    </a:lnL>
                    <a:lnR w="9525">
                      <a:solidFill>
                        <a:srgbClr val="666666"/>
                      </a:solidFill>
                      <a:prstDash val="solid"/>
                    </a:lnR>
                    <a:lnT w="9525">
                      <a:solidFill>
                        <a:srgbClr val="666666"/>
                      </a:solidFill>
                      <a:prstDash val="solid"/>
                    </a:lnT>
                    <a:lnB w="9525">
                      <a:solidFill>
                        <a:srgbClr val="666666"/>
                      </a:solidFill>
                      <a:prstDash val="solid"/>
                    </a:lnB>
                    <a:solidFill>
                      <a:srgbClr val="FCE4CD"/>
                    </a:solidFill>
                  </a:tcPr>
                </a:tc>
                <a:extLst>
                  <a:ext uri="{0D108BD9-81ED-4DB2-BD59-A6C34878D82A}">
                    <a16:rowId xmlns:a16="http://schemas.microsoft.com/office/drawing/2014/main" val="10001"/>
                  </a:ext>
                </a:extLst>
              </a:tr>
              <a:tr h="137795">
                <a:tc>
                  <a:txBody>
                    <a:bodyPr/>
                    <a:lstStyle/>
                    <a:p>
                      <a:pPr algn="ctr">
                        <a:lnSpc>
                          <a:spcPct val="100000"/>
                        </a:lnSpc>
                        <a:spcBef>
                          <a:spcPts val="145"/>
                        </a:spcBef>
                      </a:pPr>
                      <a:r>
                        <a:rPr sz="600" b="0" i="0" dirty="0">
                          <a:latin typeface="Corbel" panose="020B0503020204020204" pitchFamily="34" charset="0"/>
                          <a:cs typeface="Arial"/>
                        </a:rPr>
                        <a:t>Example</a:t>
                      </a:r>
                      <a:r>
                        <a:rPr sz="600" b="0" i="0" spc="-35" dirty="0">
                          <a:latin typeface="Corbel" panose="020B0503020204020204" pitchFamily="34" charset="0"/>
                          <a:cs typeface="Arial"/>
                        </a:rPr>
                        <a:t> </a:t>
                      </a:r>
                      <a:r>
                        <a:rPr sz="600" b="0" i="0" spc="-25" dirty="0">
                          <a:latin typeface="Corbel" panose="020B0503020204020204" pitchFamily="34" charset="0"/>
                          <a:cs typeface="Arial"/>
                        </a:rPr>
                        <a:t>#3</a:t>
                      </a:r>
                      <a:endParaRPr sz="600" b="0" i="0" dirty="0">
                        <a:latin typeface="Corbel" panose="020B0503020204020204" pitchFamily="34" charset="0"/>
                        <a:cs typeface="Arial"/>
                      </a:endParaRPr>
                    </a:p>
                  </a:txBody>
                  <a:tcPr marL="0" marR="0" marT="18415" marB="0">
                    <a:lnL w="9525">
                      <a:solidFill>
                        <a:srgbClr val="666666"/>
                      </a:solidFill>
                      <a:prstDash val="solid"/>
                    </a:lnL>
                    <a:lnR w="9525">
                      <a:solidFill>
                        <a:srgbClr val="666666"/>
                      </a:solidFill>
                      <a:prstDash val="solid"/>
                    </a:lnR>
                    <a:lnT w="9525">
                      <a:solidFill>
                        <a:srgbClr val="666666"/>
                      </a:solidFill>
                      <a:prstDash val="solid"/>
                    </a:lnT>
                    <a:lnB w="9525">
                      <a:solidFill>
                        <a:srgbClr val="666666"/>
                      </a:solidFill>
                      <a:prstDash val="solid"/>
                    </a:lnB>
                    <a:solidFill>
                      <a:srgbClr val="D9EAD3"/>
                    </a:solidFill>
                  </a:tcPr>
                </a:tc>
                <a:extLst>
                  <a:ext uri="{0D108BD9-81ED-4DB2-BD59-A6C34878D82A}">
                    <a16:rowId xmlns:a16="http://schemas.microsoft.com/office/drawing/2014/main" val="10002"/>
                  </a:ext>
                </a:extLst>
              </a:tr>
              <a:tr h="123825">
                <a:tc>
                  <a:txBody>
                    <a:bodyPr/>
                    <a:lstStyle/>
                    <a:p>
                      <a:pPr algn="ctr">
                        <a:lnSpc>
                          <a:spcPct val="100000"/>
                        </a:lnSpc>
                        <a:spcBef>
                          <a:spcPts val="145"/>
                        </a:spcBef>
                      </a:pPr>
                      <a:r>
                        <a:rPr sz="600" b="0" i="0" dirty="0">
                          <a:latin typeface="Corbel" panose="020B0503020204020204" pitchFamily="34" charset="0"/>
                          <a:cs typeface="Arial"/>
                        </a:rPr>
                        <a:t>Example</a:t>
                      </a:r>
                      <a:r>
                        <a:rPr sz="600" b="0" i="0" spc="-35" dirty="0">
                          <a:latin typeface="Corbel" panose="020B0503020204020204" pitchFamily="34" charset="0"/>
                          <a:cs typeface="Arial"/>
                        </a:rPr>
                        <a:t> </a:t>
                      </a:r>
                      <a:r>
                        <a:rPr sz="600" b="0" i="0" spc="-25" dirty="0">
                          <a:latin typeface="Corbel" panose="020B0503020204020204" pitchFamily="34" charset="0"/>
                          <a:cs typeface="Arial"/>
                        </a:rPr>
                        <a:t>#4</a:t>
                      </a:r>
                      <a:endParaRPr sz="600" b="0" i="0" dirty="0">
                        <a:latin typeface="Corbel" panose="020B0503020204020204" pitchFamily="34" charset="0"/>
                        <a:cs typeface="Arial"/>
                      </a:endParaRPr>
                    </a:p>
                  </a:txBody>
                  <a:tcPr marL="0" marR="0" marT="18415" marB="0">
                    <a:lnL w="9525">
                      <a:solidFill>
                        <a:srgbClr val="666666"/>
                      </a:solidFill>
                      <a:prstDash val="solid"/>
                    </a:lnL>
                    <a:lnR w="9525">
                      <a:solidFill>
                        <a:srgbClr val="666666"/>
                      </a:solidFill>
                      <a:prstDash val="solid"/>
                    </a:lnR>
                    <a:lnT w="9525">
                      <a:solidFill>
                        <a:srgbClr val="666666"/>
                      </a:solidFill>
                      <a:prstDash val="solid"/>
                    </a:lnT>
                    <a:lnB w="9525">
                      <a:solidFill>
                        <a:srgbClr val="666666"/>
                      </a:solidFill>
                      <a:prstDash val="solid"/>
                    </a:lnB>
                    <a:solidFill>
                      <a:srgbClr val="C9DAF7"/>
                    </a:solidFill>
                  </a:tcPr>
                </a:tc>
                <a:extLst>
                  <a:ext uri="{0D108BD9-81ED-4DB2-BD59-A6C34878D82A}">
                    <a16:rowId xmlns:a16="http://schemas.microsoft.com/office/drawing/2014/main" val="10003"/>
                  </a:ext>
                </a:extLst>
              </a:tr>
            </a:tbl>
          </a:graphicData>
        </a:graphic>
      </p:graphicFrame>
      <p:sp>
        <p:nvSpPr>
          <p:cNvPr id="18" name="object 18"/>
          <p:cNvSpPr txBox="1"/>
          <p:nvPr/>
        </p:nvSpPr>
        <p:spPr>
          <a:xfrm>
            <a:off x="365759" y="1951454"/>
            <a:ext cx="450215" cy="120546"/>
          </a:xfrm>
          <a:prstGeom prst="rect">
            <a:avLst/>
          </a:prstGeom>
        </p:spPr>
        <p:txBody>
          <a:bodyPr vert="horz" wrap="square" lIns="0" tIns="12700" rIns="0" bIns="0" rtlCol="0">
            <a:spAutoFit/>
          </a:bodyPr>
          <a:lstStyle/>
          <a:p>
            <a:pPr marL="12700">
              <a:lnSpc>
                <a:spcPct val="100000"/>
              </a:lnSpc>
              <a:spcBef>
                <a:spcPts val="100"/>
              </a:spcBef>
            </a:pPr>
            <a:r>
              <a:rPr sz="700" dirty="0">
                <a:latin typeface="Corbel" panose="020B0503020204020204" pitchFamily="34" charset="0"/>
              </a:rPr>
              <a:t>Prompt</a:t>
            </a:r>
            <a:r>
              <a:rPr sz="700" spc="25" dirty="0">
                <a:latin typeface="Corbel" panose="020B0503020204020204" pitchFamily="34" charset="0"/>
              </a:rPr>
              <a:t> </a:t>
            </a:r>
            <a:r>
              <a:rPr sz="700" spc="-25" dirty="0">
                <a:latin typeface="Corbel" panose="020B0503020204020204" pitchFamily="34" charset="0"/>
              </a:rPr>
              <a:t>#1</a:t>
            </a:r>
            <a:endParaRPr sz="700" dirty="0">
              <a:latin typeface="Corbel" panose="020B0503020204020204" pitchFamily="34" charset="0"/>
            </a:endParaRPr>
          </a:p>
        </p:txBody>
      </p:sp>
      <p:sp>
        <p:nvSpPr>
          <p:cNvPr id="19" name="object 19"/>
          <p:cNvSpPr txBox="1"/>
          <p:nvPr/>
        </p:nvSpPr>
        <p:spPr>
          <a:xfrm>
            <a:off x="1409680" y="1951454"/>
            <a:ext cx="450215" cy="120546"/>
          </a:xfrm>
          <a:prstGeom prst="rect">
            <a:avLst/>
          </a:prstGeom>
        </p:spPr>
        <p:txBody>
          <a:bodyPr vert="horz" wrap="square" lIns="0" tIns="12700" rIns="0" bIns="0" rtlCol="0">
            <a:spAutoFit/>
          </a:bodyPr>
          <a:lstStyle/>
          <a:p>
            <a:pPr marL="12700">
              <a:lnSpc>
                <a:spcPct val="100000"/>
              </a:lnSpc>
              <a:spcBef>
                <a:spcPts val="100"/>
              </a:spcBef>
            </a:pPr>
            <a:r>
              <a:rPr sz="700" dirty="0">
                <a:latin typeface="Corbel" panose="020B0503020204020204" pitchFamily="34" charset="0"/>
              </a:rPr>
              <a:t>Prompt</a:t>
            </a:r>
            <a:r>
              <a:rPr sz="700" spc="25" dirty="0">
                <a:latin typeface="Corbel" panose="020B0503020204020204" pitchFamily="34" charset="0"/>
              </a:rPr>
              <a:t> </a:t>
            </a:r>
            <a:r>
              <a:rPr sz="700" spc="-25" dirty="0">
                <a:latin typeface="Corbel" panose="020B0503020204020204" pitchFamily="34" charset="0"/>
              </a:rPr>
              <a:t>#2</a:t>
            </a:r>
            <a:endParaRPr sz="700" dirty="0">
              <a:latin typeface="Corbel" panose="020B0503020204020204" pitchFamily="34" charset="0"/>
            </a:endParaRPr>
          </a:p>
        </p:txBody>
      </p:sp>
      <p:sp>
        <p:nvSpPr>
          <p:cNvPr id="20" name="object 20"/>
          <p:cNvSpPr txBox="1"/>
          <p:nvPr/>
        </p:nvSpPr>
        <p:spPr>
          <a:xfrm>
            <a:off x="2555926" y="1410038"/>
            <a:ext cx="147320" cy="228268"/>
          </a:xfrm>
          <a:prstGeom prst="rect">
            <a:avLst/>
          </a:prstGeom>
        </p:spPr>
        <p:txBody>
          <a:bodyPr vert="horz" wrap="square" lIns="0" tIns="12700" rIns="0" bIns="0" rtlCol="0">
            <a:spAutoFit/>
          </a:bodyPr>
          <a:lstStyle/>
          <a:p>
            <a:pPr marL="12700">
              <a:lnSpc>
                <a:spcPct val="100000"/>
              </a:lnSpc>
              <a:spcBef>
                <a:spcPts val="100"/>
              </a:spcBef>
            </a:pPr>
            <a:r>
              <a:rPr sz="1400" spc="-60" dirty="0">
                <a:latin typeface="Corbel" panose="020B0503020204020204" pitchFamily="34" charset="0"/>
              </a:rPr>
              <a:t>...</a:t>
            </a:r>
            <a:endParaRPr sz="1400" dirty="0">
              <a:latin typeface="Corbel" panose="020B0503020204020204" pitchFamily="34" charset="0"/>
            </a:endParaRPr>
          </a:p>
        </p:txBody>
      </p:sp>
      <p:grpSp>
        <p:nvGrpSpPr>
          <p:cNvPr id="21" name="object 21"/>
          <p:cNvGrpSpPr/>
          <p:nvPr/>
        </p:nvGrpSpPr>
        <p:grpSpPr>
          <a:xfrm>
            <a:off x="3119707" y="1169661"/>
            <a:ext cx="845819" cy="680720"/>
            <a:chOff x="3119707" y="1169661"/>
            <a:chExt cx="845819" cy="680720"/>
          </a:xfrm>
        </p:grpSpPr>
        <p:sp>
          <p:nvSpPr>
            <p:cNvPr id="22" name="object 22"/>
            <p:cNvSpPr/>
            <p:nvPr/>
          </p:nvSpPr>
          <p:spPr>
            <a:xfrm>
              <a:off x="3124469" y="1174423"/>
              <a:ext cx="836294" cy="671195"/>
            </a:xfrm>
            <a:custGeom>
              <a:avLst/>
              <a:gdLst/>
              <a:ahLst/>
              <a:cxnLst/>
              <a:rect l="l" t="t" r="r" b="b"/>
              <a:pathLst>
                <a:path w="836295" h="671194">
                  <a:moveTo>
                    <a:pt x="835799" y="671099"/>
                  </a:moveTo>
                  <a:lnTo>
                    <a:pt x="0" y="671099"/>
                  </a:lnTo>
                  <a:lnTo>
                    <a:pt x="0" y="0"/>
                  </a:lnTo>
                  <a:lnTo>
                    <a:pt x="835799" y="0"/>
                  </a:lnTo>
                  <a:lnTo>
                    <a:pt x="835799" y="671099"/>
                  </a:lnTo>
                  <a:close/>
                </a:path>
              </a:pathLst>
            </a:custGeom>
            <a:solidFill>
              <a:srgbClr val="EEEEEE"/>
            </a:solidFill>
          </p:spPr>
          <p:txBody>
            <a:bodyPr wrap="square" lIns="0" tIns="0" rIns="0" bIns="0" rtlCol="0"/>
            <a:lstStyle/>
            <a:p>
              <a:endParaRPr dirty="0">
                <a:latin typeface="Corbel" panose="020B0503020204020204" pitchFamily="34" charset="0"/>
              </a:endParaRPr>
            </a:p>
          </p:txBody>
        </p:sp>
        <p:sp>
          <p:nvSpPr>
            <p:cNvPr id="23" name="object 23"/>
            <p:cNvSpPr/>
            <p:nvPr/>
          </p:nvSpPr>
          <p:spPr>
            <a:xfrm>
              <a:off x="3124469" y="1174423"/>
              <a:ext cx="836294" cy="671195"/>
            </a:xfrm>
            <a:custGeom>
              <a:avLst/>
              <a:gdLst/>
              <a:ahLst/>
              <a:cxnLst/>
              <a:rect l="l" t="t" r="r" b="b"/>
              <a:pathLst>
                <a:path w="836295" h="671194">
                  <a:moveTo>
                    <a:pt x="0" y="0"/>
                  </a:moveTo>
                  <a:lnTo>
                    <a:pt x="835799" y="0"/>
                  </a:lnTo>
                  <a:lnTo>
                    <a:pt x="835799" y="671099"/>
                  </a:lnTo>
                  <a:lnTo>
                    <a:pt x="0" y="671099"/>
                  </a:lnTo>
                  <a:lnTo>
                    <a:pt x="0" y="0"/>
                  </a:lnTo>
                  <a:close/>
                </a:path>
              </a:pathLst>
            </a:custGeom>
            <a:ln w="9524">
              <a:solidFill>
                <a:srgbClr val="595959"/>
              </a:solidFill>
            </a:ln>
          </p:spPr>
          <p:txBody>
            <a:bodyPr wrap="square" lIns="0" tIns="0" rIns="0" bIns="0" rtlCol="0"/>
            <a:lstStyle/>
            <a:p>
              <a:endParaRPr dirty="0">
                <a:latin typeface="Corbel" panose="020B0503020204020204" pitchFamily="34" charset="0"/>
              </a:endParaRPr>
            </a:p>
          </p:txBody>
        </p:sp>
      </p:grpSp>
      <p:graphicFrame>
        <p:nvGraphicFramePr>
          <p:cNvPr id="24" name="object 24"/>
          <p:cNvGraphicFramePr>
            <a:graphicFrameLocks noGrp="1"/>
          </p:cNvGraphicFramePr>
          <p:nvPr/>
        </p:nvGraphicFramePr>
        <p:xfrm>
          <a:off x="3224008" y="1247287"/>
          <a:ext cx="621030" cy="523240"/>
        </p:xfrm>
        <a:graphic>
          <a:graphicData uri="http://schemas.openxmlformats.org/drawingml/2006/table">
            <a:tbl>
              <a:tblPr firstRow="1" bandRow="1">
                <a:tableStyleId>{2D5ABB26-0587-4C30-8999-92F81FD0307C}</a:tableStyleId>
              </a:tblPr>
              <a:tblGrid>
                <a:gridCol w="621030">
                  <a:extLst>
                    <a:ext uri="{9D8B030D-6E8A-4147-A177-3AD203B41FA5}">
                      <a16:colId xmlns:a16="http://schemas.microsoft.com/office/drawing/2014/main" val="20000"/>
                    </a:ext>
                  </a:extLst>
                </a:gridCol>
              </a:tblGrid>
              <a:tr h="123825">
                <a:tc>
                  <a:txBody>
                    <a:bodyPr/>
                    <a:lstStyle/>
                    <a:p>
                      <a:pPr algn="ctr">
                        <a:lnSpc>
                          <a:spcPct val="100000"/>
                        </a:lnSpc>
                        <a:spcBef>
                          <a:spcPts val="35"/>
                        </a:spcBef>
                      </a:pPr>
                      <a:r>
                        <a:rPr sz="600" b="0" i="0" dirty="0">
                          <a:latin typeface="Corbel" panose="020B0503020204020204" pitchFamily="34" charset="0"/>
                          <a:cs typeface="Arial"/>
                        </a:rPr>
                        <a:t>Example</a:t>
                      </a:r>
                      <a:r>
                        <a:rPr sz="600" b="0" i="0" spc="-35" dirty="0">
                          <a:latin typeface="Corbel" panose="020B0503020204020204" pitchFamily="34" charset="0"/>
                          <a:cs typeface="Arial"/>
                        </a:rPr>
                        <a:t> </a:t>
                      </a:r>
                      <a:r>
                        <a:rPr sz="600" b="0" i="0" spc="-25" dirty="0">
                          <a:latin typeface="Corbel" panose="020B0503020204020204" pitchFamily="34" charset="0"/>
                          <a:cs typeface="Arial"/>
                        </a:rPr>
                        <a:t>#4</a:t>
                      </a:r>
                      <a:endParaRPr sz="600" b="0" i="0" dirty="0">
                        <a:latin typeface="Corbel" panose="020B0503020204020204" pitchFamily="34" charset="0"/>
                        <a:cs typeface="Arial"/>
                      </a:endParaRPr>
                    </a:p>
                  </a:txBody>
                  <a:tcPr marL="0" marR="0" marT="4445" marB="0">
                    <a:lnL w="9525">
                      <a:solidFill>
                        <a:srgbClr val="666666"/>
                      </a:solidFill>
                      <a:prstDash val="solid"/>
                    </a:lnL>
                    <a:lnR w="9525">
                      <a:solidFill>
                        <a:srgbClr val="666666"/>
                      </a:solidFill>
                      <a:prstDash val="solid"/>
                    </a:lnR>
                    <a:lnT w="9525">
                      <a:solidFill>
                        <a:srgbClr val="666666"/>
                      </a:solidFill>
                      <a:prstDash val="solid"/>
                    </a:lnT>
                    <a:lnB w="9525">
                      <a:solidFill>
                        <a:srgbClr val="666666"/>
                      </a:solidFill>
                      <a:prstDash val="solid"/>
                    </a:lnB>
                    <a:solidFill>
                      <a:srgbClr val="C9DAF7"/>
                    </a:solidFill>
                  </a:tcPr>
                </a:tc>
                <a:extLst>
                  <a:ext uri="{0D108BD9-81ED-4DB2-BD59-A6C34878D82A}">
                    <a16:rowId xmlns:a16="http://schemas.microsoft.com/office/drawing/2014/main" val="10000"/>
                  </a:ext>
                </a:extLst>
              </a:tr>
              <a:tr h="137795">
                <a:tc>
                  <a:txBody>
                    <a:bodyPr/>
                    <a:lstStyle/>
                    <a:p>
                      <a:pPr algn="ctr">
                        <a:lnSpc>
                          <a:spcPct val="100000"/>
                        </a:lnSpc>
                        <a:spcBef>
                          <a:spcPts val="145"/>
                        </a:spcBef>
                      </a:pPr>
                      <a:r>
                        <a:rPr sz="600" b="0" i="0" dirty="0">
                          <a:latin typeface="Corbel" panose="020B0503020204020204" pitchFamily="34" charset="0"/>
                          <a:cs typeface="Arial"/>
                        </a:rPr>
                        <a:t>Example</a:t>
                      </a:r>
                      <a:r>
                        <a:rPr sz="600" b="0" i="0" spc="-35" dirty="0">
                          <a:latin typeface="Corbel" panose="020B0503020204020204" pitchFamily="34" charset="0"/>
                          <a:cs typeface="Arial"/>
                        </a:rPr>
                        <a:t> </a:t>
                      </a:r>
                      <a:r>
                        <a:rPr sz="600" b="0" i="0" spc="-25" dirty="0">
                          <a:latin typeface="Corbel" panose="020B0503020204020204" pitchFamily="34" charset="0"/>
                          <a:cs typeface="Arial"/>
                        </a:rPr>
                        <a:t>#3</a:t>
                      </a:r>
                      <a:endParaRPr sz="600" b="0" i="0" dirty="0">
                        <a:latin typeface="Corbel" panose="020B0503020204020204" pitchFamily="34" charset="0"/>
                        <a:cs typeface="Arial"/>
                      </a:endParaRPr>
                    </a:p>
                  </a:txBody>
                  <a:tcPr marL="0" marR="0" marT="18415" marB="0">
                    <a:lnL w="9525">
                      <a:solidFill>
                        <a:srgbClr val="666666"/>
                      </a:solidFill>
                      <a:prstDash val="solid"/>
                    </a:lnL>
                    <a:lnR w="9525">
                      <a:solidFill>
                        <a:srgbClr val="666666"/>
                      </a:solidFill>
                      <a:prstDash val="solid"/>
                    </a:lnR>
                    <a:lnT w="9525">
                      <a:solidFill>
                        <a:srgbClr val="666666"/>
                      </a:solidFill>
                      <a:prstDash val="solid"/>
                    </a:lnT>
                    <a:lnB w="9525">
                      <a:solidFill>
                        <a:srgbClr val="666666"/>
                      </a:solidFill>
                      <a:prstDash val="solid"/>
                    </a:lnB>
                    <a:solidFill>
                      <a:srgbClr val="D9EAD3"/>
                    </a:solidFill>
                  </a:tcPr>
                </a:tc>
                <a:extLst>
                  <a:ext uri="{0D108BD9-81ED-4DB2-BD59-A6C34878D82A}">
                    <a16:rowId xmlns:a16="http://schemas.microsoft.com/office/drawing/2014/main" val="10001"/>
                  </a:ext>
                </a:extLst>
              </a:tr>
              <a:tr h="137795">
                <a:tc>
                  <a:txBody>
                    <a:bodyPr/>
                    <a:lstStyle/>
                    <a:p>
                      <a:pPr algn="ctr">
                        <a:lnSpc>
                          <a:spcPct val="100000"/>
                        </a:lnSpc>
                        <a:spcBef>
                          <a:spcPts val="145"/>
                        </a:spcBef>
                      </a:pPr>
                      <a:r>
                        <a:rPr sz="600" b="0" i="0" dirty="0">
                          <a:latin typeface="Corbel" panose="020B0503020204020204" pitchFamily="34" charset="0"/>
                          <a:cs typeface="Arial"/>
                        </a:rPr>
                        <a:t>Example</a:t>
                      </a:r>
                      <a:r>
                        <a:rPr sz="600" b="0" i="0" spc="-35" dirty="0">
                          <a:latin typeface="Corbel" panose="020B0503020204020204" pitchFamily="34" charset="0"/>
                          <a:cs typeface="Arial"/>
                        </a:rPr>
                        <a:t> </a:t>
                      </a:r>
                      <a:r>
                        <a:rPr sz="600" b="0" i="0" spc="-25" dirty="0">
                          <a:latin typeface="Corbel" panose="020B0503020204020204" pitchFamily="34" charset="0"/>
                          <a:cs typeface="Arial"/>
                        </a:rPr>
                        <a:t>#2</a:t>
                      </a:r>
                      <a:endParaRPr sz="600" b="0" i="0" dirty="0">
                        <a:latin typeface="Corbel" panose="020B0503020204020204" pitchFamily="34" charset="0"/>
                        <a:cs typeface="Arial"/>
                      </a:endParaRPr>
                    </a:p>
                  </a:txBody>
                  <a:tcPr marL="0" marR="0" marT="18415" marB="0">
                    <a:lnL w="9525">
                      <a:solidFill>
                        <a:srgbClr val="666666"/>
                      </a:solidFill>
                      <a:prstDash val="solid"/>
                    </a:lnL>
                    <a:lnR w="9525">
                      <a:solidFill>
                        <a:srgbClr val="666666"/>
                      </a:solidFill>
                      <a:prstDash val="solid"/>
                    </a:lnR>
                    <a:lnT w="9525">
                      <a:solidFill>
                        <a:srgbClr val="666666"/>
                      </a:solidFill>
                      <a:prstDash val="solid"/>
                    </a:lnT>
                    <a:lnB w="9525">
                      <a:solidFill>
                        <a:srgbClr val="666666"/>
                      </a:solidFill>
                      <a:prstDash val="solid"/>
                    </a:lnB>
                    <a:solidFill>
                      <a:srgbClr val="FCE4CD"/>
                    </a:solidFill>
                  </a:tcPr>
                </a:tc>
                <a:extLst>
                  <a:ext uri="{0D108BD9-81ED-4DB2-BD59-A6C34878D82A}">
                    <a16:rowId xmlns:a16="http://schemas.microsoft.com/office/drawing/2014/main" val="10002"/>
                  </a:ext>
                </a:extLst>
              </a:tr>
              <a:tr h="123825">
                <a:tc>
                  <a:txBody>
                    <a:bodyPr/>
                    <a:lstStyle/>
                    <a:p>
                      <a:pPr algn="ctr">
                        <a:lnSpc>
                          <a:spcPct val="100000"/>
                        </a:lnSpc>
                        <a:spcBef>
                          <a:spcPts val="145"/>
                        </a:spcBef>
                      </a:pPr>
                      <a:r>
                        <a:rPr sz="600" b="0" i="0" dirty="0">
                          <a:latin typeface="Corbel" panose="020B0503020204020204" pitchFamily="34" charset="0"/>
                          <a:cs typeface="Arial"/>
                        </a:rPr>
                        <a:t>Example</a:t>
                      </a:r>
                      <a:r>
                        <a:rPr sz="600" b="0" i="0" spc="-35" dirty="0">
                          <a:latin typeface="Corbel" panose="020B0503020204020204" pitchFamily="34" charset="0"/>
                          <a:cs typeface="Arial"/>
                        </a:rPr>
                        <a:t> </a:t>
                      </a:r>
                      <a:r>
                        <a:rPr sz="600" b="0" i="0" spc="-25" dirty="0">
                          <a:latin typeface="Corbel" panose="020B0503020204020204" pitchFamily="34" charset="0"/>
                          <a:cs typeface="Arial"/>
                        </a:rPr>
                        <a:t>#1</a:t>
                      </a:r>
                      <a:endParaRPr sz="600" b="0" i="0" dirty="0">
                        <a:latin typeface="Corbel" panose="020B0503020204020204" pitchFamily="34" charset="0"/>
                        <a:cs typeface="Arial"/>
                      </a:endParaRPr>
                    </a:p>
                  </a:txBody>
                  <a:tcPr marL="0" marR="0" marT="18415" marB="0">
                    <a:lnL w="9525">
                      <a:solidFill>
                        <a:srgbClr val="666666"/>
                      </a:solidFill>
                      <a:prstDash val="solid"/>
                    </a:lnL>
                    <a:lnR w="9525">
                      <a:solidFill>
                        <a:srgbClr val="666666"/>
                      </a:solidFill>
                      <a:prstDash val="solid"/>
                    </a:lnR>
                    <a:lnT w="9525">
                      <a:solidFill>
                        <a:srgbClr val="666666"/>
                      </a:solidFill>
                      <a:prstDash val="solid"/>
                    </a:lnT>
                    <a:lnB w="9525">
                      <a:solidFill>
                        <a:srgbClr val="666666"/>
                      </a:solidFill>
                      <a:prstDash val="solid"/>
                    </a:lnB>
                    <a:solidFill>
                      <a:srgbClr val="F4CCCC"/>
                    </a:solidFill>
                  </a:tcPr>
                </a:tc>
                <a:extLst>
                  <a:ext uri="{0D108BD9-81ED-4DB2-BD59-A6C34878D82A}">
                    <a16:rowId xmlns:a16="http://schemas.microsoft.com/office/drawing/2014/main" val="10003"/>
                  </a:ext>
                </a:extLst>
              </a:tr>
            </a:tbl>
          </a:graphicData>
        </a:graphic>
      </p:graphicFrame>
      <p:sp>
        <p:nvSpPr>
          <p:cNvPr id="25" name="object 25"/>
          <p:cNvSpPr txBox="1"/>
          <p:nvPr/>
        </p:nvSpPr>
        <p:spPr>
          <a:xfrm>
            <a:off x="3288024" y="1951454"/>
            <a:ext cx="503555" cy="120546"/>
          </a:xfrm>
          <a:prstGeom prst="rect">
            <a:avLst/>
          </a:prstGeom>
        </p:spPr>
        <p:txBody>
          <a:bodyPr vert="horz" wrap="square" lIns="0" tIns="12700" rIns="0" bIns="0" rtlCol="0">
            <a:spAutoFit/>
          </a:bodyPr>
          <a:lstStyle/>
          <a:p>
            <a:pPr marL="12700">
              <a:lnSpc>
                <a:spcPct val="100000"/>
              </a:lnSpc>
              <a:spcBef>
                <a:spcPts val="100"/>
              </a:spcBef>
            </a:pPr>
            <a:r>
              <a:rPr sz="700" dirty="0">
                <a:latin typeface="Corbel" panose="020B0503020204020204" pitchFamily="34" charset="0"/>
              </a:rPr>
              <a:t>Prompt</a:t>
            </a:r>
            <a:r>
              <a:rPr sz="700" spc="25" dirty="0">
                <a:latin typeface="Corbel" panose="020B0503020204020204" pitchFamily="34" charset="0"/>
              </a:rPr>
              <a:t> </a:t>
            </a:r>
            <a:r>
              <a:rPr sz="700" spc="-25" dirty="0">
                <a:latin typeface="Corbel" panose="020B0503020204020204" pitchFamily="34" charset="0"/>
              </a:rPr>
              <a:t>#24</a:t>
            </a:r>
            <a:endParaRPr sz="700" dirty="0">
              <a:latin typeface="Corbel" panose="020B0503020204020204" pitchFamily="34" charset="0"/>
            </a:endParaRPr>
          </a:p>
        </p:txBody>
      </p:sp>
      <p:grpSp>
        <p:nvGrpSpPr>
          <p:cNvPr id="26" name="object 26"/>
          <p:cNvGrpSpPr/>
          <p:nvPr/>
        </p:nvGrpSpPr>
        <p:grpSpPr>
          <a:xfrm>
            <a:off x="2320479" y="2350387"/>
            <a:ext cx="41275" cy="334645"/>
            <a:chOff x="2320479" y="2350387"/>
            <a:chExt cx="41275" cy="334645"/>
          </a:xfrm>
        </p:grpSpPr>
        <p:sp>
          <p:nvSpPr>
            <p:cNvPr id="27" name="object 27"/>
            <p:cNvSpPr/>
            <p:nvPr/>
          </p:nvSpPr>
          <p:spPr>
            <a:xfrm>
              <a:off x="2340974" y="2398375"/>
              <a:ext cx="0" cy="286385"/>
            </a:xfrm>
            <a:custGeom>
              <a:avLst/>
              <a:gdLst/>
              <a:ahLst/>
              <a:cxnLst/>
              <a:rect l="l" t="t" r="r" b="b"/>
              <a:pathLst>
                <a:path h="286385">
                  <a:moveTo>
                    <a:pt x="0" y="286049"/>
                  </a:moveTo>
                  <a:lnTo>
                    <a:pt x="0" y="0"/>
                  </a:lnTo>
                </a:path>
              </a:pathLst>
            </a:custGeom>
            <a:ln w="9524">
              <a:solidFill>
                <a:srgbClr val="595959"/>
              </a:solidFill>
            </a:ln>
          </p:spPr>
          <p:txBody>
            <a:bodyPr wrap="square" lIns="0" tIns="0" rIns="0" bIns="0" rtlCol="0"/>
            <a:lstStyle/>
            <a:p>
              <a:endParaRPr dirty="0">
                <a:latin typeface="Corbel" panose="020B0503020204020204" pitchFamily="34" charset="0"/>
              </a:endParaRPr>
            </a:p>
          </p:txBody>
        </p:sp>
        <p:sp>
          <p:nvSpPr>
            <p:cNvPr id="28" name="object 28"/>
            <p:cNvSpPr/>
            <p:nvPr/>
          </p:nvSpPr>
          <p:spPr>
            <a:xfrm>
              <a:off x="2325242" y="2355149"/>
              <a:ext cx="31750" cy="43815"/>
            </a:xfrm>
            <a:custGeom>
              <a:avLst/>
              <a:gdLst/>
              <a:ahLst/>
              <a:cxnLst/>
              <a:rect l="l" t="t" r="r" b="b"/>
              <a:pathLst>
                <a:path w="31750" h="43814">
                  <a:moveTo>
                    <a:pt x="31465" y="43225"/>
                  </a:moveTo>
                  <a:lnTo>
                    <a:pt x="0" y="43225"/>
                  </a:lnTo>
                  <a:lnTo>
                    <a:pt x="15732" y="0"/>
                  </a:lnTo>
                  <a:lnTo>
                    <a:pt x="31465" y="43225"/>
                  </a:lnTo>
                  <a:close/>
                </a:path>
              </a:pathLst>
            </a:custGeom>
            <a:solidFill>
              <a:srgbClr val="595959"/>
            </a:solidFill>
          </p:spPr>
          <p:txBody>
            <a:bodyPr wrap="square" lIns="0" tIns="0" rIns="0" bIns="0" rtlCol="0"/>
            <a:lstStyle/>
            <a:p>
              <a:endParaRPr dirty="0">
                <a:latin typeface="Corbel" panose="020B0503020204020204" pitchFamily="34" charset="0"/>
              </a:endParaRPr>
            </a:p>
          </p:txBody>
        </p:sp>
        <p:sp>
          <p:nvSpPr>
            <p:cNvPr id="29" name="object 29"/>
            <p:cNvSpPr/>
            <p:nvPr/>
          </p:nvSpPr>
          <p:spPr>
            <a:xfrm>
              <a:off x="2325242" y="2355149"/>
              <a:ext cx="31750" cy="43815"/>
            </a:xfrm>
            <a:custGeom>
              <a:avLst/>
              <a:gdLst/>
              <a:ahLst/>
              <a:cxnLst/>
              <a:rect l="l" t="t" r="r" b="b"/>
              <a:pathLst>
                <a:path w="31750" h="43814">
                  <a:moveTo>
                    <a:pt x="31465" y="43225"/>
                  </a:moveTo>
                  <a:lnTo>
                    <a:pt x="15732" y="0"/>
                  </a:lnTo>
                  <a:lnTo>
                    <a:pt x="0" y="43225"/>
                  </a:lnTo>
                  <a:lnTo>
                    <a:pt x="31465" y="43225"/>
                  </a:lnTo>
                  <a:close/>
                </a:path>
              </a:pathLst>
            </a:custGeom>
            <a:ln w="9524">
              <a:solidFill>
                <a:srgbClr val="595959"/>
              </a:solidFill>
            </a:ln>
          </p:spPr>
          <p:txBody>
            <a:bodyPr wrap="square" lIns="0" tIns="0" rIns="0" bIns="0" rtlCol="0"/>
            <a:lstStyle/>
            <a:p>
              <a:endParaRPr dirty="0">
                <a:latin typeface="Corbel" panose="020B0503020204020204" pitchFamily="34" charset="0"/>
              </a:endParaRPr>
            </a:p>
          </p:txBody>
        </p:sp>
      </p:grpSp>
      <p:sp>
        <p:nvSpPr>
          <p:cNvPr id="30" name="object 30"/>
          <p:cNvSpPr txBox="1"/>
          <p:nvPr/>
        </p:nvSpPr>
        <p:spPr>
          <a:xfrm>
            <a:off x="2440946" y="2431401"/>
            <a:ext cx="942975" cy="135935"/>
          </a:xfrm>
          <a:prstGeom prst="rect">
            <a:avLst/>
          </a:prstGeom>
        </p:spPr>
        <p:txBody>
          <a:bodyPr vert="horz" wrap="square" lIns="0" tIns="12700" rIns="0" bIns="0" rtlCol="0">
            <a:spAutoFit/>
          </a:bodyPr>
          <a:lstStyle/>
          <a:p>
            <a:pPr marL="12700">
              <a:lnSpc>
                <a:spcPct val="100000"/>
              </a:lnSpc>
              <a:spcBef>
                <a:spcPts val="100"/>
              </a:spcBef>
            </a:pPr>
            <a:r>
              <a:rPr sz="800" spc="50" dirty="0">
                <a:latin typeface="Corbel" panose="020B0503020204020204" pitchFamily="34" charset="0"/>
              </a:rPr>
              <a:t>All</a:t>
            </a:r>
            <a:r>
              <a:rPr sz="800" spc="15" dirty="0">
                <a:latin typeface="Corbel" panose="020B0503020204020204" pitchFamily="34" charset="0"/>
              </a:rPr>
              <a:t> </a:t>
            </a:r>
            <a:r>
              <a:rPr sz="800" dirty="0">
                <a:latin typeface="Corbel" panose="020B0503020204020204" pitchFamily="34" charset="0"/>
              </a:rPr>
              <a:t>24</a:t>
            </a:r>
            <a:r>
              <a:rPr sz="800" spc="15" dirty="0">
                <a:latin typeface="Corbel" panose="020B0503020204020204" pitchFamily="34" charset="0"/>
              </a:rPr>
              <a:t> </a:t>
            </a:r>
            <a:r>
              <a:rPr sz="800" spc="-10" dirty="0">
                <a:latin typeface="Corbel" panose="020B0503020204020204" pitchFamily="34" charset="0"/>
              </a:rPr>
              <a:t>Permutations</a:t>
            </a:r>
            <a:endParaRPr sz="800" dirty="0">
              <a:latin typeface="Corbel" panose="020B0503020204020204" pitchFamily="34" charset="0"/>
            </a:endParaRPr>
          </a:p>
        </p:txBody>
      </p:sp>
      <p:grpSp>
        <p:nvGrpSpPr>
          <p:cNvPr id="31" name="object 31"/>
          <p:cNvGrpSpPr/>
          <p:nvPr/>
        </p:nvGrpSpPr>
        <p:grpSpPr>
          <a:xfrm>
            <a:off x="4957006" y="770073"/>
            <a:ext cx="3806190" cy="2616200"/>
            <a:chOff x="4957006" y="770073"/>
            <a:chExt cx="3806190" cy="2616200"/>
          </a:xfrm>
        </p:grpSpPr>
        <p:pic>
          <p:nvPicPr>
            <p:cNvPr id="32" name="object 32"/>
            <p:cNvPicPr/>
            <p:nvPr/>
          </p:nvPicPr>
          <p:blipFill>
            <a:blip r:embed="rId2" cstate="print"/>
            <a:stretch>
              <a:fillRect/>
            </a:stretch>
          </p:blipFill>
          <p:spPr>
            <a:xfrm>
              <a:off x="5135860" y="937735"/>
              <a:ext cx="3003171" cy="2156807"/>
            </a:xfrm>
            <a:prstGeom prst="rect">
              <a:avLst/>
            </a:prstGeom>
          </p:spPr>
        </p:pic>
        <p:sp>
          <p:nvSpPr>
            <p:cNvPr id="33" name="object 33"/>
            <p:cNvSpPr/>
            <p:nvPr/>
          </p:nvSpPr>
          <p:spPr>
            <a:xfrm>
              <a:off x="4957000" y="770077"/>
              <a:ext cx="3806190" cy="2616200"/>
            </a:xfrm>
            <a:custGeom>
              <a:avLst/>
              <a:gdLst/>
              <a:ahLst/>
              <a:cxnLst/>
              <a:rect l="l" t="t" r="r" b="b"/>
              <a:pathLst>
                <a:path w="3806190" h="2616200">
                  <a:moveTo>
                    <a:pt x="3805605" y="23075"/>
                  </a:moveTo>
                  <a:lnTo>
                    <a:pt x="2745600" y="23075"/>
                  </a:lnTo>
                  <a:lnTo>
                    <a:pt x="2745600" y="0"/>
                  </a:lnTo>
                  <a:lnTo>
                    <a:pt x="0" y="0"/>
                  </a:lnTo>
                  <a:lnTo>
                    <a:pt x="0" y="289801"/>
                  </a:lnTo>
                  <a:lnTo>
                    <a:pt x="1060005" y="289801"/>
                  </a:lnTo>
                  <a:lnTo>
                    <a:pt x="1060005" y="2615971"/>
                  </a:lnTo>
                  <a:lnTo>
                    <a:pt x="3805605" y="2615971"/>
                  </a:lnTo>
                  <a:lnTo>
                    <a:pt x="3805605" y="23075"/>
                  </a:lnTo>
                  <a:close/>
                </a:path>
              </a:pathLst>
            </a:custGeom>
            <a:solidFill>
              <a:srgbClr val="FFFFFF"/>
            </a:solidFill>
          </p:spPr>
          <p:txBody>
            <a:bodyPr wrap="square" lIns="0" tIns="0" rIns="0" bIns="0" rtlCol="0"/>
            <a:lstStyle/>
            <a:p>
              <a:endParaRPr dirty="0">
                <a:latin typeface="Corbel" panose="020B0503020204020204" pitchFamily="34" charset="0"/>
              </a:endParaRPr>
            </a:p>
          </p:txBody>
        </p:sp>
        <p:sp>
          <p:nvSpPr>
            <p:cNvPr id="34" name="object 34"/>
            <p:cNvSpPr/>
            <p:nvPr/>
          </p:nvSpPr>
          <p:spPr>
            <a:xfrm>
              <a:off x="6024634" y="1082944"/>
              <a:ext cx="0" cy="1662430"/>
            </a:xfrm>
            <a:custGeom>
              <a:avLst/>
              <a:gdLst/>
              <a:ahLst/>
              <a:cxnLst/>
              <a:rect l="l" t="t" r="r" b="b"/>
              <a:pathLst>
                <a:path h="1662430">
                  <a:moveTo>
                    <a:pt x="0" y="0"/>
                  </a:moveTo>
                  <a:lnTo>
                    <a:pt x="0" y="1662299"/>
                  </a:lnTo>
                </a:path>
              </a:pathLst>
            </a:custGeom>
            <a:ln w="9524">
              <a:solidFill>
                <a:srgbClr val="000000"/>
              </a:solidFill>
            </a:ln>
          </p:spPr>
          <p:txBody>
            <a:bodyPr wrap="square" lIns="0" tIns="0" rIns="0" bIns="0" rtlCol="0"/>
            <a:lstStyle/>
            <a:p>
              <a:endParaRPr dirty="0">
                <a:latin typeface="Corbel" panose="020B0503020204020204" pitchFamily="34" charset="0"/>
              </a:endParaRPr>
            </a:p>
          </p:txBody>
        </p:sp>
      </p:grpSp>
      <p:grpSp>
        <p:nvGrpSpPr>
          <p:cNvPr id="35" name="object 35"/>
          <p:cNvGrpSpPr/>
          <p:nvPr/>
        </p:nvGrpSpPr>
        <p:grpSpPr>
          <a:xfrm>
            <a:off x="4327062" y="1413862"/>
            <a:ext cx="482600" cy="238760"/>
            <a:chOff x="4327062" y="1413862"/>
            <a:chExt cx="482600" cy="238760"/>
          </a:xfrm>
        </p:grpSpPr>
        <p:sp>
          <p:nvSpPr>
            <p:cNvPr id="36" name="object 36"/>
            <p:cNvSpPr/>
            <p:nvPr/>
          </p:nvSpPr>
          <p:spPr>
            <a:xfrm>
              <a:off x="4331825" y="1418625"/>
              <a:ext cx="473075" cy="229235"/>
            </a:xfrm>
            <a:custGeom>
              <a:avLst/>
              <a:gdLst/>
              <a:ahLst/>
              <a:cxnLst/>
              <a:rect l="l" t="t" r="r" b="b"/>
              <a:pathLst>
                <a:path w="473075" h="229235">
                  <a:moveTo>
                    <a:pt x="358349" y="228899"/>
                  </a:moveTo>
                  <a:lnTo>
                    <a:pt x="358349" y="171674"/>
                  </a:lnTo>
                  <a:lnTo>
                    <a:pt x="0" y="171674"/>
                  </a:lnTo>
                  <a:lnTo>
                    <a:pt x="0" y="57224"/>
                  </a:lnTo>
                  <a:lnTo>
                    <a:pt x="358349" y="57224"/>
                  </a:lnTo>
                  <a:lnTo>
                    <a:pt x="358349" y="0"/>
                  </a:lnTo>
                  <a:lnTo>
                    <a:pt x="472799" y="114449"/>
                  </a:lnTo>
                  <a:lnTo>
                    <a:pt x="358349" y="228899"/>
                  </a:lnTo>
                  <a:close/>
                </a:path>
              </a:pathLst>
            </a:custGeom>
            <a:solidFill>
              <a:srgbClr val="EEEEEE"/>
            </a:solidFill>
          </p:spPr>
          <p:txBody>
            <a:bodyPr wrap="square" lIns="0" tIns="0" rIns="0" bIns="0" rtlCol="0"/>
            <a:lstStyle/>
            <a:p>
              <a:endParaRPr dirty="0">
                <a:latin typeface="Corbel" panose="020B0503020204020204" pitchFamily="34" charset="0"/>
              </a:endParaRPr>
            </a:p>
          </p:txBody>
        </p:sp>
        <p:sp>
          <p:nvSpPr>
            <p:cNvPr id="37" name="object 37"/>
            <p:cNvSpPr/>
            <p:nvPr/>
          </p:nvSpPr>
          <p:spPr>
            <a:xfrm>
              <a:off x="4331825" y="1418625"/>
              <a:ext cx="473075" cy="229235"/>
            </a:xfrm>
            <a:custGeom>
              <a:avLst/>
              <a:gdLst/>
              <a:ahLst/>
              <a:cxnLst/>
              <a:rect l="l" t="t" r="r" b="b"/>
              <a:pathLst>
                <a:path w="473075" h="229235">
                  <a:moveTo>
                    <a:pt x="0" y="57224"/>
                  </a:moveTo>
                  <a:lnTo>
                    <a:pt x="358349" y="57224"/>
                  </a:lnTo>
                  <a:lnTo>
                    <a:pt x="358349" y="0"/>
                  </a:lnTo>
                  <a:lnTo>
                    <a:pt x="472799" y="114449"/>
                  </a:lnTo>
                  <a:lnTo>
                    <a:pt x="358349" y="228899"/>
                  </a:lnTo>
                  <a:lnTo>
                    <a:pt x="358349" y="171674"/>
                  </a:lnTo>
                  <a:lnTo>
                    <a:pt x="0" y="171674"/>
                  </a:lnTo>
                  <a:lnTo>
                    <a:pt x="0" y="57224"/>
                  </a:lnTo>
                  <a:close/>
                </a:path>
              </a:pathLst>
            </a:custGeom>
            <a:ln w="9524">
              <a:solidFill>
                <a:srgbClr val="595959"/>
              </a:solidFill>
            </a:ln>
          </p:spPr>
          <p:txBody>
            <a:bodyPr wrap="square" lIns="0" tIns="0" rIns="0" bIns="0" rtlCol="0"/>
            <a:lstStyle/>
            <a:p>
              <a:endParaRPr dirty="0">
                <a:latin typeface="Corbel" panose="020B0503020204020204" pitchFamily="34" charset="0"/>
              </a:endParaRPr>
            </a:p>
          </p:txBody>
        </p:sp>
      </p:grpSp>
      <p:grpSp>
        <p:nvGrpSpPr>
          <p:cNvPr id="38" name="object 38"/>
          <p:cNvGrpSpPr/>
          <p:nvPr/>
        </p:nvGrpSpPr>
        <p:grpSpPr>
          <a:xfrm>
            <a:off x="1214706" y="1169661"/>
            <a:ext cx="845819" cy="680720"/>
            <a:chOff x="1214706" y="1169661"/>
            <a:chExt cx="845819" cy="680720"/>
          </a:xfrm>
        </p:grpSpPr>
        <p:sp>
          <p:nvSpPr>
            <p:cNvPr id="39" name="object 39"/>
            <p:cNvSpPr/>
            <p:nvPr/>
          </p:nvSpPr>
          <p:spPr>
            <a:xfrm>
              <a:off x="1219469" y="1174423"/>
              <a:ext cx="836294" cy="671195"/>
            </a:xfrm>
            <a:custGeom>
              <a:avLst/>
              <a:gdLst/>
              <a:ahLst/>
              <a:cxnLst/>
              <a:rect l="l" t="t" r="r" b="b"/>
              <a:pathLst>
                <a:path w="836294" h="671194">
                  <a:moveTo>
                    <a:pt x="835799" y="671099"/>
                  </a:moveTo>
                  <a:lnTo>
                    <a:pt x="0" y="671099"/>
                  </a:lnTo>
                  <a:lnTo>
                    <a:pt x="0" y="0"/>
                  </a:lnTo>
                  <a:lnTo>
                    <a:pt x="835799" y="0"/>
                  </a:lnTo>
                  <a:lnTo>
                    <a:pt x="835799" y="671099"/>
                  </a:lnTo>
                  <a:close/>
                </a:path>
              </a:pathLst>
            </a:custGeom>
            <a:solidFill>
              <a:srgbClr val="EEEEEE"/>
            </a:solidFill>
          </p:spPr>
          <p:txBody>
            <a:bodyPr wrap="square" lIns="0" tIns="0" rIns="0" bIns="0" rtlCol="0"/>
            <a:lstStyle/>
            <a:p>
              <a:endParaRPr dirty="0">
                <a:latin typeface="Corbel" panose="020B0503020204020204" pitchFamily="34" charset="0"/>
              </a:endParaRPr>
            </a:p>
          </p:txBody>
        </p:sp>
        <p:sp>
          <p:nvSpPr>
            <p:cNvPr id="40" name="object 40"/>
            <p:cNvSpPr/>
            <p:nvPr/>
          </p:nvSpPr>
          <p:spPr>
            <a:xfrm>
              <a:off x="1219469" y="1174423"/>
              <a:ext cx="836294" cy="671195"/>
            </a:xfrm>
            <a:custGeom>
              <a:avLst/>
              <a:gdLst/>
              <a:ahLst/>
              <a:cxnLst/>
              <a:rect l="l" t="t" r="r" b="b"/>
              <a:pathLst>
                <a:path w="836294" h="671194">
                  <a:moveTo>
                    <a:pt x="0" y="0"/>
                  </a:moveTo>
                  <a:lnTo>
                    <a:pt x="835799" y="0"/>
                  </a:lnTo>
                  <a:lnTo>
                    <a:pt x="835799" y="671099"/>
                  </a:lnTo>
                  <a:lnTo>
                    <a:pt x="0" y="671099"/>
                  </a:lnTo>
                  <a:lnTo>
                    <a:pt x="0" y="0"/>
                  </a:lnTo>
                  <a:close/>
                </a:path>
              </a:pathLst>
            </a:custGeom>
            <a:ln w="9524">
              <a:solidFill>
                <a:srgbClr val="595959"/>
              </a:solidFill>
            </a:ln>
          </p:spPr>
          <p:txBody>
            <a:bodyPr wrap="square" lIns="0" tIns="0" rIns="0" bIns="0" rtlCol="0"/>
            <a:lstStyle/>
            <a:p>
              <a:endParaRPr dirty="0">
                <a:latin typeface="Corbel" panose="020B0503020204020204" pitchFamily="34" charset="0"/>
              </a:endParaRPr>
            </a:p>
          </p:txBody>
        </p:sp>
      </p:grpSp>
      <p:graphicFrame>
        <p:nvGraphicFramePr>
          <p:cNvPr id="41" name="object 41"/>
          <p:cNvGraphicFramePr>
            <a:graphicFrameLocks noGrp="1"/>
          </p:cNvGraphicFramePr>
          <p:nvPr/>
        </p:nvGraphicFramePr>
        <p:xfrm>
          <a:off x="1319008" y="1240468"/>
          <a:ext cx="621030" cy="537210"/>
        </p:xfrm>
        <a:graphic>
          <a:graphicData uri="http://schemas.openxmlformats.org/drawingml/2006/table">
            <a:tbl>
              <a:tblPr firstRow="1" bandRow="1">
                <a:tableStyleId>{2D5ABB26-0587-4C30-8999-92F81FD0307C}</a:tableStyleId>
              </a:tblPr>
              <a:tblGrid>
                <a:gridCol w="621030">
                  <a:extLst>
                    <a:ext uri="{9D8B030D-6E8A-4147-A177-3AD203B41FA5}">
                      <a16:colId xmlns:a16="http://schemas.microsoft.com/office/drawing/2014/main" val="20000"/>
                    </a:ext>
                  </a:extLst>
                </a:gridCol>
              </a:tblGrid>
              <a:tr h="127000">
                <a:tc>
                  <a:txBody>
                    <a:bodyPr/>
                    <a:lstStyle/>
                    <a:p>
                      <a:pPr algn="ctr">
                        <a:lnSpc>
                          <a:spcPct val="100000"/>
                        </a:lnSpc>
                        <a:spcBef>
                          <a:spcPts val="35"/>
                        </a:spcBef>
                      </a:pPr>
                      <a:r>
                        <a:rPr sz="600" b="0" i="0" dirty="0">
                          <a:latin typeface="Corbel" panose="020B0503020204020204" pitchFamily="34" charset="0"/>
                          <a:cs typeface="Arial"/>
                        </a:rPr>
                        <a:t>Example</a:t>
                      </a:r>
                      <a:r>
                        <a:rPr sz="600" b="0" i="0" spc="-35" dirty="0">
                          <a:latin typeface="Corbel" panose="020B0503020204020204" pitchFamily="34" charset="0"/>
                          <a:cs typeface="Arial"/>
                        </a:rPr>
                        <a:t> </a:t>
                      </a:r>
                      <a:r>
                        <a:rPr sz="600" b="0" i="0" spc="-25" dirty="0">
                          <a:latin typeface="Corbel" panose="020B0503020204020204" pitchFamily="34" charset="0"/>
                          <a:cs typeface="Arial"/>
                        </a:rPr>
                        <a:t>#2</a:t>
                      </a:r>
                      <a:endParaRPr sz="600" b="0" i="0" dirty="0">
                        <a:latin typeface="Corbel" panose="020B0503020204020204" pitchFamily="34" charset="0"/>
                        <a:cs typeface="Arial"/>
                      </a:endParaRPr>
                    </a:p>
                  </a:txBody>
                  <a:tcPr marL="0" marR="0" marT="4445" marB="0">
                    <a:lnL w="9525">
                      <a:solidFill>
                        <a:srgbClr val="666666"/>
                      </a:solidFill>
                      <a:prstDash val="solid"/>
                    </a:lnL>
                    <a:lnR w="9525">
                      <a:solidFill>
                        <a:srgbClr val="666666"/>
                      </a:solidFill>
                      <a:prstDash val="solid"/>
                    </a:lnR>
                    <a:lnT w="9525">
                      <a:solidFill>
                        <a:srgbClr val="666666"/>
                      </a:solidFill>
                      <a:prstDash val="solid"/>
                    </a:lnT>
                    <a:lnB w="9525">
                      <a:solidFill>
                        <a:srgbClr val="666666"/>
                      </a:solidFill>
                      <a:prstDash val="solid"/>
                    </a:lnB>
                    <a:solidFill>
                      <a:srgbClr val="FCE4CD"/>
                    </a:solidFill>
                  </a:tcPr>
                </a:tc>
                <a:extLst>
                  <a:ext uri="{0D108BD9-81ED-4DB2-BD59-A6C34878D82A}">
                    <a16:rowId xmlns:a16="http://schemas.microsoft.com/office/drawing/2014/main" val="10000"/>
                  </a:ext>
                </a:extLst>
              </a:tr>
              <a:tr h="141605">
                <a:tc>
                  <a:txBody>
                    <a:bodyPr/>
                    <a:lstStyle/>
                    <a:p>
                      <a:pPr algn="ctr">
                        <a:lnSpc>
                          <a:spcPct val="100000"/>
                        </a:lnSpc>
                        <a:spcBef>
                          <a:spcPts val="165"/>
                        </a:spcBef>
                      </a:pPr>
                      <a:r>
                        <a:rPr sz="600" b="0" i="0" dirty="0">
                          <a:latin typeface="Corbel" panose="020B0503020204020204" pitchFamily="34" charset="0"/>
                          <a:cs typeface="Arial"/>
                        </a:rPr>
                        <a:t>Example</a:t>
                      </a:r>
                      <a:r>
                        <a:rPr sz="600" b="0" i="0" spc="-35" dirty="0">
                          <a:latin typeface="Corbel" panose="020B0503020204020204" pitchFamily="34" charset="0"/>
                          <a:cs typeface="Arial"/>
                        </a:rPr>
                        <a:t> </a:t>
                      </a:r>
                      <a:r>
                        <a:rPr sz="600" b="0" i="0" spc="-25" dirty="0">
                          <a:latin typeface="Corbel" panose="020B0503020204020204" pitchFamily="34" charset="0"/>
                          <a:cs typeface="Arial"/>
                        </a:rPr>
                        <a:t>#1</a:t>
                      </a:r>
                      <a:endParaRPr sz="600" b="0" i="0" dirty="0">
                        <a:latin typeface="Corbel" panose="020B0503020204020204" pitchFamily="34" charset="0"/>
                        <a:cs typeface="Arial"/>
                      </a:endParaRPr>
                    </a:p>
                  </a:txBody>
                  <a:tcPr marL="0" marR="0" marT="20955" marB="0">
                    <a:lnL w="9525">
                      <a:solidFill>
                        <a:srgbClr val="666666"/>
                      </a:solidFill>
                      <a:prstDash val="solid"/>
                    </a:lnL>
                    <a:lnR w="9525">
                      <a:solidFill>
                        <a:srgbClr val="666666"/>
                      </a:solidFill>
                      <a:prstDash val="solid"/>
                    </a:lnR>
                    <a:lnT w="9525">
                      <a:solidFill>
                        <a:srgbClr val="666666"/>
                      </a:solidFill>
                      <a:prstDash val="solid"/>
                    </a:lnT>
                    <a:lnB w="9525">
                      <a:solidFill>
                        <a:srgbClr val="666666"/>
                      </a:solidFill>
                      <a:prstDash val="solid"/>
                    </a:lnB>
                    <a:solidFill>
                      <a:srgbClr val="F4CCCC"/>
                    </a:solidFill>
                  </a:tcPr>
                </a:tc>
                <a:extLst>
                  <a:ext uri="{0D108BD9-81ED-4DB2-BD59-A6C34878D82A}">
                    <a16:rowId xmlns:a16="http://schemas.microsoft.com/office/drawing/2014/main" val="10001"/>
                  </a:ext>
                </a:extLst>
              </a:tr>
              <a:tr h="141605">
                <a:tc>
                  <a:txBody>
                    <a:bodyPr/>
                    <a:lstStyle/>
                    <a:p>
                      <a:pPr algn="ctr">
                        <a:lnSpc>
                          <a:spcPct val="100000"/>
                        </a:lnSpc>
                        <a:spcBef>
                          <a:spcPts val="150"/>
                        </a:spcBef>
                      </a:pPr>
                      <a:r>
                        <a:rPr sz="600" b="0" i="0" dirty="0">
                          <a:latin typeface="Corbel" panose="020B0503020204020204" pitchFamily="34" charset="0"/>
                          <a:cs typeface="Arial"/>
                        </a:rPr>
                        <a:t>Example</a:t>
                      </a:r>
                      <a:r>
                        <a:rPr sz="600" b="0" i="0" spc="-35" dirty="0">
                          <a:latin typeface="Corbel" panose="020B0503020204020204" pitchFamily="34" charset="0"/>
                          <a:cs typeface="Arial"/>
                        </a:rPr>
                        <a:t> </a:t>
                      </a:r>
                      <a:r>
                        <a:rPr sz="600" b="0" i="0" spc="-25" dirty="0">
                          <a:latin typeface="Corbel" panose="020B0503020204020204" pitchFamily="34" charset="0"/>
                          <a:cs typeface="Arial"/>
                        </a:rPr>
                        <a:t>#3</a:t>
                      </a:r>
                      <a:endParaRPr sz="600" b="0" i="0" dirty="0">
                        <a:latin typeface="Corbel" panose="020B0503020204020204" pitchFamily="34" charset="0"/>
                        <a:cs typeface="Arial"/>
                      </a:endParaRPr>
                    </a:p>
                  </a:txBody>
                  <a:tcPr marL="0" marR="0" marT="19050" marB="0">
                    <a:lnL w="9525">
                      <a:solidFill>
                        <a:srgbClr val="666666"/>
                      </a:solidFill>
                      <a:prstDash val="solid"/>
                    </a:lnL>
                    <a:lnR w="9525">
                      <a:solidFill>
                        <a:srgbClr val="666666"/>
                      </a:solidFill>
                      <a:prstDash val="solid"/>
                    </a:lnR>
                    <a:lnT w="9525">
                      <a:solidFill>
                        <a:srgbClr val="666666"/>
                      </a:solidFill>
                      <a:prstDash val="solid"/>
                    </a:lnT>
                    <a:lnB w="9525">
                      <a:solidFill>
                        <a:srgbClr val="666666"/>
                      </a:solidFill>
                      <a:prstDash val="solid"/>
                    </a:lnB>
                    <a:solidFill>
                      <a:srgbClr val="D9EAD3"/>
                    </a:solidFill>
                  </a:tcPr>
                </a:tc>
                <a:extLst>
                  <a:ext uri="{0D108BD9-81ED-4DB2-BD59-A6C34878D82A}">
                    <a16:rowId xmlns:a16="http://schemas.microsoft.com/office/drawing/2014/main" val="10002"/>
                  </a:ext>
                </a:extLst>
              </a:tr>
              <a:tr h="127000">
                <a:tc>
                  <a:txBody>
                    <a:bodyPr/>
                    <a:lstStyle/>
                    <a:p>
                      <a:pPr algn="ctr">
                        <a:lnSpc>
                          <a:spcPct val="100000"/>
                        </a:lnSpc>
                        <a:spcBef>
                          <a:spcPts val="165"/>
                        </a:spcBef>
                      </a:pPr>
                      <a:r>
                        <a:rPr sz="600" b="0" i="0" dirty="0">
                          <a:latin typeface="Corbel" panose="020B0503020204020204" pitchFamily="34" charset="0"/>
                          <a:cs typeface="Arial"/>
                        </a:rPr>
                        <a:t>Example</a:t>
                      </a:r>
                      <a:r>
                        <a:rPr sz="600" b="0" i="0" spc="-35" dirty="0">
                          <a:latin typeface="Corbel" panose="020B0503020204020204" pitchFamily="34" charset="0"/>
                          <a:cs typeface="Arial"/>
                        </a:rPr>
                        <a:t> </a:t>
                      </a:r>
                      <a:r>
                        <a:rPr sz="600" b="0" i="0" spc="-25" dirty="0">
                          <a:latin typeface="Corbel" panose="020B0503020204020204" pitchFamily="34" charset="0"/>
                          <a:cs typeface="Arial"/>
                        </a:rPr>
                        <a:t>#4</a:t>
                      </a:r>
                      <a:endParaRPr sz="600" b="0" i="0" dirty="0">
                        <a:latin typeface="Corbel" panose="020B0503020204020204" pitchFamily="34" charset="0"/>
                        <a:cs typeface="Arial"/>
                      </a:endParaRPr>
                    </a:p>
                  </a:txBody>
                  <a:tcPr marL="0" marR="0" marT="20955" marB="0">
                    <a:lnL w="9525">
                      <a:solidFill>
                        <a:srgbClr val="666666"/>
                      </a:solidFill>
                      <a:prstDash val="solid"/>
                    </a:lnL>
                    <a:lnR w="9525">
                      <a:solidFill>
                        <a:srgbClr val="666666"/>
                      </a:solidFill>
                      <a:prstDash val="solid"/>
                    </a:lnR>
                    <a:lnT w="9525">
                      <a:solidFill>
                        <a:srgbClr val="666666"/>
                      </a:solidFill>
                      <a:prstDash val="solid"/>
                    </a:lnT>
                    <a:lnB w="9525">
                      <a:solidFill>
                        <a:srgbClr val="666666"/>
                      </a:solidFill>
                      <a:prstDash val="solid"/>
                    </a:lnB>
                    <a:solidFill>
                      <a:srgbClr val="C9DAF7"/>
                    </a:solidFill>
                  </a:tcPr>
                </a:tc>
                <a:extLst>
                  <a:ext uri="{0D108BD9-81ED-4DB2-BD59-A6C34878D82A}">
                    <a16:rowId xmlns:a16="http://schemas.microsoft.com/office/drawing/2014/main" val="10003"/>
                  </a:ext>
                </a:extLst>
              </a:tr>
            </a:tbl>
          </a:graphicData>
        </a:graphic>
      </p:graphicFrame>
      <p:sp>
        <p:nvSpPr>
          <p:cNvPr id="47" name="Google Shape;138;g1501cc781cf_0_0">
            <a:extLst>
              <a:ext uri="{FF2B5EF4-FFF2-40B4-BE49-F238E27FC236}">
                <a16:creationId xmlns:a16="http://schemas.microsoft.com/office/drawing/2014/main" id="{3BF18416-E0A9-816E-4AA2-B1F2F0D82146}"/>
              </a:ext>
            </a:extLst>
          </p:cNvPr>
          <p:cNvSpPr txBox="1"/>
          <p:nvPr/>
        </p:nvSpPr>
        <p:spPr>
          <a:xfrm>
            <a:off x="6298025" y="-78218"/>
            <a:ext cx="349823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latin typeface="Corbel"/>
                <a:ea typeface="Corbel"/>
                <a:cs typeface="Corbel"/>
                <a:sym typeface="Corbel"/>
              </a:rPr>
              <a:t>[Slide credit: Eric Wallace]</a:t>
            </a:r>
          </a:p>
        </p:txBody>
      </p:sp>
      <p:sp>
        <p:nvSpPr>
          <p:cNvPr id="48" name="object 7">
            <a:extLst>
              <a:ext uri="{FF2B5EF4-FFF2-40B4-BE49-F238E27FC236}">
                <a16:creationId xmlns:a16="http://schemas.microsoft.com/office/drawing/2014/main" id="{766A8E5B-A82D-1F9F-9A5D-2A6A5E447105}"/>
              </a:ext>
            </a:extLst>
          </p:cNvPr>
          <p:cNvSpPr txBox="1"/>
          <p:nvPr/>
        </p:nvSpPr>
        <p:spPr>
          <a:xfrm>
            <a:off x="1185862" y="4867808"/>
            <a:ext cx="6772275" cy="192360"/>
          </a:xfrm>
          <a:prstGeom prst="rect">
            <a:avLst/>
          </a:prstGeom>
        </p:spPr>
        <p:txBody>
          <a:bodyPr vert="horz" wrap="square" lIns="0" tIns="0" rIns="0" bIns="0" rtlCol="0">
            <a:spAutoFit/>
          </a:bodyPr>
          <a:lstStyle/>
          <a:p>
            <a:pPr marL="12700">
              <a:lnSpc>
                <a:spcPts val="1480"/>
              </a:lnSpc>
            </a:pPr>
            <a:r>
              <a:rPr lang="en-US" sz="1250" dirty="0">
                <a:solidFill>
                  <a:schemeClr val="bg1">
                    <a:lumMod val="50000"/>
                  </a:schemeClr>
                </a:solidFill>
                <a:latin typeface="Corbel" panose="020B0503020204020204" pitchFamily="34" charset="0"/>
              </a:rPr>
              <a:t>[</a:t>
            </a:r>
            <a:r>
              <a:rPr sz="1250" dirty="0">
                <a:solidFill>
                  <a:schemeClr val="bg1">
                    <a:lumMod val="50000"/>
                  </a:schemeClr>
                </a:solidFill>
                <a:latin typeface="Corbel" panose="020B0503020204020204" pitchFamily="34" charset="0"/>
                <a:hlinkClick r:id="rId3"/>
              </a:rPr>
              <a:t>“Calibrate </a:t>
            </a:r>
            <a:r>
              <a:rPr sz="1250" spc="-5" dirty="0">
                <a:solidFill>
                  <a:schemeClr val="bg1">
                    <a:lumMod val="50000"/>
                  </a:schemeClr>
                </a:solidFill>
                <a:latin typeface="Corbel" panose="020B0503020204020204" pitchFamily="34" charset="0"/>
                <a:hlinkClick r:id="rId3"/>
              </a:rPr>
              <a:t>Before Use: Improving Few-Shot Performance of Language</a:t>
            </a:r>
            <a:r>
              <a:rPr sz="1250" spc="-45" dirty="0">
                <a:solidFill>
                  <a:schemeClr val="bg1">
                    <a:lumMod val="50000"/>
                  </a:schemeClr>
                </a:solidFill>
                <a:latin typeface="Corbel" panose="020B0503020204020204" pitchFamily="34" charset="0"/>
                <a:hlinkClick r:id="rId3"/>
              </a:rPr>
              <a:t> </a:t>
            </a:r>
            <a:r>
              <a:rPr sz="1250" dirty="0">
                <a:solidFill>
                  <a:schemeClr val="bg1">
                    <a:lumMod val="50000"/>
                  </a:schemeClr>
                </a:solidFill>
                <a:latin typeface="Corbel" panose="020B0503020204020204" pitchFamily="34" charset="0"/>
                <a:hlinkClick r:id="rId3"/>
              </a:rPr>
              <a:t>Models</a:t>
            </a:r>
            <a:r>
              <a:rPr lang="en-US" sz="1250" dirty="0">
                <a:solidFill>
                  <a:schemeClr val="bg1">
                    <a:lumMod val="50000"/>
                  </a:schemeClr>
                </a:solidFill>
                <a:latin typeface="Corbel" panose="020B0503020204020204" pitchFamily="34" charset="0"/>
                <a:hlinkClick r:id="rId3"/>
              </a:rPr>
              <a:t>.</a:t>
            </a:r>
            <a:r>
              <a:rPr sz="1250" dirty="0">
                <a:solidFill>
                  <a:schemeClr val="bg1">
                    <a:lumMod val="50000"/>
                  </a:schemeClr>
                </a:solidFill>
                <a:latin typeface="Corbel" panose="020B0503020204020204" pitchFamily="34" charset="0"/>
                <a:hlinkClick r:id="rId3"/>
              </a:rPr>
              <a:t>”</a:t>
            </a:r>
            <a:r>
              <a:rPr lang="en-US" sz="1250" dirty="0">
                <a:solidFill>
                  <a:schemeClr val="bg1">
                    <a:lumMod val="50000"/>
                  </a:schemeClr>
                </a:solidFill>
                <a:latin typeface="Corbel" panose="020B0503020204020204" pitchFamily="34" charset="0"/>
                <a:hlinkClick r:id="rId3"/>
              </a:rPr>
              <a:t> </a:t>
            </a:r>
            <a:r>
              <a:rPr lang="en-US" sz="1250" spc="-5" dirty="0">
                <a:solidFill>
                  <a:schemeClr val="bg1">
                    <a:lumMod val="50000"/>
                  </a:schemeClr>
                </a:solidFill>
                <a:uFill>
                  <a:solidFill>
                    <a:srgbClr val="FF5252"/>
                  </a:solidFill>
                </a:uFill>
                <a:latin typeface="Corbel" panose="020B0503020204020204" pitchFamily="34" charset="0"/>
                <a:hlinkClick r:id="rId3"/>
              </a:rPr>
              <a:t>Zhao et al. 2021</a:t>
            </a:r>
            <a:r>
              <a:rPr lang="en-US" sz="1250" spc="-5" dirty="0">
                <a:solidFill>
                  <a:schemeClr val="bg1">
                    <a:lumMod val="50000"/>
                  </a:schemeClr>
                </a:solidFill>
                <a:uFill>
                  <a:solidFill>
                    <a:srgbClr val="FF5252"/>
                  </a:solidFill>
                </a:uFill>
                <a:latin typeface="Corbel" panose="020B0503020204020204" pitchFamily="34" charset="0"/>
              </a:rPr>
              <a:t>]</a:t>
            </a:r>
            <a:endParaRPr sz="1250" dirty="0">
              <a:solidFill>
                <a:schemeClr val="bg1">
                  <a:lumMod val="50000"/>
                </a:schemeClr>
              </a:solidFill>
              <a:latin typeface="Corbel" panose="020B050302020402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0">
            <a:extLst>
              <a:ext uri="{FF2B5EF4-FFF2-40B4-BE49-F238E27FC236}">
                <a16:creationId xmlns:a16="http://schemas.microsoft.com/office/drawing/2014/main" id="{B14D3631-72DB-C9DE-2083-44B9AF112215}"/>
              </a:ext>
            </a:extLst>
          </p:cNvPr>
          <p:cNvSpPr>
            <a:spLocks noGrp="1"/>
          </p:cNvSpPr>
          <p:nvPr>
            <p:ph type="title"/>
          </p:nvPr>
        </p:nvSpPr>
        <p:spPr/>
        <p:txBody>
          <a:bodyPr>
            <a:normAutofit fontScale="90000"/>
          </a:bodyPr>
          <a:lstStyle/>
          <a:p>
            <a:r>
              <a:rPr lang="en-US" dirty="0"/>
              <a:t>In-Context Learning: Sensitivity to Demo. Permutations </a:t>
            </a:r>
          </a:p>
        </p:txBody>
      </p:sp>
      <p:sp>
        <p:nvSpPr>
          <p:cNvPr id="2" name="Text Placeholder 1">
            <a:extLst>
              <a:ext uri="{FF2B5EF4-FFF2-40B4-BE49-F238E27FC236}">
                <a16:creationId xmlns:a16="http://schemas.microsoft.com/office/drawing/2014/main" id="{D45EC180-6638-2B66-F218-7BA410E1D24D}"/>
              </a:ext>
            </a:extLst>
          </p:cNvPr>
          <p:cNvSpPr>
            <a:spLocks noGrp="1"/>
          </p:cNvSpPr>
          <p:nvPr>
            <p:ph type="body" sz="quarter" idx="16"/>
          </p:nvPr>
        </p:nvSpPr>
        <p:spPr/>
        <p:txBody>
          <a:bodyPr/>
          <a:lstStyle/>
          <a:p>
            <a:endParaRPr lang="en-US"/>
          </a:p>
        </p:txBody>
      </p:sp>
      <p:grpSp>
        <p:nvGrpSpPr>
          <p:cNvPr id="3" name="object 3"/>
          <p:cNvGrpSpPr/>
          <p:nvPr/>
        </p:nvGrpSpPr>
        <p:grpSpPr>
          <a:xfrm>
            <a:off x="499337" y="4136287"/>
            <a:ext cx="1039494" cy="582295"/>
            <a:chOff x="499337" y="4136287"/>
            <a:chExt cx="1039494" cy="582295"/>
          </a:xfrm>
        </p:grpSpPr>
        <p:sp>
          <p:nvSpPr>
            <p:cNvPr id="4" name="object 4"/>
            <p:cNvSpPr/>
            <p:nvPr/>
          </p:nvSpPr>
          <p:spPr>
            <a:xfrm>
              <a:off x="504099" y="4141049"/>
              <a:ext cx="1029969" cy="572770"/>
            </a:xfrm>
            <a:custGeom>
              <a:avLst/>
              <a:gdLst/>
              <a:ahLst/>
              <a:cxnLst/>
              <a:rect l="l" t="t" r="r" b="b"/>
              <a:pathLst>
                <a:path w="1029969" h="572770">
                  <a:moveTo>
                    <a:pt x="934147" y="572699"/>
                  </a:moveTo>
                  <a:lnTo>
                    <a:pt x="95451" y="572699"/>
                  </a:lnTo>
                  <a:lnTo>
                    <a:pt x="58297" y="565198"/>
                  </a:lnTo>
                  <a:lnTo>
                    <a:pt x="27957" y="544742"/>
                  </a:lnTo>
                  <a:lnTo>
                    <a:pt x="7501" y="514402"/>
                  </a:lnTo>
                  <a:lnTo>
                    <a:pt x="0" y="477247"/>
                  </a:lnTo>
                  <a:lnTo>
                    <a:pt x="0" y="95451"/>
                  </a:lnTo>
                  <a:lnTo>
                    <a:pt x="7501" y="58297"/>
                  </a:lnTo>
                  <a:lnTo>
                    <a:pt x="27957" y="27957"/>
                  </a:lnTo>
                  <a:lnTo>
                    <a:pt x="58297" y="7501"/>
                  </a:lnTo>
                  <a:lnTo>
                    <a:pt x="95451" y="0"/>
                  </a:lnTo>
                  <a:lnTo>
                    <a:pt x="934147" y="0"/>
                  </a:lnTo>
                  <a:lnTo>
                    <a:pt x="987104" y="16037"/>
                  </a:lnTo>
                  <a:lnTo>
                    <a:pt x="1022334" y="58923"/>
                  </a:lnTo>
                  <a:lnTo>
                    <a:pt x="1029599" y="95451"/>
                  </a:lnTo>
                  <a:lnTo>
                    <a:pt x="1029599" y="477247"/>
                  </a:lnTo>
                  <a:lnTo>
                    <a:pt x="1022098" y="514402"/>
                  </a:lnTo>
                  <a:lnTo>
                    <a:pt x="1001642" y="544742"/>
                  </a:lnTo>
                  <a:lnTo>
                    <a:pt x="971302" y="565198"/>
                  </a:lnTo>
                  <a:lnTo>
                    <a:pt x="934147" y="572699"/>
                  </a:lnTo>
                  <a:close/>
                </a:path>
              </a:pathLst>
            </a:custGeom>
            <a:solidFill>
              <a:srgbClr val="EEEEEE"/>
            </a:solidFill>
          </p:spPr>
          <p:txBody>
            <a:bodyPr wrap="square" lIns="0" tIns="0" rIns="0" bIns="0" rtlCol="0"/>
            <a:lstStyle/>
            <a:p>
              <a:endParaRPr dirty="0">
                <a:latin typeface="Corbel" panose="020B0503020204020204" pitchFamily="34" charset="0"/>
              </a:endParaRPr>
            </a:p>
          </p:txBody>
        </p:sp>
        <p:sp>
          <p:nvSpPr>
            <p:cNvPr id="5" name="object 5"/>
            <p:cNvSpPr/>
            <p:nvPr/>
          </p:nvSpPr>
          <p:spPr>
            <a:xfrm>
              <a:off x="504099" y="4141049"/>
              <a:ext cx="1029969" cy="572770"/>
            </a:xfrm>
            <a:custGeom>
              <a:avLst/>
              <a:gdLst/>
              <a:ahLst/>
              <a:cxnLst/>
              <a:rect l="l" t="t" r="r" b="b"/>
              <a:pathLst>
                <a:path w="1029969" h="572770">
                  <a:moveTo>
                    <a:pt x="0" y="95451"/>
                  </a:moveTo>
                  <a:lnTo>
                    <a:pt x="7501" y="58297"/>
                  </a:lnTo>
                  <a:lnTo>
                    <a:pt x="27957" y="27957"/>
                  </a:lnTo>
                  <a:lnTo>
                    <a:pt x="58297" y="7501"/>
                  </a:lnTo>
                  <a:lnTo>
                    <a:pt x="95451" y="0"/>
                  </a:lnTo>
                  <a:lnTo>
                    <a:pt x="934147" y="0"/>
                  </a:lnTo>
                  <a:lnTo>
                    <a:pt x="987104" y="16037"/>
                  </a:lnTo>
                  <a:lnTo>
                    <a:pt x="1022334" y="58923"/>
                  </a:lnTo>
                  <a:lnTo>
                    <a:pt x="1029599" y="95451"/>
                  </a:lnTo>
                  <a:lnTo>
                    <a:pt x="1029599" y="477247"/>
                  </a:lnTo>
                  <a:lnTo>
                    <a:pt x="1022098" y="514402"/>
                  </a:lnTo>
                  <a:lnTo>
                    <a:pt x="1001642" y="544742"/>
                  </a:lnTo>
                  <a:lnTo>
                    <a:pt x="971302" y="565198"/>
                  </a:lnTo>
                  <a:lnTo>
                    <a:pt x="934147" y="572699"/>
                  </a:lnTo>
                  <a:lnTo>
                    <a:pt x="95451" y="572699"/>
                  </a:lnTo>
                  <a:lnTo>
                    <a:pt x="58297" y="565198"/>
                  </a:lnTo>
                  <a:lnTo>
                    <a:pt x="27957" y="544742"/>
                  </a:lnTo>
                  <a:lnTo>
                    <a:pt x="7501" y="514402"/>
                  </a:lnTo>
                  <a:lnTo>
                    <a:pt x="0" y="477247"/>
                  </a:lnTo>
                  <a:lnTo>
                    <a:pt x="0" y="95451"/>
                  </a:lnTo>
                  <a:close/>
                </a:path>
              </a:pathLst>
            </a:custGeom>
            <a:ln w="9524">
              <a:solidFill>
                <a:srgbClr val="595959"/>
              </a:solidFill>
            </a:ln>
          </p:spPr>
          <p:txBody>
            <a:bodyPr wrap="square" lIns="0" tIns="0" rIns="0" bIns="0" rtlCol="0"/>
            <a:lstStyle/>
            <a:p>
              <a:endParaRPr dirty="0">
                <a:latin typeface="Corbel" panose="020B0503020204020204" pitchFamily="34" charset="0"/>
              </a:endParaRPr>
            </a:p>
          </p:txBody>
        </p:sp>
      </p:grpSp>
      <p:sp>
        <p:nvSpPr>
          <p:cNvPr id="6" name="object 6"/>
          <p:cNvSpPr txBox="1"/>
          <p:nvPr/>
        </p:nvSpPr>
        <p:spPr>
          <a:xfrm>
            <a:off x="632770" y="4237661"/>
            <a:ext cx="772795" cy="347275"/>
          </a:xfrm>
          <a:prstGeom prst="rect">
            <a:avLst/>
          </a:prstGeom>
        </p:spPr>
        <p:txBody>
          <a:bodyPr vert="horz" wrap="square" lIns="0" tIns="8890" rIns="0" bIns="0" rtlCol="0">
            <a:spAutoFit/>
          </a:bodyPr>
          <a:lstStyle/>
          <a:p>
            <a:pPr marL="302260" marR="5080" indent="-290195">
              <a:lnSpc>
                <a:spcPct val="102299"/>
              </a:lnSpc>
              <a:spcBef>
                <a:spcPts val="70"/>
              </a:spcBef>
            </a:pPr>
            <a:r>
              <a:rPr sz="1100" spc="-10" dirty="0">
                <a:latin typeface="Corbel" panose="020B0503020204020204" pitchFamily="34" charset="0"/>
              </a:rPr>
              <a:t>Training</a:t>
            </a:r>
            <a:r>
              <a:rPr sz="1100" dirty="0">
                <a:latin typeface="Corbel" panose="020B0503020204020204" pitchFamily="34" charset="0"/>
              </a:rPr>
              <a:t> </a:t>
            </a:r>
            <a:r>
              <a:rPr sz="1100" spc="-25" dirty="0">
                <a:latin typeface="Corbel" panose="020B0503020204020204" pitchFamily="34" charset="0"/>
              </a:rPr>
              <a:t>Set #1</a:t>
            </a:r>
            <a:endParaRPr sz="1100" dirty="0">
              <a:latin typeface="Corbel" panose="020B0503020204020204" pitchFamily="34" charset="0"/>
            </a:endParaRPr>
          </a:p>
        </p:txBody>
      </p:sp>
      <p:grpSp>
        <p:nvGrpSpPr>
          <p:cNvPr id="7" name="object 7"/>
          <p:cNvGrpSpPr/>
          <p:nvPr/>
        </p:nvGrpSpPr>
        <p:grpSpPr>
          <a:xfrm>
            <a:off x="1794737" y="4136287"/>
            <a:ext cx="1039494" cy="582295"/>
            <a:chOff x="1794737" y="4136287"/>
            <a:chExt cx="1039494" cy="582295"/>
          </a:xfrm>
        </p:grpSpPr>
        <p:sp>
          <p:nvSpPr>
            <p:cNvPr id="8" name="object 8"/>
            <p:cNvSpPr/>
            <p:nvPr/>
          </p:nvSpPr>
          <p:spPr>
            <a:xfrm>
              <a:off x="1799500" y="4141049"/>
              <a:ext cx="1029969" cy="572770"/>
            </a:xfrm>
            <a:custGeom>
              <a:avLst/>
              <a:gdLst/>
              <a:ahLst/>
              <a:cxnLst/>
              <a:rect l="l" t="t" r="r" b="b"/>
              <a:pathLst>
                <a:path w="1029969" h="572770">
                  <a:moveTo>
                    <a:pt x="934147" y="572699"/>
                  </a:moveTo>
                  <a:lnTo>
                    <a:pt x="95451" y="572699"/>
                  </a:lnTo>
                  <a:lnTo>
                    <a:pt x="58297" y="565198"/>
                  </a:lnTo>
                  <a:lnTo>
                    <a:pt x="27957" y="544742"/>
                  </a:lnTo>
                  <a:lnTo>
                    <a:pt x="7501" y="514402"/>
                  </a:lnTo>
                  <a:lnTo>
                    <a:pt x="0" y="477247"/>
                  </a:lnTo>
                  <a:lnTo>
                    <a:pt x="0" y="95451"/>
                  </a:lnTo>
                  <a:lnTo>
                    <a:pt x="7501" y="58297"/>
                  </a:lnTo>
                  <a:lnTo>
                    <a:pt x="27957" y="27957"/>
                  </a:lnTo>
                  <a:lnTo>
                    <a:pt x="58297" y="7501"/>
                  </a:lnTo>
                  <a:lnTo>
                    <a:pt x="95451" y="0"/>
                  </a:lnTo>
                  <a:lnTo>
                    <a:pt x="934147" y="0"/>
                  </a:lnTo>
                  <a:lnTo>
                    <a:pt x="987104" y="16037"/>
                  </a:lnTo>
                  <a:lnTo>
                    <a:pt x="1022334" y="58923"/>
                  </a:lnTo>
                  <a:lnTo>
                    <a:pt x="1029599" y="95451"/>
                  </a:lnTo>
                  <a:lnTo>
                    <a:pt x="1029599" y="477247"/>
                  </a:lnTo>
                  <a:lnTo>
                    <a:pt x="1022098" y="514402"/>
                  </a:lnTo>
                  <a:lnTo>
                    <a:pt x="1001642" y="544742"/>
                  </a:lnTo>
                  <a:lnTo>
                    <a:pt x="971302" y="565198"/>
                  </a:lnTo>
                  <a:lnTo>
                    <a:pt x="934147" y="572699"/>
                  </a:lnTo>
                  <a:close/>
                </a:path>
              </a:pathLst>
            </a:custGeom>
            <a:solidFill>
              <a:srgbClr val="EEEEEE"/>
            </a:solidFill>
          </p:spPr>
          <p:txBody>
            <a:bodyPr wrap="square" lIns="0" tIns="0" rIns="0" bIns="0" rtlCol="0"/>
            <a:lstStyle/>
            <a:p>
              <a:endParaRPr dirty="0">
                <a:latin typeface="Corbel" panose="020B0503020204020204" pitchFamily="34" charset="0"/>
              </a:endParaRPr>
            </a:p>
          </p:txBody>
        </p:sp>
        <p:sp>
          <p:nvSpPr>
            <p:cNvPr id="9" name="object 9"/>
            <p:cNvSpPr/>
            <p:nvPr/>
          </p:nvSpPr>
          <p:spPr>
            <a:xfrm>
              <a:off x="1799500" y="4141049"/>
              <a:ext cx="1029969" cy="572770"/>
            </a:xfrm>
            <a:custGeom>
              <a:avLst/>
              <a:gdLst/>
              <a:ahLst/>
              <a:cxnLst/>
              <a:rect l="l" t="t" r="r" b="b"/>
              <a:pathLst>
                <a:path w="1029969" h="572770">
                  <a:moveTo>
                    <a:pt x="0" y="95451"/>
                  </a:moveTo>
                  <a:lnTo>
                    <a:pt x="7501" y="58297"/>
                  </a:lnTo>
                  <a:lnTo>
                    <a:pt x="27957" y="27957"/>
                  </a:lnTo>
                  <a:lnTo>
                    <a:pt x="58297" y="7501"/>
                  </a:lnTo>
                  <a:lnTo>
                    <a:pt x="95451" y="0"/>
                  </a:lnTo>
                  <a:lnTo>
                    <a:pt x="934147" y="0"/>
                  </a:lnTo>
                  <a:lnTo>
                    <a:pt x="987104" y="16037"/>
                  </a:lnTo>
                  <a:lnTo>
                    <a:pt x="1022334" y="58923"/>
                  </a:lnTo>
                  <a:lnTo>
                    <a:pt x="1029599" y="95451"/>
                  </a:lnTo>
                  <a:lnTo>
                    <a:pt x="1029599" y="477247"/>
                  </a:lnTo>
                  <a:lnTo>
                    <a:pt x="1022098" y="514402"/>
                  </a:lnTo>
                  <a:lnTo>
                    <a:pt x="1001642" y="544742"/>
                  </a:lnTo>
                  <a:lnTo>
                    <a:pt x="971302" y="565198"/>
                  </a:lnTo>
                  <a:lnTo>
                    <a:pt x="934147" y="572699"/>
                  </a:lnTo>
                  <a:lnTo>
                    <a:pt x="95451" y="572699"/>
                  </a:lnTo>
                  <a:lnTo>
                    <a:pt x="58297" y="565198"/>
                  </a:lnTo>
                  <a:lnTo>
                    <a:pt x="27957" y="544742"/>
                  </a:lnTo>
                  <a:lnTo>
                    <a:pt x="7501" y="514402"/>
                  </a:lnTo>
                  <a:lnTo>
                    <a:pt x="0" y="477247"/>
                  </a:lnTo>
                  <a:lnTo>
                    <a:pt x="0" y="95451"/>
                  </a:lnTo>
                  <a:close/>
                </a:path>
              </a:pathLst>
            </a:custGeom>
            <a:ln w="9524">
              <a:solidFill>
                <a:srgbClr val="595959"/>
              </a:solidFill>
            </a:ln>
          </p:spPr>
          <p:txBody>
            <a:bodyPr wrap="square" lIns="0" tIns="0" rIns="0" bIns="0" rtlCol="0"/>
            <a:lstStyle/>
            <a:p>
              <a:endParaRPr dirty="0">
                <a:latin typeface="Corbel" panose="020B0503020204020204" pitchFamily="34" charset="0"/>
              </a:endParaRPr>
            </a:p>
          </p:txBody>
        </p:sp>
      </p:grpSp>
      <p:sp>
        <p:nvSpPr>
          <p:cNvPr id="10" name="object 10"/>
          <p:cNvSpPr txBox="1"/>
          <p:nvPr/>
        </p:nvSpPr>
        <p:spPr>
          <a:xfrm>
            <a:off x="1928170" y="4237661"/>
            <a:ext cx="772795" cy="347275"/>
          </a:xfrm>
          <a:prstGeom prst="rect">
            <a:avLst/>
          </a:prstGeom>
        </p:spPr>
        <p:txBody>
          <a:bodyPr vert="horz" wrap="square" lIns="0" tIns="8890" rIns="0" bIns="0" rtlCol="0">
            <a:spAutoFit/>
          </a:bodyPr>
          <a:lstStyle/>
          <a:p>
            <a:pPr marL="302260" marR="5080" indent="-290195">
              <a:lnSpc>
                <a:spcPct val="102299"/>
              </a:lnSpc>
              <a:spcBef>
                <a:spcPts val="70"/>
              </a:spcBef>
            </a:pPr>
            <a:r>
              <a:rPr sz="1100" spc="-10" dirty="0">
                <a:latin typeface="Corbel" panose="020B0503020204020204" pitchFamily="34" charset="0"/>
              </a:rPr>
              <a:t>Training</a:t>
            </a:r>
            <a:r>
              <a:rPr sz="1100" dirty="0">
                <a:latin typeface="Corbel" panose="020B0503020204020204" pitchFamily="34" charset="0"/>
              </a:rPr>
              <a:t> </a:t>
            </a:r>
            <a:r>
              <a:rPr sz="1100" spc="-25" dirty="0">
                <a:latin typeface="Corbel" panose="020B0503020204020204" pitchFamily="34" charset="0"/>
              </a:rPr>
              <a:t>Set #2</a:t>
            </a:r>
            <a:endParaRPr sz="1100" dirty="0">
              <a:latin typeface="Corbel" panose="020B0503020204020204" pitchFamily="34" charset="0"/>
            </a:endParaRPr>
          </a:p>
        </p:txBody>
      </p:sp>
      <p:sp>
        <p:nvSpPr>
          <p:cNvPr id="11" name="object 11"/>
          <p:cNvSpPr txBox="1"/>
          <p:nvPr/>
        </p:nvSpPr>
        <p:spPr>
          <a:xfrm>
            <a:off x="2993526" y="4281538"/>
            <a:ext cx="147320" cy="228268"/>
          </a:xfrm>
          <a:prstGeom prst="rect">
            <a:avLst/>
          </a:prstGeom>
        </p:spPr>
        <p:txBody>
          <a:bodyPr vert="horz" wrap="square" lIns="0" tIns="12700" rIns="0" bIns="0" rtlCol="0">
            <a:spAutoFit/>
          </a:bodyPr>
          <a:lstStyle/>
          <a:p>
            <a:pPr marL="12700">
              <a:lnSpc>
                <a:spcPct val="100000"/>
              </a:lnSpc>
              <a:spcBef>
                <a:spcPts val="100"/>
              </a:spcBef>
            </a:pPr>
            <a:r>
              <a:rPr sz="1400" spc="-60" dirty="0">
                <a:latin typeface="Corbel" panose="020B0503020204020204" pitchFamily="34" charset="0"/>
              </a:rPr>
              <a:t>...</a:t>
            </a:r>
            <a:endParaRPr sz="1400" dirty="0">
              <a:latin typeface="Corbel" panose="020B0503020204020204" pitchFamily="34" charset="0"/>
            </a:endParaRPr>
          </a:p>
        </p:txBody>
      </p:sp>
      <p:grpSp>
        <p:nvGrpSpPr>
          <p:cNvPr id="12" name="object 12"/>
          <p:cNvGrpSpPr/>
          <p:nvPr/>
        </p:nvGrpSpPr>
        <p:grpSpPr>
          <a:xfrm>
            <a:off x="3295858" y="4136287"/>
            <a:ext cx="1039494" cy="582295"/>
            <a:chOff x="3295858" y="4136287"/>
            <a:chExt cx="1039494" cy="582295"/>
          </a:xfrm>
        </p:grpSpPr>
        <p:sp>
          <p:nvSpPr>
            <p:cNvPr id="13" name="object 13"/>
            <p:cNvSpPr/>
            <p:nvPr/>
          </p:nvSpPr>
          <p:spPr>
            <a:xfrm>
              <a:off x="3300621" y="4141049"/>
              <a:ext cx="1029969" cy="572770"/>
            </a:xfrm>
            <a:custGeom>
              <a:avLst/>
              <a:gdLst/>
              <a:ahLst/>
              <a:cxnLst/>
              <a:rect l="l" t="t" r="r" b="b"/>
              <a:pathLst>
                <a:path w="1029970" h="572770">
                  <a:moveTo>
                    <a:pt x="934148" y="572699"/>
                  </a:moveTo>
                  <a:lnTo>
                    <a:pt x="95451" y="572699"/>
                  </a:lnTo>
                  <a:lnTo>
                    <a:pt x="58297" y="565198"/>
                  </a:lnTo>
                  <a:lnTo>
                    <a:pt x="27957" y="544742"/>
                  </a:lnTo>
                  <a:lnTo>
                    <a:pt x="7501" y="514402"/>
                  </a:lnTo>
                  <a:lnTo>
                    <a:pt x="0" y="477247"/>
                  </a:lnTo>
                  <a:lnTo>
                    <a:pt x="0" y="95451"/>
                  </a:lnTo>
                  <a:lnTo>
                    <a:pt x="7501" y="58297"/>
                  </a:lnTo>
                  <a:lnTo>
                    <a:pt x="27957" y="27957"/>
                  </a:lnTo>
                  <a:lnTo>
                    <a:pt x="58297" y="7501"/>
                  </a:lnTo>
                  <a:lnTo>
                    <a:pt x="95451" y="0"/>
                  </a:lnTo>
                  <a:lnTo>
                    <a:pt x="934148" y="0"/>
                  </a:lnTo>
                  <a:lnTo>
                    <a:pt x="987104" y="16037"/>
                  </a:lnTo>
                  <a:lnTo>
                    <a:pt x="1022334" y="58923"/>
                  </a:lnTo>
                  <a:lnTo>
                    <a:pt x="1029599" y="95451"/>
                  </a:lnTo>
                  <a:lnTo>
                    <a:pt x="1029599" y="477247"/>
                  </a:lnTo>
                  <a:lnTo>
                    <a:pt x="1022098" y="514402"/>
                  </a:lnTo>
                  <a:lnTo>
                    <a:pt x="1001642" y="544742"/>
                  </a:lnTo>
                  <a:lnTo>
                    <a:pt x="971302" y="565198"/>
                  </a:lnTo>
                  <a:lnTo>
                    <a:pt x="934148" y="572699"/>
                  </a:lnTo>
                  <a:close/>
                </a:path>
              </a:pathLst>
            </a:custGeom>
            <a:solidFill>
              <a:srgbClr val="EEEEEE"/>
            </a:solidFill>
          </p:spPr>
          <p:txBody>
            <a:bodyPr wrap="square" lIns="0" tIns="0" rIns="0" bIns="0" rtlCol="0"/>
            <a:lstStyle/>
            <a:p>
              <a:endParaRPr dirty="0">
                <a:latin typeface="Corbel" panose="020B0503020204020204" pitchFamily="34" charset="0"/>
              </a:endParaRPr>
            </a:p>
          </p:txBody>
        </p:sp>
        <p:sp>
          <p:nvSpPr>
            <p:cNvPr id="14" name="object 14"/>
            <p:cNvSpPr/>
            <p:nvPr/>
          </p:nvSpPr>
          <p:spPr>
            <a:xfrm>
              <a:off x="3300621" y="4141049"/>
              <a:ext cx="1029969" cy="572770"/>
            </a:xfrm>
            <a:custGeom>
              <a:avLst/>
              <a:gdLst/>
              <a:ahLst/>
              <a:cxnLst/>
              <a:rect l="l" t="t" r="r" b="b"/>
              <a:pathLst>
                <a:path w="1029970" h="572770">
                  <a:moveTo>
                    <a:pt x="0" y="95451"/>
                  </a:moveTo>
                  <a:lnTo>
                    <a:pt x="7501" y="58297"/>
                  </a:lnTo>
                  <a:lnTo>
                    <a:pt x="27957" y="27957"/>
                  </a:lnTo>
                  <a:lnTo>
                    <a:pt x="58297" y="7501"/>
                  </a:lnTo>
                  <a:lnTo>
                    <a:pt x="95451" y="0"/>
                  </a:lnTo>
                  <a:lnTo>
                    <a:pt x="934148" y="0"/>
                  </a:lnTo>
                  <a:lnTo>
                    <a:pt x="987104" y="16037"/>
                  </a:lnTo>
                  <a:lnTo>
                    <a:pt x="1022334" y="58923"/>
                  </a:lnTo>
                  <a:lnTo>
                    <a:pt x="1029599" y="95451"/>
                  </a:lnTo>
                  <a:lnTo>
                    <a:pt x="1029599" y="477247"/>
                  </a:lnTo>
                  <a:lnTo>
                    <a:pt x="1022098" y="514402"/>
                  </a:lnTo>
                  <a:lnTo>
                    <a:pt x="1001642" y="544742"/>
                  </a:lnTo>
                  <a:lnTo>
                    <a:pt x="971302" y="565198"/>
                  </a:lnTo>
                  <a:lnTo>
                    <a:pt x="934148" y="572699"/>
                  </a:lnTo>
                  <a:lnTo>
                    <a:pt x="95451" y="572699"/>
                  </a:lnTo>
                  <a:lnTo>
                    <a:pt x="58297" y="565198"/>
                  </a:lnTo>
                  <a:lnTo>
                    <a:pt x="27957" y="544742"/>
                  </a:lnTo>
                  <a:lnTo>
                    <a:pt x="7501" y="514402"/>
                  </a:lnTo>
                  <a:lnTo>
                    <a:pt x="0" y="477247"/>
                  </a:lnTo>
                  <a:lnTo>
                    <a:pt x="0" y="95451"/>
                  </a:lnTo>
                  <a:close/>
                </a:path>
              </a:pathLst>
            </a:custGeom>
            <a:ln w="9524">
              <a:solidFill>
                <a:srgbClr val="595959"/>
              </a:solidFill>
            </a:ln>
          </p:spPr>
          <p:txBody>
            <a:bodyPr wrap="square" lIns="0" tIns="0" rIns="0" bIns="0" rtlCol="0"/>
            <a:lstStyle/>
            <a:p>
              <a:endParaRPr dirty="0">
                <a:latin typeface="Corbel" panose="020B0503020204020204" pitchFamily="34" charset="0"/>
              </a:endParaRPr>
            </a:p>
          </p:txBody>
        </p:sp>
      </p:grpSp>
      <p:sp>
        <p:nvSpPr>
          <p:cNvPr id="15" name="object 15"/>
          <p:cNvSpPr txBox="1"/>
          <p:nvPr/>
        </p:nvSpPr>
        <p:spPr>
          <a:xfrm>
            <a:off x="3429291" y="4237661"/>
            <a:ext cx="772795" cy="347275"/>
          </a:xfrm>
          <a:prstGeom prst="rect">
            <a:avLst/>
          </a:prstGeom>
        </p:spPr>
        <p:txBody>
          <a:bodyPr vert="horz" wrap="square" lIns="0" tIns="8890" rIns="0" bIns="0" rtlCol="0">
            <a:spAutoFit/>
          </a:bodyPr>
          <a:lstStyle/>
          <a:p>
            <a:pPr marL="260350" marR="5080" indent="-248285">
              <a:lnSpc>
                <a:spcPct val="102299"/>
              </a:lnSpc>
              <a:spcBef>
                <a:spcPts val="70"/>
              </a:spcBef>
            </a:pPr>
            <a:r>
              <a:rPr sz="1100" spc="-10" dirty="0">
                <a:latin typeface="Corbel" panose="020B0503020204020204" pitchFamily="34" charset="0"/>
              </a:rPr>
              <a:t>Training</a:t>
            </a:r>
            <a:r>
              <a:rPr sz="1100" dirty="0">
                <a:latin typeface="Corbel" panose="020B0503020204020204" pitchFamily="34" charset="0"/>
              </a:rPr>
              <a:t> </a:t>
            </a:r>
            <a:r>
              <a:rPr sz="1100" spc="-25" dirty="0">
                <a:latin typeface="Corbel" panose="020B0503020204020204" pitchFamily="34" charset="0"/>
              </a:rPr>
              <a:t>Set #10</a:t>
            </a:r>
            <a:endParaRPr sz="1100" dirty="0">
              <a:latin typeface="Corbel" panose="020B0503020204020204" pitchFamily="34" charset="0"/>
            </a:endParaRPr>
          </a:p>
        </p:txBody>
      </p:sp>
      <p:sp>
        <p:nvSpPr>
          <p:cNvPr id="16" name="object 16"/>
          <p:cNvSpPr/>
          <p:nvPr/>
        </p:nvSpPr>
        <p:spPr>
          <a:xfrm>
            <a:off x="3190580" y="2791249"/>
            <a:ext cx="92075" cy="984250"/>
          </a:xfrm>
          <a:custGeom>
            <a:avLst/>
            <a:gdLst/>
            <a:ahLst/>
            <a:cxnLst/>
            <a:rect l="l" t="t" r="r" b="b"/>
            <a:pathLst>
              <a:path w="92075" h="984250">
                <a:moveTo>
                  <a:pt x="91499" y="983699"/>
                </a:moveTo>
                <a:lnTo>
                  <a:pt x="55884" y="983100"/>
                </a:lnTo>
                <a:lnTo>
                  <a:pt x="26799" y="981466"/>
                </a:lnTo>
                <a:lnTo>
                  <a:pt x="7190" y="979043"/>
                </a:lnTo>
                <a:lnTo>
                  <a:pt x="0" y="976075"/>
                </a:lnTo>
                <a:lnTo>
                  <a:pt x="0" y="7624"/>
                </a:lnTo>
                <a:lnTo>
                  <a:pt x="40735" y="1281"/>
                </a:lnTo>
                <a:lnTo>
                  <a:pt x="73565" y="147"/>
                </a:lnTo>
                <a:lnTo>
                  <a:pt x="91499" y="0"/>
                </a:lnTo>
              </a:path>
            </a:pathLst>
          </a:custGeom>
          <a:ln w="9524">
            <a:solidFill>
              <a:srgbClr val="595959"/>
            </a:solidFill>
          </a:ln>
        </p:spPr>
        <p:txBody>
          <a:bodyPr wrap="square" lIns="0" tIns="0" rIns="0" bIns="0" rtlCol="0"/>
          <a:lstStyle/>
          <a:p>
            <a:endParaRPr dirty="0">
              <a:latin typeface="Corbel" panose="020B0503020204020204" pitchFamily="34" charset="0"/>
            </a:endParaRPr>
          </a:p>
        </p:txBody>
      </p:sp>
      <p:graphicFrame>
        <p:nvGraphicFramePr>
          <p:cNvPr id="17" name="object 17"/>
          <p:cNvGraphicFramePr>
            <a:graphicFrameLocks noGrp="1"/>
          </p:cNvGraphicFramePr>
          <p:nvPr/>
        </p:nvGraphicFramePr>
        <p:xfrm>
          <a:off x="3300218" y="2847486"/>
          <a:ext cx="1029335" cy="868680"/>
        </p:xfrm>
        <a:graphic>
          <a:graphicData uri="http://schemas.openxmlformats.org/drawingml/2006/table">
            <a:tbl>
              <a:tblPr firstRow="1" bandRow="1">
                <a:tableStyleId>{2D5ABB26-0587-4C30-8999-92F81FD0307C}</a:tableStyleId>
              </a:tblPr>
              <a:tblGrid>
                <a:gridCol w="1029335">
                  <a:extLst>
                    <a:ext uri="{9D8B030D-6E8A-4147-A177-3AD203B41FA5}">
                      <a16:colId xmlns:a16="http://schemas.microsoft.com/office/drawing/2014/main" val="20000"/>
                    </a:ext>
                  </a:extLst>
                </a:gridCol>
              </a:tblGrid>
              <a:tr h="205740">
                <a:tc>
                  <a:txBody>
                    <a:bodyPr/>
                    <a:lstStyle/>
                    <a:p>
                      <a:pPr marR="166370" algn="r">
                        <a:lnSpc>
                          <a:spcPct val="100000"/>
                        </a:lnSpc>
                        <a:spcBef>
                          <a:spcPts val="80"/>
                        </a:spcBef>
                      </a:pPr>
                      <a:r>
                        <a:rPr sz="1000" b="0" i="0" dirty="0">
                          <a:latin typeface="Corbel" panose="020B0503020204020204" pitchFamily="34" charset="0"/>
                          <a:cs typeface="Arial"/>
                        </a:rPr>
                        <a:t>Example</a:t>
                      </a:r>
                      <a:r>
                        <a:rPr sz="1000" b="0" i="0" spc="-45" dirty="0">
                          <a:latin typeface="Corbel" panose="020B0503020204020204" pitchFamily="34" charset="0"/>
                          <a:cs typeface="Arial"/>
                        </a:rPr>
                        <a:t> </a:t>
                      </a:r>
                      <a:r>
                        <a:rPr sz="1000" b="0" i="0" spc="-25" dirty="0">
                          <a:latin typeface="Corbel" panose="020B0503020204020204" pitchFamily="34" charset="0"/>
                          <a:cs typeface="Arial"/>
                        </a:rPr>
                        <a:t>#1</a:t>
                      </a:r>
                      <a:endParaRPr sz="1000" b="0" i="0" dirty="0">
                        <a:latin typeface="Corbel" panose="020B0503020204020204" pitchFamily="34" charset="0"/>
                        <a:cs typeface="Arial"/>
                      </a:endParaRPr>
                    </a:p>
                  </a:txBody>
                  <a:tcPr marL="0" marR="0" marT="10160" marB="0">
                    <a:lnL w="9525">
                      <a:solidFill>
                        <a:srgbClr val="595959"/>
                      </a:solidFill>
                      <a:prstDash val="solid"/>
                    </a:lnL>
                    <a:lnR w="9525">
                      <a:solidFill>
                        <a:srgbClr val="595959"/>
                      </a:solidFill>
                      <a:prstDash val="solid"/>
                    </a:lnR>
                    <a:lnT w="9525">
                      <a:solidFill>
                        <a:srgbClr val="595959"/>
                      </a:solidFill>
                      <a:prstDash val="solid"/>
                    </a:lnT>
                    <a:lnB w="9525">
                      <a:solidFill>
                        <a:srgbClr val="595959"/>
                      </a:solidFill>
                      <a:prstDash val="solid"/>
                    </a:lnB>
                    <a:solidFill>
                      <a:srgbClr val="F4CCCC"/>
                    </a:solidFill>
                  </a:tcPr>
                </a:tc>
                <a:extLst>
                  <a:ext uri="{0D108BD9-81ED-4DB2-BD59-A6C34878D82A}">
                    <a16:rowId xmlns:a16="http://schemas.microsoft.com/office/drawing/2014/main" val="10000"/>
                  </a:ext>
                </a:extLst>
              </a:tr>
              <a:tr h="228600">
                <a:tc>
                  <a:txBody>
                    <a:bodyPr/>
                    <a:lstStyle/>
                    <a:p>
                      <a:pPr marR="166370" algn="r">
                        <a:lnSpc>
                          <a:spcPct val="100000"/>
                        </a:lnSpc>
                        <a:spcBef>
                          <a:spcPts val="260"/>
                        </a:spcBef>
                      </a:pPr>
                      <a:r>
                        <a:rPr sz="1000" b="0" i="0" dirty="0">
                          <a:latin typeface="Corbel" panose="020B0503020204020204" pitchFamily="34" charset="0"/>
                          <a:cs typeface="Arial"/>
                        </a:rPr>
                        <a:t>Example</a:t>
                      </a:r>
                      <a:r>
                        <a:rPr sz="1000" b="0" i="0" spc="-45" dirty="0">
                          <a:latin typeface="Corbel" panose="020B0503020204020204" pitchFamily="34" charset="0"/>
                          <a:cs typeface="Arial"/>
                        </a:rPr>
                        <a:t> </a:t>
                      </a:r>
                      <a:r>
                        <a:rPr sz="1000" b="0" i="0" spc="-25" dirty="0">
                          <a:latin typeface="Corbel" panose="020B0503020204020204" pitchFamily="34" charset="0"/>
                          <a:cs typeface="Arial"/>
                        </a:rPr>
                        <a:t>#2</a:t>
                      </a:r>
                      <a:endParaRPr sz="1000" b="0" i="0" dirty="0">
                        <a:latin typeface="Corbel" panose="020B0503020204020204" pitchFamily="34" charset="0"/>
                        <a:cs typeface="Arial"/>
                      </a:endParaRPr>
                    </a:p>
                  </a:txBody>
                  <a:tcPr marL="0" marR="0" marT="33020" marB="0">
                    <a:lnL w="9525">
                      <a:solidFill>
                        <a:srgbClr val="595959"/>
                      </a:solidFill>
                      <a:prstDash val="solid"/>
                    </a:lnL>
                    <a:lnR w="9525">
                      <a:solidFill>
                        <a:srgbClr val="595959"/>
                      </a:solidFill>
                      <a:prstDash val="solid"/>
                    </a:lnR>
                    <a:lnT w="9525">
                      <a:solidFill>
                        <a:srgbClr val="595959"/>
                      </a:solidFill>
                      <a:prstDash val="solid"/>
                    </a:lnT>
                    <a:lnB w="9525">
                      <a:solidFill>
                        <a:srgbClr val="595959"/>
                      </a:solidFill>
                      <a:prstDash val="solid"/>
                    </a:lnB>
                    <a:solidFill>
                      <a:srgbClr val="FCE4CD"/>
                    </a:solidFill>
                  </a:tcPr>
                </a:tc>
                <a:extLst>
                  <a:ext uri="{0D108BD9-81ED-4DB2-BD59-A6C34878D82A}">
                    <a16:rowId xmlns:a16="http://schemas.microsoft.com/office/drawing/2014/main" val="10001"/>
                  </a:ext>
                </a:extLst>
              </a:tr>
              <a:tr h="228600">
                <a:tc>
                  <a:txBody>
                    <a:bodyPr/>
                    <a:lstStyle/>
                    <a:p>
                      <a:pPr marR="166370" algn="r">
                        <a:lnSpc>
                          <a:spcPct val="100000"/>
                        </a:lnSpc>
                        <a:spcBef>
                          <a:spcPts val="260"/>
                        </a:spcBef>
                      </a:pPr>
                      <a:r>
                        <a:rPr sz="1000" b="0" i="0" dirty="0">
                          <a:latin typeface="Corbel" panose="020B0503020204020204" pitchFamily="34" charset="0"/>
                          <a:cs typeface="Arial"/>
                        </a:rPr>
                        <a:t>Example</a:t>
                      </a:r>
                      <a:r>
                        <a:rPr sz="1000" b="0" i="0" spc="-45" dirty="0">
                          <a:latin typeface="Corbel" panose="020B0503020204020204" pitchFamily="34" charset="0"/>
                          <a:cs typeface="Arial"/>
                        </a:rPr>
                        <a:t> </a:t>
                      </a:r>
                      <a:r>
                        <a:rPr sz="1000" b="0" i="0" spc="-25" dirty="0">
                          <a:latin typeface="Corbel" panose="020B0503020204020204" pitchFamily="34" charset="0"/>
                          <a:cs typeface="Arial"/>
                        </a:rPr>
                        <a:t>#3</a:t>
                      </a:r>
                      <a:endParaRPr sz="1000" b="0" i="0" dirty="0">
                        <a:latin typeface="Corbel" panose="020B0503020204020204" pitchFamily="34" charset="0"/>
                        <a:cs typeface="Arial"/>
                      </a:endParaRPr>
                    </a:p>
                  </a:txBody>
                  <a:tcPr marL="0" marR="0" marT="33020" marB="0">
                    <a:lnL w="9525">
                      <a:solidFill>
                        <a:srgbClr val="595959"/>
                      </a:solidFill>
                      <a:prstDash val="solid"/>
                    </a:lnL>
                    <a:lnR w="9525">
                      <a:solidFill>
                        <a:srgbClr val="595959"/>
                      </a:solidFill>
                      <a:prstDash val="solid"/>
                    </a:lnR>
                    <a:lnT w="9525">
                      <a:solidFill>
                        <a:srgbClr val="595959"/>
                      </a:solidFill>
                      <a:prstDash val="solid"/>
                    </a:lnT>
                    <a:lnB w="9525">
                      <a:solidFill>
                        <a:srgbClr val="595959"/>
                      </a:solidFill>
                      <a:prstDash val="solid"/>
                    </a:lnB>
                    <a:solidFill>
                      <a:srgbClr val="D9EAD3"/>
                    </a:solidFill>
                  </a:tcPr>
                </a:tc>
                <a:extLst>
                  <a:ext uri="{0D108BD9-81ED-4DB2-BD59-A6C34878D82A}">
                    <a16:rowId xmlns:a16="http://schemas.microsoft.com/office/drawing/2014/main" val="10002"/>
                  </a:ext>
                </a:extLst>
              </a:tr>
              <a:tr h="205740">
                <a:tc>
                  <a:txBody>
                    <a:bodyPr/>
                    <a:lstStyle/>
                    <a:p>
                      <a:pPr marR="166370" algn="r">
                        <a:lnSpc>
                          <a:spcPct val="100000"/>
                        </a:lnSpc>
                        <a:spcBef>
                          <a:spcPts val="259"/>
                        </a:spcBef>
                      </a:pPr>
                      <a:r>
                        <a:rPr sz="1000" b="0" i="0" dirty="0">
                          <a:latin typeface="Corbel" panose="020B0503020204020204" pitchFamily="34" charset="0"/>
                          <a:cs typeface="Arial"/>
                        </a:rPr>
                        <a:t>Example</a:t>
                      </a:r>
                      <a:r>
                        <a:rPr sz="1000" b="0" i="0" spc="-45" dirty="0">
                          <a:latin typeface="Corbel" panose="020B0503020204020204" pitchFamily="34" charset="0"/>
                          <a:cs typeface="Arial"/>
                        </a:rPr>
                        <a:t> </a:t>
                      </a:r>
                      <a:r>
                        <a:rPr sz="1000" b="0" i="0" spc="-25" dirty="0">
                          <a:latin typeface="Corbel" panose="020B0503020204020204" pitchFamily="34" charset="0"/>
                          <a:cs typeface="Arial"/>
                        </a:rPr>
                        <a:t>#4</a:t>
                      </a:r>
                      <a:endParaRPr sz="1000" b="0" i="0" dirty="0">
                        <a:latin typeface="Corbel" panose="020B0503020204020204" pitchFamily="34" charset="0"/>
                        <a:cs typeface="Arial"/>
                      </a:endParaRPr>
                    </a:p>
                  </a:txBody>
                  <a:tcPr marL="0" marR="0" marT="33019" marB="0">
                    <a:lnL w="9525">
                      <a:solidFill>
                        <a:srgbClr val="595959"/>
                      </a:solidFill>
                      <a:prstDash val="solid"/>
                    </a:lnL>
                    <a:lnR w="9525">
                      <a:solidFill>
                        <a:srgbClr val="595959"/>
                      </a:solidFill>
                      <a:prstDash val="solid"/>
                    </a:lnR>
                    <a:lnT w="9525">
                      <a:solidFill>
                        <a:srgbClr val="595959"/>
                      </a:solidFill>
                      <a:prstDash val="solid"/>
                    </a:lnT>
                    <a:lnB w="9525">
                      <a:solidFill>
                        <a:srgbClr val="595959"/>
                      </a:solidFill>
                      <a:prstDash val="solid"/>
                    </a:lnB>
                    <a:solidFill>
                      <a:srgbClr val="C9DAF7"/>
                    </a:solidFill>
                  </a:tcPr>
                </a:tc>
                <a:extLst>
                  <a:ext uri="{0D108BD9-81ED-4DB2-BD59-A6C34878D82A}">
                    <a16:rowId xmlns:a16="http://schemas.microsoft.com/office/drawing/2014/main" val="10003"/>
                  </a:ext>
                </a:extLst>
              </a:tr>
            </a:tbl>
          </a:graphicData>
        </a:graphic>
      </p:graphicFrame>
      <p:sp>
        <p:nvSpPr>
          <p:cNvPr id="18" name="object 18"/>
          <p:cNvSpPr/>
          <p:nvPr/>
        </p:nvSpPr>
        <p:spPr>
          <a:xfrm>
            <a:off x="3190371" y="2791249"/>
            <a:ext cx="1250315" cy="1365250"/>
          </a:xfrm>
          <a:custGeom>
            <a:avLst/>
            <a:gdLst/>
            <a:ahLst/>
            <a:cxnLst/>
            <a:rect l="l" t="t" r="r" b="b"/>
            <a:pathLst>
              <a:path w="1250314" h="1365250">
                <a:moveTo>
                  <a:pt x="0" y="1006572"/>
                </a:moveTo>
                <a:lnTo>
                  <a:pt x="125399" y="1365072"/>
                </a:lnTo>
              </a:path>
              <a:path w="1250314" h="1365250">
                <a:moveTo>
                  <a:pt x="1158398" y="983699"/>
                </a:moveTo>
                <a:lnTo>
                  <a:pt x="1194014" y="983100"/>
                </a:lnTo>
                <a:lnTo>
                  <a:pt x="1223098" y="981466"/>
                </a:lnTo>
                <a:lnTo>
                  <a:pt x="1242708" y="979043"/>
                </a:lnTo>
                <a:lnTo>
                  <a:pt x="1249898" y="976075"/>
                </a:lnTo>
                <a:lnTo>
                  <a:pt x="1249898" y="7624"/>
                </a:lnTo>
                <a:lnTo>
                  <a:pt x="1209162" y="1281"/>
                </a:lnTo>
                <a:lnTo>
                  <a:pt x="1176332" y="147"/>
                </a:lnTo>
                <a:lnTo>
                  <a:pt x="1158398" y="0"/>
                </a:lnTo>
              </a:path>
              <a:path w="1250314" h="1365250">
                <a:moveTo>
                  <a:pt x="1245520" y="1006572"/>
                </a:moveTo>
                <a:lnTo>
                  <a:pt x="1120120" y="1365072"/>
                </a:lnTo>
              </a:path>
            </a:pathLst>
          </a:custGeom>
          <a:ln w="9524">
            <a:solidFill>
              <a:srgbClr val="595959"/>
            </a:solidFill>
          </a:ln>
        </p:spPr>
        <p:txBody>
          <a:bodyPr wrap="square" lIns="0" tIns="0" rIns="0" bIns="0" rtlCol="0"/>
          <a:lstStyle/>
          <a:p>
            <a:endParaRPr dirty="0">
              <a:latin typeface="Corbel" panose="020B0503020204020204" pitchFamily="34" charset="0"/>
            </a:endParaRPr>
          </a:p>
        </p:txBody>
      </p:sp>
      <p:grpSp>
        <p:nvGrpSpPr>
          <p:cNvPr id="19" name="object 19"/>
          <p:cNvGrpSpPr/>
          <p:nvPr/>
        </p:nvGrpSpPr>
        <p:grpSpPr>
          <a:xfrm>
            <a:off x="170786" y="1169661"/>
            <a:ext cx="845819" cy="680720"/>
            <a:chOff x="170786" y="1169661"/>
            <a:chExt cx="845819" cy="680720"/>
          </a:xfrm>
        </p:grpSpPr>
        <p:sp>
          <p:nvSpPr>
            <p:cNvPr id="20" name="object 20"/>
            <p:cNvSpPr/>
            <p:nvPr/>
          </p:nvSpPr>
          <p:spPr>
            <a:xfrm>
              <a:off x="175548" y="1174423"/>
              <a:ext cx="836294" cy="671195"/>
            </a:xfrm>
            <a:custGeom>
              <a:avLst/>
              <a:gdLst/>
              <a:ahLst/>
              <a:cxnLst/>
              <a:rect l="l" t="t" r="r" b="b"/>
              <a:pathLst>
                <a:path w="836294" h="671194">
                  <a:moveTo>
                    <a:pt x="835799" y="671099"/>
                  </a:moveTo>
                  <a:lnTo>
                    <a:pt x="0" y="671099"/>
                  </a:lnTo>
                  <a:lnTo>
                    <a:pt x="0" y="0"/>
                  </a:lnTo>
                  <a:lnTo>
                    <a:pt x="835799" y="0"/>
                  </a:lnTo>
                  <a:lnTo>
                    <a:pt x="835799" y="671099"/>
                  </a:lnTo>
                  <a:close/>
                </a:path>
              </a:pathLst>
            </a:custGeom>
            <a:solidFill>
              <a:srgbClr val="EEEEEE"/>
            </a:solidFill>
          </p:spPr>
          <p:txBody>
            <a:bodyPr wrap="square" lIns="0" tIns="0" rIns="0" bIns="0" rtlCol="0"/>
            <a:lstStyle/>
            <a:p>
              <a:endParaRPr dirty="0">
                <a:latin typeface="Corbel" panose="020B0503020204020204" pitchFamily="34" charset="0"/>
              </a:endParaRPr>
            </a:p>
          </p:txBody>
        </p:sp>
        <p:sp>
          <p:nvSpPr>
            <p:cNvPr id="21" name="object 21"/>
            <p:cNvSpPr/>
            <p:nvPr/>
          </p:nvSpPr>
          <p:spPr>
            <a:xfrm>
              <a:off x="175548" y="1174423"/>
              <a:ext cx="836294" cy="671195"/>
            </a:xfrm>
            <a:custGeom>
              <a:avLst/>
              <a:gdLst/>
              <a:ahLst/>
              <a:cxnLst/>
              <a:rect l="l" t="t" r="r" b="b"/>
              <a:pathLst>
                <a:path w="836294" h="671194">
                  <a:moveTo>
                    <a:pt x="0" y="0"/>
                  </a:moveTo>
                  <a:lnTo>
                    <a:pt x="835799" y="0"/>
                  </a:lnTo>
                  <a:lnTo>
                    <a:pt x="835799" y="671099"/>
                  </a:lnTo>
                  <a:lnTo>
                    <a:pt x="0" y="671099"/>
                  </a:lnTo>
                  <a:lnTo>
                    <a:pt x="0" y="0"/>
                  </a:lnTo>
                  <a:close/>
                </a:path>
              </a:pathLst>
            </a:custGeom>
            <a:ln w="9524">
              <a:solidFill>
                <a:srgbClr val="595959"/>
              </a:solidFill>
            </a:ln>
          </p:spPr>
          <p:txBody>
            <a:bodyPr wrap="square" lIns="0" tIns="0" rIns="0" bIns="0" rtlCol="0"/>
            <a:lstStyle/>
            <a:p>
              <a:endParaRPr dirty="0">
                <a:latin typeface="Corbel" panose="020B0503020204020204" pitchFamily="34" charset="0"/>
              </a:endParaRPr>
            </a:p>
          </p:txBody>
        </p:sp>
      </p:grpSp>
      <p:graphicFrame>
        <p:nvGraphicFramePr>
          <p:cNvPr id="22" name="object 22"/>
          <p:cNvGraphicFramePr>
            <a:graphicFrameLocks noGrp="1"/>
          </p:cNvGraphicFramePr>
          <p:nvPr/>
        </p:nvGraphicFramePr>
        <p:xfrm>
          <a:off x="275087" y="1247287"/>
          <a:ext cx="621030" cy="523240"/>
        </p:xfrm>
        <a:graphic>
          <a:graphicData uri="http://schemas.openxmlformats.org/drawingml/2006/table">
            <a:tbl>
              <a:tblPr firstRow="1" bandRow="1">
                <a:tableStyleId>{2D5ABB26-0587-4C30-8999-92F81FD0307C}</a:tableStyleId>
              </a:tblPr>
              <a:tblGrid>
                <a:gridCol w="621030">
                  <a:extLst>
                    <a:ext uri="{9D8B030D-6E8A-4147-A177-3AD203B41FA5}">
                      <a16:colId xmlns:a16="http://schemas.microsoft.com/office/drawing/2014/main" val="20000"/>
                    </a:ext>
                  </a:extLst>
                </a:gridCol>
              </a:tblGrid>
              <a:tr h="123825">
                <a:tc>
                  <a:txBody>
                    <a:bodyPr/>
                    <a:lstStyle/>
                    <a:p>
                      <a:pPr algn="ctr">
                        <a:lnSpc>
                          <a:spcPct val="100000"/>
                        </a:lnSpc>
                        <a:spcBef>
                          <a:spcPts val="35"/>
                        </a:spcBef>
                      </a:pPr>
                      <a:r>
                        <a:rPr sz="600" b="0" i="0" dirty="0">
                          <a:latin typeface="Corbel" panose="020B0503020204020204" pitchFamily="34" charset="0"/>
                          <a:cs typeface="Arial"/>
                        </a:rPr>
                        <a:t>Example</a:t>
                      </a:r>
                      <a:r>
                        <a:rPr sz="600" b="0" i="0" spc="-35" dirty="0">
                          <a:latin typeface="Corbel" panose="020B0503020204020204" pitchFamily="34" charset="0"/>
                          <a:cs typeface="Arial"/>
                        </a:rPr>
                        <a:t> </a:t>
                      </a:r>
                      <a:r>
                        <a:rPr sz="600" b="0" i="0" spc="-25" dirty="0">
                          <a:latin typeface="Corbel" panose="020B0503020204020204" pitchFamily="34" charset="0"/>
                          <a:cs typeface="Arial"/>
                        </a:rPr>
                        <a:t>#1</a:t>
                      </a:r>
                      <a:endParaRPr sz="600" b="0" i="0" dirty="0">
                        <a:latin typeface="Corbel" panose="020B0503020204020204" pitchFamily="34" charset="0"/>
                        <a:cs typeface="Arial"/>
                      </a:endParaRPr>
                    </a:p>
                  </a:txBody>
                  <a:tcPr marL="0" marR="0" marT="4445" marB="0">
                    <a:lnL w="9525">
                      <a:solidFill>
                        <a:srgbClr val="666666"/>
                      </a:solidFill>
                      <a:prstDash val="solid"/>
                    </a:lnL>
                    <a:lnR w="9525">
                      <a:solidFill>
                        <a:srgbClr val="666666"/>
                      </a:solidFill>
                      <a:prstDash val="solid"/>
                    </a:lnR>
                    <a:lnT w="9525">
                      <a:solidFill>
                        <a:srgbClr val="666666"/>
                      </a:solidFill>
                      <a:prstDash val="solid"/>
                    </a:lnT>
                    <a:lnB w="9525">
                      <a:solidFill>
                        <a:srgbClr val="666666"/>
                      </a:solidFill>
                      <a:prstDash val="solid"/>
                    </a:lnB>
                    <a:solidFill>
                      <a:srgbClr val="F4CCCC"/>
                    </a:solidFill>
                  </a:tcPr>
                </a:tc>
                <a:extLst>
                  <a:ext uri="{0D108BD9-81ED-4DB2-BD59-A6C34878D82A}">
                    <a16:rowId xmlns:a16="http://schemas.microsoft.com/office/drawing/2014/main" val="10000"/>
                  </a:ext>
                </a:extLst>
              </a:tr>
              <a:tr h="137795">
                <a:tc>
                  <a:txBody>
                    <a:bodyPr/>
                    <a:lstStyle/>
                    <a:p>
                      <a:pPr algn="ctr">
                        <a:lnSpc>
                          <a:spcPct val="100000"/>
                        </a:lnSpc>
                        <a:spcBef>
                          <a:spcPts val="145"/>
                        </a:spcBef>
                      </a:pPr>
                      <a:r>
                        <a:rPr sz="600" b="0" i="0" dirty="0">
                          <a:latin typeface="Corbel" panose="020B0503020204020204" pitchFamily="34" charset="0"/>
                          <a:cs typeface="Arial"/>
                        </a:rPr>
                        <a:t>Example</a:t>
                      </a:r>
                      <a:r>
                        <a:rPr sz="600" b="0" i="0" spc="-35" dirty="0">
                          <a:latin typeface="Corbel" panose="020B0503020204020204" pitchFamily="34" charset="0"/>
                          <a:cs typeface="Arial"/>
                        </a:rPr>
                        <a:t> </a:t>
                      </a:r>
                      <a:r>
                        <a:rPr sz="600" b="0" i="0" spc="-25" dirty="0">
                          <a:latin typeface="Corbel" panose="020B0503020204020204" pitchFamily="34" charset="0"/>
                          <a:cs typeface="Arial"/>
                        </a:rPr>
                        <a:t>#2</a:t>
                      </a:r>
                      <a:endParaRPr sz="600" b="0" i="0" dirty="0">
                        <a:latin typeface="Corbel" panose="020B0503020204020204" pitchFamily="34" charset="0"/>
                        <a:cs typeface="Arial"/>
                      </a:endParaRPr>
                    </a:p>
                  </a:txBody>
                  <a:tcPr marL="0" marR="0" marT="18415" marB="0">
                    <a:lnL w="9525">
                      <a:solidFill>
                        <a:srgbClr val="666666"/>
                      </a:solidFill>
                      <a:prstDash val="solid"/>
                    </a:lnL>
                    <a:lnR w="9525">
                      <a:solidFill>
                        <a:srgbClr val="666666"/>
                      </a:solidFill>
                      <a:prstDash val="solid"/>
                    </a:lnR>
                    <a:lnT w="9525">
                      <a:solidFill>
                        <a:srgbClr val="666666"/>
                      </a:solidFill>
                      <a:prstDash val="solid"/>
                    </a:lnT>
                    <a:lnB w="9525">
                      <a:solidFill>
                        <a:srgbClr val="666666"/>
                      </a:solidFill>
                      <a:prstDash val="solid"/>
                    </a:lnB>
                    <a:solidFill>
                      <a:srgbClr val="FCE4CD"/>
                    </a:solidFill>
                  </a:tcPr>
                </a:tc>
                <a:extLst>
                  <a:ext uri="{0D108BD9-81ED-4DB2-BD59-A6C34878D82A}">
                    <a16:rowId xmlns:a16="http://schemas.microsoft.com/office/drawing/2014/main" val="10001"/>
                  </a:ext>
                </a:extLst>
              </a:tr>
              <a:tr h="137795">
                <a:tc>
                  <a:txBody>
                    <a:bodyPr/>
                    <a:lstStyle/>
                    <a:p>
                      <a:pPr algn="ctr">
                        <a:lnSpc>
                          <a:spcPct val="100000"/>
                        </a:lnSpc>
                        <a:spcBef>
                          <a:spcPts val="145"/>
                        </a:spcBef>
                      </a:pPr>
                      <a:r>
                        <a:rPr sz="600" b="0" i="0" dirty="0">
                          <a:latin typeface="Corbel" panose="020B0503020204020204" pitchFamily="34" charset="0"/>
                          <a:cs typeface="Arial"/>
                        </a:rPr>
                        <a:t>Example</a:t>
                      </a:r>
                      <a:r>
                        <a:rPr sz="600" b="0" i="0" spc="-35" dirty="0">
                          <a:latin typeface="Corbel" panose="020B0503020204020204" pitchFamily="34" charset="0"/>
                          <a:cs typeface="Arial"/>
                        </a:rPr>
                        <a:t> </a:t>
                      </a:r>
                      <a:r>
                        <a:rPr sz="600" b="0" i="0" spc="-25" dirty="0">
                          <a:latin typeface="Corbel" panose="020B0503020204020204" pitchFamily="34" charset="0"/>
                          <a:cs typeface="Arial"/>
                        </a:rPr>
                        <a:t>#3</a:t>
                      </a:r>
                      <a:endParaRPr sz="600" b="0" i="0" dirty="0">
                        <a:latin typeface="Corbel" panose="020B0503020204020204" pitchFamily="34" charset="0"/>
                        <a:cs typeface="Arial"/>
                      </a:endParaRPr>
                    </a:p>
                  </a:txBody>
                  <a:tcPr marL="0" marR="0" marT="18415" marB="0">
                    <a:lnL w="9525">
                      <a:solidFill>
                        <a:srgbClr val="666666"/>
                      </a:solidFill>
                      <a:prstDash val="solid"/>
                    </a:lnL>
                    <a:lnR w="9525">
                      <a:solidFill>
                        <a:srgbClr val="666666"/>
                      </a:solidFill>
                      <a:prstDash val="solid"/>
                    </a:lnR>
                    <a:lnT w="9525">
                      <a:solidFill>
                        <a:srgbClr val="666666"/>
                      </a:solidFill>
                      <a:prstDash val="solid"/>
                    </a:lnT>
                    <a:lnB w="9525">
                      <a:solidFill>
                        <a:srgbClr val="666666"/>
                      </a:solidFill>
                      <a:prstDash val="solid"/>
                    </a:lnB>
                    <a:solidFill>
                      <a:srgbClr val="D9EAD3"/>
                    </a:solidFill>
                  </a:tcPr>
                </a:tc>
                <a:extLst>
                  <a:ext uri="{0D108BD9-81ED-4DB2-BD59-A6C34878D82A}">
                    <a16:rowId xmlns:a16="http://schemas.microsoft.com/office/drawing/2014/main" val="10002"/>
                  </a:ext>
                </a:extLst>
              </a:tr>
              <a:tr h="123825">
                <a:tc>
                  <a:txBody>
                    <a:bodyPr/>
                    <a:lstStyle/>
                    <a:p>
                      <a:pPr algn="ctr">
                        <a:lnSpc>
                          <a:spcPct val="100000"/>
                        </a:lnSpc>
                        <a:spcBef>
                          <a:spcPts val="145"/>
                        </a:spcBef>
                      </a:pPr>
                      <a:r>
                        <a:rPr sz="600" b="0" i="0" dirty="0">
                          <a:latin typeface="Corbel" panose="020B0503020204020204" pitchFamily="34" charset="0"/>
                          <a:cs typeface="Arial"/>
                        </a:rPr>
                        <a:t>Example</a:t>
                      </a:r>
                      <a:r>
                        <a:rPr sz="600" b="0" i="0" spc="-35" dirty="0">
                          <a:latin typeface="Corbel" panose="020B0503020204020204" pitchFamily="34" charset="0"/>
                          <a:cs typeface="Arial"/>
                        </a:rPr>
                        <a:t> </a:t>
                      </a:r>
                      <a:r>
                        <a:rPr sz="600" b="0" i="0" spc="-25" dirty="0">
                          <a:latin typeface="Corbel" panose="020B0503020204020204" pitchFamily="34" charset="0"/>
                          <a:cs typeface="Arial"/>
                        </a:rPr>
                        <a:t>#4</a:t>
                      </a:r>
                      <a:endParaRPr sz="600" b="0" i="0" dirty="0">
                        <a:latin typeface="Corbel" panose="020B0503020204020204" pitchFamily="34" charset="0"/>
                        <a:cs typeface="Arial"/>
                      </a:endParaRPr>
                    </a:p>
                  </a:txBody>
                  <a:tcPr marL="0" marR="0" marT="18415" marB="0">
                    <a:lnL w="9525">
                      <a:solidFill>
                        <a:srgbClr val="666666"/>
                      </a:solidFill>
                      <a:prstDash val="solid"/>
                    </a:lnL>
                    <a:lnR w="9525">
                      <a:solidFill>
                        <a:srgbClr val="666666"/>
                      </a:solidFill>
                      <a:prstDash val="solid"/>
                    </a:lnR>
                    <a:lnT w="9525">
                      <a:solidFill>
                        <a:srgbClr val="666666"/>
                      </a:solidFill>
                      <a:prstDash val="solid"/>
                    </a:lnT>
                    <a:lnB w="9525">
                      <a:solidFill>
                        <a:srgbClr val="666666"/>
                      </a:solidFill>
                      <a:prstDash val="solid"/>
                    </a:lnB>
                    <a:solidFill>
                      <a:srgbClr val="C9DAF7"/>
                    </a:solidFill>
                  </a:tcPr>
                </a:tc>
                <a:extLst>
                  <a:ext uri="{0D108BD9-81ED-4DB2-BD59-A6C34878D82A}">
                    <a16:rowId xmlns:a16="http://schemas.microsoft.com/office/drawing/2014/main" val="10003"/>
                  </a:ext>
                </a:extLst>
              </a:tr>
            </a:tbl>
          </a:graphicData>
        </a:graphic>
      </p:graphicFrame>
      <p:sp>
        <p:nvSpPr>
          <p:cNvPr id="23" name="object 23"/>
          <p:cNvSpPr txBox="1"/>
          <p:nvPr/>
        </p:nvSpPr>
        <p:spPr>
          <a:xfrm>
            <a:off x="365759" y="1951454"/>
            <a:ext cx="450215" cy="120546"/>
          </a:xfrm>
          <a:prstGeom prst="rect">
            <a:avLst/>
          </a:prstGeom>
        </p:spPr>
        <p:txBody>
          <a:bodyPr vert="horz" wrap="square" lIns="0" tIns="12700" rIns="0" bIns="0" rtlCol="0">
            <a:spAutoFit/>
          </a:bodyPr>
          <a:lstStyle/>
          <a:p>
            <a:pPr marL="12700">
              <a:lnSpc>
                <a:spcPct val="100000"/>
              </a:lnSpc>
              <a:spcBef>
                <a:spcPts val="100"/>
              </a:spcBef>
            </a:pPr>
            <a:r>
              <a:rPr sz="700" dirty="0">
                <a:latin typeface="Corbel" panose="020B0503020204020204" pitchFamily="34" charset="0"/>
              </a:rPr>
              <a:t>Prompt</a:t>
            </a:r>
            <a:r>
              <a:rPr sz="700" spc="25" dirty="0">
                <a:latin typeface="Corbel" panose="020B0503020204020204" pitchFamily="34" charset="0"/>
              </a:rPr>
              <a:t> </a:t>
            </a:r>
            <a:r>
              <a:rPr sz="700" spc="-25" dirty="0">
                <a:latin typeface="Corbel" panose="020B0503020204020204" pitchFamily="34" charset="0"/>
              </a:rPr>
              <a:t>#1</a:t>
            </a:r>
            <a:endParaRPr sz="700" dirty="0">
              <a:latin typeface="Corbel" panose="020B0503020204020204" pitchFamily="34" charset="0"/>
            </a:endParaRPr>
          </a:p>
        </p:txBody>
      </p:sp>
      <p:sp>
        <p:nvSpPr>
          <p:cNvPr id="24" name="object 24"/>
          <p:cNvSpPr txBox="1"/>
          <p:nvPr/>
        </p:nvSpPr>
        <p:spPr>
          <a:xfrm>
            <a:off x="1409680" y="1951454"/>
            <a:ext cx="450215" cy="120546"/>
          </a:xfrm>
          <a:prstGeom prst="rect">
            <a:avLst/>
          </a:prstGeom>
        </p:spPr>
        <p:txBody>
          <a:bodyPr vert="horz" wrap="square" lIns="0" tIns="12700" rIns="0" bIns="0" rtlCol="0">
            <a:spAutoFit/>
          </a:bodyPr>
          <a:lstStyle/>
          <a:p>
            <a:pPr marL="12700">
              <a:lnSpc>
                <a:spcPct val="100000"/>
              </a:lnSpc>
              <a:spcBef>
                <a:spcPts val="100"/>
              </a:spcBef>
            </a:pPr>
            <a:r>
              <a:rPr sz="700" dirty="0">
                <a:latin typeface="Corbel" panose="020B0503020204020204" pitchFamily="34" charset="0"/>
              </a:rPr>
              <a:t>Prompt</a:t>
            </a:r>
            <a:r>
              <a:rPr sz="700" spc="25" dirty="0">
                <a:latin typeface="Corbel" panose="020B0503020204020204" pitchFamily="34" charset="0"/>
              </a:rPr>
              <a:t> </a:t>
            </a:r>
            <a:r>
              <a:rPr sz="700" spc="-25" dirty="0">
                <a:latin typeface="Corbel" panose="020B0503020204020204" pitchFamily="34" charset="0"/>
              </a:rPr>
              <a:t>#2</a:t>
            </a:r>
            <a:endParaRPr sz="700" dirty="0">
              <a:latin typeface="Corbel" panose="020B0503020204020204" pitchFamily="34" charset="0"/>
            </a:endParaRPr>
          </a:p>
        </p:txBody>
      </p:sp>
      <p:sp>
        <p:nvSpPr>
          <p:cNvPr id="25" name="object 25"/>
          <p:cNvSpPr txBox="1"/>
          <p:nvPr/>
        </p:nvSpPr>
        <p:spPr>
          <a:xfrm>
            <a:off x="2555926" y="1410038"/>
            <a:ext cx="147320" cy="228268"/>
          </a:xfrm>
          <a:prstGeom prst="rect">
            <a:avLst/>
          </a:prstGeom>
        </p:spPr>
        <p:txBody>
          <a:bodyPr vert="horz" wrap="square" lIns="0" tIns="12700" rIns="0" bIns="0" rtlCol="0">
            <a:spAutoFit/>
          </a:bodyPr>
          <a:lstStyle/>
          <a:p>
            <a:pPr marL="12700">
              <a:lnSpc>
                <a:spcPct val="100000"/>
              </a:lnSpc>
              <a:spcBef>
                <a:spcPts val="100"/>
              </a:spcBef>
            </a:pPr>
            <a:r>
              <a:rPr sz="1400" spc="-60" dirty="0">
                <a:latin typeface="Corbel" panose="020B0503020204020204" pitchFamily="34" charset="0"/>
              </a:rPr>
              <a:t>...</a:t>
            </a:r>
            <a:endParaRPr sz="1400" dirty="0">
              <a:latin typeface="Corbel" panose="020B0503020204020204" pitchFamily="34" charset="0"/>
            </a:endParaRPr>
          </a:p>
        </p:txBody>
      </p:sp>
      <p:grpSp>
        <p:nvGrpSpPr>
          <p:cNvPr id="26" name="object 26"/>
          <p:cNvGrpSpPr/>
          <p:nvPr/>
        </p:nvGrpSpPr>
        <p:grpSpPr>
          <a:xfrm>
            <a:off x="3119707" y="1169661"/>
            <a:ext cx="845819" cy="680720"/>
            <a:chOff x="3119707" y="1169661"/>
            <a:chExt cx="845819" cy="680720"/>
          </a:xfrm>
        </p:grpSpPr>
        <p:sp>
          <p:nvSpPr>
            <p:cNvPr id="27" name="object 27"/>
            <p:cNvSpPr/>
            <p:nvPr/>
          </p:nvSpPr>
          <p:spPr>
            <a:xfrm>
              <a:off x="3124469" y="1174423"/>
              <a:ext cx="836294" cy="671195"/>
            </a:xfrm>
            <a:custGeom>
              <a:avLst/>
              <a:gdLst/>
              <a:ahLst/>
              <a:cxnLst/>
              <a:rect l="l" t="t" r="r" b="b"/>
              <a:pathLst>
                <a:path w="836295" h="671194">
                  <a:moveTo>
                    <a:pt x="835799" y="671099"/>
                  </a:moveTo>
                  <a:lnTo>
                    <a:pt x="0" y="671099"/>
                  </a:lnTo>
                  <a:lnTo>
                    <a:pt x="0" y="0"/>
                  </a:lnTo>
                  <a:lnTo>
                    <a:pt x="835799" y="0"/>
                  </a:lnTo>
                  <a:lnTo>
                    <a:pt x="835799" y="671099"/>
                  </a:lnTo>
                  <a:close/>
                </a:path>
              </a:pathLst>
            </a:custGeom>
            <a:solidFill>
              <a:srgbClr val="EEEEEE"/>
            </a:solidFill>
          </p:spPr>
          <p:txBody>
            <a:bodyPr wrap="square" lIns="0" tIns="0" rIns="0" bIns="0" rtlCol="0"/>
            <a:lstStyle/>
            <a:p>
              <a:endParaRPr dirty="0">
                <a:latin typeface="Corbel" panose="020B0503020204020204" pitchFamily="34" charset="0"/>
              </a:endParaRPr>
            </a:p>
          </p:txBody>
        </p:sp>
        <p:sp>
          <p:nvSpPr>
            <p:cNvPr id="28" name="object 28"/>
            <p:cNvSpPr/>
            <p:nvPr/>
          </p:nvSpPr>
          <p:spPr>
            <a:xfrm>
              <a:off x="3124469" y="1174423"/>
              <a:ext cx="836294" cy="671195"/>
            </a:xfrm>
            <a:custGeom>
              <a:avLst/>
              <a:gdLst/>
              <a:ahLst/>
              <a:cxnLst/>
              <a:rect l="l" t="t" r="r" b="b"/>
              <a:pathLst>
                <a:path w="836295" h="671194">
                  <a:moveTo>
                    <a:pt x="0" y="0"/>
                  </a:moveTo>
                  <a:lnTo>
                    <a:pt x="835799" y="0"/>
                  </a:lnTo>
                  <a:lnTo>
                    <a:pt x="835799" y="671099"/>
                  </a:lnTo>
                  <a:lnTo>
                    <a:pt x="0" y="671099"/>
                  </a:lnTo>
                  <a:lnTo>
                    <a:pt x="0" y="0"/>
                  </a:lnTo>
                  <a:close/>
                </a:path>
              </a:pathLst>
            </a:custGeom>
            <a:ln w="9524">
              <a:solidFill>
                <a:srgbClr val="595959"/>
              </a:solidFill>
            </a:ln>
          </p:spPr>
          <p:txBody>
            <a:bodyPr wrap="square" lIns="0" tIns="0" rIns="0" bIns="0" rtlCol="0"/>
            <a:lstStyle/>
            <a:p>
              <a:endParaRPr dirty="0">
                <a:latin typeface="Corbel" panose="020B0503020204020204" pitchFamily="34" charset="0"/>
              </a:endParaRPr>
            </a:p>
          </p:txBody>
        </p:sp>
      </p:grpSp>
      <p:graphicFrame>
        <p:nvGraphicFramePr>
          <p:cNvPr id="29" name="object 29"/>
          <p:cNvGraphicFramePr>
            <a:graphicFrameLocks noGrp="1"/>
          </p:cNvGraphicFramePr>
          <p:nvPr/>
        </p:nvGraphicFramePr>
        <p:xfrm>
          <a:off x="3224008" y="1247287"/>
          <a:ext cx="621030" cy="523240"/>
        </p:xfrm>
        <a:graphic>
          <a:graphicData uri="http://schemas.openxmlformats.org/drawingml/2006/table">
            <a:tbl>
              <a:tblPr firstRow="1" bandRow="1">
                <a:tableStyleId>{2D5ABB26-0587-4C30-8999-92F81FD0307C}</a:tableStyleId>
              </a:tblPr>
              <a:tblGrid>
                <a:gridCol w="621030">
                  <a:extLst>
                    <a:ext uri="{9D8B030D-6E8A-4147-A177-3AD203B41FA5}">
                      <a16:colId xmlns:a16="http://schemas.microsoft.com/office/drawing/2014/main" val="20000"/>
                    </a:ext>
                  </a:extLst>
                </a:gridCol>
              </a:tblGrid>
              <a:tr h="123825">
                <a:tc>
                  <a:txBody>
                    <a:bodyPr/>
                    <a:lstStyle/>
                    <a:p>
                      <a:pPr algn="ctr">
                        <a:lnSpc>
                          <a:spcPct val="100000"/>
                        </a:lnSpc>
                        <a:spcBef>
                          <a:spcPts val="35"/>
                        </a:spcBef>
                      </a:pPr>
                      <a:r>
                        <a:rPr sz="600" b="0" i="0" dirty="0">
                          <a:latin typeface="Corbel" panose="020B0503020204020204" pitchFamily="34" charset="0"/>
                          <a:cs typeface="Arial"/>
                        </a:rPr>
                        <a:t>Example</a:t>
                      </a:r>
                      <a:r>
                        <a:rPr sz="600" b="0" i="0" spc="-35" dirty="0">
                          <a:latin typeface="Corbel" panose="020B0503020204020204" pitchFamily="34" charset="0"/>
                          <a:cs typeface="Arial"/>
                        </a:rPr>
                        <a:t> </a:t>
                      </a:r>
                      <a:r>
                        <a:rPr sz="600" b="0" i="0" spc="-25" dirty="0">
                          <a:latin typeface="Corbel" panose="020B0503020204020204" pitchFamily="34" charset="0"/>
                          <a:cs typeface="Arial"/>
                        </a:rPr>
                        <a:t>#4</a:t>
                      </a:r>
                      <a:endParaRPr sz="600" b="0" i="0" dirty="0">
                        <a:latin typeface="Corbel" panose="020B0503020204020204" pitchFamily="34" charset="0"/>
                        <a:cs typeface="Arial"/>
                      </a:endParaRPr>
                    </a:p>
                  </a:txBody>
                  <a:tcPr marL="0" marR="0" marT="4445" marB="0">
                    <a:lnL w="9525">
                      <a:solidFill>
                        <a:srgbClr val="666666"/>
                      </a:solidFill>
                      <a:prstDash val="solid"/>
                    </a:lnL>
                    <a:lnR w="9525">
                      <a:solidFill>
                        <a:srgbClr val="666666"/>
                      </a:solidFill>
                      <a:prstDash val="solid"/>
                    </a:lnR>
                    <a:lnT w="9525">
                      <a:solidFill>
                        <a:srgbClr val="666666"/>
                      </a:solidFill>
                      <a:prstDash val="solid"/>
                    </a:lnT>
                    <a:lnB w="9525">
                      <a:solidFill>
                        <a:srgbClr val="666666"/>
                      </a:solidFill>
                      <a:prstDash val="solid"/>
                    </a:lnB>
                    <a:solidFill>
                      <a:srgbClr val="C9DAF7"/>
                    </a:solidFill>
                  </a:tcPr>
                </a:tc>
                <a:extLst>
                  <a:ext uri="{0D108BD9-81ED-4DB2-BD59-A6C34878D82A}">
                    <a16:rowId xmlns:a16="http://schemas.microsoft.com/office/drawing/2014/main" val="10000"/>
                  </a:ext>
                </a:extLst>
              </a:tr>
              <a:tr h="137795">
                <a:tc>
                  <a:txBody>
                    <a:bodyPr/>
                    <a:lstStyle/>
                    <a:p>
                      <a:pPr algn="ctr">
                        <a:lnSpc>
                          <a:spcPct val="100000"/>
                        </a:lnSpc>
                        <a:spcBef>
                          <a:spcPts val="145"/>
                        </a:spcBef>
                      </a:pPr>
                      <a:r>
                        <a:rPr sz="600" b="0" i="0" dirty="0">
                          <a:latin typeface="Corbel" panose="020B0503020204020204" pitchFamily="34" charset="0"/>
                          <a:cs typeface="Arial"/>
                        </a:rPr>
                        <a:t>Example</a:t>
                      </a:r>
                      <a:r>
                        <a:rPr sz="600" b="0" i="0" spc="-35" dirty="0">
                          <a:latin typeface="Corbel" panose="020B0503020204020204" pitchFamily="34" charset="0"/>
                          <a:cs typeface="Arial"/>
                        </a:rPr>
                        <a:t> </a:t>
                      </a:r>
                      <a:r>
                        <a:rPr sz="600" b="0" i="0" spc="-25" dirty="0">
                          <a:latin typeface="Corbel" panose="020B0503020204020204" pitchFamily="34" charset="0"/>
                          <a:cs typeface="Arial"/>
                        </a:rPr>
                        <a:t>#3</a:t>
                      </a:r>
                      <a:endParaRPr sz="600" b="0" i="0" dirty="0">
                        <a:latin typeface="Corbel" panose="020B0503020204020204" pitchFamily="34" charset="0"/>
                        <a:cs typeface="Arial"/>
                      </a:endParaRPr>
                    </a:p>
                  </a:txBody>
                  <a:tcPr marL="0" marR="0" marT="18415" marB="0">
                    <a:lnL w="9525">
                      <a:solidFill>
                        <a:srgbClr val="666666"/>
                      </a:solidFill>
                      <a:prstDash val="solid"/>
                    </a:lnL>
                    <a:lnR w="9525">
                      <a:solidFill>
                        <a:srgbClr val="666666"/>
                      </a:solidFill>
                      <a:prstDash val="solid"/>
                    </a:lnR>
                    <a:lnT w="9525">
                      <a:solidFill>
                        <a:srgbClr val="666666"/>
                      </a:solidFill>
                      <a:prstDash val="solid"/>
                    </a:lnT>
                    <a:lnB w="9525">
                      <a:solidFill>
                        <a:srgbClr val="666666"/>
                      </a:solidFill>
                      <a:prstDash val="solid"/>
                    </a:lnB>
                    <a:solidFill>
                      <a:srgbClr val="D9EAD3"/>
                    </a:solidFill>
                  </a:tcPr>
                </a:tc>
                <a:extLst>
                  <a:ext uri="{0D108BD9-81ED-4DB2-BD59-A6C34878D82A}">
                    <a16:rowId xmlns:a16="http://schemas.microsoft.com/office/drawing/2014/main" val="10001"/>
                  </a:ext>
                </a:extLst>
              </a:tr>
              <a:tr h="137795">
                <a:tc>
                  <a:txBody>
                    <a:bodyPr/>
                    <a:lstStyle/>
                    <a:p>
                      <a:pPr algn="ctr">
                        <a:lnSpc>
                          <a:spcPct val="100000"/>
                        </a:lnSpc>
                        <a:spcBef>
                          <a:spcPts val="145"/>
                        </a:spcBef>
                      </a:pPr>
                      <a:r>
                        <a:rPr sz="600" b="0" i="0" dirty="0">
                          <a:latin typeface="Corbel" panose="020B0503020204020204" pitchFamily="34" charset="0"/>
                          <a:cs typeface="Arial"/>
                        </a:rPr>
                        <a:t>Example</a:t>
                      </a:r>
                      <a:r>
                        <a:rPr sz="600" b="0" i="0" spc="-35" dirty="0">
                          <a:latin typeface="Corbel" panose="020B0503020204020204" pitchFamily="34" charset="0"/>
                          <a:cs typeface="Arial"/>
                        </a:rPr>
                        <a:t> </a:t>
                      </a:r>
                      <a:r>
                        <a:rPr sz="600" b="0" i="0" spc="-25" dirty="0">
                          <a:latin typeface="Corbel" panose="020B0503020204020204" pitchFamily="34" charset="0"/>
                          <a:cs typeface="Arial"/>
                        </a:rPr>
                        <a:t>#2</a:t>
                      </a:r>
                      <a:endParaRPr sz="600" b="0" i="0" dirty="0">
                        <a:latin typeface="Corbel" panose="020B0503020204020204" pitchFamily="34" charset="0"/>
                        <a:cs typeface="Arial"/>
                      </a:endParaRPr>
                    </a:p>
                  </a:txBody>
                  <a:tcPr marL="0" marR="0" marT="18415" marB="0">
                    <a:lnL w="9525">
                      <a:solidFill>
                        <a:srgbClr val="666666"/>
                      </a:solidFill>
                      <a:prstDash val="solid"/>
                    </a:lnL>
                    <a:lnR w="9525">
                      <a:solidFill>
                        <a:srgbClr val="666666"/>
                      </a:solidFill>
                      <a:prstDash val="solid"/>
                    </a:lnR>
                    <a:lnT w="9525">
                      <a:solidFill>
                        <a:srgbClr val="666666"/>
                      </a:solidFill>
                      <a:prstDash val="solid"/>
                    </a:lnT>
                    <a:lnB w="9525">
                      <a:solidFill>
                        <a:srgbClr val="666666"/>
                      </a:solidFill>
                      <a:prstDash val="solid"/>
                    </a:lnB>
                    <a:solidFill>
                      <a:srgbClr val="FCE4CD"/>
                    </a:solidFill>
                  </a:tcPr>
                </a:tc>
                <a:extLst>
                  <a:ext uri="{0D108BD9-81ED-4DB2-BD59-A6C34878D82A}">
                    <a16:rowId xmlns:a16="http://schemas.microsoft.com/office/drawing/2014/main" val="10002"/>
                  </a:ext>
                </a:extLst>
              </a:tr>
              <a:tr h="123825">
                <a:tc>
                  <a:txBody>
                    <a:bodyPr/>
                    <a:lstStyle/>
                    <a:p>
                      <a:pPr algn="ctr">
                        <a:lnSpc>
                          <a:spcPct val="100000"/>
                        </a:lnSpc>
                        <a:spcBef>
                          <a:spcPts val="145"/>
                        </a:spcBef>
                      </a:pPr>
                      <a:r>
                        <a:rPr sz="600" b="0" i="0" dirty="0">
                          <a:latin typeface="Corbel" panose="020B0503020204020204" pitchFamily="34" charset="0"/>
                          <a:cs typeface="Arial"/>
                        </a:rPr>
                        <a:t>Example</a:t>
                      </a:r>
                      <a:r>
                        <a:rPr sz="600" b="0" i="0" spc="-35" dirty="0">
                          <a:latin typeface="Corbel" panose="020B0503020204020204" pitchFamily="34" charset="0"/>
                          <a:cs typeface="Arial"/>
                        </a:rPr>
                        <a:t> </a:t>
                      </a:r>
                      <a:r>
                        <a:rPr sz="600" b="0" i="0" spc="-25" dirty="0">
                          <a:latin typeface="Corbel" panose="020B0503020204020204" pitchFamily="34" charset="0"/>
                          <a:cs typeface="Arial"/>
                        </a:rPr>
                        <a:t>#1</a:t>
                      </a:r>
                      <a:endParaRPr sz="600" b="0" i="0" dirty="0">
                        <a:latin typeface="Corbel" panose="020B0503020204020204" pitchFamily="34" charset="0"/>
                        <a:cs typeface="Arial"/>
                      </a:endParaRPr>
                    </a:p>
                  </a:txBody>
                  <a:tcPr marL="0" marR="0" marT="18415" marB="0">
                    <a:lnL w="9525">
                      <a:solidFill>
                        <a:srgbClr val="666666"/>
                      </a:solidFill>
                      <a:prstDash val="solid"/>
                    </a:lnL>
                    <a:lnR w="9525">
                      <a:solidFill>
                        <a:srgbClr val="666666"/>
                      </a:solidFill>
                      <a:prstDash val="solid"/>
                    </a:lnR>
                    <a:lnT w="9525">
                      <a:solidFill>
                        <a:srgbClr val="666666"/>
                      </a:solidFill>
                      <a:prstDash val="solid"/>
                    </a:lnT>
                    <a:lnB w="9525">
                      <a:solidFill>
                        <a:srgbClr val="666666"/>
                      </a:solidFill>
                      <a:prstDash val="solid"/>
                    </a:lnB>
                    <a:solidFill>
                      <a:srgbClr val="F4CCCC"/>
                    </a:solidFill>
                  </a:tcPr>
                </a:tc>
                <a:extLst>
                  <a:ext uri="{0D108BD9-81ED-4DB2-BD59-A6C34878D82A}">
                    <a16:rowId xmlns:a16="http://schemas.microsoft.com/office/drawing/2014/main" val="10003"/>
                  </a:ext>
                </a:extLst>
              </a:tr>
            </a:tbl>
          </a:graphicData>
        </a:graphic>
      </p:graphicFrame>
      <p:sp>
        <p:nvSpPr>
          <p:cNvPr id="30" name="object 30"/>
          <p:cNvSpPr txBox="1"/>
          <p:nvPr/>
        </p:nvSpPr>
        <p:spPr>
          <a:xfrm>
            <a:off x="3288024" y="1951454"/>
            <a:ext cx="503555" cy="120546"/>
          </a:xfrm>
          <a:prstGeom prst="rect">
            <a:avLst/>
          </a:prstGeom>
        </p:spPr>
        <p:txBody>
          <a:bodyPr vert="horz" wrap="square" lIns="0" tIns="12700" rIns="0" bIns="0" rtlCol="0">
            <a:spAutoFit/>
          </a:bodyPr>
          <a:lstStyle/>
          <a:p>
            <a:pPr marL="12700">
              <a:lnSpc>
                <a:spcPct val="100000"/>
              </a:lnSpc>
              <a:spcBef>
                <a:spcPts val="100"/>
              </a:spcBef>
            </a:pPr>
            <a:r>
              <a:rPr sz="700" dirty="0">
                <a:latin typeface="Corbel" panose="020B0503020204020204" pitchFamily="34" charset="0"/>
              </a:rPr>
              <a:t>Prompt</a:t>
            </a:r>
            <a:r>
              <a:rPr sz="700" spc="25" dirty="0">
                <a:latin typeface="Corbel" panose="020B0503020204020204" pitchFamily="34" charset="0"/>
              </a:rPr>
              <a:t> </a:t>
            </a:r>
            <a:r>
              <a:rPr sz="700" spc="-25" dirty="0">
                <a:latin typeface="Corbel" panose="020B0503020204020204" pitchFamily="34" charset="0"/>
              </a:rPr>
              <a:t>#24</a:t>
            </a:r>
            <a:endParaRPr sz="700" dirty="0">
              <a:latin typeface="Corbel" panose="020B0503020204020204" pitchFamily="34" charset="0"/>
            </a:endParaRPr>
          </a:p>
        </p:txBody>
      </p:sp>
      <p:grpSp>
        <p:nvGrpSpPr>
          <p:cNvPr id="31" name="object 31"/>
          <p:cNvGrpSpPr/>
          <p:nvPr/>
        </p:nvGrpSpPr>
        <p:grpSpPr>
          <a:xfrm>
            <a:off x="3821600" y="2350387"/>
            <a:ext cx="41275" cy="334645"/>
            <a:chOff x="3821600" y="2350387"/>
            <a:chExt cx="41275" cy="334645"/>
          </a:xfrm>
        </p:grpSpPr>
        <p:sp>
          <p:nvSpPr>
            <p:cNvPr id="32" name="object 32"/>
            <p:cNvSpPr/>
            <p:nvPr/>
          </p:nvSpPr>
          <p:spPr>
            <a:xfrm>
              <a:off x="3842096" y="2398375"/>
              <a:ext cx="0" cy="286385"/>
            </a:xfrm>
            <a:custGeom>
              <a:avLst/>
              <a:gdLst/>
              <a:ahLst/>
              <a:cxnLst/>
              <a:rect l="l" t="t" r="r" b="b"/>
              <a:pathLst>
                <a:path h="286385">
                  <a:moveTo>
                    <a:pt x="0" y="286049"/>
                  </a:moveTo>
                  <a:lnTo>
                    <a:pt x="0" y="0"/>
                  </a:lnTo>
                </a:path>
              </a:pathLst>
            </a:custGeom>
            <a:ln w="9524">
              <a:solidFill>
                <a:srgbClr val="595959"/>
              </a:solidFill>
            </a:ln>
          </p:spPr>
          <p:txBody>
            <a:bodyPr wrap="square" lIns="0" tIns="0" rIns="0" bIns="0" rtlCol="0"/>
            <a:lstStyle/>
            <a:p>
              <a:endParaRPr dirty="0">
                <a:latin typeface="Corbel" panose="020B0503020204020204" pitchFamily="34" charset="0"/>
              </a:endParaRPr>
            </a:p>
          </p:txBody>
        </p:sp>
        <p:sp>
          <p:nvSpPr>
            <p:cNvPr id="33" name="object 33"/>
            <p:cNvSpPr/>
            <p:nvPr/>
          </p:nvSpPr>
          <p:spPr>
            <a:xfrm>
              <a:off x="3826363" y="2355149"/>
              <a:ext cx="31750" cy="43815"/>
            </a:xfrm>
            <a:custGeom>
              <a:avLst/>
              <a:gdLst/>
              <a:ahLst/>
              <a:cxnLst/>
              <a:rect l="l" t="t" r="r" b="b"/>
              <a:pathLst>
                <a:path w="31750" h="43814">
                  <a:moveTo>
                    <a:pt x="31465" y="43225"/>
                  </a:moveTo>
                  <a:lnTo>
                    <a:pt x="0" y="43225"/>
                  </a:lnTo>
                  <a:lnTo>
                    <a:pt x="15732" y="0"/>
                  </a:lnTo>
                  <a:lnTo>
                    <a:pt x="31465" y="43225"/>
                  </a:lnTo>
                  <a:close/>
                </a:path>
              </a:pathLst>
            </a:custGeom>
            <a:solidFill>
              <a:srgbClr val="595959"/>
            </a:solidFill>
          </p:spPr>
          <p:txBody>
            <a:bodyPr wrap="square" lIns="0" tIns="0" rIns="0" bIns="0" rtlCol="0"/>
            <a:lstStyle/>
            <a:p>
              <a:endParaRPr dirty="0">
                <a:latin typeface="Corbel" panose="020B0503020204020204" pitchFamily="34" charset="0"/>
              </a:endParaRPr>
            </a:p>
          </p:txBody>
        </p:sp>
        <p:sp>
          <p:nvSpPr>
            <p:cNvPr id="34" name="object 34"/>
            <p:cNvSpPr/>
            <p:nvPr/>
          </p:nvSpPr>
          <p:spPr>
            <a:xfrm>
              <a:off x="3826363" y="2355149"/>
              <a:ext cx="31750" cy="43815"/>
            </a:xfrm>
            <a:custGeom>
              <a:avLst/>
              <a:gdLst/>
              <a:ahLst/>
              <a:cxnLst/>
              <a:rect l="l" t="t" r="r" b="b"/>
              <a:pathLst>
                <a:path w="31750" h="43814">
                  <a:moveTo>
                    <a:pt x="31465" y="43225"/>
                  </a:moveTo>
                  <a:lnTo>
                    <a:pt x="15732" y="0"/>
                  </a:lnTo>
                  <a:lnTo>
                    <a:pt x="0" y="43225"/>
                  </a:lnTo>
                  <a:lnTo>
                    <a:pt x="31465" y="43225"/>
                  </a:lnTo>
                  <a:close/>
                </a:path>
              </a:pathLst>
            </a:custGeom>
            <a:ln w="9524">
              <a:solidFill>
                <a:srgbClr val="595959"/>
              </a:solidFill>
            </a:ln>
          </p:spPr>
          <p:txBody>
            <a:bodyPr wrap="square" lIns="0" tIns="0" rIns="0" bIns="0" rtlCol="0"/>
            <a:lstStyle/>
            <a:p>
              <a:endParaRPr dirty="0">
                <a:latin typeface="Corbel" panose="020B0503020204020204" pitchFamily="34" charset="0"/>
              </a:endParaRPr>
            </a:p>
          </p:txBody>
        </p:sp>
      </p:grpSp>
      <p:sp>
        <p:nvSpPr>
          <p:cNvPr id="35" name="object 35"/>
          <p:cNvSpPr txBox="1"/>
          <p:nvPr/>
        </p:nvSpPr>
        <p:spPr>
          <a:xfrm>
            <a:off x="3942067" y="2431401"/>
            <a:ext cx="942975" cy="135935"/>
          </a:xfrm>
          <a:prstGeom prst="rect">
            <a:avLst/>
          </a:prstGeom>
        </p:spPr>
        <p:txBody>
          <a:bodyPr vert="horz" wrap="square" lIns="0" tIns="12700" rIns="0" bIns="0" rtlCol="0">
            <a:spAutoFit/>
          </a:bodyPr>
          <a:lstStyle/>
          <a:p>
            <a:pPr marL="12700">
              <a:lnSpc>
                <a:spcPct val="100000"/>
              </a:lnSpc>
              <a:spcBef>
                <a:spcPts val="100"/>
              </a:spcBef>
            </a:pPr>
            <a:r>
              <a:rPr sz="800" spc="50" dirty="0">
                <a:latin typeface="Corbel" panose="020B0503020204020204" pitchFamily="34" charset="0"/>
              </a:rPr>
              <a:t>All</a:t>
            </a:r>
            <a:r>
              <a:rPr sz="800" spc="15" dirty="0">
                <a:latin typeface="Corbel" panose="020B0503020204020204" pitchFamily="34" charset="0"/>
              </a:rPr>
              <a:t> </a:t>
            </a:r>
            <a:r>
              <a:rPr sz="800" dirty="0">
                <a:latin typeface="Corbel" panose="020B0503020204020204" pitchFamily="34" charset="0"/>
              </a:rPr>
              <a:t>24</a:t>
            </a:r>
            <a:r>
              <a:rPr sz="800" spc="15" dirty="0">
                <a:latin typeface="Corbel" panose="020B0503020204020204" pitchFamily="34" charset="0"/>
              </a:rPr>
              <a:t> </a:t>
            </a:r>
            <a:r>
              <a:rPr sz="800" spc="-10" dirty="0">
                <a:latin typeface="Corbel" panose="020B0503020204020204" pitchFamily="34" charset="0"/>
              </a:rPr>
              <a:t>Permutations</a:t>
            </a:r>
            <a:endParaRPr sz="800" dirty="0">
              <a:latin typeface="Corbel" panose="020B0503020204020204" pitchFamily="34" charset="0"/>
            </a:endParaRPr>
          </a:p>
        </p:txBody>
      </p:sp>
      <p:grpSp>
        <p:nvGrpSpPr>
          <p:cNvPr id="36" name="object 36"/>
          <p:cNvGrpSpPr/>
          <p:nvPr/>
        </p:nvGrpSpPr>
        <p:grpSpPr>
          <a:xfrm>
            <a:off x="4956998" y="770074"/>
            <a:ext cx="3247390" cy="2324735"/>
            <a:chOff x="4956998" y="770074"/>
            <a:chExt cx="3247390" cy="2324735"/>
          </a:xfrm>
        </p:grpSpPr>
        <p:pic>
          <p:nvPicPr>
            <p:cNvPr id="37" name="object 37"/>
            <p:cNvPicPr/>
            <p:nvPr/>
          </p:nvPicPr>
          <p:blipFill>
            <a:blip r:embed="rId2" cstate="print"/>
            <a:stretch>
              <a:fillRect/>
            </a:stretch>
          </p:blipFill>
          <p:spPr>
            <a:xfrm>
              <a:off x="5135860" y="937735"/>
              <a:ext cx="3003171" cy="2156807"/>
            </a:xfrm>
            <a:prstGeom prst="rect">
              <a:avLst/>
            </a:prstGeom>
          </p:spPr>
        </p:pic>
        <p:sp>
          <p:nvSpPr>
            <p:cNvPr id="38" name="object 38"/>
            <p:cNvSpPr/>
            <p:nvPr/>
          </p:nvSpPr>
          <p:spPr>
            <a:xfrm>
              <a:off x="4956998" y="770074"/>
              <a:ext cx="3247390" cy="290195"/>
            </a:xfrm>
            <a:custGeom>
              <a:avLst/>
              <a:gdLst/>
              <a:ahLst/>
              <a:cxnLst/>
              <a:rect l="l" t="t" r="r" b="b"/>
              <a:pathLst>
                <a:path w="3247390" h="290194">
                  <a:moveTo>
                    <a:pt x="3246899" y="289799"/>
                  </a:moveTo>
                  <a:lnTo>
                    <a:pt x="0" y="289799"/>
                  </a:lnTo>
                  <a:lnTo>
                    <a:pt x="0" y="0"/>
                  </a:lnTo>
                  <a:lnTo>
                    <a:pt x="3246899" y="0"/>
                  </a:lnTo>
                  <a:lnTo>
                    <a:pt x="3246899" y="289799"/>
                  </a:lnTo>
                  <a:close/>
                </a:path>
              </a:pathLst>
            </a:custGeom>
            <a:solidFill>
              <a:srgbClr val="FFFFFF"/>
            </a:solidFill>
          </p:spPr>
          <p:txBody>
            <a:bodyPr wrap="square" lIns="0" tIns="0" rIns="0" bIns="0" rtlCol="0"/>
            <a:lstStyle/>
            <a:p>
              <a:endParaRPr dirty="0">
                <a:latin typeface="Corbel" panose="020B0503020204020204" pitchFamily="34" charset="0"/>
              </a:endParaRPr>
            </a:p>
          </p:txBody>
        </p:sp>
      </p:grpSp>
      <p:grpSp>
        <p:nvGrpSpPr>
          <p:cNvPr id="39" name="object 39"/>
          <p:cNvGrpSpPr/>
          <p:nvPr/>
        </p:nvGrpSpPr>
        <p:grpSpPr>
          <a:xfrm>
            <a:off x="4327062" y="1413862"/>
            <a:ext cx="482600" cy="238760"/>
            <a:chOff x="4327062" y="1413862"/>
            <a:chExt cx="482600" cy="238760"/>
          </a:xfrm>
        </p:grpSpPr>
        <p:sp>
          <p:nvSpPr>
            <p:cNvPr id="40" name="object 40"/>
            <p:cNvSpPr/>
            <p:nvPr/>
          </p:nvSpPr>
          <p:spPr>
            <a:xfrm>
              <a:off x="4331825" y="1418625"/>
              <a:ext cx="473075" cy="229235"/>
            </a:xfrm>
            <a:custGeom>
              <a:avLst/>
              <a:gdLst/>
              <a:ahLst/>
              <a:cxnLst/>
              <a:rect l="l" t="t" r="r" b="b"/>
              <a:pathLst>
                <a:path w="473075" h="229235">
                  <a:moveTo>
                    <a:pt x="358349" y="228899"/>
                  </a:moveTo>
                  <a:lnTo>
                    <a:pt x="358349" y="171674"/>
                  </a:lnTo>
                  <a:lnTo>
                    <a:pt x="0" y="171674"/>
                  </a:lnTo>
                  <a:lnTo>
                    <a:pt x="0" y="57224"/>
                  </a:lnTo>
                  <a:lnTo>
                    <a:pt x="358349" y="57224"/>
                  </a:lnTo>
                  <a:lnTo>
                    <a:pt x="358349" y="0"/>
                  </a:lnTo>
                  <a:lnTo>
                    <a:pt x="472799" y="114449"/>
                  </a:lnTo>
                  <a:lnTo>
                    <a:pt x="358349" y="228899"/>
                  </a:lnTo>
                  <a:close/>
                </a:path>
              </a:pathLst>
            </a:custGeom>
            <a:solidFill>
              <a:srgbClr val="EEEEEE"/>
            </a:solidFill>
          </p:spPr>
          <p:txBody>
            <a:bodyPr wrap="square" lIns="0" tIns="0" rIns="0" bIns="0" rtlCol="0"/>
            <a:lstStyle/>
            <a:p>
              <a:endParaRPr dirty="0">
                <a:latin typeface="Corbel" panose="020B0503020204020204" pitchFamily="34" charset="0"/>
              </a:endParaRPr>
            </a:p>
          </p:txBody>
        </p:sp>
        <p:sp>
          <p:nvSpPr>
            <p:cNvPr id="41" name="object 41"/>
            <p:cNvSpPr/>
            <p:nvPr/>
          </p:nvSpPr>
          <p:spPr>
            <a:xfrm>
              <a:off x="4331825" y="1418625"/>
              <a:ext cx="473075" cy="229235"/>
            </a:xfrm>
            <a:custGeom>
              <a:avLst/>
              <a:gdLst/>
              <a:ahLst/>
              <a:cxnLst/>
              <a:rect l="l" t="t" r="r" b="b"/>
              <a:pathLst>
                <a:path w="473075" h="229235">
                  <a:moveTo>
                    <a:pt x="0" y="57224"/>
                  </a:moveTo>
                  <a:lnTo>
                    <a:pt x="358349" y="57224"/>
                  </a:lnTo>
                  <a:lnTo>
                    <a:pt x="358349" y="0"/>
                  </a:lnTo>
                  <a:lnTo>
                    <a:pt x="472799" y="114449"/>
                  </a:lnTo>
                  <a:lnTo>
                    <a:pt x="358349" y="228899"/>
                  </a:lnTo>
                  <a:lnTo>
                    <a:pt x="358349" y="171674"/>
                  </a:lnTo>
                  <a:lnTo>
                    <a:pt x="0" y="171674"/>
                  </a:lnTo>
                  <a:lnTo>
                    <a:pt x="0" y="57224"/>
                  </a:lnTo>
                  <a:close/>
                </a:path>
              </a:pathLst>
            </a:custGeom>
            <a:ln w="9524">
              <a:solidFill>
                <a:srgbClr val="595959"/>
              </a:solidFill>
            </a:ln>
          </p:spPr>
          <p:txBody>
            <a:bodyPr wrap="square" lIns="0" tIns="0" rIns="0" bIns="0" rtlCol="0"/>
            <a:lstStyle/>
            <a:p>
              <a:endParaRPr dirty="0">
                <a:latin typeface="Corbel" panose="020B0503020204020204" pitchFamily="34" charset="0"/>
              </a:endParaRPr>
            </a:p>
          </p:txBody>
        </p:sp>
      </p:grpSp>
      <p:grpSp>
        <p:nvGrpSpPr>
          <p:cNvPr id="42" name="object 42"/>
          <p:cNvGrpSpPr/>
          <p:nvPr/>
        </p:nvGrpSpPr>
        <p:grpSpPr>
          <a:xfrm>
            <a:off x="1214706" y="1169661"/>
            <a:ext cx="845819" cy="680720"/>
            <a:chOff x="1214706" y="1169661"/>
            <a:chExt cx="845819" cy="680720"/>
          </a:xfrm>
        </p:grpSpPr>
        <p:sp>
          <p:nvSpPr>
            <p:cNvPr id="43" name="object 43"/>
            <p:cNvSpPr/>
            <p:nvPr/>
          </p:nvSpPr>
          <p:spPr>
            <a:xfrm>
              <a:off x="1219469" y="1174423"/>
              <a:ext cx="836294" cy="671195"/>
            </a:xfrm>
            <a:custGeom>
              <a:avLst/>
              <a:gdLst/>
              <a:ahLst/>
              <a:cxnLst/>
              <a:rect l="l" t="t" r="r" b="b"/>
              <a:pathLst>
                <a:path w="836294" h="671194">
                  <a:moveTo>
                    <a:pt x="835799" y="671099"/>
                  </a:moveTo>
                  <a:lnTo>
                    <a:pt x="0" y="671099"/>
                  </a:lnTo>
                  <a:lnTo>
                    <a:pt x="0" y="0"/>
                  </a:lnTo>
                  <a:lnTo>
                    <a:pt x="835799" y="0"/>
                  </a:lnTo>
                  <a:lnTo>
                    <a:pt x="835799" y="671099"/>
                  </a:lnTo>
                  <a:close/>
                </a:path>
              </a:pathLst>
            </a:custGeom>
            <a:solidFill>
              <a:srgbClr val="EEEEEE"/>
            </a:solidFill>
          </p:spPr>
          <p:txBody>
            <a:bodyPr wrap="square" lIns="0" tIns="0" rIns="0" bIns="0" rtlCol="0"/>
            <a:lstStyle/>
            <a:p>
              <a:endParaRPr dirty="0">
                <a:latin typeface="Corbel" panose="020B0503020204020204" pitchFamily="34" charset="0"/>
              </a:endParaRPr>
            </a:p>
          </p:txBody>
        </p:sp>
        <p:sp>
          <p:nvSpPr>
            <p:cNvPr id="44" name="object 44"/>
            <p:cNvSpPr/>
            <p:nvPr/>
          </p:nvSpPr>
          <p:spPr>
            <a:xfrm>
              <a:off x="1219469" y="1174423"/>
              <a:ext cx="836294" cy="671195"/>
            </a:xfrm>
            <a:custGeom>
              <a:avLst/>
              <a:gdLst/>
              <a:ahLst/>
              <a:cxnLst/>
              <a:rect l="l" t="t" r="r" b="b"/>
              <a:pathLst>
                <a:path w="836294" h="671194">
                  <a:moveTo>
                    <a:pt x="0" y="0"/>
                  </a:moveTo>
                  <a:lnTo>
                    <a:pt x="835799" y="0"/>
                  </a:lnTo>
                  <a:lnTo>
                    <a:pt x="835799" y="671099"/>
                  </a:lnTo>
                  <a:lnTo>
                    <a:pt x="0" y="671099"/>
                  </a:lnTo>
                  <a:lnTo>
                    <a:pt x="0" y="0"/>
                  </a:lnTo>
                  <a:close/>
                </a:path>
              </a:pathLst>
            </a:custGeom>
            <a:ln w="9524">
              <a:solidFill>
                <a:srgbClr val="595959"/>
              </a:solidFill>
            </a:ln>
          </p:spPr>
          <p:txBody>
            <a:bodyPr wrap="square" lIns="0" tIns="0" rIns="0" bIns="0" rtlCol="0"/>
            <a:lstStyle/>
            <a:p>
              <a:endParaRPr dirty="0">
                <a:latin typeface="Corbel" panose="020B0503020204020204" pitchFamily="34" charset="0"/>
              </a:endParaRPr>
            </a:p>
          </p:txBody>
        </p:sp>
      </p:grpSp>
      <p:graphicFrame>
        <p:nvGraphicFramePr>
          <p:cNvPr id="45" name="object 45"/>
          <p:cNvGraphicFramePr>
            <a:graphicFrameLocks noGrp="1"/>
          </p:cNvGraphicFramePr>
          <p:nvPr/>
        </p:nvGraphicFramePr>
        <p:xfrm>
          <a:off x="1319008" y="1240468"/>
          <a:ext cx="621030" cy="537210"/>
        </p:xfrm>
        <a:graphic>
          <a:graphicData uri="http://schemas.openxmlformats.org/drawingml/2006/table">
            <a:tbl>
              <a:tblPr firstRow="1" bandRow="1">
                <a:tableStyleId>{2D5ABB26-0587-4C30-8999-92F81FD0307C}</a:tableStyleId>
              </a:tblPr>
              <a:tblGrid>
                <a:gridCol w="621030">
                  <a:extLst>
                    <a:ext uri="{9D8B030D-6E8A-4147-A177-3AD203B41FA5}">
                      <a16:colId xmlns:a16="http://schemas.microsoft.com/office/drawing/2014/main" val="20000"/>
                    </a:ext>
                  </a:extLst>
                </a:gridCol>
              </a:tblGrid>
              <a:tr h="127000">
                <a:tc>
                  <a:txBody>
                    <a:bodyPr/>
                    <a:lstStyle/>
                    <a:p>
                      <a:pPr algn="ctr">
                        <a:lnSpc>
                          <a:spcPct val="100000"/>
                        </a:lnSpc>
                        <a:spcBef>
                          <a:spcPts val="35"/>
                        </a:spcBef>
                      </a:pPr>
                      <a:r>
                        <a:rPr sz="600" b="0" i="0" dirty="0">
                          <a:latin typeface="Corbel" panose="020B0503020204020204" pitchFamily="34" charset="0"/>
                          <a:cs typeface="Arial"/>
                        </a:rPr>
                        <a:t>Example</a:t>
                      </a:r>
                      <a:r>
                        <a:rPr sz="600" b="0" i="0" spc="-35" dirty="0">
                          <a:latin typeface="Corbel" panose="020B0503020204020204" pitchFamily="34" charset="0"/>
                          <a:cs typeface="Arial"/>
                        </a:rPr>
                        <a:t> </a:t>
                      </a:r>
                      <a:r>
                        <a:rPr sz="600" b="0" i="0" spc="-25" dirty="0">
                          <a:latin typeface="Corbel" panose="020B0503020204020204" pitchFamily="34" charset="0"/>
                          <a:cs typeface="Arial"/>
                        </a:rPr>
                        <a:t>#2</a:t>
                      </a:r>
                      <a:endParaRPr sz="600" b="0" i="0" dirty="0">
                        <a:latin typeface="Corbel" panose="020B0503020204020204" pitchFamily="34" charset="0"/>
                        <a:cs typeface="Arial"/>
                      </a:endParaRPr>
                    </a:p>
                  </a:txBody>
                  <a:tcPr marL="0" marR="0" marT="4445" marB="0">
                    <a:lnL w="9525">
                      <a:solidFill>
                        <a:srgbClr val="666666"/>
                      </a:solidFill>
                      <a:prstDash val="solid"/>
                    </a:lnL>
                    <a:lnR w="9525">
                      <a:solidFill>
                        <a:srgbClr val="666666"/>
                      </a:solidFill>
                      <a:prstDash val="solid"/>
                    </a:lnR>
                    <a:lnT w="9525">
                      <a:solidFill>
                        <a:srgbClr val="666666"/>
                      </a:solidFill>
                      <a:prstDash val="solid"/>
                    </a:lnT>
                    <a:lnB w="9525">
                      <a:solidFill>
                        <a:srgbClr val="666666"/>
                      </a:solidFill>
                      <a:prstDash val="solid"/>
                    </a:lnB>
                    <a:solidFill>
                      <a:srgbClr val="FCE4CD"/>
                    </a:solidFill>
                  </a:tcPr>
                </a:tc>
                <a:extLst>
                  <a:ext uri="{0D108BD9-81ED-4DB2-BD59-A6C34878D82A}">
                    <a16:rowId xmlns:a16="http://schemas.microsoft.com/office/drawing/2014/main" val="10000"/>
                  </a:ext>
                </a:extLst>
              </a:tr>
              <a:tr h="141605">
                <a:tc>
                  <a:txBody>
                    <a:bodyPr/>
                    <a:lstStyle/>
                    <a:p>
                      <a:pPr algn="ctr">
                        <a:lnSpc>
                          <a:spcPct val="100000"/>
                        </a:lnSpc>
                        <a:spcBef>
                          <a:spcPts val="165"/>
                        </a:spcBef>
                      </a:pPr>
                      <a:r>
                        <a:rPr sz="600" b="0" i="0" dirty="0">
                          <a:latin typeface="Corbel" panose="020B0503020204020204" pitchFamily="34" charset="0"/>
                          <a:cs typeface="Arial"/>
                        </a:rPr>
                        <a:t>Example</a:t>
                      </a:r>
                      <a:r>
                        <a:rPr sz="600" b="0" i="0" spc="-35" dirty="0">
                          <a:latin typeface="Corbel" panose="020B0503020204020204" pitchFamily="34" charset="0"/>
                          <a:cs typeface="Arial"/>
                        </a:rPr>
                        <a:t> </a:t>
                      </a:r>
                      <a:r>
                        <a:rPr sz="600" b="0" i="0" spc="-25" dirty="0">
                          <a:latin typeface="Corbel" panose="020B0503020204020204" pitchFamily="34" charset="0"/>
                          <a:cs typeface="Arial"/>
                        </a:rPr>
                        <a:t>#1</a:t>
                      </a:r>
                      <a:endParaRPr sz="600" b="0" i="0" dirty="0">
                        <a:latin typeface="Corbel" panose="020B0503020204020204" pitchFamily="34" charset="0"/>
                        <a:cs typeface="Arial"/>
                      </a:endParaRPr>
                    </a:p>
                  </a:txBody>
                  <a:tcPr marL="0" marR="0" marT="20955" marB="0">
                    <a:lnL w="9525">
                      <a:solidFill>
                        <a:srgbClr val="666666"/>
                      </a:solidFill>
                      <a:prstDash val="solid"/>
                    </a:lnL>
                    <a:lnR w="9525">
                      <a:solidFill>
                        <a:srgbClr val="666666"/>
                      </a:solidFill>
                      <a:prstDash val="solid"/>
                    </a:lnR>
                    <a:lnT w="9525">
                      <a:solidFill>
                        <a:srgbClr val="666666"/>
                      </a:solidFill>
                      <a:prstDash val="solid"/>
                    </a:lnT>
                    <a:lnB w="9525">
                      <a:solidFill>
                        <a:srgbClr val="666666"/>
                      </a:solidFill>
                      <a:prstDash val="solid"/>
                    </a:lnB>
                    <a:solidFill>
                      <a:srgbClr val="F4CCCC"/>
                    </a:solidFill>
                  </a:tcPr>
                </a:tc>
                <a:extLst>
                  <a:ext uri="{0D108BD9-81ED-4DB2-BD59-A6C34878D82A}">
                    <a16:rowId xmlns:a16="http://schemas.microsoft.com/office/drawing/2014/main" val="10001"/>
                  </a:ext>
                </a:extLst>
              </a:tr>
              <a:tr h="141605">
                <a:tc>
                  <a:txBody>
                    <a:bodyPr/>
                    <a:lstStyle/>
                    <a:p>
                      <a:pPr algn="ctr">
                        <a:lnSpc>
                          <a:spcPct val="100000"/>
                        </a:lnSpc>
                        <a:spcBef>
                          <a:spcPts val="150"/>
                        </a:spcBef>
                      </a:pPr>
                      <a:r>
                        <a:rPr sz="600" b="0" i="0" dirty="0">
                          <a:latin typeface="Corbel" panose="020B0503020204020204" pitchFamily="34" charset="0"/>
                          <a:cs typeface="Arial"/>
                        </a:rPr>
                        <a:t>Example</a:t>
                      </a:r>
                      <a:r>
                        <a:rPr sz="600" b="0" i="0" spc="-35" dirty="0">
                          <a:latin typeface="Corbel" panose="020B0503020204020204" pitchFamily="34" charset="0"/>
                          <a:cs typeface="Arial"/>
                        </a:rPr>
                        <a:t> </a:t>
                      </a:r>
                      <a:r>
                        <a:rPr sz="600" b="0" i="0" spc="-25" dirty="0">
                          <a:latin typeface="Corbel" panose="020B0503020204020204" pitchFamily="34" charset="0"/>
                          <a:cs typeface="Arial"/>
                        </a:rPr>
                        <a:t>#3</a:t>
                      </a:r>
                      <a:endParaRPr sz="600" b="0" i="0" dirty="0">
                        <a:latin typeface="Corbel" panose="020B0503020204020204" pitchFamily="34" charset="0"/>
                        <a:cs typeface="Arial"/>
                      </a:endParaRPr>
                    </a:p>
                  </a:txBody>
                  <a:tcPr marL="0" marR="0" marT="19050" marB="0">
                    <a:lnL w="9525">
                      <a:solidFill>
                        <a:srgbClr val="666666"/>
                      </a:solidFill>
                      <a:prstDash val="solid"/>
                    </a:lnL>
                    <a:lnR w="9525">
                      <a:solidFill>
                        <a:srgbClr val="666666"/>
                      </a:solidFill>
                      <a:prstDash val="solid"/>
                    </a:lnR>
                    <a:lnT w="9525">
                      <a:solidFill>
                        <a:srgbClr val="666666"/>
                      </a:solidFill>
                      <a:prstDash val="solid"/>
                    </a:lnT>
                    <a:lnB w="9525">
                      <a:solidFill>
                        <a:srgbClr val="666666"/>
                      </a:solidFill>
                      <a:prstDash val="solid"/>
                    </a:lnB>
                    <a:solidFill>
                      <a:srgbClr val="D9EAD3"/>
                    </a:solidFill>
                  </a:tcPr>
                </a:tc>
                <a:extLst>
                  <a:ext uri="{0D108BD9-81ED-4DB2-BD59-A6C34878D82A}">
                    <a16:rowId xmlns:a16="http://schemas.microsoft.com/office/drawing/2014/main" val="10002"/>
                  </a:ext>
                </a:extLst>
              </a:tr>
              <a:tr h="127000">
                <a:tc>
                  <a:txBody>
                    <a:bodyPr/>
                    <a:lstStyle/>
                    <a:p>
                      <a:pPr algn="ctr">
                        <a:lnSpc>
                          <a:spcPct val="100000"/>
                        </a:lnSpc>
                        <a:spcBef>
                          <a:spcPts val="165"/>
                        </a:spcBef>
                      </a:pPr>
                      <a:r>
                        <a:rPr sz="600" b="0" i="0" dirty="0">
                          <a:latin typeface="Corbel" panose="020B0503020204020204" pitchFamily="34" charset="0"/>
                          <a:cs typeface="Arial"/>
                        </a:rPr>
                        <a:t>Example</a:t>
                      </a:r>
                      <a:r>
                        <a:rPr sz="600" b="0" i="0" spc="-35" dirty="0">
                          <a:latin typeface="Corbel" panose="020B0503020204020204" pitchFamily="34" charset="0"/>
                          <a:cs typeface="Arial"/>
                        </a:rPr>
                        <a:t> </a:t>
                      </a:r>
                      <a:r>
                        <a:rPr sz="600" b="0" i="0" spc="-25" dirty="0">
                          <a:latin typeface="Corbel" panose="020B0503020204020204" pitchFamily="34" charset="0"/>
                          <a:cs typeface="Arial"/>
                        </a:rPr>
                        <a:t>#4</a:t>
                      </a:r>
                      <a:endParaRPr sz="600" b="0" i="0" dirty="0">
                        <a:latin typeface="Corbel" panose="020B0503020204020204" pitchFamily="34" charset="0"/>
                        <a:cs typeface="Arial"/>
                      </a:endParaRPr>
                    </a:p>
                  </a:txBody>
                  <a:tcPr marL="0" marR="0" marT="20955" marB="0">
                    <a:lnL w="9525">
                      <a:solidFill>
                        <a:srgbClr val="666666"/>
                      </a:solidFill>
                      <a:prstDash val="solid"/>
                    </a:lnL>
                    <a:lnR w="9525">
                      <a:solidFill>
                        <a:srgbClr val="666666"/>
                      </a:solidFill>
                      <a:prstDash val="solid"/>
                    </a:lnR>
                    <a:lnT w="9525">
                      <a:solidFill>
                        <a:srgbClr val="666666"/>
                      </a:solidFill>
                      <a:prstDash val="solid"/>
                    </a:lnT>
                    <a:lnB w="9525">
                      <a:solidFill>
                        <a:srgbClr val="666666"/>
                      </a:solidFill>
                      <a:prstDash val="solid"/>
                    </a:lnB>
                    <a:solidFill>
                      <a:srgbClr val="C9DAF7"/>
                    </a:solidFill>
                  </a:tcPr>
                </a:tc>
                <a:extLst>
                  <a:ext uri="{0D108BD9-81ED-4DB2-BD59-A6C34878D82A}">
                    <a16:rowId xmlns:a16="http://schemas.microsoft.com/office/drawing/2014/main" val="10003"/>
                  </a:ext>
                </a:extLst>
              </a:tr>
            </a:tbl>
          </a:graphicData>
        </a:graphic>
      </p:graphicFrame>
      <p:sp>
        <p:nvSpPr>
          <p:cNvPr id="50" name="TextBox 49">
            <a:extLst>
              <a:ext uri="{FF2B5EF4-FFF2-40B4-BE49-F238E27FC236}">
                <a16:creationId xmlns:a16="http://schemas.microsoft.com/office/drawing/2014/main" id="{CDC472FF-E1D6-FEFE-11DF-4B2F1188AE8A}"/>
              </a:ext>
            </a:extLst>
          </p:cNvPr>
          <p:cNvSpPr txBox="1"/>
          <p:nvPr/>
        </p:nvSpPr>
        <p:spPr>
          <a:xfrm>
            <a:off x="4920422" y="3818391"/>
            <a:ext cx="3787122" cy="707886"/>
          </a:xfrm>
          <a:prstGeom prst="rect">
            <a:avLst/>
          </a:prstGeom>
          <a:noFill/>
        </p:spPr>
        <p:txBody>
          <a:bodyPr wrap="square">
            <a:spAutoFit/>
          </a:bodyPr>
          <a:lstStyle/>
          <a:p>
            <a:pPr algn="ctr"/>
            <a:r>
              <a:rPr lang="en-US" sz="2000" dirty="0">
                <a:latin typeface="Corbel" panose="020B0503020204020204" pitchFamily="34" charset="0"/>
              </a:rPr>
              <a:t>The choice of demonstrations and their order is quite important. </a:t>
            </a:r>
          </a:p>
        </p:txBody>
      </p:sp>
      <p:sp>
        <p:nvSpPr>
          <p:cNvPr id="51" name="Google Shape;138;g1501cc781cf_0_0">
            <a:extLst>
              <a:ext uri="{FF2B5EF4-FFF2-40B4-BE49-F238E27FC236}">
                <a16:creationId xmlns:a16="http://schemas.microsoft.com/office/drawing/2014/main" id="{34793971-5D80-4701-D29C-651BA389120E}"/>
              </a:ext>
            </a:extLst>
          </p:cNvPr>
          <p:cNvSpPr txBox="1"/>
          <p:nvPr/>
        </p:nvSpPr>
        <p:spPr>
          <a:xfrm>
            <a:off x="6298025" y="-78218"/>
            <a:ext cx="349823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latin typeface="Corbel"/>
                <a:ea typeface="Corbel"/>
                <a:cs typeface="Corbel"/>
                <a:sym typeface="Corbel"/>
              </a:rPr>
              <a:t>[Slide credit: Eric Wallace]</a:t>
            </a:r>
          </a:p>
        </p:txBody>
      </p:sp>
      <p:sp>
        <p:nvSpPr>
          <p:cNvPr id="52" name="object 7">
            <a:extLst>
              <a:ext uri="{FF2B5EF4-FFF2-40B4-BE49-F238E27FC236}">
                <a16:creationId xmlns:a16="http://schemas.microsoft.com/office/drawing/2014/main" id="{F8A0DCEC-94A1-4829-F5F3-186FBE062154}"/>
              </a:ext>
            </a:extLst>
          </p:cNvPr>
          <p:cNvSpPr txBox="1"/>
          <p:nvPr/>
        </p:nvSpPr>
        <p:spPr>
          <a:xfrm>
            <a:off x="1185862" y="4867808"/>
            <a:ext cx="6772275" cy="192360"/>
          </a:xfrm>
          <a:prstGeom prst="rect">
            <a:avLst/>
          </a:prstGeom>
        </p:spPr>
        <p:txBody>
          <a:bodyPr vert="horz" wrap="square" lIns="0" tIns="0" rIns="0" bIns="0" rtlCol="0">
            <a:spAutoFit/>
          </a:bodyPr>
          <a:lstStyle/>
          <a:p>
            <a:pPr marL="12700">
              <a:lnSpc>
                <a:spcPts val="1480"/>
              </a:lnSpc>
            </a:pPr>
            <a:r>
              <a:rPr lang="en-US" sz="1250" dirty="0">
                <a:solidFill>
                  <a:schemeClr val="bg1">
                    <a:lumMod val="50000"/>
                  </a:schemeClr>
                </a:solidFill>
                <a:latin typeface="Corbel" panose="020B0503020204020204" pitchFamily="34" charset="0"/>
              </a:rPr>
              <a:t>[</a:t>
            </a:r>
            <a:r>
              <a:rPr sz="1250" dirty="0">
                <a:solidFill>
                  <a:schemeClr val="bg1">
                    <a:lumMod val="50000"/>
                  </a:schemeClr>
                </a:solidFill>
                <a:latin typeface="Corbel" panose="020B0503020204020204" pitchFamily="34" charset="0"/>
                <a:hlinkClick r:id="rId3"/>
              </a:rPr>
              <a:t>“Calibrate </a:t>
            </a:r>
            <a:r>
              <a:rPr sz="1250" spc="-5" dirty="0">
                <a:solidFill>
                  <a:schemeClr val="bg1">
                    <a:lumMod val="50000"/>
                  </a:schemeClr>
                </a:solidFill>
                <a:latin typeface="Corbel" panose="020B0503020204020204" pitchFamily="34" charset="0"/>
                <a:hlinkClick r:id="rId3"/>
              </a:rPr>
              <a:t>Before Use: Improving Few-Shot Performance of Language</a:t>
            </a:r>
            <a:r>
              <a:rPr sz="1250" spc="-45" dirty="0">
                <a:solidFill>
                  <a:schemeClr val="bg1">
                    <a:lumMod val="50000"/>
                  </a:schemeClr>
                </a:solidFill>
                <a:latin typeface="Corbel" panose="020B0503020204020204" pitchFamily="34" charset="0"/>
                <a:hlinkClick r:id="rId3"/>
              </a:rPr>
              <a:t> </a:t>
            </a:r>
            <a:r>
              <a:rPr sz="1250" dirty="0">
                <a:solidFill>
                  <a:schemeClr val="bg1">
                    <a:lumMod val="50000"/>
                  </a:schemeClr>
                </a:solidFill>
                <a:latin typeface="Corbel" panose="020B0503020204020204" pitchFamily="34" charset="0"/>
                <a:hlinkClick r:id="rId3"/>
              </a:rPr>
              <a:t>Models</a:t>
            </a:r>
            <a:r>
              <a:rPr lang="en-US" sz="1250" dirty="0">
                <a:solidFill>
                  <a:schemeClr val="bg1">
                    <a:lumMod val="50000"/>
                  </a:schemeClr>
                </a:solidFill>
                <a:latin typeface="Corbel" panose="020B0503020204020204" pitchFamily="34" charset="0"/>
                <a:hlinkClick r:id="rId3"/>
              </a:rPr>
              <a:t>.</a:t>
            </a:r>
            <a:r>
              <a:rPr sz="1250" dirty="0">
                <a:solidFill>
                  <a:schemeClr val="bg1">
                    <a:lumMod val="50000"/>
                  </a:schemeClr>
                </a:solidFill>
                <a:latin typeface="Corbel" panose="020B0503020204020204" pitchFamily="34" charset="0"/>
                <a:hlinkClick r:id="rId3"/>
              </a:rPr>
              <a:t>”</a:t>
            </a:r>
            <a:r>
              <a:rPr lang="en-US" sz="1250" dirty="0">
                <a:solidFill>
                  <a:schemeClr val="bg1">
                    <a:lumMod val="50000"/>
                  </a:schemeClr>
                </a:solidFill>
                <a:latin typeface="Corbel" panose="020B0503020204020204" pitchFamily="34" charset="0"/>
                <a:hlinkClick r:id="rId3"/>
              </a:rPr>
              <a:t> </a:t>
            </a:r>
            <a:r>
              <a:rPr lang="en-US" sz="1250" spc="-5" dirty="0">
                <a:solidFill>
                  <a:schemeClr val="bg1">
                    <a:lumMod val="50000"/>
                  </a:schemeClr>
                </a:solidFill>
                <a:uFill>
                  <a:solidFill>
                    <a:srgbClr val="FF5252"/>
                  </a:solidFill>
                </a:uFill>
                <a:latin typeface="Corbel" panose="020B0503020204020204" pitchFamily="34" charset="0"/>
                <a:hlinkClick r:id="rId3"/>
              </a:rPr>
              <a:t>Zhao et al. 2021</a:t>
            </a:r>
            <a:r>
              <a:rPr lang="en-US" sz="1250" spc="-5" dirty="0">
                <a:solidFill>
                  <a:schemeClr val="bg1">
                    <a:lumMod val="50000"/>
                  </a:schemeClr>
                </a:solidFill>
                <a:uFill>
                  <a:solidFill>
                    <a:srgbClr val="FF5252"/>
                  </a:solidFill>
                </a:uFill>
                <a:latin typeface="Corbel" panose="020B0503020204020204" pitchFamily="34" charset="0"/>
              </a:rPr>
              <a:t>]</a:t>
            </a:r>
            <a:endParaRPr sz="1250" dirty="0">
              <a:solidFill>
                <a:schemeClr val="bg1">
                  <a:lumMod val="50000"/>
                </a:schemeClr>
              </a:solidFill>
              <a:latin typeface="Corbel" panose="020B050302020402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64F9A-C35A-0156-4335-B968A00375CD}"/>
              </a:ext>
            </a:extLst>
          </p:cNvPr>
          <p:cNvSpPr>
            <a:spLocks noGrp="1"/>
          </p:cNvSpPr>
          <p:nvPr>
            <p:ph type="title"/>
          </p:nvPr>
        </p:nvSpPr>
        <p:spPr/>
        <p:txBody>
          <a:bodyPr>
            <a:normAutofit fontScale="90000"/>
          </a:bodyPr>
          <a:lstStyle/>
          <a:p>
            <a:r>
              <a:rPr lang="en-US" dirty="0"/>
              <a:t>Sensitivity to Wording (Framing) of Prompts </a:t>
            </a:r>
          </a:p>
        </p:txBody>
      </p:sp>
      <p:sp>
        <p:nvSpPr>
          <p:cNvPr id="3" name="Content Placeholder 2">
            <a:extLst>
              <a:ext uri="{FF2B5EF4-FFF2-40B4-BE49-F238E27FC236}">
                <a16:creationId xmlns:a16="http://schemas.microsoft.com/office/drawing/2014/main" id="{4F5EBBFE-4389-BD62-EE81-72399AF744B1}"/>
              </a:ext>
            </a:extLst>
          </p:cNvPr>
          <p:cNvSpPr>
            <a:spLocks noGrp="1"/>
          </p:cNvSpPr>
          <p:nvPr>
            <p:ph type="body" sz="quarter" idx="16"/>
          </p:nvPr>
        </p:nvSpPr>
        <p:spPr>
          <a:xfrm>
            <a:off x="533919" y="1164226"/>
            <a:ext cx="8085415" cy="3077573"/>
          </a:xfrm>
        </p:spPr>
        <p:txBody>
          <a:bodyPr/>
          <a:lstStyle/>
          <a:p>
            <a:r>
              <a:rPr lang="en-US" dirty="0"/>
              <a:t>Framing of prompts matters a lot.  </a:t>
            </a:r>
          </a:p>
        </p:txBody>
      </p:sp>
      <p:sp>
        <p:nvSpPr>
          <p:cNvPr id="4" name="object 7">
            <a:extLst>
              <a:ext uri="{FF2B5EF4-FFF2-40B4-BE49-F238E27FC236}">
                <a16:creationId xmlns:a16="http://schemas.microsoft.com/office/drawing/2014/main" id="{A0CC89AA-4044-3582-DB7D-C1610D420FF8}"/>
              </a:ext>
            </a:extLst>
          </p:cNvPr>
          <p:cNvSpPr txBox="1"/>
          <p:nvPr/>
        </p:nvSpPr>
        <p:spPr>
          <a:xfrm>
            <a:off x="2152964" y="4925004"/>
            <a:ext cx="6772275" cy="192360"/>
          </a:xfrm>
          <a:prstGeom prst="rect">
            <a:avLst/>
          </a:prstGeom>
        </p:spPr>
        <p:txBody>
          <a:bodyPr vert="horz" wrap="square" lIns="0" tIns="0" rIns="0" bIns="0" rtlCol="0">
            <a:spAutoFit/>
          </a:bodyPr>
          <a:lstStyle/>
          <a:p>
            <a:pPr marL="12700">
              <a:lnSpc>
                <a:spcPts val="1480"/>
              </a:lnSpc>
            </a:pPr>
            <a:r>
              <a:rPr lang="en-US" dirty="0">
                <a:latin typeface="Corbel" panose="020B0503020204020204" pitchFamily="34" charset="0"/>
                <a:hlinkClick r:id="rId2"/>
              </a:rPr>
              <a:t>[</a:t>
            </a:r>
            <a:r>
              <a:rPr sz="1250" dirty="0">
                <a:solidFill>
                  <a:srgbClr val="434343"/>
                </a:solidFill>
                <a:latin typeface="Corbel" panose="020B0503020204020204" pitchFamily="34" charset="0"/>
                <a:cs typeface="Arial MT"/>
                <a:hlinkClick r:id="rId2"/>
              </a:rPr>
              <a:t>“</a:t>
            </a:r>
            <a:r>
              <a:rPr lang="en-US" sz="1250" dirty="0">
                <a:solidFill>
                  <a:srgbClr val="434343"/>
                </a:solidFill>
                <a:latin typeface="Corbel" panose="020B0503020204020204" pitchFamily="34" charset="0"/>
                <a:cs typeface="Arial MT"/>
                <a:hlinkClick r:id="rId2"/>
              </a:rPr>
              <a:t>Reframing Instructional Prompts to GPTk's Language.</a:t>
            </a:r>
            <a:r>
              <a:rPr sz="1250" dirty="0">
                <a:solidFill>
                  <a:srgbClr val="434343"/>
                </a:solidFill>
                <a:latin typeface="Corbel" panose="020B0503020204020204" pitchFamily="34" charset="0"/>
                <a:cs typeface="Arial MT"/>
                <a:hlinkClick r:id="rId2"/>
              </a:rPr>
              <a:t>”</a:t>
            </a:r>
            <a:r>
              <a:rPr lang="en-US" sz="1250" dirty="0">
                <a:solidFill>
                  <a:srgbClr val="434343"/>
                </a:solidFill>
                <a:latin typeface="Corbel" panose="020B0503020204020204" pitchFamily="34" charset="0"/>
                <a:cs typeface="Arial MT"/>
              </a:rPr>
              <a:t> </a:t>
            </a:r>
            <a:r>
              <a:rPr lang="en-US" sz="1250" u="heavy" spc="-5" dirty="0">
                <a:solidFill>
                  <a:srgbClr val="FF5252"/>
                </a:solidFill>
                <a:uFill>
                  <a:solidFill>
                    <a:srgbClr val="FF5252"/>
                  </a:solidFill>
                </a:uFill>
                <a:latin typeface="Corbel" panose="020B0503020204020204" pitchFamily="34" charset="0"/>
                <a:cs typeface="Arial MT"/>
                <a:hlinkClick r:id="rId2"/>
              </a:rPr>
              <a:t>Mishra</a:t>
            </a:r>
            <a:r>
              <a:rPr lang="en-US" sz="1250" u="heavy" spc="-10" dirty="0">
                <a:solidFill>
                  <a:srgbClr val="FF5252"/>
                </a:solidFill>
                <a:uFill>
                  <a:solidFill>
                    <a:srgbClr val="FF5252"/>
                  </a:solidFill>
                </a:uFill>
                <a:latin typeface="Corbel" panose="020B0503020204020204" pitchFamily="34" charset="0"/>
                <a:cs typeface="Arial MT"/>
                <a:hlinkClick r:id="rId2"/>
              </a:rPr>
              <a:t> </a:t>
            </a:r>
            <a:r>
              <a:rPr lang="en-US" sz="1250" u="heavy" spc="-5" dirty="0">
                <a:solidFill>
                  <a:srgbClr val="FF5252"/>
                </a:solidFill>
                <a:uFill>
                  <a:solidFill>
                    <a:srgbClr val="FF5252"/>
                  </a:solidFill>
                </a:uFill>
                <a:latin typeface="Corbel" panose="020B0503020204020204" pitchFamily="34" charset="0"/>
                <a:cs typeface="Arial MT"/>
                <a:hlinkClick r:id="rId2"/>
              </a:rPr>
              <a:t>et</a:t>
            </a:r>
            <a:r>
              <a:rPr lang="en-US" sz="1250" u="heavy" spc="-10" dirty="0">
                <a:solidFill>
                  <a:srgbClr val="FF5252"/>
                </a:solidFill>
                <a:uFill>
                  <a:solidFill>
                    <a:srgbClr val="FF5252"/>
                  </a:solidFill>
                </a:uFill>
                <a:latin typeface="Corbel" panose="020B0503020204020204" pitchFamily="34" charset="0"/>
                <a:cs typeface="Arial MT"/>
                <a:hlinkClick r:id="rId2"/>
              </a:rPr>
              <a:t> </a:t>
            </a:r>
            <a:r>
              <a:rPr lang="en-US" sz="1250" u="heavy" spc="-5" dirty="0">
                <a:solidFill>
                  <a:srgbClr val="FF5252"/>
                </a:solidFill>
                <a:uFill>
                  <a:solidFill>
                    <a:srgbClr val="FF5252"/>
                  </a:solidFill>
                </a:uFill>
                <a:latin typeface="Corbel" panose="020B0503020204020204" pitchFamily="34" charset="0"/>
                <a:cs typeface="Arial MT"/>
                <a:hlinkClick r:id="rId2"/>
              </a:rPr>
              <a:t>al. 2021</a:t>
            </a:r>
            <a:r>
              <a:rPr lang="en-US" sz="1250" spc="-5" dirty="0">
                <a:solidFill>
                  <a:srgbClr val="434343"/>
                </a:solidFill>
                <a:latin typeface="Corbel" panose="020B0503020204020204" pitchFamily="34" charset="0"/>
                <a:cs typeface="Arial MT"/>
                <a:hlinkClick r:id="rId2"/>
              </a:rPr>
              <a:t>.</a:t>
            </a:r>
            <a:r>
              <a:rPr lang="en-US" sz="1250" dirty="0">
                <a:solidFill>
                  <a:srgbClr val="434343"/>
                </a:solidFill>
                <a:latin typeface="Corbel" panose="020B0503020204020204" pitchFamily="34" charset="0"/>
                <a:cs typeface="Arial MT"/>
              </a:rPr>
              <a:t>]</a:t>
            </a:r>
            <a:endParaRPr sz="1250" dirty="0">
              <a:latin typeface="Corbel" panose="020B0503020204020204" pitchFamily="34" charset="0"/>
              <a:cs typeface="Arial MT"/>
            </a:endParaRPr>
          </a:p>
        </p:txBody>
      </p:sp>
      <p:sp>
        <p:nvSpPr>
          <p:cNvPr id="6" name="TextBox 5">
            <a:extLst>
              <a:ext uri="{FF2B5EF4-FFF2-40B4-BE49-F238E27FC236}">
                <a16:creationId xmlns:a16="http://schemas.microsoft.com/office/drawing/2014/main" id="{661C54C3-2924-4F63-E596-8A4FC953C31B}"/>
              </a:ext>
            </a:extLst>
          </p:cNvPr>
          <p:cNvSpPr txBox="1"/>
          <p:nvPr/>
        </p:nvSpPr>
        <p:spPr>
          <a:xfrm>
            <a:off x="411234" y="1604784"/>
            <a:ext cx="4239966" cy="2677656"/>
          </a:xfrm>
          <a:prstGeom prst="rect">
            <a:avLst/>
          </a:prstGeom>
          <a:solidFill>
            <a:schemeClr val="accent1">
              <a:lumMod val="20000"/>
              <a:lumOff val="80000"/>
            </a:schemeClr>
          </a:solidFill>
        </p:spPr>
        <p:txBody>
          <a:bodyPr wrap="square">
            <a:spAutoFit/>
          </a:bodyPr>
          <a:lstStyle/>
          <a:p>
            <a:r>
              <a:rPr lang="en-US" dirty="0">
                <a:latin typeface="Consolas" panose="020B0609020204030204" pitchFamily="49" charset="0"/>
                <a:cs typeface="Consolas" panose="020B0609020204030204" pitchFamily="49" charset="0"/>
              </a:rPr>
              <a:t>Craft a question that requires commonsense to be answered. Based on the given context, craft a common-sense question, especially those that are LONG, INTERESTING, and COMPLEX. The goal is to write questions that are easy for humans and hard for AI machines! To create such questions, here are some suggestions: A. What may (or may not) be the plausible reason for an event? B. What may (or may not) happen before (or after, or during) an event?  ...</a:t>
            </a:r>
          </a:p>
        </p:txBody>
      </p:sp>
      <p:sp>
        <p:nvSpPr>
          <p:cNvPr id="7" name="TextBox 6">
            <a:extLst>
              <a:ext uri="{FF2B5EF4-FFF2-40B4-BE49-F238E27FC236}">
                <a16:creationId xmlns:a16="http://schemas.microsoft.com/office/drawing/2014/main" id="{2F847A40-8DA1-EE47-FA28-8E866C5B24D0}"/>
              </a:ext>
            </a:extLst>
          </p:cNvPr>
          <p:cNvSpPr txBox="1"/>
          <p:nvPr/>
        </p:nvSpPr>
        <p:spPr>
          <a:xfrm>
            <a:off x="5045273" y="1744256"/>
            <a:ext cx="3879966" cy="2246769"/>
          </a:xfrm>
          <a:prstGeom prst="rect">
            <a:avLst/>
          </a:prstGeom>
          <a:solidFill>
            <a:schemeClr val="accent1">
              <a:lumMod val="20000"/>
              <a:lumOff val="80000"/>
            </a:schemeClr>
          </a:solidFill>
        </p:spPr>
        <p:txBody>
          <a:bodyPr wrap="square">
            <a:spAutoFit/>
          </a:bodyPr>
          <a:lstStyle/>
          <a:p>
            <a:r>
              <a:rPr lang="en-US" dirty="0">
                <a:latin typeface="Consolas" panose="020B0609020204030204" pitchFamily="49" charset="0"/>
                <a:cs typeface="Consolas" panose="020B0609020204030204" pitchFamily="49" charset="0"/>
              </a:rPr>
              <a:t>Generate questions such that you use    </a:t>
            </a:r>
            <a:br>
              <a:rPr lang="en-US" dirty="0">
                <a:latin typeface="Consolas" panose="020B0609020204030204" pitchFamily="49" charset="0"/>
                <a:cs typeface="Consolas" panose="020B0609020204030204" pitchFamily="49" charset="0"/>
              </a:rPr>
            </a:br>
            <a:r>
              <a:rPr lang="en-US" dirty="0">
                <a:latin typeface="Consolas" panose="020B0609020204030204" pitchFamily="49" charset="0"/>
                <a:cs typeface="Consolas" panose="020B0609020204030204" pitchFamily="49" charset="0"/>
              </a:rPr>
              <a:t> - ‘what may happen’, </a:t>
            </a:r>
            <a:br>
              <a:rPr lang="en-US" dirty="0">
                <a:latin typeface="Consolas" panose="020B0609020204030204" pitchFamily="49" charset="0"/>
                <a:cs typeface="Consolas" panose="020B0609020204030204" pitchFamily="49" charset="0"/>
              </a:rPr>
            </a:br>
            <a:r>
              <a:rPr lang="en-US" dirty="0">
                <a:latin typeface="Consolas" panose="020B0609020204030204" pitchFamily="49" charset="0"/>
                <a:cs typeface="Consolas" panose="020B0609020204030204" pitchFamily="49" charset="0"/>
              </a:rPr>
              <a:t> - ‘will ...?’, </a:t>
            </a:r>
            <a:br>
              <a:rPr lang="en-US" dirty="0">
                <a:latin typeface="Consolas" panose="020B0609020204030204" pitchFamily="49" charset="0"/>
                <a:cs typeface="Consolas" panose="020B0609020204030204" pitchFamily="49" charset="0"/>
              </a:rPr>
            </a:br>
            <a:r>
              <a:rPr lang="en-US" dirty="0">
                <a:latin typeface="Consolas" panose="020B0609020204030204" pitchFamily="49" charset="0"/>
                <a:cs typeface="Consolas" panose="020B0609020204030204" pitchFamily="49" charset="0"/>
              </a:rPr>
              <a:t> - ‘why might’, </a:t>
            </a:r>
            <a:br>
              <a:rPr lang="en-US" dirty="0">
                <a:latin typeface="Consolas" panose="020B0609020204030204" pitchFamily="49" charset="0"/>
                <a:cs typeface="Consolas" panose="020B0609020204030204" pitchFamily="49" charset="0"/>
              </a:rPr>
            </a:br>
            <a:r>
              <a:rPr lang="en-US" dirty="0">
                <a:latin typeface="Consolas" panose="020B0609020204030204" pitchFamily="49" charset="0"/>
                <a:cs typeface="Consolas" panose="020B0609020204030204" pitchFamily="49" charset="0"/>
              </a:rPr>
              <a:t> - ‘what may have caused’, </a:t>
            </a:r>
            <a:br>
              <a:rPr lang="en-US" dirty="0">
                <a:latin typeface="Consolas" panose="020B0609020204030204" pitchFamily="49" charset="0"/>
                <a:cs typeface="Consolas" panose="020B0609020204030204" pitchFamily="49" charset="0"/>
              </a:rPr>
            </a:br>
            <a:r>
              <a:rPr lang="en-US" dirty="0">
                <a:latin typeface="Consolas" panose="020B0609020204030204" pitchFamily="49" charset="0"/>
                <a:cs typeface="Consolas" panose="020B0609020204030204" pitchFamily="49" charset="0"/>
              </a:rPr>
              <a:t> - ‘what may be true about’, </a:t>
            </a:r>
          </a:p>
          <a:p>
            <a:r>
              <a:rPr lang="en-US" dirty="0">
                <a:latin typeface="Consolas" panose="020B0609020204030204" pitchFamily="49" charset="0"/>
                <a:cs typeface="Consolas" panose="020B0609020204030204" pitchFamily="49" charset="0"/>
              </a:rPr>
              <a:t> - ‘what is probably true about’, </a:t>
            </a:r>
            <a:br>
              <a:rPr lang="en-US" dirty="0">
                <a:latin typeface="Consolas" panose="020B0609020204030204" pitchFamily="49" charset="0"/>
                <a:cs typeface="Consolas" panose="020B0609020204030204" pitchFamily="49" charset="0"/>
              </a:rPr>
            </a:br>
            <a:r>
              <a:rPr lang="en-US" dirty="0">
                <a:latin typeface="Consolas" panose="020B0609020204030204" pitchFamily="49" charset="0"/>
                <a:cs typeface="Consolas" panose="020B0609020204030204" pitchFamily="49" charset="0"/>
              </a:rPr>
              <a:t> - ‘what must’ </a:t>
            </a:r>
            <a:br>
              <a:rPr lang="en-US" dirty="0">
                <a:latin typeface="Consolas" panose="020B0609020204030204" pitchFamily="49" charset="0"/>
                <a:cs typeface="Consolas" panose="020B0609020204030204" pitchFamily="49" charset="0"/>
              </a:rPr>
            </a:br>
            <a:r>
              <a:rPr lang="en-US" dirty="0">
                <a:latin typeface="Consolas" panose="020B0609020204030204" pitchFamily="49" charset="0"/>
                <a:cs typeface="Consolas" panose="020B0609020204030204" pitchFamily="49" charset="0"/>
              </a:rPr>
              <a:t>and similar phrases in your question based on the input context.</a:t>
            </a:r>
          </a:p>
        </p:txBody>
      </p:sp>
      <p:sp>
        <p:nvSpPr>
          <p:cNvPr id="8" name="Right Arrow 7">
            <a:extLst>
              <a:ext uri="{FF2B5EF4-FFF2-40B4-BE49-F238E27FC236}">
                <a16:creationId xmlns:a16="http://schemas.microsoft.com/office/drawing/2014/main" id="{91C0088F-0877-E279-3CBA-147B42E23953}"/>
              </a:ext>
            </a:extLst>
          </p:cNvPr>
          <p:cNvSpPr/>
          <p:nvPr/>
        </p:nvSpPr>
        <p:spPr>
          <a:xfrm>
            <a:off x="4647054" y="2594463"/>
            <a:ext cx="384696" cy="5463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rbel" panose="020B0503020204020204" pitchFamily="34" charset="0"/>
            </a:endParaRPr>
          </a:p>
        </p:txBody>
      </p:sp>
    </p:spTree>
    <p:extLst>
      <p:ext uri="{BB962C8B-B14F-4D97-AF65-F5344CB8AC3E}">
        <p14:creationId xmlns:p14="http://schemas.microsoft.com/office/powerpoint/2010/main" val="15498455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64F9A-C35A-0156-4335-B968A00375CD}"/>
              </a:ext>
            </a:extLst>
          </p:cNvPr>
          <p:cNvSpPr>
            <a:spLocks noGrp="1"/>
          </p:cNvSpPr>
          <p:nvPr>
            <p:ph type="title"/>
          </p:nvPr>
        </p:nvSpPr>
        <p:spPr/>
        <p:txBody>
          <a:bodyPr>
            <a:normAutofit fontScale="90000"/>
          </a:bodyPr>
          <a:lstStyle/>
          <a:p>
            <a:r>
              <a:rPr lang="en-US" dirty="0"/>
              <a:t>Sensitivity to Wording (Framing) of Prompts </a:t>
            </a:r>
          </a:p>
        </p:txBody>
      </p:sp>
      <p:sp>
        <p:nvSpPr>
          <p:cNvPr id="3" name="Content Placeholder 2">
            <a:extLst>
              <a:ext uri="{FF2B5EF4-FFF2-40B4-BE49-F238E27FC236}">
                <a16:creationId xmlns:a16="http://schemas.microsoft.com/office/drawing/2014/main" id="{4F5EBBFE-4389-BD62-EE81-72399AF744B1}"/>
              </a:ext>
            </a:extLst>
          </p:cNvPr>
          <p:cNvSpPr>
            <a:spLocks noGrp="1"/>
          </p:cNvSpPr>
          <p:nvPr>
            <p:ph type="body" sz="quarter" idx="16"/>
          </p:nvPr>
        </p:nvSpPr>
        <p:spPr/>
        <p:txBody>
          <a:bodyPr/>
          <a:lstStyle/>
          <a:p>
            <a:r>
              <a:rPr lang="en-US" dirty="0"/>
              <a:t>Prompts can often be phrased in a language that </a:t>
            </a:r>
            <a:br>
              <a:rPr lang="en-US" dirty="0"/>
            </a:br>
            <a:r>
              <a:rPr lang="en-US" dirty="0"/>
              <a:t>are easier to be understood by language models. </a:t>
            </a:r>
          </a:p>
          <a:p>
            <a:endParaRPr lang="en-US" dirty="0"/>
          </a:p>
          <a:p>
            <a:r>
              <a:rPr lang="en-US" dirty="0"/>
              <a:t>Generally, it is easier for LMs to follow </a:t>
            </a:r>
            <a:br>
              <a:rPr lang="en-US" dirty="0"/>
            </a:br>
            <a:r>
              <a:rPr lang="en-US" dirty="0"/>
              <a:t>shorter, crisp, itemized prompts. </a:t>
            </a:r>
          </a:p>
        </p:txBody>
      </p:sp>
      <p:pic>
        <p:nvPicPr>
          <p:cNvPr id="8" name="Picture 7" descr="Chart, line chart&#10;&#10;Description automatically generated">
            <a:extLst>
              <a:ext uri="{FF2B5EF4-FFF2-40B4-BE49-F238E27FC236}">
                <a16:creationId xmlns:a16="http://schemas.microsoft.com/office/drawing/2014/main" id="{4F8B7681-CEB6-92A6-0458-F369C52D4BCB}"/>
              </a:ext>
            </a:extLst>
          </p:cNvPr>
          <p:cNvPicPr>
            <a:picLocks noChangeAspect="1"/>
          </p:cNvPicPr>
          <p:nvPr/>
        </p:nvPicPr>
        <p:blipFill>
          <a:blip r:embed="rId2"/>
          <a:stretch>
            <a:fillRect/>
          </a:stretch>
        </p:blipFill>
        <p:spPr>
          <a:xfrm>
            <a:off x="5781601" y="988416"/>
            <a:ext cx="3129900" cy="3922058"/>
          </a:xfrm>
          <a:prstGeom prst="rect">
            <a:avLst/>
          </a:prstGeom>
        </p:spPr>
      </p:pic>
      <p:sp>
        <p:nvSpPr>
          <p:cNvPr id="5" name="object 7">
            <a:extLst>
              <a:ext uri="{FF2B5EF4-FFF2-40B4-BE49-F238E27FC236}">
                <a16:creationId xmlns:a16="http://schemas.microsoft.com/office/drawing/2014/main" id="{A1A88C78-CC5D-3D36-A2C6-7D8FF4DA7A62}"/>
              </a:ext>
            </a:extLst>
          </p:cNvPr>
          <p:cNvSpPr txBox="1"/>
          <p:nvPr/>
        </p:nvSpPr>
        <p:spPr>
          <a:xfrm>
            <a:off x="2152964" y="4925004"/>
            <a:ext cx="6772275" cy="192360"/>
          </a:xfrm>
          <a:prstGeom prst="rect">
            <a:avLst/>
          </a:prstGeom>
        </p:spPr>
        <p:txBody>
          <a:bodyPr vert="horz" wrap="square" lIns="0" tIns="0" rIns="0" bIns="0" rtlCol="0">
            <a:spAutoFit/>
          </a:bodyPr>
          <a:lstStyle/>
          <a:p>
            <a:pPr marL="12700">
              <a:lnSpc>
                <a:spcPts val="1480"/>
              </a:lnSpc>
            </a:pPr>
            <a:r>
              <a:rPr lang="en-US" dirty="0">
                <a:latin typeface="Corbel" panose="020B0503020204020204" pitchFamily="34" charset="0"/>
                <a:hlinkClick r:id="rId3"/>
              </a:rPr>
              <a:t>[</a:t>
            </a:r>
            <a:r>
              <a:rPr sz="1250" dirty="0">
                <a:solidFill>
                  <a:srgbClr val="434343"/>
                </a:solidFill>
                <a:latin typeface="Corbel" panose="020B0503020204020204" pitchFamily="34" charset="0"/>
                <a:cs typeface="Arial MT"/>
                <a:hlinkClick r:id="rId3"/>
              </a:rPr>
              <a:t>“</a:t>
            </a:r>
            <a:r>
              <a:rPr lang="en-US" sz="1250" dirty="0">
                <a:solidFill>
                  <a:srgbClr val="434343"/>
                </a:solidFill>
                <a:latin typeface="Corbel" panose="020B0503020204020204" pitchFamily="34" charset="0"/>
                <a:cs typeface="Arial MT"/>
                <a:hlinkClick r:id="rId3"/>
              </a:rPr>
              <a:t>Reframing Instructional Prompts to GPTk's Language.</a:t>
            </a:r>
            <a:r>
              <a:rPr sz="1250" dirty="0">
                <a:solidFill>
                  <a:srgbClr val="434343"/>
                </a:solidFill>
                <a:latin typeface="Corbel" panose="020B0503020204020204" pitchFamily="34" charset="0"/>
                <a:cs typeface="Arial MT"/>
                <a:hlinkClick r:id="rId3"/>
              </a:rPr>
              <a:t>”</a:t>
            </a:r>
            <a:r>
              <a:rPr lang="en-US" sz="1250" dirty="0">
                <a:solidFill>
                  <a:srgbClr val="434343"/>
                </a:solidFill>
                <a:latin typeface="Corbel" panose="020B0503020204020204" pitchFamily="34" charset="0"/>
                <a:cs typeface="Arial MT"/>
              </a:rPr>
              <a:t> </a:t>
            </a:r>
            <a:r>
              <a:rPr lang="en-US" sz="1250" u="heavy" spc="-5" dirty="0">
                <a:solidFill>
                  <a:srgbClr val="FF5252"/>
                </a:solidFill>
                <a:uFill>
                  <a:solidFill>
                    <a:srgbClr val="FF5252"/>
                  </a:solidFill>
                </a:uFill>
                <a:latin typeface="Corbel" panose="020B0503020204020204" pitchFamily="34" charset="0"/>
                <a:cs typeface="Arial MT"/>
                <a:hlinkClick r:id="rId3"/>
              </a:rPr>
              <a:t>Mishra</a:t>
            </a:r>
            <a:r>
              <a:rPr lang="en-US" sz="1250" u="heavy" spc="-10" dirty="0">
                <a:solidFill>
                  <a:srgbClr val="FF5252"/>
                </a:solidFill>
                <a:uFill>
                  <a:solidFill>
                    <a:srgbClr val="FF5252"/>
                  </a:solidFill>
                </a:uFill>
                <a:latin typeface="Corbel" panose="020B0503020204020204" pitchFamily="34" charset="0"/>
                <a:cs typeface="Arial MT"/>
                <a:hlinkClick r:id="rId3"/>
              </a:rPr>
              <a:t> </a:t>
            </a:r>
            <a:r>
              <a:rPr lang="en-US" sz="1250" u="heavy" spc="-5" dirty="0">
                <a:solidFill>
                  <a:srgbClr val="FF5252"/>
                </a:solidFill>
                <a:uFill>
                  <a:solidFill>
                    <a:srgbClr val="FF5252"/>
                  </a:solidFill>
                </a:uFill>
                <a:latin typeface="Corbel" panose="020B0503020204020204" pitchFamily="34" charset="0"/>
                <a:cs typeface="Arial MT"/>
                <a:hlinkClick r:id="rId3"/>
              </a:rPr>
              <a:t>et</a:t>
            </a:r>
            <a:r>
              <a:rPr lang="en-US" sz="1250" u="heavy" spc="-10" dirty="0">
                <a:solidFill>
                  <a:srgbClr val="FF5252"/>
                </a:solidFill>
                <a:uFill>
                  <a:solidFill>
                    <a:srgbClr val="FF5252"/>
                  </a:solidFill>
                </a:uFill>
                <a:latin typeface="Corbel" panose="020B0503020204020204" pitchFamily="34" charset="0"/>
                <a:cs typeface="Arial MT"/>
                <a:hlinkClick r:id="rId3"/>
              </a:rPr>
              <a:t> </a:t>
            </a:r>
            <a:r>
              <a:rPr lang="en-US" sz="1250" u="heavy" spc="-5" dirty="0">
                <a:solidFill>
                  <a:srgbClr val="FF5252"/>
                </a:solidFill>
                <a:uFill>
                  <a:solidFill>
                    <a:srgbClr val="FF5252"/>
                  </a:solidFill>
                </a:uFill>
                <a:latin typeface="Corbel" panose="020B0503020204020204" pitchFamily="34" charset="0"/>
                <a:cs typeface="Arial MT"/>
                <a:hlinkClick r:id="rId3"/>
              </a:rPr>
              <a:t>al. 2021</a:t>
            </a:r>
            <a:r>
              <a:rPr lang="en-US" sz="1250" spc="-5" dirty="0">
                <a:solidFill>
                  <a:srgbClr val="434343"/>
                </a:solidFill>
                <a:latin typeface="Corbel" panose="020B0503020204020204" pitchFamily="34" charset="0"/>
                <a:cs typeface="Arial MT"/>
                <a:hlinkClick r:id="rId3"/>
              </a:rPr>
              <a:t>.</a:t>
            </a:r>
            <a:r>
              <a:rPr lang="en-US" sz="1250" dirty="0">
                <a:solidFill>
                  <a:srgbClr val="434343"/>
                </a:solidFill>
                <a:latin typeface="Corbel" panose="020B0503020204020204" pitchFamily="34" charset="0"/>
                <a:cs typeface="Arial MT"/>
              </a:rPr>
              <a:t>]</a:t>
            </a:r>
            <a:endParaRPr sz="1250" dirty="0">
              <a:latin typeface="Corbel" panose="020B0503020204020204" pitchFamily="34" charset="0"/>
              <a:cs typeface="Arial MT"/>
            </a:endParaRPr>
          </a:p>
        </p:txBody>
      </p:sp>
    </p:spTree>
    <p:extLst>
      <p:ext uri="{BB962C8B-B14F-4D97-AF65-F5344CB8AC3E}">
        <p14:creationId xmlns:p14="http://schemas.microsoft.com/office/powerpoint/2010/main" val="6542667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1F779-79B8-D930-1197-86FD0F4DA1FD}"/>
              </a:ext>
            </a:extLst>
          </p:cNvPr>
          <p:cNvSpPr>
            <a:spLocks noGrp="1"/>
          </p:cNvSpPr>
          <p:nvPr>
            <p:ph type="title"/>
          </p:nvPr>
        </p:nvSpPr>
        <p:spPr/>
        <p:txBody>
          <a:bodyPr>
            <a:normAutofit/>
          </a:bodyPr>
          <a:lstStyle/>
          <a:p>
            <a:r>
              <a:rPr lang="en-US" spc="-10" dirty="0"/>
              <a:t>Summary Thus Far </a:t>
            </a:r>
            <a:endParaRPr lang="en-US" dirty="0"/>
          </a:p>
        </p:txBody>
      </p:sp>
      <p:sp>
        <p:nvSpPr>
          <p:cNvPr id="3" name="Content Placeholder 2">
            <a:extLst>
              <a:ext uri="{FF2B5EF4-FFF2-40B4-BE49-F238E27FC236}">
                <a16:creationId xmlns:a16="http://schemas.microsoft.com/office/drawing/2014/main" id="{3D0C9998-03EA-36F2-0E66-53E78D9F0E2E}"/>
              </a:ext>
            </a:extLst>
          </p:cNvPr>
          <p:cNvSpPr>
            <a:spLocks noGrp="1"/>
          </p:cNvSpPr>
          <p:nvPr>
            <p:ph type="body" sz="quarter" idx="16"/>
          </p:nvPr>
        </p:nvSpPr>
        <p:spPr/>
        <p:txBody>
          <a:bodyPr/>
          <a:lstStyle/>
          <a:p>
            <a:r>
              <a:rPr lang="en-US" spc="-15" dirty="0">
                <a:latin typeface="Corbel" panose="020B0503020204020204" pitchFamily="34" charset="0"/>
                <a:cs typeface="Roboto"/>
              </a:rPr>
              <a:t>In-context learning: </a:t>
            </a:r>
          </a:p>
          <a:p>
            <a:pPr lvl="1"/>
            <a:r>
              <a:rPr lang="en-US" spc="-15" dirty="0">
                <a:latin typeface="Corbel" panose="020B0503020204020204" pitchFamily="34" charset="0"/>
                <a:cs typeface="Roboto"/>
              </a:rPr>
              <a:t>Pre-trained LMs imitated examples provided in their context. (why??)</a:t>
            </a:r>
          </a:p>
          <a:p>
            <a:pPr lvl="1"/>
            <a:endParaRPr lang="en-US" spc="-20" dirty="0">
              <a:solidFill>
                <a:srgbClr val="C00000"/>
              </a:solidFill>
              <a:latin typeface="Corbel" panose="020B0503020204020204" pitchFamily="34" charset="0"/>
              <a:cs typeface="Roboto"/>
            </a:endParaRPr>
          </a:p>
          <a:p>
            <a:r>
              <a:rPr lang="en-US" spc="-20" dirty="0">
                <a:latin typeface="Corbel" panose="020B0503020204020204" pitchFamily="34" charset="0"/>
                <a:cs typeface="Roboto"/>
              </a:rPr>
              <a:t>It </a:t>
            </a:r>
            <a:r>
              <a:rPr lang="en-US" spc="-25" dirty="0">
                <a:latin typeface="Corbel" panose="020B0503020204020204" pitchFamily="34" charset="0"/>
                <a:cs typeface="Roboto"/>
              </a:rPr>
              <a:t>turns </a:t>
            </a:r>
            <a:r>
              <a:rPr lang="en-US" spc="-20" dirty="0">
                <a:latin typeface="Corbel" panose="020B0503020204020204" pitchFamily="34" charset="0"/>
                <a:cs typeface="Roboto"/>
              </a:rPr>
              <a:t>out there is a </a:t>
            </a:r>
            <a:r>
              <a:rPr lang="en-US" spc="-20" dirty="0">
                <a:solidFill>
                  <a:srgbClr val="C00000"/>
                </a:solidFill>
                <a:latin typeface="Corbel" panose="020B0503020204020204" pitchFamily="34" charset="0"/>
                <a:cs typeface="Roboto"/>
              </a:rPr>
              <a:t>huge variance</a:t>
            </a:r>
            <a:r>
              <a:rPr lang="en-US" spc="-20" dirty="0">
                <a:latin typeface="Corbel" panose="020B0503020204020204" pitchFamily="34" charset="0"/>
                <a:cs typeface="Roboto"/>
              </a:rPr>
              <a:t> </a:t>
            </a:r>
            <a:r>
              <a:rPr lang="en-US" spc="-25" dirty="0">
                <a:latin typeface="Corbel" panose="020B0503020204020204" pitchFamily="34" charset="0"/>
                <a:cs typeface="Roboto"/>
              </a:rPr>
              <a:t>in </a:t>
            </a:r>
            <a:r>
              <a:rPr lang="en-US" spc="-10" dirty="0">
                <a:latin typeface="Corbel" panose="020B0503020204020204" pitchFamily="34" charset="0"/>
                <a:cs typeface="Roboto"/>
              </a:rPr>
              <a:t>performance depending on the encoding.</a:t>
            </a:r>
          </a:p>
          <a:p>
            <a:pPr lvl="1"/>
            <a:r>
              <a:rPr lang="en-US" spc="-20" dirty="0">
                <a:solidFill>
                  <a:srgbClr val="C00000"/>
                </a:solidFill>
                <a:latin typeface="Corbel" panose="020B0503020204020204" pitchFamily="34" charset="0"/>
                <a:cs typeface="Roboto"/>
              </a:rPr>
              <a:t>The choice of demonstrations, their order, wording, etc. </a:t>
            </a:r>
            <a:endParaRPr lang="en-US" spc="-45" dirty="0">
              <a:latin typeface="Corbel" panose="020B0503020204020204" pitchFamily="34" charset="0"/>
              <a:cs typeface="Roboto"/>
            </a:endParaRPr>
          </a:p>
          <a:p>
            <a:pPr lvl="1"/>
            <a:r>
              <a:rPr lang="en-US" spc="-45" dirty="0">
                <a:latin typeface="Corbel" panose="020B0503020204020204" pitchFamily="34" charset="0"/>
                <a:cs typeface="Roboto"/>
              </a:rPr>
              <a:t>You can treat them as hyper-parameters</a:t>
            </a:r>
          </a:p>
          <a:p>
            <a:pPr lvl="1"/>
            <a:r>
              <a:rPr lang="en-US" spc="-45" dirty="0">
                <a:latin typeface="Corbel" panose="020B0503020204020204" pitchFamily="34" charset="0"/>
                <a:cs typeface="Roboto"/>
              </a:rPr>
              <a:t>You</a:t>
            </a:r>
            <a:r>
              <a:rPr lang="en-US" spc="-5" dirty="0">
                <a:latin typeface="Corbel" panose="020B0503020204020204" pitchFamily="34" charset="0"/>
                <a:cs typeface="Roboto"/>
              </a:rPr>
              <a:t> </a:t>
            </a:r>
            <a:r>
              <a:rPr lang="en-US" spc="-20" dirty="0">
                <a:latin typeface="Corbel" panose="020B0503020204020204" pitchFamily="34" charset="0"/>
                <a:cs typeface="Roboto"/>
              </a:rPr>
              <a:t>should</a:t>
            </a:r>
            <a:r>
              <a:rPr lang="en-US" spc="-5" dirty="0">
                <a:latin typeface="Corbel" panose="020B0503020204020204" pitchFamily="34" charset="0"/>
                <a:cs typeface="Roboto"/>
              </a:rPr>
              <a:t> </a:t>
            </a:r>
            <a:r>
              <a:rPr lang="en-US" b="1" spc="-20" dirty="0">
                <a:latin typeface="Corbel" panose="020B0503020204020204" pitchFamily="34" charset="0"/>
                <a:cs typeface="Roboto"/>
              </a:rPr>
              <a:t>not</a:t>
            </a:r>
            <a:r>
              <a:rPr lang="en-US" spc="-5" dirty="0">
                <a:latin typeface="Corbel" panose="020B0503020204020204" pitchFamily="34" charset="0"/>
                <a:cs typeface="Roboto"/>
              </a:rPr>
              <a:t> </a:t>
            </a:r>
            <a:r>
              <a:rPr lang="en-US" spc="-10" dirty="0">
                <a:latin typeface="Corbel" panose="020B0503020204020204" pitchFamily="34" charset="0"/>
                <a:cs typeface="Roboto"/>
              </a:rPr>
              <a:t>choose</a:t>
            </a:r>
            <a:r>
              <a:rPr lang="en-US" spc="-5" dirty="0">
                <a:latin typeface="Corbel" panose="020B0503020204020204" pitchFamily="34" charset="0"/>
                <a:cs typeface="Roboto"/>
              </a:rPr>
              <a:t> these encodings </a:t>
            </a:r>
            <a:r>
              <a:rPr lang="en-US" spc="-10" dirty="0">
                <a:latin typeface="Corbel" panose="020B0503020204020204" pitchFamily="34" charset="0"/>
                <a:cs typeface="Roboto"/>
              </a:rPr>
              <a:t>based</a:t>
            </a:r>
            <a:r>
              <a:rPr lang="en-US" spc="-5" dirty="0">
                <a:latin typeface="Corbel" panose="020B0503020204020204" pitchFamily="34" charset="0"/>
                <a:cs typeface="Roboto"/>
              </a:rPr>
              <a:t> </a:t>
            </a:r>
            <a:r>
              <a:rPr lang="en-US" spc="-15" dirty="0">
                <a:latin typeface="Corbel" panose="020B0503020204020204" pitchFamily="34" charset="0"/>
                <a:cs typeface="Roboto"/>
              </a:rPr>
              <a:t>on</a:t>
            </a:r>
            <a:r>
              <a:rPr lang="en-US" dirty="0">
                <a:latin typeface="Corbel" panose="020B0503020204020204" pitchFamily="34" charset="0"/>
                <a:cs typeface="Roboto"/>
              </a:rPr>
              <a:t> </a:t>
            </a:r>
            <a:r>
              <a:rPr lang="en-US" spc="-15" dirty="0">
                <a:latin typeface="Corbel" panose="020B0503020204020204" pitchFamily="34" charset="0"/>
                <a:cs typeface="Roboto"/>
              </a:rPr>
              <a:t>the</a:t>
            </a:r>
            <a:r>
              <a:rPr lang="en-US" spc="-5" dirty="0">
                <a:latin typeface="Corbel" panose="020B0503020204020204" pitchFamily="34" charset="0"/>
                <a:cs typeface="Roboto"/>
              </a:rPr>
              <a:t> </a:t>
            </a:r>
            <a:r>
              <a:rPr lang="en-US" spc="-15" dirty="0">
                <a:latin typeface="Corbel" panose="020B0503020204020204" pitchFamily="34" charset="0"/>
                <a:cs typeface="Roboto"/>
              </a:rPr>
              <a:t>test</a:t>
            </a:r>
            <a:r>
              <a:rPr lang="en-US" spc="-5" dirty="0">
                <a:latin typeface="Corbel" panose="020B0503020204020204" pitchFamily="34" charset="0"/>
                <a:cs typeface="Roboto"/>
              </a:rPr>
              <a:t> </a:t>
            </a:r>
            <a:r>
              <a:rPr lang="en-US" spc="-15" dirty="0">
                <a:latin typeface="Corbel" panose="020B0503020204020204" pitchFamily="34" charset="0"/>
                <a:cs typeface="Roboto"/>
              </a:rPr>
              <a:t>data.</a:t>
            </a:r>
          </a:p>
          <a:p>
            <a:pPr lvl="1"/>
            <a:endParaRPr lang="en-US" spc="-45" dirty="0">
              <a:latin typeface="Corbel" panose="020B0503020204020204" pitchFamily="34" charset="0"/>
              <a:cs typeface="Roboto"/>
            </a:endParaRPr>
          </a:p>
          <a:p>
            <a:r>
              <a:rPr lang="en-US" spc="-25" dirty="0">
                <a:latin typeface="Corbel" panose="020B0503020204020204" pitchFamily="34" charset="0"/>
                <a:cs typeface="Roboto"/>
              </a:rPr>
              <a:t>Generally, you want to an encoding </a:t>
            </a:r>
            <a:r>
              <a:rPr lang="en-US" spc="-15" dirty="0">
                <a:latin typeface="Corbel" panose="020B0503020204020204" pitchFamily="34" charset="0"/>
                <a:cs typeface="Roboto"/>
              </a:rPr>
              <a:t>that </a:t>
            </a:r>
            <a:r>
              <a:rPr lang="en-US" spc="-15" dirty="0">
                <a:solidFill>
                  <a:srgbClr val="C00000"/>
                </a:solidFill>
                <a:latin typeface="Corbel" panose="020B0503020204020204" pitchFamily="34" charset="0"/>
                <a:cs typeface="Roboto"/>
              </a:rPr>
              <a:t>makes your task similar to </a:t>
            </a:r>
            <a:r>
              <a:rPr lang="en-US" spc="-20" dirty="0">
                <a:solidFill>
                  <a:srgbClr val="C00000"/>
                </a:solidFill>
                <a:latin typeface="Corbel" panose="020B0503020204020204" pitchFamily="34" charset="0"/>
                <a:cs typeface="Roboto"/>
              </a:rPr>
              <a:t>language </a:t>
            </a:r>
            <a:r>
              <a:rPr lang="en-US" spc="-15" dirty="0">
                <a:solidFill>
                  <a:srgbClr val="C00000"/>
                </a:solidFill>
                <a:latin typeface="Corbel" panose="020B0503020204020204" pitchFamily="34" charset="0"/>
                <a:cs typeface="Roboto"/>
              </a:rPr>
              <a:t>modeling</a:t>
            </a:r>
            <a:r>
              <a:rPr lang="en-US" spc="-15" dirty="0">
                <a:latin typeface="Corbel" panose="020B0503020204020204" pitchFamily="34" charset="0"/>
                <a:cs typeface="Roboto"/>
              </a:rPr>
              <a:t> </a:t>
            </a:r>
            <a:r>
              <a:rPr lang="en-US" spc="-10" dirty="0">
                <a:latin typeface="Corbel" panose="020B0503020204020204" pitchFamily="34" charset="0"/>
                <a:cs typeface="Roboto"/>
              </a:rPr>
              <a:t>— closer </a:t>
            </a:r>
            <a:r>
              <a:rPr lang="en-US" spc="-20" dirty="0">
                <a:latin typeface="Corbel" panose="020B0503020204020204" pitchFamily="34" charset="0"/>
                <a:cs typeface="Roboto"/>
              </a:rPr>
              <a:t>to what is observed </a:t>
            </a:r>
            <a:r>
              <a:rPr lang="en-US" spc="-25" dirty="0">
                <a:latin typeface="Corbel" panose="020B0503020204020204" pitchFamily="34" charset="0"/>
                <a:cs typeface="Roboto"/>
              </a:rPr>
              <a:t>during </a:t>
            </a:r>
            <a:r>
              <a:rPr lang="en-US" spc="-20" dirty="0">
                <a:latin typeface="Corbel" panose="020B0503020204020204" pitchFamily="34" charset="0"/>
                <a:cs typeface="Roboto"/>
              </a:rPr>
              <a:t> </a:t>
            </a:r>
            <a:r>
              <a:rPr lang="en-US" spc="-25" dirty="0">
                <a:latin typeface="Corbel" panose="020B0503020204020204" pitchFamily="34" charset="0"/>
                <a:cs typeface="Roboto"/>
              </a:rPr>
              <a:t>pretraining.</a:t>
            </a:r>
            <a:endParaRPr lang="en-US" dirty="0"/>
          </a:p>
        </p:txBody>
      </p:sp>
    </p:spTree>
    <p:extLst>
      <p:ext uri="{BB962C8B-B14F-4D97-AF65-F5344CB8AC3E}">
        <p14:creationId xmlns:p14="http://schemas.microsoft.com/office/powerpoint/2010/main" val="20658757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262FA-0B06-6914-290D-2D6F5A23F573}"/>
              </a:ext>
            </a:extLst>
          </p:cNvPr>
          <p:cNvSpPr>
            <a:spLocks noGrp="1"/>
          </p:cNvSpPr>
          <p:nvPr>
            <p:ph type="title"/>
          </p:nvPr>
        </p:nvSpPr>
        <p:spPr/>
        <p:txBody>
          <a:bodyPr>
            <a:normAutofit/>
          </a:bodyPr>
          <a:lstStyle/>
          <a:p>
            <a:r>
              <a:rPr lang="en-US" dirty="0"/>
              <a:t>What Causes These Variances?</a:t>
            </a:r>
          </a:p>
        </p:txBody>
      </p:sp>
      <p:sp>
        <p:nvSpPr>
          <p:cNvPr id="3" name="Content Placeholder 2">
            <a:extLst>
              <a:ext uri="{FF2B5EF4-FFF2-40B4-BE49-F238E27FC236}">
                <a16:creationId xmlns:a16="http://schemas.microsoft.com/office/drawing/2014/main" id="{8048EB55-4409-8498-1D04-FFBEE2DA946A}"/>
              </a:ext>
            </a:extLst>
          </p:cNvPr>
          <p:cNvSpPr>
            <a:spLocks noGrp="1"/>
          </p:cNvSpPr>
          <p:nvPr>
            <p:ph type="body" sz="quarter" idx="16"/>
          </p:nvPr>
        </p:nvSpPr>
        <p:spPr/>
        <p:txBody>
          <a:bodyPr/>
          <a:lstStyle/>
          <a:p>
            <a:r>
              <a:rPr lang="en-US" dirty="0"/>
              <a:t>Here we will provide several justifications … </a:t>
            </a:r>
          </a:p>
        </p:txBody>
      </p:sp>
    </p:spTree>
    <p:extLst>
      <p:ext uri="{BB962C8B-B14F-4D97-AF65-F5344CB8AC3E}">
        <p14:creationId xmlns:p14="http://schemas.microsoft.com/office/powerpoint/2010/main" val="10236032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5240" rIns="0" bIns="0" rtlCol="0">
            <a:spAutoFit/>
          </a:bodyPr>
          <a:lstStyle/>
          <a:p>
            <a:pPr marL="12700">
              <a:lnSpc>
                <a:spcPct val="100000"/>
              </a:lnSpc>
              <a:spcBef>
                <a:spcPts val="120"/>
              </a:spcBef>
            </a:pPr>
            <a:r>
              <a:rPr dirty="0"/>
              <a:t>Majority</a:t>
            </a:r>
            <a:r>
              <a:rPr spc="-75" dirty="0"/>
              <a:t> </a:t>
            </a:r>
            <a:r>
              <a:rPr dirty="0"/>
              <a:t>Label</a:t>
            </a:r>
            <a:r>
              <a:rPr spc="-75" dirty="0"/>
              <a:t> </a:t>
            </a:r>
            <a:r>
              <a:rPr spc="-45" dirty="0"/>
              <a:t>Bias</a:t>
            </a:r>
          </a:p>
        </p:txBody>
      </p:sp>
      <p:sp>
        <p:nvSpPr>
          <p:cNvPr id="4" name="Text Placeholder 3">
            <a:extLst>
              <a:ext uri="{FF2B5EF4-FFF2-40B4-BE49-F238E27FC236}">
                <a16:creationId xmlns:a16="http://schemas.microsoft.com/office/drawing/2014/main" id="{04BAA2BD-24C5-9256-2B4B-C6E9BD1A0C83}"/>
              </a:ext>
            </a:extLst>
          </p:cNvPr>
          <p:cNvSpPr>
            <a:spLocks noGrp="1"/>
          </p:cNvSpPr>
          <p:nvPr>
            <p:ph type="body" sz="quarter" idx="16"/>
          </p:nvPr>
        </p:nvSpPr>
        <p:spPr/>
        <p:txBody>
          <a:bodyPr/>
          <a:lstStyle/>
          <a:p>
            <a:r>
              <a:rPr lang="en-US" dirty="0"/>
              <a:t>Among 4 demonstrations, count how many are “positive”. </a:t>
            </a:r>
          </a:p>
          <a:p>
            <a:r>
              <a:rPr lang="en-US" dirty="0"/>
              <a:t>Then check if the model output correlates with the number of “positive” demos. </a:t>
            </a:r>
          </a:p>
          <a:p>
            <a:endParaRPr lang="en-US" dirty="0"/>
          </a:p>
        </p:txBody>
      </p:sp>
      <p:pic>
        <p:nvPicPr>
          <p:cNvPr id="5" name="Picture 4" descr="A screenshot of a video game&#10;&#10;Description automatically generated">
            <a:extLst>
              <a:ext uri="{FF2B5EF4-FFF2-40B4-BE49-F238E27FC236}">
                <a16:creationId xmlns:a16="http://schemas.microsoft.com/office/drawing/2014/main" id="{6412B2D8-7A9A-851C-B1CA-5D474D0B396F}"/>
              </a:ext>
            </a:extLst>
          </p:cNvPr>
          <p:cNvPicPr>
            <a:picLocks noChangeAspect="1"/>
          </p:cNvPicPr>
          <p:nvPr/>
        </p:nvPicPr>
        <p:blipFill>
          <a:blip r:embed="rId2"/>
          <a:stretch>
            <a:fillRect/>
          </a:stretch>
        </p:blipFill>
        <p:spPr>
          <a:xfrm>
            <a:off x="4371975" y="127780"/>
            <a:ext cx="4636294" cy="126287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5240" rIns="0" bIns="0" rtlCol="0">
            <a:spAutoFit/>
          </a:bodyPr>
          <a:lstStyle/>
          <a:p>
            <a:pPr marL="12700">
              <a:lnSpc>
                <a:spcPct val="100000"/>
              </a:lnSpc>
              <a:spcBef>
                <a:spcPts val="120"/>
              </a:spcBef>
            </a:pPr>
            <a:r>
              <a:rPr dirty="0"/>
              <a:t>Majority</a:t>
            </a:r>
            <a:r>
              <a:rPr spc="-75" dirty="0"/>
              <a:t> </a:t>
            </a:r>
            <a:r>
              <a:rPr dirty="0"/>
              <a:t>Label</a:t>
            </a:r>
            <a:r>
              <a:rPr spc="-75" dirty="0"/>
              <a:t> </a:t>
            </a:r>
            <a:r>
              <a:rPr spc="-45" dirty="0"/>
              <a:t>Bias</a:t>
            </a:r>
          </a:p>
        </p:txBody>
      </p:sp>
      <p:sp>
        <p:nvSpPr>
          <p:cNvPr id="4" name="Text Placeholder 3">
            <a:extLst>
              <a:ext uri="{FF2B5EF4-FFF2-40B4-BE49-F238E27FC236}">
                <a16:creationId xmlns:a16="http://schemas.microsoft.com/office/drawing/2014/main" id="{04BAA2BD-24C5-9256-2B4B-C6E9BD1A0C83}"/>
              </a:ext>
            </a:extLst>
          </p:cNvPr>
          <p:cNvSpPr>
            <a:spLocks noGrp="1"/>
          </p:cNvSpPr>
          <p:nvPr>
            <p:ph type="body" sz="quarter" idx="16"/>
          </p:nvPr>
        </p:nvSpPr>
        <p:spPr/>
        <p:txBody>
          <a:bodyPr/>
          <a:lstStyle/>
          <a:p>
            <a:r>
              <a:rPr lang="en-US" dirty="0"/>
              <a:t>Among 4 demonstrations, count how many are “positive”. </a:t>
            </a:r>
          </a:p>
          <a:p>
            <a:r>
              <a:rPr lang="en-US" dirty="0"/>
              <a:t>Then check if the model output correlates with the number of “positive” demos. </a:t>
            </a:r>
          </a:p>
          <a:p>
            <a:endParaRPr lang="en-US" dirty="0"/>
          </a:p>
        </p:txBody>
      </p:sp>
      <p:pic>
        <p:nvPicPr>
          <p:cNvPr id="5" name="Picture 4" descr="A screenshot of a video game&#10;&#10;Description automatically generated">
            <a:extLst>
              <a:ext uri="{FF2B5EF4-FFF2-40B4-BE49-F238E27FC236}">
                <a16:creationId xmlns:a16="http://schemas.microsoft.com/office/drawing/2014/main" id="{6412B2D8-7A9A-851C-B1CA-5D474D0B396F}"/>
              </a:ext>
            </a:extLst>
          </p:cNvPr>
          <p:cNvPicPr>
            <a:picLocks noChangeAspect="1"/>
          </p:cNvPicPr>
          <p:nvPr/>
        </p:nvPicPr>
        <p:blipFill>
          <a:blip r:embed="rId2"/>
          <a:stretch>
            <a:fillRect/>
          </a:stretch>
        </p:blipFill>
        <p:spPr>
          <a:xfrm>
            <a:off x="4371975" y="127780"/>
            <a:ext cx="4636294" cy="1262870"/>
          </a:xfrm>
          <a:prstGeom prst="rect">
            <a:avLst/>
          </a:prstGeom>
        </p:spPr>
      </p:pic>
      <p:sp>
        <p:nvSpPr>
          <p:cNvPr id="3" name="object 3">
            <a:extLst>
              <a:ext uri="{FF2B5EF4-FFF2-40B4-BE49-F238E27FC236}">
                <a16:creationId xmlns:a16="http://schemas.microsoft.com/office/drawing/2014/main" id="{4AB2FF8A-6E9E-50A2-F97A-A1E549E90F43}"/>
              </a:ext>
            </a:extLst>
          </p:cNvPr>
          <p:cNvSpPr txBox="1"/>
          <p:nvPr/>
        </p:nvSpPr>
        <p:spPr>
          <a:xfrm>
            <a:off x="279611" y="2931384"/>
            <a:ext cx="1706352" cy="824585"/>
          </a:xfrm>
          <a:prstGeom prst="rect">
            <a:avLst/>
          </a:prstGeom>
        </p:spPr>
        <p:txBody>
          <a:bodyPr vert="horz" wrap="square" lIns="0" tIns="85090" rIns="0" bIns="0" rtlCol="0">
            <a:spAutoFit/>
          </a:bodyPr>
          <a:lstStyle/>
          <a:p>
            <a:pPr marL="536575">
              <a:lnSpc>
                <a:spcPct val="100000"/>
              </a:lnSpc>
              <a:spcBef>
                <a:spcPts val="670"/>
              </a:spcBef>
            </a:pPr>
            <a:r>
              <a:rPr sz="1600" spc="-30" dirty="0">
                <a:latin typeface="Corbel" panose="020B0503020204020204" pitchFamily="34" charset="0"/>
              </a:rPr>
              <a:t>Frequency </a:t>
            </a:r>
            <a:r>
              <a:rPr sz="1600" dirty="0">
                <a:latin typeface="Corbel" panose="020B0503020204020204" pitchFamily="34" charset="0"/>
              </a:rPr>
              <a:t>of</a:t>
            </a:r>
            <a:r>
              <a:rPr sz="1600" spc="-30" dirty="0">
                <a:latin typeface="Corbel" panose="020B0503020204020204" pitchFamily="34" charset="0"/>
              </a:rPr>
              <a:t> </a:t>
            </a:r>
            <a:r>
              <a:rPr sz="1600" spc="-20" dirty="0">
                <a:latin typeface="Corbel" panose="020B0503020204020204" pitchFamily="34" charset="0"/>
              </a:rPr>
              <a:t>Positive</a:t>
            </a:r>
            <a:r>
              <a:rPr sz="1600" spc="-30" dirty="0">
                <a:latin typeface="Corbel" panose="020B0503020204020204" pitchFamily="34" charset="0"/>
              </a:rPr>
              <a:t> </a:t>
            </a:r>
            <a:r>
              <a:rPr sz="1600" spc="-10" dirty="0">
                <a:latin typeface="Corbel" panose="020B0503020204020204" pitchFamily="34" charset="0"/>
              </a:rPr>
              <a:t>Predictions</a:t>
            </a:r>
            <a:endParaRPr sz="1600" dirty="0">
              <a:latin typeface="Corbel" panose="020B0503020204020204" pitchFamily="34" charset="0"/>
            </a:endParaRPr>
          </a:p>
        </p:txBody>
      </p:sp>
      <p:sp>
        <p:nvSpPr>
          <p:cNvPr id="6" name="object 4">
            <a:extLst>
              <a:ext uri="{FF2B5EF4-FFF2-40B4-BE49-F238E27FC236}">
                <a16:creationId xmlns:a16="http://schemas.microsoft.com/office/drawing/2014/main" id="{2BC41DC9-2CE8-0DDF-648A-9168F8C5D762}"/>
              </a:ext>
            </a:extLst>
          </p:cNvPr>
          <p:cNvSpPr txBox="1"/>
          <p:nvPr/>
        </p:nvSpPr>
        <p:spPr>
          <a:xfrm>
            <a:off x="2514584" y="4328510"/>
            <a:ext cx="724535" cy="516890"/>
          </a:xfrm>
          <a:prstGeom prst="rect">
            <a:avLst/>
          </a:prstGeom>
        </p:spPr>
        <p:txBody>
          <a:bodyPr vert="horz" wrap="square" lIns="0" tIns="12700" rIns="0" bIns="0" rtlCol="0">
            <a:spAutoFit/>
          </a:bodyPr>
          <a:lstStyle/>
          <a:p>
            <a:pPr algn="ctr">
              <a:lnSpc>
                <a:spcPct val="100000"/>
              </a:lnSpc>
              <a:spcBef>
                <a:spcPts val="100"/>
              </a:spcBef>
            </a:pPr>
            <a:r>
              <a:rPr sz="1600" spc="-25" dirty="0">
                <a:latin typeface="Corbel" panose="020B0503020204020204" pitchFamily="34" charset="0"/>
              </a:rPr>
              <a:t>4/4</a:t>
            </a:r>
            <a:endParaRPr sz="1600" dirty="0">
              <a:latin typeface="Corbel" panose="020B0503020204020204" pitchFamily="34" charset="0"/>
            </a:endParaRPr>
          </a:p>
          <a:p>
            <a:pPr algn="ctr">
              <a:lnSpc>
                <a:spcPct val="100000"/>
              </a:lnSpc>
              <a:spcBef>
                <a:spcPts val="30"/>
              </a:spcBef>
            </a:pPr>
            <a:r>
              <a:rPr sz="1600" spc="-10" dirty="0">
                <a:latin typeface="Corbel" panose="020B0503020204020204" pitchFamily="34" charset="0"/>
              </a:rPr>
              <a:t>Positive</a:t>
            </a:r>
            <a:endParaRPr sz="1600" dirty="0">
              <a:latin typeface="Corbel" panose="020B0503020204020204" pitchFamily="34" charset="0"/>
            </a:endParaRPr>
          </a:p>
        </p:txBody>
      </p:sp>
      <p:grpSp>
        <p:nvGrpSpPr>
          <p:cNvPr id="7" name="object 5">
            <a:extLst>
              <a:ext uri="{FF2B5EF4-FFF2-40B4-BE49-F238E27FC236}">
                <a16:creationId xmlns:a16="http://schemas.microsoft.com/office/drawing/2014/main" id="{4FDF8D8C-478B-6936-C6B0-D0824805DC0A}"/>
              </a:ext>
            </a:extLst>
          </p:cNvPr>
          <p:cNvGrpSpPr/>
          <p:nvPr/>
        </p:nvGrpSpPr>
        <p:grpSpPr>
          <a:xfrm>
            <a:off x="2359881" y="2360071"/>
            <a:ext cx="4672330" cy="2005610"/>
            <a:chOff x="2224149" y="1405941"/>
            <a:chExt cx="4672330" cy="2216785"/>
          </a:xfrm>
        </p:grpSpPr>
        <p:sp>
          <p:nvSpPr>
            <p:cNvPr id="8" name="object 6">
              <a:extLst>
                <a:ext uri="{FF2B5EF4-FFF2-40B4-BE49-F238E27FC236}">
                  <a16:creationId xmlns:a16="http://schemas.microsoft.com/office/drawing/2014/main" id="{8DE2D1E8-7AC8-6619-08D1-5948737AAF94}"/>
                </a:ext>
              </a:extLst>
            </p:cNvPr>
            <p:cNvSpPr/>
            <p:nvPr/>
          </p:nvSpPr>
          <p:spPr>
            <a:xfrm>
              <a:off x="2557513" y="1405953"/>
              <a:ext cx="4024629" cy="2207260"/>
            </a:xfrm>
            <a:custGeom>
              <a:avLst/>
              <a:gdLst/>
              <a:ahLst/>
              <a:cxnLst/>
              <a:rect l="l" t="t" r="r" b="b"/>
              <a:pathLst>
                <a:path w="4024629" h="2207260">
                  <a:moveTo>
                    <a:pt x="366903" y="0"/>
                  </a:moveTo>
                  <a:lnTo>
                    <a:pt x="0" y="0"/>
                  </a:lnTo>
                  <a:lnTo>
                    <a:pt x="0" y="2207095"/>
                  </a:lnTo>
                  <a:lnTo>
                    <a:pt x="366903" y="2207095"/>
                  </a:lnTo>
                  <a:lnTo>
                    <a:pt x="366903" y="0"/>
                  </a:lnTo>
                  <a:close/>
                </a:path>
                <a:path w="4024629" h="2207260">
                  <a:moveTo>
                    <a:pt x="1281303" y="985139"/>
                  </a:moveTo>
                  <a:lnTo>
                    <a:pt x="914400" y="985139"/>
                  </a:lnTo>
                  <a:lnTo>
                    <a:pt x="914400" y="2207031"/>
                  </a:lnTo>
                  <a:lnTo>
                    <a:pt x="1281303" y="2207031"/>
                  </a:lnTo>
                  <a:lnTo>
                    <a:pt x="1281303" y="985139"/>
                  </a:lnTo>
                  <a:close/>
                </a:path>
                <a:path w="4024629" h="2207260">
                  <a:moveTo>
                    <a:pt x="2195703" y="1408899"/>
                  </a:moveTo>
                  <a:lnTo>
                    <a:pt x="1828800" y="1408899"/>
                  </a:lnTo>
                  <a:lnTo>
                    <a:pt x="1828800" y="2206891"/>
                  </a:lnTo>
                  <a:lnTo>
                    <a:pt x="2195703" y="2206891"/>
                  </a:lnTo>
                  <a:lnTo>
                    <a:pt x="2195703" y="1408899"/>
                  </a:lnTo>
                  <a:close/>
                </a:path>
                <a:path w="4024629" h="2207260">
                  <a:moveTo>
                    <a:pt x="3110103" y="1751787"/>
                  </a:moveTo>
                  <a:lnTo>
                    <a:pt x="2743200" y="1751787"/>
                  </a:lnTo>
                  <a:lnTo>
                    <a:pt x="2743200" y="2206891"/>
                  </a:lnTo>
                  <a:lnTo>
                    <a:pt x="3110103" y="2206891"/>
                  </a:lnTo>
                  <a:lnTo>
                    <a:pt x="3110103" y="1751787"/>
                  </a:lnTo>
                  <a:close/>
                </a:path>
                <a:path w="4024629" h="2207260">
                  <a:moveTo>
                    <a:pt x="4024503" y="2162975"/>
                  </a:moveTo>
                  <a:lnTo>
                    <a:pt x="3657600" y="2162975"/>
                  </a:lnTo>
                  <a:lnTo>
                    <a:pt x="3657600" y="2206777"/>
                  </a:lnTo>
                  <a:lnTo>
                    <a:pt x="4024503" y="2206777"/>
                  </a:lnTo>
                  <a:lnTo>
                    <a:pt x="4024503" y="2162975"/>
                  </a:lnTo>
                  <a:close/>
                </a:path>
              </a:pathLst>
            </a:custGeom>
            <a:solidFill>
              <a:srgbClr val="93C47D"/>
            </a:solidFill>
          </p:spPr>
          <p:txBody>
            <a:bodyPr wrap="square" lIns="0" tIns="0" rIns="0" bIns="0" rtlCol="0"/>
            <a:lstStyle/>
            <a:p>
              <a:endParaRPr dirty="0">
                <a:latin typeface="Corbel" panose="020B0503020204020204" pitchFamily="34" charset="0"/>
              </a:endParaRPr>
            </a:p>
          </p:txBody>
        </p:sp>
        <p:sp>
          <p:nvSpPr>
            <p:cNvPr id="9" name="object 7">
              <a:extLst>
                <a:ext uri="{FF2B5EF4-FFF2-40B4-BE49-F238E27FC236}">
                  <a16:creationId xmlns:a16="http://schemas.microsoft.com/office/drawing/2014/main" id="{F65F55B7-2575-F5C2-9DBB-E61F45A7DF79}"/>
                </a:ext>
              </a:extLst>
            </p:cNvPr>
            <p:cNvSpPr/>
            <p:nvPr/>
          </p:nvSpPr>
          <p:spPr>
            <a:xfrm>
              <a:off x="2224149" y="3612637"/>
              <a:ext cx="4672330" cy="0"/>
            </a:xfrm>
            <a:custGeom>
              <a:avLst/>
              <a:gdLst/>
              <a:ahLst/>
              <a:cxnLst/>
              <a:rect l="l" t="t" r="r" b="b"/>
              <a:pathLst>
                <a:path w="4672330">
                  <a:moveTo>
                    <a:pt x="0" y="0"/>
                  </a:moveTo>
                  <a:lnTo>
                    <a:pt x="4672199" y="0"/>
                  </a:lnTo>
                </a:path>
              </a:pathLst>
            </a:custGeom>
            <a:ln w="19049">
              <a:solidFill>
                <a:srgbClr val="1A1A1A"/>
              </a:solidFill>
            </a:ln>
          </p:spPr>
          <p:txBody>
            <a:bodyPr wrap="square" lIns="0" tIns="0" rIns="0" bIns="0" rtlCol="0"/>
            <a:lstStyle/>
            <a:p>
              <a:endParaRPr dirty="0">
                <a:latin typeface="Corbel" panose="020B0503020204020204" pitchFamily="34" charset="0"/>
              </a:endParaRPr>
            </a:p>
          </p:txBody>
        </p:sp>
      </p:grpSp>
      <p:sp>
        <p:nvSpPr>
          <p:cNvPr id="10" name="object 8">
            <a:extLst>
              <a:ext uri="{FF2B5EF4-FFF2-40B4-BE49-F238E27FC236}">
                <a16:creationId xmlns:a16="http://schemas.microsoft.com/office/drawing/2014/main" id="{66F3CDF6-986B-2FE4-F791-81B8EA1FC575}"/>
              </a:ext>
            </a:extLst>
          </p:cNvPr>
          <p:cNvSpPr txBox="1"/>
          <p:nvPr/>
        </p:nvSpPr>
        <p:spPr>
          <a:xfrm>
            <a:off x="3671773" y="2933100"/>
            <a:ext cx="2913380" cy="1430020"/>
          </a:xfrm>
          <a:prstGeom prst="rect">
            <a:avLst/>
          </a:prstGeom>
        </p:spPr>
        <p:txBody>
          <a:bodyPr vert="horz" wrap="square" lIns="0" tIns="12700" rIns="0" bIns="0" rtlCol="0">
            <a:spAutoFit/>
          </a:bodyPr>
          <a:lstStyle/>
          <a:p>
            <a:pPr marL="12700">
              <a:lnSpc>
                <a:spcPct val="100000"/>
              </a:lnSpc>
              <a:spcBef>
                <a:spcPts val="100"/>
              </a:spcBef>
            </a:pPr>
            <a:r>
              <a:rPr sz="1400" spc="25" dirty="0">
                <a:latin typeface="Corbel" panose="020B0503020204020204" pitchFamily="34" charset="0"/>
              </a:rPr>
              <a:t>56</a:t>
            </a:r>
            <a:endParaRPr sz="1400" dirty="0">
              <a:latin typeface="Corbel" panose="020B0503020204020204" pitchFamily="34" charset="0"/>
            </a:endParaRPr>
          </a:p>
          <a:p>
            <a:pPr marL="927100">
              <a:lnSpc>
                <a:spcPct val="100000"/>
              </a:lnSpc>
              <a:spcBef>
                <a:spcPts val="1655"/>
              </a:spcBef>
            </a:pPr>
            <a:r>
              <a:rPr sz="1400" spc="25" dirty="0">
                <a:latin typeface="Corbel" panose="020B0503020204020204" pitchFamily="34" charset="0"/>
              </a:rPr>
              <a:t>37</a:t>
            </a:r>
            <a:endParaRPr sz="1400" dirty="0">
              <a:latin typeface="Corbel" panose="020B0503020204020204" pitchFamily="34" charset="0"/>
            </a:endParaRPr>
          </a:p>
          <a:p>
            <a:pPr marL="1840864">
              <a:lnSpc>
                <a:spcPct val="100000"/>
              </a:lnSpc>
              <a:spcBef>
                <a:spcPts val="1025"/>
              </a:spcBef>
            </a:pPr>
            <a:r>
              <a:rPr sz="1400" spc="25" dirty="0">
                <a:latin typeface="Corbel" panose="020B0503020204020204" pitchFamily="34" charset="0"/>
              </a:rPr>
              <a:t>20</a:t>
            </a:r>
            <a:endParaRPr sz="1400" dirty="0">
              <a:latin typeface="Corbel" panose="020B0503020204020204" pitchFamily="34" charset="0"/>
            </a:endParaRPr>
          </a:p>
          <a:p>
            <a:pPr marR="5080" algn="r">
              <a:lnSpc>
                <a:spcPct val="100000"/>
              </a:lnSpc>
              <a:spcBef>
                <a:spcPts val="1655"/>
              </a:spcBef>
            </a:pPr>
            <a:r>
              <a:rPr sz="1400" spc="60" dirty="0">
                <a:latin typeface="Corbel" panose="020B0503020204020204" pitchFamily="34" charset="0"/>
              </a:rPr>
              <a:t>0</a:t>
            </a:r>
            <a:endParaRPr sz="1400" dirty="0">
              <a:latin typeface="Corbel" panose="020B0503020204020204" pitchFamily="34" charset="0"/>
            </a:endParaRPr>
          </a:p>
        </p:txBody>
      </p:sp>
      <p:sp>
        <p:nvSpPr>
          <p:cNvPr id="11" name="object 9">
            <a:extLst>
              <a:ext uri="{FF2B5EF4-FFF2-40B4-BE49-F238E27FC236}">
                <a16:creationId xmlns:a16="http://schemas.microsoft.com/office/drawing/2014/main" id="{60EAF1B1-3B3C-10CF-1E2B-495B0194797D}"/>
              </a:ext>
            </a:extLst>
          </p:cNvPr>
          <p:cNvSpPr txBox="1"/>
          <p:nvPr/>
        </p:nvSpPr>
        <p:spPr>
          <a:xfrm>
            <a:off x="3428984" y="4328510"/>
            <a:ext cx="724535" cy="516890"/>
          </a:xfrm>
          <a:prstGeom prst="rect">
            <a:avLst/>
          </a:prstGeom>
        </p:spPr>
        <p:txBody>
          <a:bodyPr vert="horz" wrap="square" lIns="0" tIns="12700" rIns="0" bIns="0" rtlCol="0">
            <a:spAutoFit/>
          </a:bodyPr>
          <a:lstStyle/>
          <a:p>
            <a:pPr algn="ctr">
              <a:lnSpc>
                <a:spcPct val="100000"/>
              </a:lnSpc>
              <a:spcBef>
                <a:spcPts val="100"/>
              </a:spcBef>
            </a:pPr>
            <a:r>
              <a:rPr sz="1600" spc="-25" dirty="0">
                <a:latin typeface="Corbel" panose="020B0503020204020204" pitchFamily="34" charset="0"/>
              </a:rPr>
              <a:t>3/4</a:t>
            </a:r>
            <a:endParaRPr sz="1600" dirty="0">
              <a:latin typeface="Corbel" panose="020B0503020204020204" pitchFamily="34" charset="0"/>
            </a:endParaRPr>
          </a:p>
          <a:p>
            <a:pPr algn="ctr">
              <a:lnSpc>
                <a:spcPct val="100000"/>
              </a:lnSpc>
              <a:spcBef>
                <a:spcPts val="30"/>
              </a:spcBef>
            </a:pPr>
            <a:r>
              <a:rPr sz="1600" spc="-10" dirty="0">
                <a:latin typeface="Corbel" panose="020B0503020204020204" pitchFamily="34" charset="0"/>
              </a:rPr>
              <a:t>Positive</a:t>
            </a:r>
            <a:endParaRPr sz="1600" dirty="0">
              <a:latin typeface="Corbel" panose="020B0503020204020204" pitchFamily="34" charset="0"/>
            </a:endParaRPr>
          </a:p>
        </p:txBody>
      </p:sp>
      <p:sp>
        <p:nvSpPr>
          <p:cNvPr id="12" name="object 10">
            <a:extLst>
              <a:ext uri="{FF2B5EF4-FFF2-40B4-BE49-F238E27FC236}">
                <a16:creationId xmlns:a16="http://schemas.microsoft.com/office/drawing/2014/main" id="{74855878-D6F8-D2E0-C320-DE91B14E5225}"/>
              </a:ext>
            </a:extLst>
          </p:cNvPr>
          <p:cNvSpPr txBox="1"/>
          <p:nvPr/>
        </p:nvSpPr>
        <p:spPr>
          <a:xfrm>
            <a:off x="4343384" y="4328510"/>
            <a:ext cx="724535" cy="516890"/>
          </a:xfrm>
          <a:prstGeom prst="rect">
            <a:avLst/>
          </a:prstGeom>
        </p:spPr>
        <p:txBody>
          <a:bodyPr vert="horz" wrap="square" lIns="0" tIns="12700" rIns="0" bIns="0" rtlCol="0">
            <a:spAutoFit/>
          </a:bodyPr>
          <a:lstStyle/>
          <a:p>
            <a:pPr algn="ctr">
              <a:lnSpc>
                <a:spcPct val="100000"/>
              </a:lnSpc>
              <a:spcBef>
                <a:spcPts val="100"/>
              </a:spcBef>
            </a:pPr>
            <a:r>
              <a:rPr sz="1600" spc="-25" dirty="0">
                <a:latin typeface="Corbel" panose="020B0503020204020204" pitchFamily="34" charset="0"/>
              </a:rPr>
              <a:t>2/4</a:t>
            </a:r>
            <a:endParaRPr sz="1600" dirty="0">
              <a:latin typeface="Corbel" panose="020B0503020204020204" pitchFamily="34" charset="0"/>
            </a:endParaRPr>
          </a:p>
          <a:p>
            <a:pPr algn="ctr">
              <a:lnSpc>
                <a:spcPct val="100000"/>
              </a:lnSpc>
              <a:spcBef>
                <a:spcPts val="30"/>
              </a:spcBef>
            </a:pPr>
            <a:r>
              <a:rPr sz="1600" spc="-10" dirty="0">
                <a:latin typeface="Corbel" panose="020B0503020204020204" pitchFamily="34" charset="0"/>
              </a:rPr>
              <a:t>Positive</a:t>
            </a:r>
            <a:endParaRPr sz="1600" dirty="0">
              <a:latin typeface="Corbel" panose="020B0503020204020204" pitchFamily="34" charset="0"/>
            </a:endParaRPr>
          </a:p>
        </p:txBody>
      </p:sp>
      <p:sp>
        <p:nvSpPr>
          <p:cNvPr id="13" name="object 11">
            <a:extLst>
              <a:ext uri="{FF2B5EF4-FFF2-40B4-BE49-F238E27FC236}">
                <a16:creationId xmlns:a16="http://schemas.microsoft.com/office/drawing/2014/main" id="{70E41F07-CB8D-31DD-43DE-7F18AF1BA8B1}"/>
              </a:ext>
            </a:extLst>
          </p:cNvPr>
          <p:cNvSpPr txBox="1"/>
          <p:nvPr/>
        </p:nvSpPr>
        <p:spPr>
          <a:xfrm>
            <a:off x="5257784" y="4328510"/>
            <a:ext cx="724535" cy="516890"/>
          </a:xfrm>
          <a:prstGeom prst="rect">
            <a:avLst/>
          </a:prstGeom>
        </p:spPr>
        <p:txBody>
          <a:bodyPr vert="horz" wrap="square" lIns="0" tIns="12700" rIns="0" bIns="0" rtlCol="0">
            <a:spAutoFit/>
          </a:bodyPr>
          <a:lstStyle/>
          <a:p>
            <a:pPr marL="50800" algn="ctr">
              <a:lnSpc>
                <a:spcPct val="100000"/>
              </a:lnSpc>
              <a:spcBef>
                <a:spcPts val="100"/>
              </a:spcBef>
            </a:pPr>
            <a:r>
              <a:rPr sz="1600" spc="-25" dirty="0">
                <a:latin typeface="Corbel" panose="020B0503020204020204" pitchFamily="34" charset="0"/>
              </a:rPr>
              <a:t>1/4</a:t>
            </a:r>
            <a:endParaRPr sz="1600" dirty="0">
              <a:latin typeface="Corbel" panose="020B0503020204020204" pitchFamily="34" charset="0"/>
            </a:endParaRPr>
          </a:p>
          <a:p>
            <a:pPr algn="ctr">
              <a:lnSpc>
                <a:spcPct val="100000"/>
              </a:lnSpc>
              <a:spcBef>
                <a:spcPts val="30"/>
              </a:spcBef>
            </a:pPr>
            <a:r>
              <a:rPr sz="1600" spc="-10" dirty="0">
                <a:latin typeface="Corbel" panose="020B0503020204020204" pitchFamily="34" charset="0"/>
              </a:rPr>
              <a:t>Positive</a:t>
            </a:r>
            <a:endParaRPr sz="1600" dirty="0">
              <a:latin typeface="Corbel" panose="020B0503020204020204" pitchFamily="34" charset="0"/>
            </a:endParaRPr>
          </a:p>
        </p:txBody>
      </p:sp>
      <p:sp>
        <p:nvSpPr>
          <p:cNvPr id="14" name="object 12">
            <a:extLst>
              <a:ext uri="{FF2B5EF4-FFF2-40B4-BE49-F238E27FC236}">
                <a16:creationId xmlns:a16="http://schemas.microsoft.com/office/drawing/2014/main" id="{50332332-FB19-B323-4155-58FE59AD9B73}"/>
              </a:ext>
            </a:extLst>
          </p:cNvPr>
          <p:cNvSpPr txBox="1"/>
          <p:nvPr/>
        </p:nvSpPr>
        <p:spPr>
          <a:xfrm>
            <a:off x="6172184" y="4328510"/>
            <a:ext cx="724535" cy="516890"/>
          </a:xfrm>
          <a:prstGeom prst="rect">
            <a:avLst/>
          </a:prstGeom>
        </p:spPr>
        <p:txBody>
          <a:bodyPr vert="horz" wrap="square" lIns="0" tIns="12700" rIns="0" bIns="0" rtlCol="0">
            <a:spAutoFit/>
          </a:bodyPr>
          <a:lstStyle/>
          <a:p>
            <a:pPr algn="ctr">
              <a:lnSpc>
                <a:spcPct val="100000"/>
              </a:lnSpc>
              <a:spcBef>
                <a:spcPts val="100"/>
              </a:spcBef>
            </a:pPr>
            <a:r>
              <a:rPr sz="1600" spc="-25" dirty="0">
                <a:latin typeface="Corbel" panose="020B0503020204020204" pitchFamily="34" charset="0"/>
              </a:rPr>
              <a:t>0/4</a:t>
            </a:r>
            <a:endParaRPr sz="1600" dirty="0">
              <a:latin typeface="Corbel" panose="020B0503020204020204" pitchFamily="34" charset="0"/>
            </a:endParaRPr>
          </a:p>
          <a:p>
            <a:pPr algn="ctr">
              <a:lnSpc>
                <a:spcPct val="100000"/>
              </a:lnSpc>
              <a:spcBef>
                <a:spcPts val="30"/>
              </a:spcBef>
            </a:pPr>
            <a:r>
              <a:rPr sz="1600" spc="-10" dirty="0">
                <a:latin typeface="Corbel" panose="020B0503020204020204" pitchFamily="34" charset="0"/>
              </a:rPr>
              <a:t>Positive</a:t>
            </a:r>
            <a:endParaRPr sz="1600" dirty="0">
              <a:latin typeface="Corbel" panose="020B0503020204020204" pitchFamily="34" charset="0"/>
            </a:endParaRPr>
          </a:p>
        </p:txBody>
      </p:sp>
      <p:sp>
        <p:nvSpPr>
          <p:cNvPr id="16" name="TextBox 15">
            <a:extLst>
              <a:ext uri="{FF2B5EF4-FFF2-40B4-BE49-F238E27FC236}">
                <a16:creationId xmlns:a16="http://schemas.microsoft.com/office/drawing/2014/main" id="{67C55E2B-971F-B686-4D57-FF92C5F3FE4D}"/>
              </a:ext>
            </a:extLst>
          </p:cNvPr>
          <p:cNvSpPr txBox="1"/>
          <p:nvPr/>
        </p:nvSpPr>
        <p:spPr>
          <a:xfrm>
            <a:off x="2628884" y="2086972"/>
            <a:ext cx="807244" cy="307777"/>
          </a:xfrm>
          <a:prstGeom prst="rect">
            <a:avLst/>
          </a:prstGeom>
          <a:noFill/>
        </p:spPr>
        <p:txBody>
          <a:bodyPr wrap="square">
            <a:spAutoFit/>
          </a:bodyPr>
          <a:lstStyle/>
          <a:p>
            <a:pPr marL="12700">
              <a:lnSpc>
                <a:spcPct val="100000"/>
              </a:lnSpc>
              <a:spcBef>
                <a:spcPts val="500"/>
              </a:spcBef>
            </a:pPr>
            <a:r>
              <a:rPr lang="en-US" sz="1400" spc="25" dirty="0">
                <a:latin typeface="Corbel" panose="020B0503020204020204" pitchFamily="34" charset="0"/>
              </a:rPr>
              <a:t>100</a:t>
            </a:r>
            <a:endParaRPr lang="en-US" sz="1400" dirty="0">
              <a:latin typeface="Corbel" panose="020B0503020204020204" pitchFamily="34" charset="0"/>
            </a:endParaRPr>
          </a:p>
        </p:txBody>
      </p:sp>
      <p:sp>
        <p:nvSpPr>
          <p:cNvPr id="17" name="object 13">
            <a:extLst>
              <a:ext uri="{FF2B5EF4-FFF2-40B4-BE49-F238E27FC236}">
                <a16:creationId xmlns:a16="http://schemas.microsoft.com/office/drawing/2014/main" id="{2C219314-A70F-BEDE-D6C7-1B95776D2CD0}"/>
              </a:ext>
            </a:extLst>
          </p:cNvPr>
          <p:cNvSpPr txBox="1"/>
          <p:nvPr/>
        </p:nvSpPr>
        <p:spPr>
          <a:xfrm>
            <a:off x="6187025" y="2427184"/>
            <a:ext cx="2775903" cy="978473"/>
          </a:xfrm>
          <a:prstGeom prst="rect">
            <a:avLst/>
          </a:prstGeom>
          <a:solidFill>
            <a:schemeClr val="bg2">
              <a:lumMod val="20000"/>
              <a:lumOff val="80000"/>
            </a:schemeClr>
          </a:solidFill>
        </p:spPr>
        <p:style>
          <a:lnRef idx="2">
            <a:schemeClr val="accent1"/>
          </a:lnRef>
          <a:fillRef idx="1">
            <a:schemeClr val="lt1"/>
          </a:fillRef>
          <a:effectRef idx="0">
            <a:schemeClr val="accent1"/>
          </a:effectRef>
          <a:fontRef idx="minor">
            <a:schemeClr val="dk1"/>
          </a:fontRef>
        </p:style>
        <p:txBody>
          <a:bodyPr vert="horz" wrap="square" lIns="0" tIns="100330" rIns="0" bIns="0" rtlCol="0">
            <a:spAutoFit/>
          </a:bodyPr>
          <a:lstStyle/>
          <a:p>
            <a:pPr marL="95250">
              <a:lnSpc>
                <a:spcPct val="100000"/>
              </a:lnSpc>
              <a:spcBef>
                <a:spcPts val="2280"/>
              </a:spcBef>
              <a:tabLst>
                <a:tab pos="469265" algn="l"/>
                <a:tab pos="469900" algn="l"/>
              </a:tabLst>
            </a:pPr>
            <a:r>
              <a:rPr lang="en-US" sz="1900" dirty="0">
                <a:latin typeface="Corbel" panose="020B0503020204020204" pitchFamily="34" charset="0"/>
              </a:rPr>
              <a:t>Majority</a:t>
            </a:r>
            <a:r>
              <a:rPr lang="en-US" sz="1900" spc="5" dirty="0">
                <a:latin typeface="Corbel" panose="020B0503020204020204" pitchFamily="34" charset="0"/>
              </a:rPr>
              <a:t> </a:t>
            </a:r>
            <a:r>
              <a:rPr lang="en-US" sz="1900" dirty="0">
                <a:latin typeface="Corbel" panose="020B0503020204020204" pitchFamily="34" charset="0"/>
              </a:rPr>
              <a:t>label</a:t>
            </a:r>
            <a:r>
              <a:rPr lang="en-US" sz="1900" spc="5" dirty="0">
                <a:latin typeface="Corbel" panose="020B0503020204020204" pitchFamily="34" charset="0"/>
              </a:rPr>
              <a:t> </a:t>
            </a:r>
            <a:r>
              <a:rPr lang="en-US" sz="1900" spc="-85" dirty="0">
                <a:latin typeface="Corbel" panose="020B0503020204020204" pitchFamily="34" charset="0"/>
              </a:rPr>
              <a:t>bias:</a:t>
            </a:r>
            <a:r>
              <a:rPr lang="en-US" sz="1900" spc="-35" dirty="0">
                <a:latin typeface="Corbel" panose="020B0503020204020204" pitchFamily="34" charset="0"/>
              </a:rPr>
              <a:t> </a:t>
            </a:r>
            <a:r>
              <a:rPr lang="en-US" sz="1900" dirty="0">
                <a:latin typeface="Corbel" panose="020B0503020204020204" pitchFamily="34" charset="0"/>
              </a:rPr>
              <a:t>frequent</a:t>
            </a:r>
            <a:r>
              <a:rPr lang="en-US" sz="1900" spc="-35" dirty="0">
                <a:latin typeface="Corbel" panose="020B0503020204020204" pitchFamily="34" charset="0"/>
              </a:rPr>
              <a:t> </a:t>
            </a:r>
            <a:r>
              <a:rPr lang="en-US" sz="1900" dirty="0">
                <a:latin typeface="Corbel" panose="020B0503020204020204" pitchFamily="34" charset="0"/>
              </a:rPr>
              <a:t>training</a:t>
            </a:r>
            <a:r>
              <a:rPr lang="en-US" sz="1900" spc="-30" dirty="0">
                <a:latin typeface="Corbel" panose="020B0503020204020204" pitchFamily="34" charset="0"/>
              </a:rPr>
              <a:t> </a:t>
            </a:r>
            <a:r>
              <a:rPr lang="en-US" sz="1900" dirty="0">
                <a:latin typeface="Corbel" panose="020B0503020204020204" pitchFamily="34" charset="0"/>
              </a:rPr>
              <a:t>answers</a:t>
            </a:r>
            <a:r>
              <a:rPr lang="en-US" sz="1900" spc="-30" dirty="0">
                <a:latin typeface="Corbel" panose="020B0503020204020204" pitchFamily="34" charset="0"/>
              </a:rPr>
              <a:t> </a:t>
            </a:r>
            <a:r>
              <a:rPr lang="en-US" sz="1900" dirty="0">
                <a:latin typeface="Corbel" panose="020B0503020204020204" pitchFamily="34" charset="0"/>
              </a:rPr>
              <a:t>dominate</a:t>
            </a:r>
            <a:r>
              <a:rPr lang="en-US" sz="1900" spc="-30" dirty="0">
                <a:latin typeface="Corbel" panose="020B0503020204020204" pitchFamily="34" charset="0"/>
              </a:rPr>
              <a:t> </a:t>
            </a:r>
            <a:r>
              <a:rPr lang="en-US" sz="1900" spc="-10" dirty="0">
                <a:latin typeface="Corbel" panose="020B0503020204020204" pitchFamily="34" charset="0"/>
              </a:rPr>
              <a:t>predictions. </a:t>
            </a:r>
            <a:endParaRPr sz="1400" dirty="0">
              <a:latin typeface="Corbel" panose="020B0503020204020204" pitchFamily="34" charset="0"/>
            </a:endParaRPr>
          </a:p>
        </p:txBody>
      </p:sp>
      <p:sp>
        <p:nvSpPr>
          <p:cNvPr id="18" name="object 7">
            <a:extLst>
              <a:ext uri="{FF2B5EF4-FFF2-40B4-BE49-F238E27FC236}">
                <a16:creationId xmlns:a16="http://schemas.microsoft.com/office/drawing/2014/main" id="{2152574A-02C6-CE6F-7CFF-66A8EFC51F53}"/>
              </a:ext>
            </a:extLst>
          </p:cNvPr>
          <p:cNvSpPr txBox="1"/>
          <p:nvPr/>
        </p:nvSpPr>
        <p:spPr>
          <a:xfrm>
            <a:off x="1185862" y="4867808"/>
            <a:ext cx="6772275" cy="192360"/>
          </a:xfrm>
          <a:prstGeom prst="rect">
            <a:avLst/>
          </a:prstGeom>
        </p:spPr>
        <p:txBody>
          <a:bodyPr vert="horz" wrap="square" lIns="0" tIns="0" rIns="0" bIns="0" rtlCol="0">
            <a:spAutoFit/>
          </a:bodyPr>
          <a:lstStyle/>
          <a:p>
            <a:pPr marL="12700">
              <a:lnSpc>
                <a:spcPts val="1480"/>
              </a:lnSpc>
            </a:pPr>
            <a:r>
              <a:rPr lang="en-US" sz="1250" dirty="0">
                <a:solidFill>
                  <a:schemeClr val="bg1">
                    <a:lumMod val="50000"/>
                  </a:schemeClr>
                </a:solidFill>
                <a:latin typeface="Corbel" panose="020B0503020204020204" pitchFamily="34" charset="0"/>
              </a:rPr>
              <a:t>[</a:t>
            </a:r>
            <a:r>
              <a:rPr sz="1250" dirty="0">
                <a:solidFill>
                  <a:schemeClr val="bg1">
                    <a:lumMod val="50000"/>
                  </a:schemeClr>
                </a:solidFill>
                <a:latin typeface="Corbel" panose="020B0503020204020204" pitchFamily="34" charset="0"/>
                <a:hlinkClick r:id="rId3"/>
              </a:rPr>
              <a:t>“Calibrate </a:t>
            </a:r>
            <a:r>
              <a:rPr sz="1250" spc="-5" dirty="0">
                <a:solidFill>
                  <a:schemeClr val="bg1">
                    <a:lumMod val="50000"/>
                  </a:schemeClr>
                </a:solidFill>
                <a:latin typeface="Corbel" panose="020B0503020204020204" pitchFamily="34" charset="0"/>
                <a:hlinkClick r:id="rId3"/>
              </a:rPr>
              <a:t>Before Use: Improving Few-Shot Performance of Language</a:t>
            </a:r>
            <a:r>
              <a:rPr sz="1250" spc="-45" dirty="0">
                <a:solidFill>
                  <a:schemeClr val="bg1">
                    <a:lumMod val="50000"/>
                  </a:schemeClr>
                </a:solidFill>
                <a:latin typeface="Corbel" panose="020B0503020204020204" pitchFamily="34" charset="0"/>
                <a:hlinkClick r:id="rId3"/>
              </a:rPr>
              <a:t> </a:t>
            </a:r>
            <a:r>
              <a:rPr sz="1250" dirty="0">
                <a:solidFill>
                  <a:schemeClr val="bg1">
                    <a:lumMod val="50000"/>
                  </a:schemeClr>
                </a:solidFill>
                <a:latin typeface="Corbel" panose="020B0503020204020204" pitchFamily="34" charset="0"/>
                <a:hlinkClick r:id="rId3"/>
              </a:rPr>
              <a:t>Models</a:t>
            </a:r>
            <a:r>
              <a:rPr lang="en-US" sz="1250" dirty="0">
                <a:solidFill>
                  <a:schemeClr val="bg1">
                    <a:lumMod val="50000"/>
                  </a:schemeClr>
                </a:solidFill>
                <a:latin typeface="Corbel" panose="020B0503020204020204" pitchFamily="34" charset="0"/>
                <a:hlinkClick r:id="rId3"/>
              </a:rPr>
              <a:t>.</a:t>
            </a:r>
            <a:r>
              <a:rPr sz="1250" dirty="0">
                <a:solidFill>
                  <a:schemeClr val="bg1">
                    <a:lumMod val="50000"/>
                  </a:schemeClr>
                </a:solidFill>
                <a:latin typeface="Corbel" panose="020B0503020204020204" pitchFamily="34" charset="0"/>
                <a:hlinkClick r:id="rId3"/>
              </a:rPr>
              <a:t>”</a:t>
            </a:r>
            <a:r>
              <a:rPr lang="en-US" sz="1250" dirty="0">
                <a:solidFill>
                  <a:schemeClr val="bg1">
                    <a:lumMod val="50000"/>
                  </a:schemeClr>
                </a:solidFill>
                <a:latin typeface="Corbel" panose="020B0503020204020204" pitchFamily="34" charset="0"/>
                <a:hlinkClick r:id="rId3"/>
              </a:rPr>
              <a:t> </a:t>
            </a:r>
            <a:r>
              <a:rPr lang="en-US" sz="1250" spc="-5" dirty="0">
                <a:solidFill>
                  <a:schemeClr val="bg1">
                    <a:lumMod val="50000"/>
                  </a:schemeClr>
                </a:solidFill>
                <a:uFill>
                  <a:solidFill>
                    <a:srgbClr val="FF5252"/>
                  </a:solidFill>
                </a:uFill>
                <a:latin typeface="Corbel" panose="020B0503020204020204" pitchFamily="34" charset="0"/>
                <a:hlinkClick r:id="rId3"/>
              </a:rPr>
              <a:t>Zhao et al. 2021</a:t>
            </a:r>
            <a:r>
              <a:rPr lang="en-US" sz="1250" spc="-5" dirty="0">
                <a:solidFill>
                  <a:schemeClr val="bg1">
                    <a:lumMod val="50000"/>
                  </a:schemeClr>
                </a:solidFill>
                <a:uFill>
                  <a:solidFill>
                    <a:srgbClr val="FF5252"/>
                  </a:solidFill>
                </a:uFill>
                <a:latin typeface="Corbel" panose="020B0503020204020204" pitchFamily="34" charset="0"/>
              </a:rPr>
              <a:t>]</a:t>
            </a:r>
            <a:endParaRPr sz="1250" dirty="0">
              <a:solidFill>
                <a:schemeClr val="bg1">
                  <a:lumMod val="50000"/>
                </a:schemeClr>
              </a:solidFill>
              <a:latin typeface="Corbel" panose="020B0503020204020204" pitchFamily="34" charset="0"/>
            </a:endParaRPr>
          </a:p>
        </p:txBody>
      </p:sp>
    </p:spTree>
    <p:extLst>
      <p:ext uri="{BB962C8B-B14F-4D97-AF65-F5344CB8AC3E}">
        <p14:creationId xmlns:p14="http://schemas.microsoft.com/office/powerpoint/2010/main" val="2357188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CA846-66DA-D8D1-43AA-52C219726ABF}"/>
              </a:ext>
            </a:extLst>
          </p:cNvPr>
          <p:cNvSpPr>
            <a:spLocks noGrp="1"/>
          </p:cNvSpPr>
          <p:nvPr>
            <p:ph type="title"/>
          </p:nvPr>
        </p:nvSpPr>
        <p:spPr/>
        <p:txBody>
          <a:bodyPr/>
          <a:lstStyle/>
          <a:p>
            <a:r>
              <a:rPr lang="en-US" dirty="0"/>
              <a:t>Fine-Tuning for Tasks </a:t>
            </a:r>
          </a:p>
        </p:txBody>
      </p:sp>
      <p:sp>
        <p:nvSpPr>
          <p:cNvPr id="3" name="Text Placeholder 2">
            <a:extLst>
              <a:ext uri="{FF2B5EF4-FFF2-40B4-BE49-F238E27FC236}">
                <a16:creationId xmlns:a16="http://schemas.microsoft.com/office/drawing/2014/main" id="{5BF41BCF-8B33-A51D-8F8B-05F0449E0B0C}"/>
              </a:ext>
            </a:extLst>
          </p:cNvPr>
          <p:cNvSpPr>
            <a:spLocks noGrp="1"/>
          </p:cNvSpPr>
          <p:nvPr>
            <p:ph type="body" sz="quarter" idx="16"/>
          </p:nvPr>
        </p:nvSpPr>
        <p:spPr/>
        <p:txBody>
          <a:bodyPr/>
          <a:lstStyle/>
          <a:p>
            <a:endParaRPr lang="en-US"/>
          </a:p>
        </p:txBody>
      </p:sp>
      <p:pic>
        <p:nvPicPr>
          <p:cNvPr id="5" name="Picture 4" descr="A diagram of a model&#10;&#10;Description automatically generated">
            <a:extLst>
              <a:ext uri="{FF2B5EF4-FFF2-40B4-BE49-F238E27FC236}">
                <a16:creationId xmlns:a16="http://schemas.microsoft.com/office/drawing/2014/main" id="{4438E848-C11D-66A8-8503-90711CC712CF}"/>
              </a:ext>
            </a:extLst>
          </p:cNvPr>
          <p:cNvPicPr>
            <a:picLocks noChangeAspect="1"/>
          </p:cNvPicPr>
          <p:nvPr/>
        </p:nvPicPr>
        <p:blipFill>
          <a:blip r:embed="rId3"/>
          <a:stretch>
            <a:fillRect/>
          </a:stretch>
        </p:blipFill>
        <p:spPr>
          <a:xfrm>
            <a:off x="1237664" y="2468517"/>
            <a:ext cx="6441429" cy="2240818"/>
          </a:xfrm>
          <a:prstGeom prst="rect">
            <a:avLst/>
          </a:prstGeom>
        </p:spPr>
      </p:pic>
    </p:spTree>
    <p:extLst>
      <p:ext uri="{BB962C8B-B14F-4D97-AF65-F5344CB8AC3E}">
        <p14:creationId xmlns:p14="http://schemas.microsoft.com/office/powerpoint/2010/main" val="193953545"/>
      </p:ext>
    </p:extLst>
  </p:cSld>
  <p:clrMapOvr>
    <a:masterClrMapping/>
  </p:clrMapOvr>
  <p:extLst>
    <p:ext uri="{6950BFC3-D8DA-4A85-94F7-54DA5524770B}">
      <p188:commentRel xmlns:p188="http://schemas.microsoft.com/office/powerpoint/2018/8/main" r:id="rId2"/>
    </p:ext>
  </p:extLs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5240" rIns="0" bIns="0" rtlCol="0">
            <a:spAutoFit/>
          </a:bodyPr>
          <a:lstStyle/>
          <a:p>
            <a:pPr marL="12700">
              <a:lnSpc>
                <a:spcPct val="100000"/>
              </a:lnSpc>
              <a:spcBef>
                <a:spcPts val="120"/>
              </a:spcBef>
            </a:pPr>
            <a:r>
              <a:rPr spc="-105" dirty="0"/>
              <a:t>Recency</a:t>
            </a:r>
            <a:r>
              <a:rPr spc="-40" dirty="0"/>
              <a:t> </a:t>
            </a:r>
            <a:r>
              <a:rPr spc="-50" dirty="0"/>
              <a:t>Bias</a:t>
            </a:r>
          </a:p>
        </p:txBody>
      </p:sp>
      <p:sp>
        <p:nvSpPr>
          <p:cNvPr id="4" name="Text Placeholder 3">
            <a:extLst>
              <a:ext uri="{FF2B5EF4-FFF2-40B4-BE49-F238E27FC236}">
                <a16:creationId xmlns:a16="http://schemas.microsoft.com/office/drawing/2014/main" id="{76D58706-5451-2F75-15A7-E72506DF8C38}"/>
              </a:ext>
            </a:extLst>
          </p:cNvPr>
          <p:cNvSpPr>
            <a:spLocks noGrp="1"/>
          </p:cNvSpPr>
          <p:nvPr>
            <p:ph type="body" sz="quarter" idx="16"/>
          </p:nvPr>
        </p:nvSpPr>
        <p:spPr/>
        <p:txBody>
          <a:bodyPr/>
          <a:lstStyle/>
          <a:p>
            <a:r>
              <a:rPr lang="en-US" dirty="0"/>
              <a:t>Check if the label of the most-recent demo biases the model output. </a:t>
            </a:r>
          </a:p>
        </p:txBody>
      </p:sp>
      <p:pic>
        <p:nvPicPr>
          <p:cNvPr id="3" name="Picture 2" descr="A screenshot of a video game&#10;&#10;Description automatically generated">
            <a:extLst>
              <a:ext uri="{FF2B5EF4-FFF2-40B4-BE49-F238E27FC236}">
                <a16:creationId xmlns:a16="http://schemas.microsoft.com/office/drawing/2014/main" id="{F3C6BD78-8EBE-AAF5-0994-D9EC99B919AC}"/>
              </a:ext>
            </a:extLst>
          </p:cNvPr>
          <p:cNvPicPr>
            <a:picLocks noChangeAspect="1"/>
          </p:cNvPicPr>
          <p:nvPr/>
        </p:nvPicPr>
        <p:blipFill>
          <a:blip r:embed="rId2"/>
          <a:stretch>
            <a:fillRect/>
          </a:stretch>
        </p:blipFill>
        <p:spPr>
          <a:xfrm>
            <a:off x="4371975" y="127780"/>
            <a:ext cx="4636294" cy="126287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5240" rIns="0" bIns="0" rtlCol="0">
            <a:spAutoFit/>
          </a:bodyPr>
          <a:lstStyle/>
          <a:p>
            <a:pPr marL="12700">
              <a:lnSpc>
                <a:spcPct val="100000"/>
              </a:lnSpc>
              <a:spcBef>
                <a:spcPts val="120"/>
              </a:spcBef>
            </a:pPr>
            <a:r>
              <a:rPr spc="-105" dirty="0"/>
              <a:t>Recency</a:t>
            </a:r>
            <a:r>
              <a:rPr spc="-40" dirty="0"/>
              <a:t> </a:t>
            </a:r>
            <a:r>
              <a:rPr spc="-50" dirty="0"/>
              <a:t>Bias</a:t>
            </a:r>
          </a:p>
        </p:txBody>
      </p:sp>
      <p:sp>
        <p:nvSpPr>
          <p:cNvPr id="4" name="Text Placeholder 3">
            <a:extLst>
              <a:ext uri="{FF2B5EF4-FFF2-40B4-BE49-F238E27FC236}">
                <a16:creationId xmlns:a16="http://schemas.microsoft.com/office/drawing/2014/main" id="{76D58706-5451-2F75-15A7-E72506DF8C38}"/>
              </a:ext>
            </a:extLst>
          </p:cNvPr>
          <p:cNvSpPr>
            <a:spLocks noGrp="1"/>
          </p:cNvSpPr>
          <p:nvPr>
            <p:ph type="body" sz="quarter" idx="16"/>
          </p:nvPr>
        </p:nvSpPr>
        <p:spPr/>
        <p:txBody>
          <a:bodyPr/>
          <a:lstStyle/>
          <a:p>
            <a:r>
              <a:rPr lang="en-US" dirty="0"/>
              <a:t>Check if the label of the </a:t>
            </a:r>
            <a:r>
              <a:rPr lang="en-US"/>
              <a:t>most-recent demo biases the model output. </a:t>
            </a:r>
          </a:p>
        </p:txBody>
      </p:sp>
      <p:pic>
        <p:nvPicPr>
          <p:cNvPr id="3" name="Picture 2" descr="A screenshot of a video game&#10;&#10;Description automatically generated">
            <a:extLst>
              <a:ext uri="{FF2B5EF4-FFF2-40B4-BE49-F238E27FC236}">
                <a16:creationId xmlns:a16="http://schemas.microsoft.com/office/drawing/2014/main" id="{F3C6BD78-8EBE-AAF5-0994-D9EC99B919AC}"/>
              </a:ext>
            </a:extLst>
          </p:cNvPr>
          <p:cNvPicPr>
            <a:picLocks noChangeAspect="1"/>
          </p:cNvPicPr>
          <p:nvPr/>
        </p:nvPicPr>
        <p:blipFill>
          <a:blip r:embed="rId2"/>
          <a:stretch>
            <a:fillRect/>
          </a:stretch>
        </p:blipFill>
        <p:spPr>
          <a:xfrm>
            <a:off x="4371975" y="127780"/>
            <a:ext cx="4636294" cy="1262870"/>
          </a:xfrm>
          <a:prstGeom prst="rect">
            <a:avLst/>
          </a:prstGeom>
        </p:spPr>
      </p:pic>
      <p:sp>
        <p:nvSpPr>
          <p:cNvPr id="5" name="object 3">
            <a:extLst>
              <a:ext uri="{FF2B5EF4-FFF2-40B4-BE49-F238E27FC236}">
                <a16:creationId xmlns:a16="http://schemas.microsoft.com/office/drawing/2014/main" id="{996944D9-7975-1579-743C-C66756D4F768}"/>
              </a:ext>
            </a:extLst>
          </p:cNvPr>
          <p:cNvSpPr txBox="1"/>
          <p:nvPr/>
        </p:nvSpPr>
        <p:spPr>
          <a:xfrm>
            <a:off x="524666" y="2870237"/>
            <a:ext cx="1401356" cy="751488"/>
          </a:xfrm>
          <a:prstGeom prst="rect">
            <a:avLst/>
          </a:prstGeom>
          <a:solidFill>
            <a:schemeClr val="bg2">
              <a:lumMod val="20000"/>
              <a:lumOff val="80000"/>
            </a:schemeClr>
          </a:solidFill>
        </p:spPr>
        <p:style>
          <a:lnRef idx="2">
            <a:schemeClr val="accent1"/>
          </a:lnRef>
          <a:fillRef idx="1">
            <a:schemeClr val="lt1"/>
          </a:fillRef>
          <a:effectRef idx="0">
            <a:schemeClr val="accent1"/>
          </a:effectRef>
          <a:fontRef idx="minor">
            <a:schemeClr val="dk1"/>
          </a:fontRef>
        </p:style>
        <p:txBody>
          <a:bodyPr vert="horz" wrap="square" lIns="0" tIns="12700" rIns="0" bIns="0" rtlCol="0">
            <a:spAutoFit/>
          </a:bodyPr>
          <a:lstStyle/>
          <a:p>
            <a:pPr marL="12700">
              <a:lnSpc>
                <a:spcPct val="100000"/>
              </a:lnSpc>
              <a:spcBef>
                <a:spcPts val="100"/>
              </a:spcBef>
            </a:pPr>
            <a:r>
              <a:rPr sz="1600" spc="-30" dirty="0">
                <a:latin typeface="Corbel" panose="020B0503020204020204" pitchFamily="34" charset="0"/>
              </a:rPr>
              <a:t>Frequency </a:t>
            </a:r>
            <a:r>
              <a:rPr sz="1600" dirty="0">
                <a:latin typeface="Corbel" panose="020B0503020204020204" pitchFamily="34" charset="0"/>
              </a:rPr>
              <a:t>of</a:t>
            </a:r>
            <a:r>
              <a:rPr sz="1600" spc="-30" dirty="0">
                <a:latin typeface="Corbel" panose="020B0503020204020204" pitchFamily="34" charset="0"/>
              </a:rPr>
              <a:t> </a:t>
            </a:r>
            <a:r>
              <a:rPr sz="1600" spc="-20" dirty="0">
                <a:latin typeface="Corbel" panose="020B0503020204020204" pitchFamily="34" charset="0"/>
              </a:rPr>
              <a:t>Positive</a:t>
            </a:r>
            <a:r>
              <a:rPr sz="1600" spc="-30" dirty="0">
                <a:latin typeface="Corbel" panose="020B0503020204020204" pitchFamily="34" charset="0"/>
              </a:rPr>
              <a:t> </a:t>
            </a:r>
            <a:r>
              <a:rPr sz="1600" spc="-10" dirty="0">
                <a:latin typeface="Corbel" panose="020B0503020204020204" pitchFamily="34" charset="0"/>
              </a:rPr>
              <a:t>Predictions</a:t>
            </a:r>
            <a:endParaRPr sz="1600" dirty="0">
              <a:latin typeface="Corbel" panose="020B0503020204020204" pitchFamily="34" charset="0"/>
            </a:endParaRPr>
          </a:p>
        </p:txBody>
      </p:sp>
      <p:sp>
        <p:nvSpPr>
          <p:cNvPr id="6" name="object 4">
            <a:extLst>
              <a:ext uri="{FF2B5EF4-FFF2-40B4-BE49-F238E27FC236}">
                <a16:creationId xmlns:a16="http://schemas.microsoft.com/office/drawing/2014/main" id="{5BBBF5B0-6A6A-58B8-060B-D12DA87D845B}"/>
              </a:ext>
            </a:extLst>
          </p:cNvPr>
          <p:cNvSpPr txBox="1"/>
          <p:nvPr/>
        </p:nvSpPr>
        <p:spPr>
          <a:xfrm>
            <a:off x="2435089" y="4468223"/>
            <a:ext cx="555625" cy="269240"/>
          </a:xfrm>
          <a:prstGeom prst="rect">
            <a:avLst/>
          </a:prstGeom>
        </p:spPr>
        <p:txBody>
          <a:bodyPr vert="horz" wrap="square" lIns="0" tIns="12700" rIns="0" bIns="0" rtlCol="0">
            <a:spAutoFit/>
          </a:bodyPr>
          <a:lstStyle/>
          <a:p>
            <a:pPr marL="12700">
              <a:lnSpc>
                <a:spcPct val="100000"/>
              </a:lnSpc>
              <a:spcBef>
                <a:spcPts val="100"/>
              </a:spcBef>
            </a:pPr>
            <a:r>
              <a:rPr sz="1600" spc="-40" dirty="0">
                <a:latin typeface="Corbel" panose="020B0503020204020204" pitchFamily="34" charset="0"/>
              </a:rPr>
              <a:t>NPPP</a:t>
            </a:r>
            <a:endParaRPr sz="1600" dirty="0">
              <a:latin typeface="Corbel" panose="020B0503020204020204" pitchFamily="34" charset="0"/>
            </a:endParaRPr>
          </a:p>
        </p:txBody>
      </p:sp>
      <p:grpSp>
        <p:nvGrpSpPr>
          <p:cNvPr id="7" name="object 5">
            <a:extLst>
              <a:ext uri="{FF2B5EF4-FFF2-40B4-BE49-F238E27FC236}">
                <a16:creationId xmlns:a16="http://schemas.microsoft.com/office/drawing/2014/main" id="{62DF88A7-6401-3C68-7A2C-A0C5DBC5CF6E}"/>
              </a:ext>
            </a:extLst>
          </p:cNvPr>
          <p:cNvGrpSpPr/>
          <p:nvPr/>
        </p:nvGrpSpPr>
        <p:grpSpPr>
          <a:xfrm>
            <a:off x="2172881" y="2402346"/>
            <a:ext cx="3812540" cy="1995805"/>
            <a:chOff x="2665800" y="1626476"/>
            <a:chExt cx="3812540" cy="1995805"/>
          </a:xfrm>
        </p:grpSpPr>
        <p:sp>
          <p:nvSpPr>
            <p:cNvPr id="8" name="object 6">
              <a:extLst>
                <a:ext uri="{FF2B5EF4-FFF2-40B4-BE49-F238E27FC236}">
                  <a16:creationId xmlns:a16="http://schemas.microsoft.com/office/drawing/2014/main" id="{575D0E42-04BD-1CCB-17DD-8CCDA6745979}"/>
                </a:ext>
              </a:extLst>
            </p:cNvPr>
            <p:cNvSpPr/>
            <p:nvPr/>
          </p:nvSpPr>
          <p:spPr>
            <a:xfrm>
              <a:off x="3022155" y="1626488"/>
              <a:ext cx="3110230" cy="1986914"/>
            </a:xfrm>
            <a:custGeom>
              <a:avLst/>
              <a:gdLst/>
              <a:ahLst/>
              <a:cxnLst/>
              <a:rect l="l" t="t" r="r" b="b"/>
              <a:pathLst>
                <a:path w="3110229" h="1986914">
                  <a:moveTo>
                    <a:pt x="366903" y="0"/>
                  </a:moveTo>
                  <a:lnTo>
                    <a:pt x="0" y="0"/>
                  </a:lnTo>
                  <a:lnTo>
                    <a:pt x="0" y="1986292"/>
                  </a:lnTo>
                  <a:lnTo>
                    <a:pt x="366903" y="1986292"/>
                  </a:lnTo>
                  <a:lnTo>
                    <a:pt x="366903" y="0"/>
                  </a:lnTo>
                  <a:close/>
                </a:path>
                <a:path w="3110229" h="1986914">
                  <a:moveTo>
                    <a:pt x="1281303" y="604520"/>
                  </a:moveTo>
                  <a:lnTo>
                    <a:pt x="914400" y="604520"/>
                  </a:lnTo>
                  <a:lnTo>
                    <a:pt x="914400" y="1986026"/>
                  </a:lnTo>
                  <a:lnTo>
                    <a:pt x="1281303" y="1986026"/>
                  </a:lnTo>
                  <a:lnTo>
                    <a:pt x="1281303" y="604520"/>
                  </a:lnTo>
                  <a:close/>
                </a:path>
                <a:path w="3110229" h="1986914">
                  <a:moveTo>
                    <a:pt x="2195703" y="653046"/>
                  </a:moveTo>
                  <a:lnTo>
                    <a:pt x="1828800" y="653046"/>
                  </a:lnTo>
                  <a:lnTo>
                    <a:pt x="1828800" y="1985937"/>
                  </a:lnTo>
                  <a:lnTo>
                    <a:pt x="2195703" y="1985937"/>
                  </a:lnTo>
                  <a:lnTo>
                    <a:pt x="2195703" y="653046"/>
                  </a:lnTo>
                  <a:close/>
                </a:path>
                <a:path w="3110229" h="1986914">
                  <a:moveTo>
                    <a:pt x="3110103" y="1703247"/>
                  </a:moveTo>
                  <a:lnTo>
                    <a:pt x="2743200" y="1703247"/>
                  </a:lnTo>
                  <a:lnTo>
                    <a:pt x="2743200" y="1985848"/>
                  </a:lnTo>
                  <a:lnTo>
                    <a:pt x="3110103" y="1985848"/>
                  </a:lnTo>
                  <a:lnTo>
                    <a:pt x="3110103" y="1703247"/>
                  </a:lnTo>
                  <a:close/>
                </a:path>
              </a:pathLst>
            </a:custGeom>
            <a:solidFill>
              <a:srgbClr val="93C47D"/>
            </a:solidFill>
          </p:spPr>
          <p:txBody>
            <a:bodyPr wrap="square" lIns="0" tIns="0" rIns="0" bIns="0" rtlCol="0"/>
            <a:lstStyle/>
            <a:p>
              <a:endParaRPr dirty="0">
                <a:latin typeface="Corbel" panose="020B0503020204020204" pitchFamily="34" charset="0"/>
              </a:endParaRPr>
            </a:p>
          </p:txBody>
        </p:sp>
        <p:sp>
          <p:nvSpPr>
            <p:cNvPr id="9" name="object 7">
              <a:extLst>
                <a:ext uri="{FF2B5EF4-FFF2-40B4-BE49-F238E27FC236}">
                  <a16:creationId xmlns:a16="http://schemas.microsoft.com/office/drawing/2014/main" id="{20081F57-D5F9-A395-3431-46BD62A4C119}"/>
                </a:ext>
              </a:extLst>
            </p:cNvPr>
            <p:cNvSpPr/>
            <p:nvPr/>
          </p:nvSpPr>
          <p:spPr>
            <a:xfrm>
              <a:off x="2665800" y="3612277"/>
              <a:ext cx="3812540" cy="0"/>
            </a:xfrm>
            <a:custGeom>
              <a:avLst/>
              <a:gdLst/>
              <a:ahLst/>
              <a:cxnLst/>
              <a:rect l="l" t="t" r="r" b="b"/>
              <a:pathLst>
                <a:path w="3812540">
                  <a:moveTo>
                    <a:pt x="0" y="0"/>
                  </a:moveTo>
                  <a:lnTo>
                    <a:pt x="3812399" y="0"/>
                  </a:lnTo>
                </a:path>
              </a:pathLst>
            </a:custGeom>
            <a:ln w="19049">
              <a:solidFill>
                <a:srgbClr val="1A1A1A"/>
              </a:solidFill>
            </a:ln>
          </p:spPr>
          <p:txBody>
            <a:bodyPr wrap="square" lIns="0" tIns="0" rIns="0" bIns="0" rtlCol="0"/>
            <a:lstStyle/>
            <a:p>
              <a:endParaRPr dirty="0">
                <a:latin typeface="Corbel" panose="020B0503020204020204" pitchFamily="34" charset="0"/>
              </a:endParaRPr>
            </a:p>
          </p:txBody>
        </p:sp>
      </p:grpSp>
      <p:sp>
        <p:nvSpPr>
          <p:cNvPr id="10" name="object 8">
            <a:extLst>
              <a:ext uri="{FF2B5EF4-FFF2-40B4-BE49-F238E27FC236}">
                <a16:creationId xmlns:a16="http://schemas.microsoft.com/office/drawing/2014/main" id="{25DE99F1-DB81-8A15-5BF3-738E2B022740}"/>
              </a:ext>
            </a:extLst>
          </p:cNvPr>
          <p:cNvSpPr txBox="1"/>
          <p:nvPr/>
        </p:nvSpPr>
        <p:spPr>
          <a:xfrm>
            <a:off x="3349489" y="4468223"/>
            <a:ext cx="555625" cy="269240"/>
          </a:xfrm>
          <a:prstGeom prst="rect">
            <a:avLst/>
          </a:prstGeom>
        </p:spPr>
        <p:txBody>
          <a:bodyPr vert="horz" wrap="square" lIns="0" tIns="12700" rIns="0" bIns="0" rtlCol="0">
            <a:spAutoFit/>
          </a:bodyPr>
          <a:lstStyle/>
          <a:p>
            <a:pPr marL="12700">
              <a:lnSpc>
                <a:spcPct val="100000"/>
              </a:lnSpc>
              <a:spcBef>
                <a:spcPts val="100"/>
              </a:spcBef>
            </a:pPr>
            <a:r>
              <a:rPr sz="1600" spc="-40" dirty="0">
                <a:latin typeface="Corbel" panose="020B0503020204020204" pitchFamily="34" charset="0"/>
              </a:rPr>
              <a:t>PNPP</a:t>
            </a:r>
            <a:endParaRPr sz="1600" dirty="0">
              <a:latin typeface="Corbel" panose="020B0503020204020204" pitchFamily="34" charset="0"/>
            </a:endParaRPr>
          </a:p>
        </p:txBody>
      </p:sp>
      <p:sp>
        <p:nvSpPr>
          <p:cNvPr id="11" name="object 9">
            <a:extLst>
              <a:ext uri="{FF2B5EF4-FFF2-40B4-BE49-F238E27FC236}">
                <a16:creationId xmlns:a16="http://schemas.microsoft.com/office/drawing/2014/main" id="{27A1B65E-48AA-2C84-A1B5-ACC1A749A0A5}"/>
              </a:ext>
            </a:extLst>
          </p:cNvPr>
          <p:cNvSpPr txBox="1"/>
          <p:nvPr/>
        </p:nvSpPr>
        <p:spPr>
          <a:xfrm>
            <a:off x="4263889" y="4468223"/>
            <a:ext cx="555625" cy="269240"/>
          </a:xfrm>
          <a:prstGeom prst="rect">
            <a:avLst/>
          </a:prstGeom>
        </p:spPr>
        <p:txBody>
          <a:bodyPr vert="horz" wrap="square" lIns="0" tIns="12700" rIns="0" bIns="0" rtlCol="0">
            <a:spAutoFit/>
          </a:bodyPr>
          <a:lstStyle/>
          <a:p>
            <a:pPr marL="12700">
              <a:lnSpc>
                <a:spcPct val="100000"/>
              </a:lnSpc>
              <a:spcBef>
                <a:spcPts val="100"/>
              </a:spcBef>
            </a:pPr>
            <a:r>
              <a:rPr sz="1600" spc="-40" dirty="0">
                <a:latin typeface="Corbel" panose="020B0503020204020204" pitchFamily="34" charset="0"/>
              </a:rPr>
              <a:t>PPNP</a:t>
            </a:r>
            <a:endParaRPr sz="1600" dirty="0">
              <a:latin typeface="Corbel" panose="020B0503020204020204" pitchFamily="34" charset="0"/>
            </a:endParaRPr>
          </a:p>
        </p:txBody>
      </p:sp>
      <p:sp>
        <p:nvSpPr>
          <p:cNvPr id="12" name="object 10">
            <a:extLst>
              <a:ext uri="{FF2B5EF4-FFF2-40B4-BE49-F238E27FC236}">
                <a16:creationId xmlns:a16="http://schemas.microsoft.com/office/drawing/2014/main" id="{74EA2189-7BC0-F939-594E-35D661D6A276}"/>
              </a:ext>
            </a:extLst>
          </p:cNvPr>
          <p:cNvSpPr txBox="1"/>
          <p:nvPr/>
        </p:nvSpPr>
        <p:spPr>
          <a:xfrm>
            <a:off x="5203899" y="4468223"/>
            <a:ext cx="555625" cy="269240"/>
          </a:xfrm>
          <a:prstGeom prst="rect">
            <a:avLst/>
          </a:prstGeom>
        </p:spPr>
        <p:txBody>
          <a:bodyPr vert="horz" wrap="square" lIns="0" tIns="12700" rIns="0" bIns="0" rtlCol="0">
            <a:spAutoFit/>
          </a:bodyPr>
          <a:lstStyle/>
          <a:p>
            <a:pPr marL="12700">
              <a:lnSpc>
                <a:spcPct val="100000"/>
              </a:lnSpc>
              <a:spcBef>
                <a:spcPts val="100"/>
              </a:spcBef>
            </a:pPr>
            <a:r>
              <a:rPr sz="1600" spc="-40" dirty="0">
                <a:latin typeface="Corbel" panose="020B0503020204020204" pitchFamily="34" charset="0"/>
              </a:rPr>
              <a:t>PPPN</a:t>
            </a:r>
            <a:endParaRPr sz="1600" dirty="0">
              <a:latin typeface="Corbel" panose="020B0503020204020204" pitchFamily="34" charset="0"/>
            </a:endParaRPr>
          </a:p>
        </p:txBody>
      </p:sp>
      <p:sp>
        <p:nvSpPr>
          <p:cNvPr id="13" name="object 11">
            <a:extLst>
              <a:ext uri="{FF2B5EF4-FFF2-40B4-BE49-F238E27FC236}">
                <a16:creationId xmlns:a16="http://schemas.microsoft.com/office/drawing/2014/main" id="{92FCD0EA-8F8B-7C87-1B6F-8BE19F74252A}"/>
              </a:ext>
            </a:extLst>
          </p:cNvPr>
          <p:cNvSpPr txBox="1"/>
          <p:nvPr/>
        </p:nvSpPr>
        <p:spPr>
          <a:xfrm>
            <a:off x="3507768" y="2756103"/>
            <a:ext cx="238760" cy="228268"/>
          </a:xfrm>
          <a:prstGeom prst="rect">
            <a:avLst/>
          </a:prstGeom>
        </p:spPr>
        <p:txBody>
          <a:bodyPr vert="horz" wrap="square" lIns="0" tIns="12700" rIns="0" bIns="0" rtlCol="0">
            <a:spAutoFit/>
          </a:bodyPr>
          <a:lstStyle/>
          <a:p>
            <a:pPr marL="12700">
              <a:lnSpc>
                <a:spcPct val="100000"/>
              </a:lnSpc>
              <a:spcBef>
                <a:spcPts val="100"/>
              </a:spcBef>
            </a:pPr>
            <a:r>
              <a:rPr sz="1400" spc="25" dirty="0">
                <a:latin typeface="Corbel" panose="020B0503020204020204" pitchFamily="34" charset="0"/>
              </a:rPr>
              <a:t>62</a:t>
            </a:r>
            <a:endParaRPr sz="1400" dirty="0">
              <a:latin typeface="Corbel" panose="020B0503020204020204" pitchFamily="34" charset="0"/>
            </a:endParaRPr>
          </a:p>
        </p:txBody>
      </p:sp>
      <p:sp>
        <p:nvSpPr>
          <p:cNvPr id="14" name="object 12">
            <a:extLst>
              <a:ext uri="{FF2B5EF4-FFF2-40B4-BE49-F238E27FC236}">
                <a16:creationId xmlns:a16="http://schemas.microsoft.com/office/drawing/2014/main" id="{1C7EEA85-0F88-C775-131B-CBE0EE8E01C1}"/>
              </a:ext>
            </a:extLst>
          </p:cNvPr>
          <p:cNvSpPr txBox="1"/>
          <p:nvPr/>
        </p:nvSpPr>
        <p:spPr>
          <a:xfrm>
            <a:off x="4422168" y="2798851"/>
            <a:ext cx="238760" cy="228268"/>
          </a:xfrm>
          <a:prstGeom prst="rect">
            <a:avLst/>
          </a:prstGeom>
        </p:spPr>
        <p:txBody>
          <a:bodyPr vert="horz" wrap="square" lIns="0" tIns="12700" rIns="0" bIns="0" rtlCol="0">
            <a:spAutoFit/>
          </a:bodyPr>
          <a:lstStyle/>
          <a:p>
            <a:pPr marL="12700">
              <a:lnSpc>
                <a:spcPct val="100000"/>
              </a:lnSpc>
              <a:spcBef>
                <a:spcPts val="100"/>
              </a:spcBef>
            </a:pPr>
            <a:r>
              <a:rPr sz="1400" spc="25" dirty="0">
                <a:latin typeface="Corbel" panose="020B0503020204020204" pitchFamily="34" charset="0"/>
              </a:rPr>
              <a:t>60</a:t>
            </a:r>
            <a:endParaRPr sz="1400" dirty="0">
              <a:latin typeface="Corbel" panose="020B0503020204020204" pitchFamily="34" charset="0"/>
            </a:endParaRPr>
          </a:p>
        </p:txBody>
      </p:sp>
      <p:sp>
        <p:nvSpPr>
          <p:cNvPr id="15" name="object 13">
            <a:extLst>
              <a:ext uri="{FF2B5EF4-FFF2-40B4-BE49-F238E27FC236}">
                <a16:creationId xmlns:a16="http://schemas.microsoft.com/office/drawing/2014/main" id="{CE001453-08F0-ED18-66D9-A477AD8C0CCA}"/>
              </a:ext>
            </a:extLst>
          </p:cNvPr>
          <p:cNvSpPr txBox="1"/>
          <p:nvPr/>
        </p:nvSpPr>
        <p:spPr>
          <a:xfrm>
            <a:off x="5336569" y="3850876"/>
            <a:ext cx="238760" cy="228268"/>
          </a:xfrm>
          <a:prstGeom prst="rect">
            <a:avLst/>
          </a:prstGeom>
        </p:spPr>
        <p:txBody>
          <a:bodyPr vert="horz" wrap="square" lIns="0" tIns="12700" rIns="0" bIns="0" rtlCol="0">
            <a:spAutoFit/>
          </a:bodyPr>
          <a:lstStyle/>
          <a:p>
            <a:pPr marL="12700">
              <a:lnSpc>
                <a:spcPct val="100000"/>
              </a:lnSpc>
              <a:spcBef>
                <a:spcPts val="100"/>
              </a:spcBef>
            </a:pPr>
            <a:r>
              <a:rPr sz="1400" spc="25" dirty="0">
                <a:latin typeface="Corbel" panose="020B0503020204020204" pitchFamily="34" charset="0"/>
              </a:rPr>
              <a:t>12</a:t>
            </a:r>
            <a:endParaRPr sz="1400" dirty="0">
              <a:latin typeface="Corbel" panose="020B0503020204020204" pitchFamily="34" charset="0"/>
            </a:endParaRPr>
          </a:p>
        </p:txBody>
      </p:sp>
      <p:sp>
        <p:nvSpPr>
          <p:cNvPr id="16" name="TextBox 15">
            <a:extLst>
              <a:ext uri="{FF2B5EF4-FFF2-40B4-BE49-F238E27FC236}">
                <a16:creationId xmlns:a16="http://schemas.microsoft.com/office/drawing/2014/main" id="{8A103C79-AF7A-74BE-A029-51190F669FC2}"/>
              </a:ext>
            </a:extLst>
          </p:cNvPr>
          <p:cNvSpPr txBox="1"/>
          <p:nvPr/>
        </p:nvSpPr>
        <p:spPr>
          <a:xfrm>
            <a:off x="2514853" y="2122553"/>
            <a:ext cx="457200" cy="307777"/>
          </a:xfrm>
          <a:prstGeom prst="rect">
            <a:avLst/>
          </a:prstGeom>
          <a:noFill/>
        </p:spPr>
        <p:txBody>
          <a:bodyPr wrap="square">
            <a:spAutoFit/>
          </a:bodyPr>
          <a:lstStyle/>
          <a:p>
            <a:pPr marL="13970">
              <a:lnSpc>
                <a:spcPct val="100000"/>
              </a:lnSpc>
            </a:pPr>
            <a:r>
              <a:rPr lang="en-US" sz="1400" spc="25" dirty="0">
                <a:latin typeface="Corbel" panose="020B0503020204020204" pitchFamily="34" charset="0"/>
              </a:rPr>
              <a:t>90</a:t>
            </a:r>
            <a:endParaRPr lang="en-US" sz="1400" dirty="0">
              <a:latin typeface="Corbel" panose="020B0503020204020204" pitchFamily="34" charset="0"/>
            </a:endParaRPr>
          </a:p>
        </p:txBody>
      </p:sp>
      <p:sp>
        <p:nvSpPr>
          <p:cNvPr id="17" name="object 14">
            <a:extLst>
              <a:ext uri="{FF2B5EF4-FFF2-40B4-BE49-F238E27FC236}">
                <a16:creationId xmlns:a16="http://schemas.microsoft.com/office/drawing/2014/main" id="{8FB5B8ED-C709-A5B4-3FB8-ACF7FD74092B}"/>
              </a:ext>
            </a:extLst>
          </p:cNvPr>
          <p:cNvSpPr txBox="1"/>
          <p:nvPr/>
        </p:nvSpPr>
        <p:spPr>
          <a:xfrm>
            <a:off x="5497960" y="2074161"/>
            <a:ext cx="3294351" cy="1270861"/>
          </a:xfrm>
          <a:prstGeom prst="rect">
            <a:avLst/>
          </a:prstGeom>
          <a:solidFill>
            <a:schemeClr val="bg2">
              <a:lumMod val="20000"/>
              <a:lumOff val="80000"/>
            </a:schemeClr>
          </a:solidFill>
        </p:spPr>
        <p:style>
          <a:lnRef idx="2">
            <a:schemeClr val="accent1"/>
          </a:lnRef>
          <a:fillRef idx="1">
            <a:schemeClr val="lt1"/>
          </a:fillRef>
          <a:effectRef idx="0">
            <a:schemeClr val="accent1"/>
          </a:effectRef>
          <a:fontRef idx="minor">
            <a:schemeClr val="dk1"/>
          </a:fontRef>
        </p:style>
        <p:txBody>
          <a:bodyPr vert="horz" wrap="square" lIns="0" tIns="100330" rIns="0" bIns="0" rtlCol="0">
            <a:spAutoFit/>
          </a:bodyPr>
          <a:lstStyle/>
          <a:p>
            <a:pPr marL="95250">
              <a:lnSpc>
                <a:spcPct val="100000"/>
              </a:lnSpc>
              <a:spcBef>
                <a:spcPts val="2280"/>
              </a:spcBef>
              <a:tabLst>
                <a:tab pos="469265" algn="l"/>
                <a:tab pos="469900" algn="l"/>
              </a:tabLst>
            </a:pPr>
            <a:r>
              <a:rPr lang="en-US" sz="1900" spc="-90" dirty="0">
                <a:latin typeface="Corbel" panose="020B0503020204020204" pitchFamily="34" charset="0"/>
              </a:rPr>
              <a:t>Recency</a:t>
            </a:r>
            <a:r>
              <a:rPr lang="en-US" sz="1900" spc="5" dirty="0">
                <a:latin typeface="Corbel" panose="020B0503020204020204" pitchFamily="34" charset="0"/>
              </a:rPr>
              <a:t> </a:t>
            </a:r>
            <a:r>
              <a:rPr lang="en-US" sz="1900" spc="-85" dirty="0">
                <a:latin typeface="Corbel" panose="020B0503020204020204" pitchFamily="34" charset="0"/>
              </a:rPr>
              <a:t>bias:</a:t>
            </a:r>
            <a:r>
              <a:rPr lang="en-US" sz="1900" spc="-40" dirty="0">
                <a:latin typeface="Corbel" panose="020B0503020204020204" pitchFamily="34" charset="0"/>
              </a:rPr>
              <a:t> </a:t>
            </a:r>
            <a:r>
              <a:rPr lang="en-US" sz="1900" spc="-10" dirty="0">
                <a:latin typeface="Corbel" panose="020B0503020204020204" pitchFamily="34" charset="0"/>
              </a:rPr>
              <a:t>examples</a:t>
            </a:r>
            <a:r>
              <a:rPr lang="en-US" sz="1900" spc="-30" dirty="0">
                <a:latin typeface="Corbel" panose="020B0503020204020204" pitchFamily="34" charset="0"/>
              </a:rPr>
              <a:t> </a:t>
            </a:r>
            <a:r>
              <a:rPr lang="en-US" sz="1900" spc="-20" dirty="0">
                <a:latin typeface="Corbel" panose="020B0503020204020204" pitchFamily="34" charset="0"/>
              </a:rPr>
              <a:t>near</a:t>
            </a:r>
            <a:r>
              <a:rPr lang="en-US" sz="1900" spc="-25" dirty="0">
                <a:latin typeface="Corbel" panose="020B0503020204020204" pitchFamily="34" charset="0"/>
              </a:rPr>
              <a:t> </a:t>
            </a:r>
            <a:r>
              <a:rPr lang="en-US" sz="1900" dirty="0">
                <a:latin typeface="Corbel" panose="020B0503020204020204" pitchFamily="34" charset="0"/>
              </a:rPr>
              <a:t>end</a:t>
            </a:r>
            <a:r>
              <a:rPr lang="en-US" sz="1900" spc="-30" dirty="0">
                <a:latin typeface="Corbel" panose="020B0503020204020204" pitchFamily="34" charset="0"/>
              </a:rPr>
              <a:t> </a:t>
            </a:r>
            <a:r>
              <a:rPr lang="en-US" sz="1900" dirty="0">
                <a:latin typeface="Corbel" panose="020B0503020204020204" pitchFamily="34" charset="0"/>
              </a:rPr>
              <a:t>of</a:t>
            </a:r>
            <a:r>
              <a:rPr lang="en-US" sz="1900" spc="-30" dirty="0">
                <a:latin typeface="Corbel" panose="020B0503020204020204" pitchFamily="34" charset="0"/>
              </a:rPr>
              <a:t> </a:t>
            </a:r>
            <a:r>
              <a:rPr lang="en-US" sz="1900" dirty="0">
                <a:latin typeface="Corbel" panose="020B0503020204020204" pitchFamily="34" charset="0"/>
              </a:rPr>
              <a:t>prompt</a:t>
            </a:r>
            <a:r>
              <a:rPr lang="en-US" sz="1900" spc="-30" dirty="0">
                <a:latin typeface="Corbel" panose="020B0503020204020204" pitchFamily="34" charset="0"/>
              </a:rPr>
              <a:t> </a:t>
            </a:r>
            <a:r>
              <a:rPr lang="en-US" sz="1900" dirty="0">
                <a:latin typeface="Corbel" panose="020B0503020204020204" pitchFamily="34" charset="0"/>
              </a:rPr>
              <a:t>dominate</a:t>
            </a:r>
            <a:r>
              <a:rPr lang="en-US" sz="1900" spc="-30" dirty="0">
                <a:latin typeface="Corbel" panose="020B0503020204020204" pitchFamily="34" charset="0"/>
              </a:rPr>
              <a:t> </a:t>
            </a:r>
            <a:r>
              <a:rPr lang="en-US" sz="1900" spc="-10" dirty="0">
                <a:latin typeface="Corbel" panose="020B0503020204020204" pitchFamily="34" charset="0"/>
              </a:rPr>
              <a:t>predictions — </a:t>
            </a:r>
            <a:r>
              <a:rPr lang="en-US" sz="1900" dirty="0">
                <a:latin typeface="Corbel" panose="020B0503020204020204" pitchFamily="34" charset="0"/>
              </a:rPr>
              <a:t>Explains</a:t>
            </a:r>
            <a:r>
              <a:rPr lang="en-US" sz="1900" spc="-55" dirty="0">
                <a:latin typeface="Corbel" panose="020B0503020204020204" pitchFamily="34" charset="0"/>
              </a:rPr>
              <a:t> </a:t>
            </a:r>
            <a:r>
              <a:rPr lang="en-US" sz="1900" spc="-35" dirty="0">
                <a:latin typeface="Corbel" panose="020B0503020204020204" pitchFamily="34" charset="0"/>
              </a:rPr>
              <a:t>variance</a:t>
            </a:r>
            <a:r>
              <a:rPr lang="en-US" sz="1900" spc="-50" dirty="0">
                <a:latin typeface="Corbel" panose="020B0503020204020204" pitchFamily="34" charset="0"/>
              </a:rPr>
              <a:t> </a:t>
            </a:r>
            <a:r>
              <a:rPr lang="en-US" sz="1900" spc="-40" dirty="0">
                <a:latin typeface="Corbel" panose="020B0503020204020204" pitchFamily="34" charset="0"/>
              </a:rPr>
              <a:t>across</a:t>
            </a:r>
            <a:r>
              <a:rPr lang="en-US" sz="1900" spc="-70" dirty="0">
                <a:latin typeface="Corbel" panose="020B0503020204020204" pitchFamily="34" charset="0"/>
              </a:rPr>
              <a:t> </a:t>
            </a:r>
            <a:r>
              <a:rPr lang="en-US" sz="1900" dirty="0">
                <a:latin typeface="Corbel" panose="020B0503020204020204" pitchFamily="34" charset="0"/>
              </a:rPr>
              <a:t>example</a:t>
            </a:r>
            <a:r>
              <a:rPr lang="en-US" sz="1900" spc="-55" dirty="0">
                <a:latin typeface="Corbel" panose="020B0503020204020204" pitchFamily="34" charset="0"/>
              </a:rPr>
              <a:t> </a:t>
            </a:r>
            <a:r>
              <a:rPr lang="en-US" sz="1900" spc="-10" dirty="0">
                <a:latin typeface="Corbel" panose="020B0503020204020204" pitchFamily="34" charset="0"/>
              </a:rPr>
              <a:t>permutations!</a:t>
            </a:r>
            <a:endParaRPr lang="en-US" sz="1900" dirty="0">
              <a:latin typeface="Corbel" panose="020B0503020204020204" pitchFamily="34" charset="0"/>
            </a:endParaRPr>
          </a:p>
        </p:txBody>
      </p:sp>
      <p:sp>
        <p:nvSpPr>
          <p:cNvPr id="18" name="object 7">
            <a:extLst>
              <a:ext uri="{FF2B5EF4-FFF2-40B4-BE49-F238E27FC236}">
                <a16:creationId xmlns:a16="http://schemas.microsoft.com/office/drawing/2014/main" id="{9B42F983-1989-DC11-591D-D5BE3BB7F306}"/>
              </a:ext>
            </a:extLst>
          </p:cNvPr>
          <p:cNvSpPr txBox="1"/>
          <p:nvPr/>
        </p:nvSpPr>
        <p:spPr>
          <a:xfrm>
            <a:off x="1185862" y="4867808"/>
            <a:ext cx="6772275" cy="192360"/>
          </a:xfrm>
          <a:prstGeom prst="rect">
            <a:avLst/>
          </a:prstGeom>
        </p:spPr>
        <p:txBody>
          <a:bodyPr vert="horz" wrap="square" lIns="0" tIns="0" rIns="0" bIns="0" rtlCol="0">
            <a:spAutoFit/>
          </a:bodyPr>
          <a:lstStyle/>
          <a:p>
            <a:pPr marL="12700">
              <a:lnSpc>
                <a:spcPts val="1480"/>
              </a:lnSpc>
            </a:pPr>
            <a:r>
              <a:rPr lang="en-US" sz="1250" dirty="0">
                <a:solidFill>
                  <a:schemeClr val="bg1">
                    <a:lumMod val="50000"/>
                  </a:schemeClr>
                </a:solidFill>
                <a:latin typeface="Corbel" panose="020B0503020204020204" pitchFamily="34" charset="0"/>
              </a:rPr>
              <a:t>[</a:t>
            </a:r>
            <a:r>
              <a:rPr sz="1250" dirty="0">
                <a:solidFill>
                  <a:schemeClr val="bg1">
                    <a:lumMod val="50000"/>
                  </a:schemeClr>
                </a:solidFill>
                <a:latin typeface="Corbel" panose="020B0503020204020204" pitchFamily="34" charset="0"/>
                <a:hlinkClick r:id="rId3"/>
              </a:rPr>
              <a:t>“Calibrate </a:t>
            </a:r>
            <a:r>
              <a:rPr sz="1250" spc="-5" dirty="0">
                <a:solidFill>
                  <a:schemeClr val="bg1">
                    <a:lumMod val="50000"/>
                  </a:schemeClr>
                </a:solidFill>
                <a:latin typeface="Corbel" panose="020B0503020204020204" pitchFamily="34" charset="0"/>
                <a:hlinkClick r:id="rId3"/>
              </a:rPr>
              <a:t>Before Use: Improving Few-Shot Performance of Language</a:t>
            </a:r>
            <a:r>
              <a:rPr sz="1250" spc="-45" dirty="0">
                <a:solidFill>
                  <a:schemeClr val="bg1">
                    <a:lumMod val="50000"/>
                  </a:schemeClr>
                </a:solidFill>
                <a:latin typeface="Corbel" panose="020B0503020204020204" pitchFamily="34" charset="0"/>
                <a:hlinkClick r:id="rId3"/>
              </a:rPr>
              <a:t> </a:t>
            </a:r>
            <a:r>
              <a:rPr sz="1250" dirty="0">
                <a:solidFill>
                  <a:schemeClr val="bg1">
                    <a:lumMod val="50000"/>
                  </a:schemeClr>
                </a:solidFill>
                <a:latin typeface="Corbel" panose="020B0503020204020204" pitchFamily="34" charset="0"/>
                <a:hlinkClick r:id="rId3"/>
              </a:rPr>
              <a:t>Models</a:t>
            </a:r>
            <a:r>
              <a:rPr lang="en-US" sz="1250" dirty="0">
                <a:solidFill>
                  <a:schemeClr val="bg1">
                    <a:lumMod val="50000"/>
                  </a:schemeClr>
                </a:solidFill>
                <a:latin typeface="Corbel" panose="020B0503020204020204" pitchFamily="34" charset="0"/>
                <a:hlinkClick r:id="rId3"/>
              </a:rPr>
              <a:t>.</a:t>
            </a:r>
            <a:r>
              <a:rPr sz="1250" dirty="0">
                <a:solidFill>
                  <a:schemeClr val="bg1">
                    <a:lumMod val="50000"/>
                  </a:schemeClr>
                </a:solidFill>
                <a:latin typeface="Corbel" panose="020B0503020204020204" pitchFamily="34" charset="0"/>
                <a:hlinkClick r:id="rId3"/>
              </a:rPr>
              <a:t>”</a:t>
            </a:r>
            <a:r>
              <a:rPr lang="en-US" sz="1250" dirty="0">
                <a:solidFill>
                  <a:schemeClr val="bg1">
                    <a:lumMod val="50000"/>
                  </a:schemeClr>
                </a:solidFill>
                <a:latin typeface="Corbel" panose="020B0503020204020204" pitchFamily="34" charset="0"/>
                <a:hlinkClick r:id="rId3"/>
              </a:rPr>
              <a:t> </a:t>
            </a:r>
            <a:r>
              <a:rPr lang="en-US" sz="1250" spc="-5" dirty="0">
                <a:solidFill>
                  <a:schemeClr val="bg1">
                    <a:lumMod val="50000"/>
                  </a:schemeClr>
                </a:solidFill>
                <a:uFill>
                  <a:solidFill>
                    <a:srgbClr val="FF5252"/>
                  </a:solidFill>
                </a:uFill>
                <a:latin typeface="Corbel" panose="020B0503020204020204" pitchFamily="34" charset="0"/>
                <a:hlinkClick r:id="rId3"/>
              </a:rPr>
              <a:t>Zhao et al. 2021</a:t>
            </a:r>
            <a:r>
              <a:rPr lang="en-US" sz="1250" spc="-5" dirty="0">
                <a:solidFill>
                  <a:schemeClr val="bg1">
                    <a:lumMod val="50000"/>
                  </a:schemeClr>
                </a:solidFill>
                <a:uFill>
                  <a:solidFill>
                    <a:srgbClr val="FF5252"/>
                  </a:solidFill>
                </a:uFill>
                <a:latin typeface="Corbel" panose="020B0503020204020204" pitchFamily="34" charset="0"/>
              </a:rPr>
              <a:t>]</a:t>
            </a:r>
            <a:endParaRPr sz="1250" dirty="0">
              <a:solidFill>
                <a:schemeClr val="bg1">
                  <a:lumMod val="50000"/>
                </a:schemeClr>
              </a:solidFill>
              <a:latin typeface="Corbel" panose="020B0503020204020204" pitchFamily="34" charset="0"/>
            </a:endParaRPr>
          </a:p>
        </p:txBody>
      </p:sp>
    </p:spTree>
    <p:extLst>
      <p:ext uri="{BB962C8B-B14F-4D97-AF65-F5344CB8AC3E}">
        <p14:creationId xmlns:p14="http://schemas.microsoft.com/office/powerpoint/2010/main" val="27040399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EA5E2-D5B4-2996-4C62-1A4E65B9A2EE}"/>
              </a:ext>
            </a:extLst>
          </p:cNvPr>
          <p:cNvSpPr>
            <a:spLocks noGrp="1"/>
          </p:cNvSpPr>
          <p:nvPr>
            <p:ph type="title"/>
          </p:nvPr>
        </p:nvSpPr>
        <p:spPr/>
        <p:txBody>
          <a:bodyPr>
            <a:normAutofit/>
          </a:bodyPr>
          <a:lstStyle/>
          <a:p>
            <a:r>
              <a:rPr lang="en-US" spc="-30" dirty="0"/>
              <a:t>Surface </a:t>
            </a:r>
            <a:r>
              <a:rPr lang="en-US" spc="-15" dirty="0"/>
              <a:t>Form</a:t>
            </a:r>
            <a:r>
              <a:rPr lang="en-US" spc="50" dirty="0"/>
              <a:t> </a:t>
            </a:r>
            <a:r>
              <a:rPr lang="en-US" spc="30" dirty="0"/>
              <a:t>Competition</a:t>
            </a:r>
            <a:endParaRPr lang="en-US" dirty="0"/>
          </a:p>
        </p:txBody>
      </p:sp>
      <p:sp>
        <p:nvSpPr>
          <p:cNvPr id="3" name="Text Placeholder 2">
            <a:extLst>
              <a:ext uri="{FF2B5EF4-FFF2-40B4-BE49-F238E27FC236}">
                <a16:creationId xmlns:a16="http://schemas.microsoft.com/office/drawing/2014/main" id="{FBCA687E-BEFF-5548-4D28-7D2CB84E9FA8}"/>
              </a:ext>
            </a:extLst>
          </p:cNvPr>
          <p:cNvSpPr>
            <a:spLocks noGrp="1"/>
          </p:cNvSpPr>
          <p:nvPr>
            <p:ph type="body" sz="quarter" idx="16"/>
          </p:nvPr>
        </p:nvSpPr>
        <p:spPr/>
        <p:txBody>
          <a:bodyPr/>
          <a:lstStyle/>
          <a:p>
            <a:endParaRPr lang="en-US"/>
          </a:p>
        </p:txBody>
      </p:sp>
      <p:pic>
        <p:nvPicPr>
          <p:cNvPr id="5" name="Content Placeholder 4" descr="Diagram&#10;&#10;Description automatically generated">
            <a:extLst>
              <a:ext uri="{FF2B5EF4-FFF2-40B4-BE49-F238E27FC236}">
                <a16:creationId xmlns:a16="http://schemas.microsoft.com/office/drawing/2014/main" id="{77187E81-FCB2-5E90-C4A3-D8742A6FA071}"/>
              </a:ext>
            </a:extLst>
          </p:cNvPr>
          <p:cNvPicPr>
            <a:picLocks noGrp="1" noChangeAspect="1"/>
          </p:cNvPicPr>
          <p:nvPr>
            <p:ph idx="4294967295"/>
          </p:nvPr>
        </p:nvPicPr>
        <p:blipFill>
          <a:blip r:embed="rId3"/>
          <a:stretch>
            <a:fillRect/>
          </a:stretch>
        </p:blipFill>
        <p:spPr>
          <a:xfrm>
            <a:off x="582612" y="1012271"/>
            <a:ext cx="7978775" cy="3348037"/>
          </a:xfrm>
          <a:prstGeom prst="rect">
            <a:avLst/>
          </a:prstGeom>
        </p:spPr>
      </p:pic>
      <p:sp>
        <p:nvSpPr>
          <p:cNvPr id="6" name="Google Shape;138;g1501cc781cf_0_0">
            <a:extLst>
              <a:ext uri="{FF2B5EF4-FFF2-40B4-BE49-F238E27FC236}">
                <a16:creationId xmlns:a16="http://schemas.microsoft.com/office/drawing/2014/main" id="{0159D664-6F73-D323-2916-36DBC98F13D3}"/>
              </a:ext>
            </a:extLst>
          </p:cNvPr>
          <p:cNvSpPr txBox="1"/>
          <p:nvPr/>
        </p:nvSpPr>
        <p:spPr>
          <a:xfrm>
            <a:off x="2586780" y="4865004"/>
            <a:ext cx="349823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dirty="0">
                <a:latin typeface="Corbel"/>
                <a:ea typeface="Corbel"/>
                <a:cs typeface="Corbel"/>
                <a:sym typeface="Corbel"/>
              </a:rPr>
              <a:t>[Slide credit: </a:t>
            </a:r>
            <a:r>
              <a:rPr lang="en-US" sz="900" dirty="0">
                <a:latin typeface="Corbel"/>
                <a:ea typeface="Corbel"/>
                <a:cs typeface="Corbel"/>
                <a:sym typeface="Corbel"/>
              </a:rPr>
              <a:t>Howard Yen, </a:t>
            </a:r>
            <a:r>
              <a:rPr lang="en-US" sz="900" dirty="0" err="1">
                <a:latin typeface="Corbel"/>
                <a:ea typeface="Corbel"/>
                <a:cs typeface="Corbel"/>
                <a:sym typeface="Corbel"/>
              </a:rPr>
              <a:t>Vishvak</a:t>
            </a:r>
            <a:r>
              <a:rPr lang="en-US" sz="900" dirty="0">
                <a:latin typeface="Corbel"/>
                <a:ea typeface="Corbel"/>
                <a:cs typeface="Corbel"/>
                <a:sym typeface="Corbel"/>
              </a:rPr>
              <a:t> </a:t>
            </a:r>
            <a:r>
              <a:rPr lang="en-US" sz="900" dirty="0" err="1">
                <a:latin typeface="Corbel"/>
                <a:ea typeface="Corbel"/>
                <a:cs typeface="Corbel"/>
                <a:sym typeface="Corbel"/>
              </a:rPr>
              <a:t>Murahari</a:t>
            </a:r>
            <a:r>
              <a:rPr lang="en" sz="900" dirty="0">
                <a:latin typeface="Corbel"/>
                <a:ea typeface="Corbel"/>
                <a:cs typeface="Corbel"/>
                <a:sym typeface="Corbel"/>
              </a:rPr>
              <a:t>]</a:t>
            </a:r>
            <a:endParaRPr sz="900" dirty="0">
              <a:latin typeface="Corbel"/>
              <a:ea typeface="Corbel"/>
              <a:cs typeface="Corbel"/>
              <a:sym typeface="Corbel"/>
            </a:endParaRPr>
          </a:p>
        </p:txBody>
      </p:sp>
      <p:sp>
        <p:nvSpPr>
          <p:cNvPr id="7" name="Rounded Rectangle 6">
            <a:extLst>
              <a:ext uri="{FF2B5EF4-FFF2-40B4-BE49-F238E27FC236}">
                <a16:creationId xmlns:a16="http://schemas.microsoft.com/office/drawing/2014/main" id="{78B6E07B-5518-D2F1-A95A-C76D26C6F879}"/>
              </a:ext>
            </a:extLst>
          </p:cNvPr>
          <p:cNvSpPr/>
          <p:nvPr/>
        </p:nvSpPr>
        <p:spPr>
          <a:xfrm>
            <a:off x="745437" y="4219508"/>
            <a:ext cx="7723579" cy="66461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0" rIns="0" bIns="0" rtlCol="0" anchor="ctr"/>
          <a:lstStyle/>
          <a:p>
            <a:pPr marL="3810" lvl="2" algn="ctr">
              <a:tabLst>
                <a:tab pos="469265" algn="l"/>
                <a:tab pos="469900" algn="l"/>
              </a:tabLst>
            </a:pPr>
            <a:r>
              <a:rPr lang="en-US" sz="1800" dirty="0">
                <a:solidFill>
                  <a:schemeClr val="tx1"/>
                </a:solidFill>
                <a:latin typeface="Corbel" panose="020B0503020204020204" pitchFamily="34" charset="0"/>
              </a:rPr>
              <a:t>Surface forms are competing for probability mass (</a:t>
            </a:r>
            <a:r>
              <a:rPr lang="en-US" sz="1800" dirty="0">
                <a:solidFill>
                  <a:schemeClr val="tx1"/>
                </a:solidFill>
                <a:latin typeface="Corbel" panose="020B0503020204020204" pitchFamily="34" charset="0"/>
                <a:hlinkClick r:id="rId4"/>
              </a:rPr>
              <a:t>Holtzman et al 2021</a:t>
            </a:r>
            <a:r>
              <a:rPr lang="en-US" sz="1800" dirty="0">
                <a:solidFill>
                  <a:schemeClr val="tx1"/>
                </a:solidFill>
                <a:latin typeface="Corbel" panose="020B0503020204020204" pitchFamily="34" charset="0"/>
              </a:rPr>
              <a:t>). </a:t>
            </a:r>
          </a:p>
        </p:txBody>
      </p:sp>
      <p:sp>
        <p:nvSpPr>
          <p:cNvPr id="8" name="object 11">
            <a:extLst>
              <a:ext uri="{FF2B5EF4-FFF2-40B4-BE49-F238E27FC236}">
                <a16:creationId xmlns:a16="http://schemas.microsoft.com/office/drawing/2014/main" id="{C24E359C-BA98-1914-2CAF-6A8BB33A2D79}"/>
              </a:ext>
            </a:extLst>
          </p:cNvPr>
          <p:cNvSpPr/>
          <p:nvPr/>
        </p:nvSpPr>
        <p:spPr>
          <a:xfrm>
            <a:off x="4699893" y="2499145"/>
            <a:ext cx="694821" cy="710971"/>
          </a:xfrm>
          <a:prstGeom prst="rect">
            <a:avLst/>
          </a:prstGeom>
          <a:blipFill>
            <a:blip r:embed="rId5" cstate="print"/>
            <a:stretch>
              <a:fillRect/>
            </a:stretch>
          </a:blipFill>
        </p:spPr>
        <p:txBody>
          <a:bodyPr wrap="square" lIns="0" tIns="0" rIns="0" bIns="0" rtlCol="0"/>
          <a:lstStyle/>
          <a:p>
            <a:endParaRPr dirty="0">
              <a:latin typeface="Corbel" panose="020B0503020204020204" pitchFamily="34" charset="0"/>
            </a:endParaRPr>
          </a:p>
        </p:txBody>
      </p:sp>
    </p:spTree>
    <p:extLst>
      <p:ext uri="{BB962C8B-B14F-4D97-AF65-F5344CB8AC3E}">
        <p14:creationId xmlns:p14="http://schemas.microsoft.com/office/powerpoint/2010/main" val="6119895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5240" rIns="0" bIns="0" rtlCol="0">
            <a:spAutoFit/>
          </a:bodyPr>
          <a:lstStyle/>
          <a:p>
            <a:pPr marL="12700">
              <a:lnSpc>
                <a:spcPct val="100000"/>
              </a:lnSpc>
              <a:spcBef>
                <a:spcPts val="120"/>
              </a:spcBef>
            </a:pPr>
            <a:r>
              <a:rPr spc="-70" dirty="0"/>
              <a:t>Common</a:t>
            </a:r>
            <a:r>
              <a:rPr spc="-80" dirty="0"/>
              <a:t> </a:t>
            </a:r>
            <a:r>
              <a:rPr spc="-65" dirty="0"/>
              <a:t>Token</a:t>
            </a:r>
            <a:r>
              <a:rPr spc="-75" dirty="0"/>
              <a:t> </a:t>
            </a:r>
            <a:r>
              <a:rPr spc="-45" dirty="0"/>
              <a:t>Bias</a:t>
            </a:r>
          </a:p>
        </p:txBody>
      </p:sp>
      <p:sp>
        <p:nvSpPr>
          <p:cNvPr id="4" name="Text Placeholder 3">
            <a:extLst>
              <a:ext uri="{FF2B5EF4-FFF2-40B4-BE49-F238E27FC236}">
                <a16:creationId xmlns:a16="http://schemas.microsoft.com/office/drawing/2014/main" id="{3A276C23-5CE9-4531-1C7D-41756045C85C}"/>
              </a:ext>
            </a:extLst>
          </p:cNvPr>
          <p:cNvSpPr>
            <a:spLocks noGrp="1"/>
          </p:cNvSpPr>
          <p:nvPr>
            <p:ph type="body" sz="quarter" idx="16"/>
          </p:nvPr>
        </p:nvSpPr>
        <p:spPr/>
        <p:txBody>
          <a:bodyPr/>
          <a:lstStyle/>
          <a:p>
            <a:r>
              <a:rPr lang="en-US" dirty="0"/>
              <a:t>Is a bias toward words that are more frequently observed in pre-training data?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5240" rIns="0" bIns="0" rtlCol="0">
            <a:spAutoFit/>
          </a:bodyPr>
          <a:lstStyle/>
          <a:p>
            <a:pPr marL="12700">
              <a:lnSpc>
                <a:spcPct val="100000"/>
              </a:lnSpc>
              <a:spcBef>
                <a:spcPts val="120"/>
              </a:spcBef>
            </a:pPr>
            <a:r>
              <a:rPr spc="-70" dirty="0"/>
              <a:t>Common</a:t>
            </a:r>
            <a:r>
              <a:rPr spc="-80" dirty="0"/>
              <a:t> </a:t>
            </a:r>
            <a:r>
              <a:rPr spc="-65" dirty="0"/>
              <a:t>Token</a:t>
            </a:r>
            <a:r>
              <a:rPr spc="-75" dirty="0"/>
              <a:t> </a:t>
            </a:r>
            <a:r>
              <a:rPr spc="-45" dirty="0"/>
              <a:t>Bias</a:t>
            </a:r>
          </a:p>
        </p:txBody>
      </p:sp>
      <p:sp>
        <p:nvSpPr>
          <p:cNvPr id="11" name="Text Placeholder 10">
            <a:extLst>
              <a:ext uri="{FF2B5EF4-FFF2-40B4-BE49-F238E27FC236}">
                <a16:creationId xmlns:a16="http://schemas.microsoft.com/office/drawing/2014/main" id="{44A93DF7-CAF0-88B8-64CE-D2EBD356C3B1}"/>
              </a:ext>
            </a:extLst>
          </p:cNvPr>
          <p:cNvSpPr>
            <a:spLocks noGrp="1"/>
          </p:cNvSpPr>
          <p:nvPr>
            <p:ph type="body" sz="quarter" idx="16"/>
          </p:nvPr>
        </p:nvSpPr>
        <p:spPr/>
        <p:txBody>
          <a:bodyPr/>
          <a:lstStyle/>
          <a:p>
            <a:endParaRPr lang="en-US"/>
          </a:p>
        </p:txBody>
      </p:sp>
      <p:grpSp>
        <p:nvGrpSpPr>
          <p:cNvPr id="3" name="object 3"/>
          <p:cNvGrpSpPr/>
          <p:nvPr/>
        </p:nvGrpSpPr>
        <p:grpSpPr>
          <a:xfrm>
            <a:off x="1083343" y="900415"/>
            <a:ext cx="3980815" cy="495934"/>
            <a:chOff x="1083343" y="900415"/>
            <a:chExt cx="3980815" cy="495934"/>
          </a:xfrm>
        </p:grpSpPr>
        <p:sp>
          <p:nvSpPr>
            <p:cNvPr id="4" name="object 4"/>
            <p:cNvSpPr/>
            <p:nvPr/>
          </p:nvSpPr>
          <p:spPr>
            <a:xfrm>
              <a:off x="1088105" y="905177"/>
              <a:ext cx="3971290" cy="486409"/>
            </a:xfrm>
            <a:custGeom>
              <a:avLst/>
              <a:gdLst/>
              <a:ahLst/>
              <a:cxnLst/>
              <a:rect l="l" t="t" r="r" b="b"/>
              <a:pathLst>
                <a:path w="3971290" h="486409">
                  <a:moveTo>
                    <a:pt x="3889748" y="486299"/>
                  </a:moveTo>
                  <a:lnTo>
                    <a:pt x="81051" y="486299"/>
                  </a:lnTo>
                  <a:lnTo>
                    <a:pt x="49502" y="479930"/>
                  </a:lnTo>
                  <a:lnTo>
                    <a:pt x="23739" y="462560"/>
                  </a:lnTo>
                  <a:lnTo>
                    <a:pt x="6369" y="436797"/>
                  </a:lnTo>
                  <a:lnTo>
                    <a:pt x="0" y="405248"/>
                  </a:lnTo>
                  <a:lnTo>
                    <a:pt x="0" y="81051"/>
                  </a:lnTo>
                  <a:lnTo>
                    <a:pt x="6369" y="49502"/>
                  </a:lnTo>
                  <a:lnTo>
                    <a:pt x="23739" y="23739"/>
                  </a:lnTo>
                  <a:lnTo>
                    <a:pt x="49502" y="6369"/>
                  </a:lnTo>
                  <a:lnTo>
                    <a:pt x="81051" y="0"/>
                  </a:lnTo>
                  <a:lnTo>
                    <a:pt x="3889748" y="0"/>
                  </a:lnTo>
                  <a:lnTo>
                    <a:pt x="3934715" y="13617"/>
                  </a:lnTo>
                  <a:lnTo>
                    <a:pt x="3964630" y="50034"/>
                  </a:lnTo>
                  <a:lnTo>
                    <a:pt x="3970800" y="81051"/>
                  </a:lnTo>
                  <a:lnTo>
                    <a:pt x="3970800" y="405248"/>
                  </a:lnTo>
                  <a:lnTo>
                    <a:pt x="3964430" y="436797"/>
                  </a:lnTo>
                  <a:lnTo>
                    <a:pt x="3947060" y="462560"/>
                  </a:lnTo>
                  <a:lnTo>
                    <a:pt x="3921297" y="479930"/>
                  </a:lnTo>
                  <a:lnTo>
                    <a:pt x="3889748" y="486299"/>
                  </a:lnTo>
                  <a:close/>
                </a:path>
              </a:pathLst>
            </a:custGeom>
            <a:solidFill>
              <a:srgbClr val="D9D1E9"/>
            </a:solidFill>
          </p:spPr>
          <p:txBody>
            <a:bodyPr wrap="square" lIns="0" tIns="0" rIns="0" bIns="0" rtlCol="0"/>
            <a:lstStyle/>
            <a:p>
              <a:endParaRPr dirty="0">
                <a:latin typeface="Corbel" panose="020B0503020204020204" pitchFamily="34" charset="0"/>
              </a:endParaRPr>
            </a:p>
          </p:txBody>
        </p:sp>
        <p:sp>
          <p:nvSpPr>
            <p:cNvPr id="5" name="object 5"/>
            <p:cNvSpPr/>
            <p:nvPr/>
          </p:nvSpPr>
          <p:spPr>
            <a:xfrm>
              <a:off x="1088105" y="905177"/>
              <a:ext cx="3971290" cy="486409"/>
            </a:xfrm>
            <a:custGeom>
              <a:avLst/>
              <a:gdLst/>
              <a:ahLst/>
              <a:cxnLst/>
              <a:rect l="l" t="t" r="r" b="b"/>
              <a:pathLst>
                <a:path w="3971290" h="486409">
                  <a:moveTo>
                    <a:pt x="0" y="81051"/>
                  </a:moveTo>
                  <a:lnTo>
                    <a:pt x="6369" y="49502"/>
                  </a:lnTo>
                  <a:lnTo>
                    <a:pt x="23739" y="23739"/>
                  </a:lnTo>
                  <a:lnTo>
                    <a:pt x="49502" y="6369"/>
                  </a:lnTo>
                  <a:lnTo>
                    <a:pt x="81051" y="0"/>
                  </a:lnTo>
                  <a:lnTo>
                    <a:pt x="3889748" y="0"/>
                  </a:lnTo>
                  <a:lnTo>
                    <a:pt x="3934715" y="13617"/>
                  </a:lnTo>
                  <a:lnTo>
                    <a:pt x="3964630" y="50034"/>
                  </a:lnTo>
                  <a:lnTo>
                    <a:pt x="3970800" y="81051"/>
                  </a:lnTo>
                  <a:lnTo>
                    <a:pt x="3970800" y="405248"/>
                  </a:lnTo>
                  <a:lnTo>
                    <a:pt x="3964430" y="436797"/>
                  </a:lnTo>
                  <a:lnTo>
                    <a:pt x="3947060" y="462560"/>
                  </a:lnTo>
                  <a:lnTo>
                    <a:pt x="3921297" y="479930"/>
                  </a:lnTo>
                  <a:lnTo>
                    <a:pt x="3889748" y="486299"/>
                  </a:lnTo>
                  <a:lnTo>
                    <a:pt x="81051" y="486299"/>
                  </a:lnTo>
                  <a:lnTo>
                    <a:pt x="49502" y="479930"/>
                  </a:lnTo>
                  <a:lnTo>
                    <a:pt x="23739" y="462560"/>
                  </a:lnTo>
                  <a:lnTo>
                    <a:pt x="6369" y="436797"/>
                  </a:lnTo>
                  <a:lnTo>
                    <a:pt x="0" y="405248"/>
                  </a:lnTo>
                  <a:lnTo>
                    <a:pt x="0" y="81051"/>
                  </a:lnTo>
                  <a:close/>
                </a:path>
              </a:pathLst>
            </a:custGeom>
            <a:ln w="9524">
              <a:solidFill>
                <a:srgbClr val="000000"/>
              </a:solidFill>
            </a:ln>
          </p:spPr>
          <p:txBody>
            <a:bodyPr wrap="square" lIns="0" tIns="0" rIns="0" bIns="0" rtlCol="0"/>
            <a:lstStyle/>
            <a:p>
              <a:endParaRPr dirty="0">
                <a:latin typeface="Corbel" panose="020B0503020204020204" pitchFamily="34" charset="0"/>
              </a:endParaRPr>
            </a:p>
          </p:txBody>
        </p:sp>
      </p:grpSp>
      <p:sp>
        <p:nvSpPr>
          <p:cNvPr id="6" name="object 6"/>
          <p:cNvSpPr txBox="1"/>
          <p:nvPr/>
        </p:nvSpPr>
        <p:spPr>
          <a:xfrm>
            <a:off x="1978939" y="947731"/>
            <a:ext cx="2190115" cy="375920"/>
          </a:xfrm>
          <a:prstGeom prst="rect">
            <a:avLst/>
          </a:prstGeom>
        </p:spPr>
        <p:txBody>
          <a:bodyPr vert="horz" wrap="square" lIns="0" tIns="12700" rIns="0" bIns="0" rtlCol="0">
            <a:spAutoFit/>
          </a:bodyPr>
          <a:lstStyle/>
          <a:p>
            <a:pPr marL="12700">
              <a:lnSpc>
                <a:spcPct val="100000"/>
              </a:lnSpc>
              <a:spcBef>
                <a:spcPts val="100"/>
              </a:spcBef>
            </a:pPr>
            <a:r>
              <a:rPr sz="2300" spc="-20" dirty="0">
                <a:latin typeface="Corbel" panose="020B0503020204020204" pitchFamily="34" charset="0"/>
              </a:rPr>
              <a:t>Language</a:t>
            </a:r>
            <a:r>
              <a:rPr sz="2300" spc="-105" dirty="0">
                <a:latin typeface="Corbel" panose="020B0503020204020204" pitchFamily="34" charset="0"/>
              </a:rPr>
              <a:t> </a:t>
            </a:r>
            <a:r>
              <a:rPr sz="2300" spc="-10" dirty="0">
                <a:latin typeface="Corbel" panose="020B0503020204020204" pitchFamily="34" charset="0"/>
              </a:rPr>
              <a:t>Model</a:t>
            </a:r>
            <a:endParaRPr sz="2300" dirty="0">
              <a:latin typeface="Corbel" panose="020B0503020204020204" pitchFamily="34" charset="0"/>
            </a:endParaRPr>
          </a:p>
        </p:txBody>
      </p:sp>
      <p:sp>
        <p:nvSpPr>
          <p:cNvPr id="7" name="object 7"/>
          <p:cNvSpPr txBox="1"/>
          <p:nvPr/>
        </p:nvSpPr>
        <p:spPr>
          <a:xfrm>
            <a:off x="1088180" y="1821434"/>
            <a:ext cx="3971290" cy="769891"/>
          </a:xfrm>
          <a:prstGeom prst="rect">
            <a:avLst/>
          </a:prstGeom>
          <a:solidFill>
            <a:srgbClr val="F3F3F3"/>
          </a:solidFill>
          <a:ln w="9524">
            <a:solidFill>
              <a:srgbClr val="666666"/>
            </a:solidFill>
          </a:ln>
        </p:spPr>
        <p:txBody>
          <a:bodyPr vert="horz" wrap="square" lIns="0" tIns="30480" rIns="0" bIns="0" rtlCol="0">
            <a:spAutoFit/>
          </a:bodyPr>
          <a:lstStyle/>
          <a:p>
            <a:pPr marL="85725">
              <a:lnSpc>
                <a:spcPct val="100000"/>
              </a:lnSpc>
              <a:spcBef>
                <a:spcPts val="240"/>
              </a:spcBef>
            </a:pPr>
            <a:r>
              <a:rPr sz="1500" spc="75" dirty="0">
                <a:solidFill>
                  <a:srgbClr val="1A1A1A"/>
                </a:solidFill>
                <a:latin typeface="Corbel" panose="020B0503020204020204" pitchFamily="34" charset="0"/>
              </a:rPr>
              <a:t>What</a:t>
            </a:r>
            <a:r>
              <a:rPr sz="1500" spc="10" dirty="0">
                <a:solidFill>
                  <a:srgbClr val="1A1A1A"/>
                </a:solidFill>
                <a:latin typeface="Corbel" panose="020B0503020204020204" pitchFamily="34" charset="0"/>
              </a:rPr>
              <a:t> </a:t>
            </a:r>
            <a:r>
              <a:rPr sz="1500" dirty="0">
                <a:solidFill>
                  <a:srgbClr val="1A1A1A"/>
                </a:solidFill>
                <a:latin typeface="Corbel" panose="020B0503020204020204" pitchFamily="34" charset="0"/>
              </a:rPr>
              <a:t>topic</a:t>
            </a:r>
            <a:r>
              <a:rPr sz="1500" spc="15" dirty="0">
                <a:solidFill>
                  <a:srgbClr val="1A1A1A"/>
                </a:solidFill>
                <a:latin typeface="Corbel" panose="020B0503020204020204" pitchFamily="34" charset="0"/>
              </a:rPr>
              <a:t> </a:t>
            </a:r>
            <a:r>
              <a:rPr sz="1500" dirty="0">
                <a:solidFill>
                  <a:srgbClr val="1A1A1A"/>
                </a:solidFill>
                <a:latin typeface="Corbel" panose="020B0503020204020204" pitchFamily="34" charset="0"/>
              </a:rPr>
              <a:t>is</a:t>
            </a:r>
            <a:r>
              <a:rPr sz="1500" spc="10" dirty="0">
                <a:solidFill>
                  <a:srgbClr val="1A1A1A"/>
                </a:solidFill>
                <a:latin typeface="Corbel" panose="020B0503020204020204" pitchFamily="34" charset="0"/>
              </a:rPr>
              <a:t> </a:t>
            </a:r>
            <a:r>
              <a:rPr sz="1500" dirty="0">
                <a:solidFill>
                  <a:srgbClr val="1A1A1A"/>
                </a:solidFill>
                <a:latin typeface="Corbel" panose="020B0503020204020204" pitchFamily="34" charset="0"/>
              </a:rPr>
              <a:t>the</a:t>
            </a:r>
            <a:r>
              <a:rPr sz="1500" spc="15" dirty="0">
                <a:solidFill>
                  <a:srgbClr val="1A1A1A"/>
                </a:solidFill>
                <a:latin typeface="Corbel" panose="020B0503020204020204" pitchFamily="34" charset="0"/>
              </a:rPr>
              <a:t> </a:t>
            </a:r>
            <a:r>
              <a:rPr sz="1500" spc="50" dirty="0">
                <a:solidFill>
                  <a:srgbClr val="1A1A1A"/>
                </a:solidFill>
                <a:latin typeface="Corbel" panose="020B0503020204020204" pitchFamily="34" charset="0"/>
              </a:rPr>
              <a:t>following</a:t>
            </a:r>
            <a:r>
              <a:rPr sz="1500" spc="10" dirty="0">
                <a:solidFill>
                  <a:srgbClr val="1A1A1A"/>
                </a:solidFill>
                <a:latin typeface="Corbel" panose="020B0503020204020204" pitchFamily="34" charset="0"/>
              </a:rPr>
              <a:t> </a:t>
            </a:r>
            <a:r>
              <a:rPr sz="1500" dirty="0">
                <a:solidFill>
                  <a:srgbClr val="1A1A1A"/>
                </a:solidFill>
                <a:latin typeface="Corbel" panose="020B0503020204020204" pitchFamily="34" charset="0"/>
              </a:rPr>
              <a:t>text</a:t>
            </a:r>
            <a:r>
              <a:rPr sz="1500" spc="15" dirty="0">
                <a:solidFill>
                  <a:srgbClr val="1A1A1A"/>
                </a:solidFill>
                <a:latin typeface="Corbel" panose="020B0503020204020204" pitchFamily="34" charset="0"/>
              </a:rPr>
              <a:t> </a:t>
            </a:r>
            <a:r>
              <a:rPr sz="1500" spc="-10" dirty="0">
                <a:solidFill>
                  <a:srgbClr val="1A1A1A"/>
                </a:solidFill>
                <a:latin typeface="Corbel" panose="020B0503020204020204" pitchFamily="34" charset="0"/>
              </a:rPr>
              <a:t>about?</a:t>
            </a:r>
            <a:endParaRPr sz="1500" dirty="0">
              <a:latin typeface="Corbel" panose="020B0503020204020204" pitchFamily="34" charset="0"/>
            </a:endParaRPr>
          </a:p>
          <a:p>
            <a:pPr marL="85725" marR="181610">
              <a:lnSpc>
                <a:spcPct val="114700"/>
              </a:lnSpc>
            </a:pPr>
            <a:r>
              <a:rPr sz="1500" dirty="0">
                <a:solidFill>
                  <a:srgbClr val="1A1A1A"/>
                </a:solidFill>
                <a:latin typeface="Corbel" panose="020B0503020204020204" pitchFamily="34" charset="0"/>
              </a:rPr>
              <a:t>The</a:t>
            </a:r>
            <a:r>
              <a:rPr sz="1500" spc="-25" dirty="0">
                <a:solidFill>
                  <a:srgbClr val="1A1A1A"/>
                </a:solidFill>
                <a:latin typeface="Corbel" panose="020B0503020204020204" pitchFamily="34" charset="0"/>
              </a:rPr>
              <a:t> </a:t>
            </a:r>
            <a:r>
              <a:rPr sz="1500" dirty="0">
                <a:solidFill>
                  <a:srgbClr val="1A1A1A"/>
                </a:solidFill>
                <a:latin typeface="Corbel" panose="020B0503020204020204" pitchFamily="34" charset="0"/>
              </a:rPr>
              <a:t>Model</a:t>
            </a:r>
            <a:r>
              <a:rPr sz="1500" spc="-20" dirty="0">
                <a:solidFill>
                  <a:srgbClr val="1A1A1A"/>
                </a:solidFill>
                <a:latin typeface="Corbel" panose="020B0503020204020204" pitchFamily="34" charset="0"/>
              </a:rPr>
              <a:t> </a:t>
            </a:r>
            <a:r>
              <a:rPr sz="1500" dirty="0">
                <a:solidFill>
                  <a:srgbClr val="1A1A1A"/>
                </a:solidFill>
                <a:latin typeface="Corbel" panose="020B0503020204020204" pitchFamily="34" charset="0"/>
              </a:rPr>
              <a:t>T</a:t>
            </a:r>
            <a:r>
              <a:rPr sz="1500" spc="-25" dirty="0">
                <a:solidFill>
                  <a:srgbClr val="1A1A1A"/>
                </a:solidFill>
                <a:latin typeface="Corbel" panose="020B0503020204020204" pitchFamily="34" charset="0"/>
              </a:rPr>
              <a:t> </a:t>
            </a:r>
            <a:r>
              <a:rPr sz="1500" dirty="0">
                <a:solidFill>
                  <a:srgbClr val="1A1A1A"/>
                </a:solidFill>
                <a:latin typeface="Corbel" panose="020B0503020204020204" pitchFamily="34" charset="0"/>
              </a:rPr>
              <a:t>was</a:t>
            </a:r>
            <a:r>
              <a:rPr sz="1500" spc="-20" dirty="0">
                <a:solidFill>
                  <a:srgbClr val="1A1A1A"/>
                </a:solidFill>
                <a:latin typeface="Corbel" panose="020B0503020204020204" pitchFamily="34" charset="0"/>
              </a:rPr>
              <a:t> </a:t>
            </a:r>
            <a:r>
              <a:rPr sz="1500" dirty="0">
                <a:solidFill>
                  <a:srgbClr val="1A1A1A"/>
                </a:solidFill>
                <a:latin typeface="Corbel" panose="020B0503020204020204" pitchFamily="34" charset="0"/>
              </a:rPr>
              <a:t>released</a:t>
            </a:r>
            <a:r>
              <a:rPr sz="1500" spc="-25" dirty="0">
                <a:solidFill>
                  <a:srgbClr val="1A1A1A"/>
                </a:solidFill>
                <a:latin typeface="Corbel" panose="020B0503020204020204" pitchFamily="34" charset="0"/>
              </a:rPr>
              <a:t> </a:t>
            </a:r>
            <a:r>
              <a:rPr sz="1500" dirty="0">
                <a:solidFill>
                  <a:srgbClr val="1A1A1A"/>
                </a:solidFill>
                <a:latin typeface="Corbel" panose="020B0503020204020204" pitchFamily="34" charset="0"/>
              </a:rPr>
              <a:t>by</a:t>
            </a:r>
            <a:r>
              <a:rPr sz="1500" spc="-20" dirty="0">
                <a:solidFill>
                  <a:srgbClr val="1A1A1A"/>
                </a:solidFill>
                <a:latin typeface="Corbel" panose="020B0503020204020204" pitchFamily="34" charset="0"/>
              </a:rPr>
              <a:t> </a:t>
            </a:r>
            <a:r>
              <a:rPr sz="1500" spc="-10" dirty="0">
                <a:solidFill>
                  <a:srgbClr val="1A1A1A"/>
                </a:solidFill>
                <a:latin typeface="Corbel" panose="020B0503020204020204" pitchFamily="34" charset="0"/>
              </a:rPr>
              <a:t>Ford</a:t>
            </a:r>
            <a:r>
              <a:rPr sz="1500" spc="-20" dirty="0">
                <a:solidFill>
                  <a:srgbClr val="1A1A1A"/>
                </a:solidFill>
                <a:latin typeface="Corbel" panose="020B0503020204020204" pitchFamily="34" charset="0"/>
              </a:rPr>
              <a:t> </a:t>
            </a:r>
            <a:r>
              <a:rPr sz="1500" dirty="0">
                <a:solidFill>
                  <a:srgbClr val="1A1A1A"/>
                </a:solidFill>
                <a:latin typeface="Corbel" panose="020B0503020204020204" pitchFamily="34" charset="0"/>
              </a:rPr>
              <a:t>in</a:t>
            </a:r>
            <a:r>
              <a:rPr sz="1500" spc="-25" dirty="0">
                <a:solidFill>
                  <a:srgbClr val="1A1A1A"/>
                </a:solidFill>
                <a:latin typeface="Corbel" panose="020B0503020204020204" pitchFamily="34" charset="0"/>
              </a:rPr>
              <a:t> </a:t>
            </a:r>
            <a:r>
              <a:rPr sz="1500" spc="-10" dirty="0">
                <a:solidFill>
                  <a:srgbClr val="1A1A1A"/>
                </a:solidFill>
                <a:latin typeface="Corbel" panose="020B0503020204020204" pitchFamily="34" charset="0"/>
              </a:rPr>
              <a:t>1908. Answer:</a:t>
            </a:r>
            <a:endParaRPr sz="1500" dirty="0">
              <a:latin typeface="Corbel" panose="020B0503020204020204" pitchFamily="34" charset="0"/>
            </a:endParaRPr>
          </a:p>
        </p:txBody>
      </p:sp>
      <p:pic>
        <p:nvPicPr>
          <p:cNvPr id="8" name="object 8"/>
          <p:cNvPicPr/>
          <p:nvPr/>
        </p:nvPicPr>
        <p:blipFill>
          <a:blip r:embed="rId2" cstate="print"/>
          <a:stretch>
            <a:fillRect/>
          </a:stretch>
        </p:blipFill>
        <p:spPr>
          <a:xfrm>
            <a:off x="3012020" y="1418964"/>
            <a:ext cx="122971" cy="396713"/>
          </a:xfrm>
          <a:prstGeom prst="rect">
            <a:avLst/>
          </a:prstGeom>
        </p:spPr>
      </p:pic>
      <p:sp>
        <p:nvSpPr>
          <p:cNvPr id="9" name="object 9"/>
          <p:cNvSpPr txBox="1"/>
          <p:nvPr/>
        </p:nvSpPr>
        <p:spPr>
          <a:xfrm>
            <a:off x="370746" y="2108413"/>
            <a:ext cx="645160" cy="243656"/>
          </a:xfrm>
          <a:prstGeom prst="rect">
            <a:avLst/>
          </a:prstGeom>
        </p:spPr>
        <p:txBody>
          <a:bodyPr vert="horz" wrap="square" lIns="0" tIns="12700" rIns="0" bIns="0" rtlCol="0">
            <a:spAutoFit/>
          </a:bodyPr>
          <a:lstStyle/>
          <a:p>
            <a:pPr marL="12700">
              <a:lnSpc>
                <a:spcPct val="100000"/>
              </a:lnSpc>
              <a:spcBef>
                <a:spcPts val="100"/>
              </a:spcBef>
            </a:pPr>
            <a:r>
              <a:rPr sz="1500" spc="-10" dirty="0">
                <a:latin typeface="Corbel" panose="020B0503020204020204" pitchFamily="34" charset="0"/>
              </a:rPr>
              <a:t>Prompt</a:t>
            </a:r>
            <a:endParaRPr sz="1500" dirty="0">
              <a:latin typeface="Corbel" panose="020B0503020204020204"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5240" rIns="0" bIns="0" rtlCol="0">
            <a:spAutoFit/>
          </a:bodyPr>
          <a:lstStyle/>
          <a:p>
            <a:pPr marL="12700">
              <a:lnSpc>
                <a:spcPct val="100000"/>
              </a:lnSpc>
              <a:spcBef>
                <a:spcPts val="120"/>
              </a:spcBef>
            </a:pPr>
            <a:r>
              <a:rPr spc="-70" dirty="0"/>
              <a:t>Common</a:t>
            </a:r>
            <a:r>
              <a:rPr spc="-80" dirty="0"/>
              <a:t> </a:t>
            </a:r>
            <a:r>
              <a:rPr spc="-65" dirty="0"/>
              <a:t>Token</a:t>
            </a:r>
            <a:r>
              <a:rPr spc="-75" dirty="0"/>
              <a:t> </a:t>
            </a:r>
            <a:r>
              <a:rPr spc="-45" dirty="0"/>
              <a:t>Bias</a:t>
            </a:r>
          </a:p>
        </p:txBody>
      </p:sp>
      <p:sp>
        <p:nvSpPr>
          <p:cNvPr id="17" name="Text Placeholder 16">
            <a:extLst>
              <a:ext uri="{FF2B5EF4-FFF2-40B4-BE49-F238E27FC236}">
                <a16:creationId xmlns:a16="http://schemas.microsoft.com/office/drawing/2014/main" id="{A3EC2465-3BAF-148B-CE39-90F6D39CFE47}"/>
              </a:ext>
            </a:extLst>
          </p:cNvPr>
          <p:cNvSpPr>
            <a:spLocks noGrp="1"/>
          </p:cNvSpPr>
          <p:nvPr>
            <p:ph type="body" sz="quarter" idx="16"/>
          </p:nvPr>
        </p:nvSpPr>
        <p:spPr/>
        <p:txBody>
          <a:bodyPr/>
          <a:lstStyle/>
          <a:p>
            <a:endParaRPr lang="en-US"/>
          </a:p>
        </p:txBody>
      </p:sp>
      <p:pic>
        <p:nvPicPr>
          <p:cNvPr id="19" name="Content Placeholder 18" descr="Table&#10;&#10;Description automatically generated">
            <a:extLst>
              <a:ext uri="{FF2B5EF4-FFF2-40B4-BE49-F238E27FC236}">
                <a16:creationId xmlns:a16="http://schemas.microsoft.com/office/drawing/2014/main" id="{23AA0B81-15CA-6761-3159-DE27B5AD31EB}"/>
              </a:ext>
            </a:extLst>
          </p:cNvPr>
          <p:cNvPicPr>
            <a:picLocks noGrp="1" noChangeAspect="1"/>
          </p:cNvPicPr>
          <p:nvPr>
            <p:ph idx="4294967295"/>
          </p:nvPr>
        </p:nvPicPr>
        <p:blipFill>
          <a:blip r:embed="rId2"/>
          <a:stretch>
            <a:fillRect/>
          </a:stretch>
        </p:blipFill>
        <p:spPr>
          <a:xfrm>
            <a:off x="4743450" y="2881313"/>
            <a:ext cx="4400550" cy="869950"/>
          </a:xfrm>
          <a:prstGeom prst="rect">
            <a:avLst/>
          </a:prstGeom>
        </p:spPr>
      </p:pic>
      <p:grpSp>
        <p:nvGrpSpPr>
          <p:cNvPr id="3" name="object 3"/>
          <p:cNvGrpSpPr/>
          <p:nvPr/>
        </p:nvGrpSpPr>
        <p:grpSpPr>
          <a:xfrm>
            <a:off x="1083343" y="900415"/>
            <a:ext cx="3980815" cy="495934"/>
            <a:chOff x="1083343" y="900415"/>
            <a:chExt cx="3980815" cy="495934"/>
          </a:xfrm>
        </p:grpSpPr>
        <p:sp>
          <p:nvSpPr>
            <p:cNvPr id="4" name="object 4"/>
            <p:cNvSpPr/>
            <p:nvPr/>
          </p:nvSpPr>
          <p:spPr>
            <a:xfrm>
              <a:off x="1088105" y="905177"/>
              <a:ext cx="3971290" cy="486409"/>
            </a:xfrm>
            <a:custGeom>
              <a:avLst/>
              <a:gdLst/>
              <a:ahLst/>
              <a:cxnLst/>
              <a:rect l="l" t="t" r="r" b="b"/>
              <a:pathLst>
                <a:path w="3971290" h="486409">
                  <a:moveTo>
                    <a:pt x="3889748" y="486299"/>
                  </a:moveTo>
                  <a:lnTo>
                    <a:pt x="81051" y="486299"/>
                  </a:lnTo>
                  <a:lnTo>
                    <a:pt x="49502" y="479930"/>
                  </a:lnTo>
                  <a:lnTo>
                    <a:pt x="23739" y="462560"/>
                  </a:lnTo>
                  <a:lnTo>
                    <a:pt x="6369" y="436797"/>
                  </a:lnTo>
                  <a:lnTo>
                    <a:pt x="0" y="405248"/>
                  </a:lnTo>
                  <a:lnTo>
                    <a:pt x="0" y="81051"/>
                  </a:lnTo>
                  <a:lnTo>
                    <a:pt x="6369" y="49502"/>
                  </a:lnTo>
                  <a:lnTo>
                    <a:pt x="23739" y="23739"/>
                  </a:lnTo>
                  <a:lnTo>
                    <a:pt x="49502" y="6369"/>
                  </a:lnTo>
                  <a:lnTo>
                    <a:pt x="81051" y="0"/>
                  </a:lnTo>
                  <a:lnTo>
                    <a:pt x="3889748" y="0"/>
                  </a:lnTo>
                  <a:lnTo>
                    <a:pt x="3934715" y="13617"/>
                  </a:lnTo>
                  <a:lnTo>
                    <a:pt x="3964630" y="50034"/>
                  </a:lnTo>
                  <a:lnTo>
                    <a:pt x="3970800" y="81051"/>
                  </a:lnTo>
                  <a:lnTo>
                    <a:pt x="3970800" y="405248"/>
                  </a:lnTo>
                  <a:lnTo>
                    <a:pt x="3964430" y="436797"/>
                  </a:lnTo>
                  <a:lnTo>
                    <a:pt x="3947060" y="462560"/>
                  </a:lnTo>
                  <a:lnTo>
                    <a:pt x="3921297" y="479930"/>
                  </a:lnTo>
                  <a:lnTo>
                    <a:pt x="3889748" y="486299"/>
                  </a:lnTo>
                  <a:close/>
                </a:path>
              </a:pathLst>
            </a:custGeom>
            <a:solidFill>
              <a:srgbClr val="D9D1E9"/>
            </a:solidFill>
          </p:spPr>
          <p:txBody>
            <a:bodyPr wrap="square" lIns="0" tIns="0" rIns="0" bIns="0" rtlCol="0"/>
            <a:lstStyle/>
            <a:p>
              <a:endParaRPr dirty="0">
                <a:latin typeface="Corbel" panose="020B0503020204020204" pitchFamily="34" charset="0"/>
              </a:endParaRPr>
            </a:p>
          </p:txBody>
        </p:sp>
        <p:sp>
          <p:nvSpPr>
            <p:cNvPr id="5" name="object 5"/>
            <p:cNvSpPr/>
            <p:nvPr/>
          </p:nvSpPr>
          <p:spPr>
            <a:xfrm>
              <a:off x="1088105" y="905177"/>
              <a:ext cx="3971290" cy="486409"/>
            </a:xfrm>
            <a:custGeom>
              <a:avLst/>
              <a:gdLst/>
              <a:ahLst/>
              <a:cxnLst/>
              <a:rect l="l" t="t" r="r" b="b"/>
              <a:pathLst>
                <a:path w="3971290" h="486409">
                  <a:moveTo>
                    <a:pt x="0" y="81051"/>
                  </a:moveTo>
                  <a:lnTo>
                    <a:pt x="6369" y="49502"/>
                  </a:lnTo>
                  <a:lnTo>
                    <a:pt x="23739" y="23739"/>
                  </a:lnTo>
                  <a:lnTo>
                    <a:pt x="49502" y="6369"/>
                  </a:lnTo>
                  <a:lnTo>
                    <a:pt x="81051" y="0"/>
                  </a:lnTo>
                  <a:lnTo>
                    <a:pt x="3889748" y="0"/>
                  </a:lnTo>
                  <a:lnTo>
                    <a:pt x="3934715" y="13617"/>
                  </a:lnTo>
                  <a:lnTo>
                    <a:pt x="3964630" y="50034"/>
                  </a:lnTo>
                  <a:lnTo>
                    <a:pt x="3970800" y="81051"/>
                  </a:lnTo>
                  <a:lnTo>
                    <a:pt x="3970800" y="405248"/>
                  </a:lnTo>
                  <a:lnTo>
                    <a:pt x="3964430" y="436797"/>
                  </a:lnTo>
                  <a:lnTo>
                    <a:pt x="3947060" y="462560"/>
                  </a:lnTo>
                  <a:lnTo>
                    <a:pt x="3921297" y="479930"/>
                  </a:lnTo>
                  <a:lnTo>
                    <a:pt x="3889748" y="486299"/>
                  </a:lnTo>
                  <a:lnTo>
                    <a:pt x="81051" y="486299"/>
                  </a:lnTo>
                  <a:lnTo>
                    <a:pt x="49502" y="479930"/>
                  </a:lnTo>
                  <a:lnTo>
                    <a:pt x="23739" y="462560"/>
                  </a:lnTo>
                  <a:lnTo>
                    <a:pt x="6369" y="436797"/>
                  </a:lnTo>
                  <a:lnTo>
                    <a:pt x="0" y="405248"/>
                  </a:lnTo>
                  <a:lnTo>
                    <a:pt x="0" y="81051"/>
                  </a:lnTo>
                  <a:close/>
                </a:path>
              </a:pathLst>
            </a:custGeom>
            <a:ln w="9524">
              <a:solidFill>
                <a:srgbClr val="000000"/>
              </a:solidFill>
            </a:ln>
          </p:spPr>
          <p:txBody>
            <a:bodyPr wrap="square" lIns="0" tIns="0" rIns="0" bIns="0" rtlCol="0"/>
            <a:lstStyle/>
            <a:p>
              <a:endParaRPr dirty="0">
                <a:latin typeface="Corbel" panose="020B0503020204020204" pitchFamily="34" charset="0"/>
              </a:endParaRPr>
            </a:p>
          </p:txBody>
        </p:sp>
      </p:grpSp>
      <p:sp>
        <p:nvSpPr>
          <p:cNvPr id="6" name="object 6"/>
          <p:cNvSpPr txBox="1"/>
          <p:nvPr/>
        </p:nvSpPr>
        <p:spPr>
          <a:xfrm>
            <a:off x="1978939" y="947731"/>
            <a:ext cx="2190115" cy="375920"/>
          </a:xfrm>
          <a:prstGeom prst="rect">
            <a:avLst/>
          </a:prstGeom>
        </p:spPr>
        <p:txBody>
          <a:bodyPr vert="horz" wrap="square" lIns="0" tIns="12700" rIns="0" bIns="0" rtlCol="0">
            <a:spAutoFit/>
          </a:bodyPr>
          <a:lstStyle/>
          <a:p>
            <a:pPr marL="12700">
              <a:lnSpc>
                <a:spcPct val="100000"/>
              </a:lnSpc>
              <a:spcBef>
                <a:spcPts val="100"/>
              </a:spcBef>
            </a:pPr>
            <a:r>
              <a:rPr sz="2300" spc="-20" dirty="0">
                <a:latin typeface="Corbel" panose="020B0503020204020204" pitchFamily="34" charset="0"/>
              </a:rPr>
              <a:t>Language</a:t>
            </a:r>
            <a:r>
              <a:rPr sz="2300" spc="-105" dirty="0">
                <a:latin typeface="Corbel" panose="020B0503020204020204" pitchFamily="34" charset="0"/>
              </a:rPr>
              <a:t> </a:t>
            </a:r>
            <a:r>
              <a:rPr sz="2300" spc="-10" dirty="0">
                <a:latin typeface="Corbel" panose="020B0503020204020204" pitchFamily="34" charset="0"/>
              </a:rPr>
              <a:t>Model</a:t>
            </a:r>
            <a:endParaRPr sz="2300" dirty="0">
              <a:latin typeface="Corbel" panose="020B0503020204020204" pitchFamily="34" charset="0"/>
            </a:endParaRPr>
          </a:p>
        </p:txBody>
      </p:sp>
      <p:sp>
        <p:nvSpPr>
          <p:cNvPr id="7" name="object 7"/>
          <p:cNvSpPr txBox="1"/>
          <p:nvPr/>
        </p:nvSpPr>
        <p:spPr>
          <a:xfrm>
            <a:off x="6219472" y="621276"/>
            <a:ext cx="607060" cy="269240"/>
          </a:xfrm>
          <a:prstGeom prst="rect">
            <a:avLst/>
          </a:prstGeom>
        </p:spPr>
        <p:txBody>
          <a:bodyPr vert="horz" wrap="square" lIns="0" tIns="12700" rIns="0" bIns="0" rtlCol="0">
            <a:spAutoFit/>
          </a:bodyPr>
          <a:lstStyle/>
          <a:p>
            <a:pPr marL="12700">
              <a:lnSpc>
                <a:spcPct val="100000"/>
              </a:lnSpc>
              <a:spcBef>
                <a:spcPts val="100"/>
              </a:spcBef>
            </a:pPr>
            <a:r>
              <a:rPr sz="1600" spc="-10" dirty="0">
                <a:latin typeface="Trebuchet MS"/>
                <a:cs typeface="Trebuchet MS"/>
              </a:rPr>
              <a:t>Token</a:t>
            </a:r>
            <a:endParaRPr sz="1600" dirty="0">
              <a:latin typeface="Trebuchet MS"/>
              <a:cs typeface="Trebuchet MS"/>
            </a:endParaRPr>
          </a:p>
        </p:txBody>
      </p:sp>
      <p:sp>
        <p:nvSpPr>
          <p:cNvPr id="8" name="object 8"/>
          <p:cNvSpPr/>
          <p:nvPr/>
        </p:nvSpPr>
        <p:spPr>
          <a:xfrm>
            <a:off x="5681396" y="951305"/>
            <a:ext cx="1671320" cy="1721485"/>
          </a:xfrm>
          <a:custGeom>
            <a:avLst/>
            <a:gdLst/>
            <a:ahLst/>
            <a:cxnLst/>
            <a:rect l="l" t="t" r="r" b="b"/>
            <a:pathLst>
              <a:path w="1671320" h="1721485">
                <a:moveTo>
                  <a:pt x="1671002" y="1376387"/>
                </a:moveTo>
                <a:lnTo>
                  <a:pt x="0" y="1376387"/>
                </a:lnTo>
                <a:lnTo>
                  <a:pt x="0" y="1721383"/>
                </a:lnTo>
                <a:lnTo>
                  <a:pt x="1671002" y="1721383"/>
                </a:lnTo>
                <a:lnTo>
                  <a:pt x="1671002" y="1376387"/>
                </a:lnTo>
                <a:close/>
              </a:path>
              <a:path w="1671320" h="1721485">
                <a:moveTo>
                  <a:pt x="1671002" y="0"/>
                </a:moveTo>
                <a:lnTo>
                  <a:pt x="0" y="0"/>
                </a:lnTo>
                <a:lnTo>
                  <a:pt x="0" y="342595"/>
                </a:lnTo>
                <a:lnTo>
                  <a:pt x="0" y="345008"/>
                </a:lnTo>
                <a:lnTo>
                  <a:pt x="0" y="1372768"/>
                </a:lnTo>
                <a:lnTo>
                  <a:pt x="1671002" y="1372768"/>
                </a:lnTo>
                <a:lnTo>
                  <a:pt x="1671002" y="342595"/>
                </a:lnTo>
                <a:lnTo>
                  <a:pt x="1671002" y="0"/>
                </a:lnTo>
                <a:close/>
              </a:path>
            </a:pathLst>
          </a:custGeom>
          <a:solidFill>
            <a:srgbClr val="FFFFFF"/>
          </a:solidFill>
        </p:spPr>
        <p:txBody>
          <a:bodyPr wrap="square" lIns="0" tIns="0" rIns="0" bIns="0" rtlCol="0"/>
          <a:lstStyle/>
          <a:p>
            <a:endParaRPr dirty="0">
              <a:latin typeface="Corbel" panose="020B0503020204020204" pitchFamily="34" charset="0"/>
            </a:endParaRPr>
          </a:p>
        </p:txBody>
      </p:sp>
      <p:graphicFrame>
        <p:nvGraphicFramePr>
          <p:cNvPr id="9" name="object 9"/>
          <p:cNvGraphicFramePr>
            <a:graphicFrameLocks noGrp="1"/>
          </p:cNvGraphicFramePr>
          <p:nvPr/>
        </p:nvGraphicFramePr>
        <p:xfrm>
          <a:off x="5671880" y="941779"/>
          <a:ext cx="2582545" cy="1720215"/>
        </p:xfrm>
        <a:graphic>
          <a:graphicData uri="http://schemas.openxmlformats.org/drawingml/2006/table">
            <a:tbl>
              <a:tblPr firstRow="1" bandRow="1">
                <a:tableStyleId>{2D5ABB26-0587-4C30-8999-92F81FD0307C}</a:tableStyleId>
              </a:tblPr>
              <a:tblGrid>
                <a:gridCol w="1670685">
                  <a:extLst>
                    <a:ext uri="{9D8B030D-6E8A-4147-A177-3AD203B41FA5}">
                      <a16:colId xmlns:a16="http://schemas.microsoft.com/office/drawing/2014/main" val="20000"/>
                    </a:ext>
                  </a:extLst>
                </a:gridCol>
                <a:gridCol w="911860">
                  <a:extLst>
                    <a:ext uri="{9D8B030D-6E8A-4147-A177-3AD203B41FA5}">
                      <a16:colId xmlns:a16="http://schemas.microsoft.com/office/drawing/2014/main" val="20001"/>
                    </a:ext>
                  </a:extLst>
                </a:gridCol>
              </a:tblGrid>
              <a:tr h="343535">
                <a:tc>
                  <a:txBody>
                    <a:bodyPr/>
                    <a:lstStyle/>
                    <a:p>
                      <a:pPr marL="85725">
                        <a:lnSpc>
                          <a:spcPct val="100000"/>
                        </a:lnSpc>
                        <a:spcBef>
                          <a:spcPts val="320"/>
                        </a:spcBef>
                      </a:pPr>
                      <a:r>
                        <a:rPr sz="1600" i="1" spc="-20" dirty="0">
                          <a:latin typeface="Trebuchet MS"/>
                          <a:cs typeface="Trebuchet MS"/>
                        </a:rPr>
                        <a:t>book</a:t>
                      </a:r>
                      <a:endParaRPr sz="1600">
                        <a:latin typeface="Trebuchet MS"/>
                        <a:cs typeface="Trebuchet MS"/>
                      </a:endParaRPr>
                    </a:p>
                  </a:txBody>
                  <a:tcPr marL="0" marR="0" marT="40640" marB="0">
                    <a:lnL w="19050">
                      <a:solidFill>
                        <a:srgbClr val="000000"/>
                      </a:solidFill>
                      <a:prstDash val="solid"/>
                    </a:lnL>
                    <a:lnR w="19050">
                      <a:solidFill>
                        <a:srgbClr val="000000"/>
                      </a:solidFill>
                      <a:prstDash val="solid"/>
                    </a:lnR>
                    <a:lnT w="19050">
                      <a:solidFill>
                        <a:srgbClr val="000000"/>
                      </a:solidFill>
                      <a:prstDash val="solid"/>
                    </a:lnT>
                    <a:lnB w="28575">
                      <a:solidFill>
                        <a:srgbClr val="000000"/>
                      </a:solidFill>
                      <a:prstDash val="solid"/>
                    </a:lnB>
                  </a:tcPr>
                </a:tc>
                <a:tc>
                  <a:txBody>
                    <a:bodyPr/>
                    <a:lstStyle/>
                    <a:p>
                      <a:pPr marL="235585">
                        <a:lnSpc>
                          <a:spcPct val="100000"/>
                        </a:lnSpc>
                        <a:spcBef>
                          <a:spcPts val="275"/>
                        </a:spcBef>
                      </a:pPr>
                      <a:r>
                        <a:rPr sz="1700" spc="-20" dirty="0">
                          <a:latin typeface="Trebuchet MS"/>
                          <a:cs typeface="Trebuchet MS"/>
                        </a:rPr>
                        <a:t>0.35</a:t>
                      </a:r>
                      <a:endParaRPr sz="1700">
                        <a:latin typeface="Trebuchet MS"/>
                        <a:cs typeface="Trebuchet MS"/>
                      </a:endParaRPr>
                    </a:p>
                  </a:txBody>
                  <a:tcPr marL="0" marR="0" marT="34925" marB="0">
                    <a:lnL w="19050">
                      <a:solidFill>
                        <a:srgbClr val="000000"/>
                      </a:solidFill>
                      <a:prstDash val="solid"/>
                    </a:lnL>
                    <a:lnR w="19050">
                      <a:solidFill>
                        <a:srgbClr val="000000"/>
                      </a:solidFill>
                      <a:prstDash val="solid"/>
                    </a:lnR>
                    <a:lnT w="19050">
                      <a:solidFill>
                        <a:srgbClr val="000000"/>
                      </a:solidFill>
                      <a:prstDash val="solid"/>
                    </a:lnT>
                    <a:lnB w="28575">
                      <a:solidFill>
                        <a:srgbClr val="000000"/>
                      </a:solidFill>
                      <a:prstDash val="solid"/>
                    </a:lnB>
                    <a:solidFill>
                      <a:srgbClr val="37761C">
                        <a:alpha val="68638"/>
                      </a:srgbClr>
                    </a:solidFill>
                  </a:tcPr>
                </a:tc>
                <a:extLst>
                  <a:ext uri="{0D108BD9-81ED-4DB2-BD59-A6C34878D82A}">
                    <a16:rowId xmlns:a16="http://schemas.microsoft.com/office/drawing/2014/main" val="10000"/>
                  </a:ext>
                </a:extLst>
              </a:tr>
              <a:tr h="342265">
                <a:tc>
                  <a:txBody>
                    <a:bodyPr/>
                    <a:lstStyle/>
                    <a:p>
                      <a:pPr marL="85725">
                        <a:lnSpc>
                          <a:spcPct val="100000"/>
                        </a:lnSpc>
                        <a:spcBef>
                          <a:spcPts val="309"/>
                        </a:spcBef>
                      </a:pPr>
                      <a:r>
                        <a:rPr sz="1600" i="1" spc="-10" dirty="0">
                          <a:latin typeface="Trebuchet MS"/>
                          <a:cs typeface="Trebuchet MS"/>
                        </a:rPr>
                        <a:t>transportation</a:t>
                      </a:r>
                      <a:endParaRPr sz="1600">
                        <a:latin typeface="Trebuchet MS"/>
                        <a:cs typeface="Trebuchet MS"/>
                      </a:endParaRPr>
                    </a:p>
                  </a:txBody>
                  <a:tcPr marL="0" marR="0" marT="39369" marB="0">
                    <a:lnL w="19050">
                      <a:solidFill>
                        <a:srgbClr val="000000"/>
                      </a:solidFill>
                      <a:prstDash val="solid"/>
                    </a:lnL>
                    <a:lnR w="19050">
                      <a:solidFill>
                        <a:srgbClr val="000000"/>
                      </a:solidFill>
                      <a:prstDash val="solid"/>
                    </a:lnR>
                    <a:lnT w="28575">
                      <a:solidFill>
                        <a:srgbClr val="000000"/>
                      </a:solidFill>
                      <a:prstDash val="solid"/>
                    </a:lnT>
                    <a:lnB w="28575">
                      <a:solidFill>
                        <a:srgbClr val="000000"/>
                      </a:solidFill>
                      <a:prstDash val="solid"/>
                    </a:lnB>
                  </a:tcPr>
                </a:tc>
                <a:tc>
                  <a:txBody>
                    <a:bodyPr/>
                    <a:lstStyle/>
                    <a:p>
                      <a:pPr marL="235585">
                        <a:lnSpc>
                          <a:spcPct val="100000"/>
                        </a:lnSpc>
                        <a:spcBef>
                          <a:spcPts val="265"/>
                        </a:spcBef>
                      </a:pPr>
                      <a:r>
                        <a:rPr sz="1700" spc="-20" dirty="0">
                          <a:latin typeface="Trebuchet MS"/>
                          <a:cs typeface="Trebuchet MS"/>
                        </a:rPr>
                        <a:t>0.23</a:t>
                      </a:r>
                      <a:endParaRPr sz="1700">
                        <a:latin typeface="Trebuchet MS"/>
                        <a:cs typeface="Trebuchet MS"/>
                      </a:endParaRPr>
                    </a:p>
                  </a:txBody>
                  <a:tcPr marL="0" marR="0" marT="33655" marB="0">
                    <a:lnL w="19050">
                      <a:solidFill>
                        <a:srgbClr val="000000"/>
                      </a:solidFill>
                      <a:prstDash val="solid"/>
                    </a:lnL>
                    <a:lnR w="19050">
                      <a:solidFill>
                        <a:srgbClr val="000000"/>
                      </a:solidFill>
                      <a:prstDash val="solid"/>
                    </a:lnR>
                    <a:lnT w="28575">
                      <a:solidFill>
                        <a:srgbClr val="000000"/>
                      </a:solidFill>
                      <a:prstDash val="solid"/>
                    </a:lnT>
                    <a:lnB w="28575">
                      <a:solidFill>
                        <a:srgbClr val="000000"/>
                      </a:solidFill>
                      <a:prstDash val="solid"/>
                    </a:lnB>
                    <a:solidFill>
                      <a:srgbClr val="93C47D">
                        <a:alpha val="54669"/>
                      </a:srgbClr>
                    </a:solidFill>
                  </a:tcPr>
                </a:tc>
                <a:extLst>
                  <a:ext uri="{0D108BD9-81ED-4DB2-BD59-A6C34878D82A}">
                    <a16:rowId xmlns:a16="http://schemas.microsoft.com/office/drawing/2014/main" val="10001"/>
                  </a:ext>
                </a:extLst>
              </a:tr>
              <a:tr h="342265">
                <a:tc>
                  <a:txBody>
                    <a:bodyPr/>
                    <a:lstStyle/>
                    <a:p>
                      <a:pPr marL="85725">
                        <a:lnSpc>
                          <a:spcPct val="100000"/>
                        </a:lnSpc>
                        <a:spcBef>
                          <a:spcPts val="309"/>
                        </a:spcBef>
                      </a:pPr>
                      <a:r>
                        <a:rPr sz="1600" i="1" spc="-10" dirty="0">
                          <a:latin typeface="Trebuchet MS"/>
                          <a:cs typeface="Trebuchet MS"/>
                        </a:rPr>
                        <a:t>school</a:t>
                      </a:r>
                      <a:endParaRPr sz="1600">
                        <a:latin typeface="Trebuchet MS"/>
                        <a:cs typeface="Trebuchet MS"/>
                      </a:endParaRPr>
                    </a:p>
                  </a:txBody>
                  <a:tcPr marL="0" marR="0" marT="39369" marB="0">
                    <a:lnL w="19050">
                      <a:solidFill>
                        <a:srgbClr val="000000"/>
                      </a:solidFill>
                      <a:prstDash val="solid"/>
                    </a:lnL>
                    <a:lnR w="19050">
                      <a:solidFill>
                        <a:srgbClr val="000000"/>
                      </a:solidFill>
                      <a:prstDash val="solid"/>
                    </a:lnR>
                    <a:lnT w="28575">
                      <a:solidFill>
                        <a:srgbClr val="000000"/>
                      </a:solidFill>
                      <a:prstDash val="solid"/>
                    </a:lnT>
                    <a:lnB w="28575">
                      <a:solidFill>
                        <a:srgbClr val="000000"/>
                      </a:solidFill>
                      <a:prstDash val="solid"/>
                    </a:lnB>
                  </a:tcPr>
                </a:tc>
                <a:tc>
                  <a:txBody>
                    <a:bodyPr/>
                    <a:lstStyle/>
                    <a:p>
                      <a:pPr marL="235585">
                        <a:lnSpc>
                          <a:spcPct val="100000"/>
                        </a:lnSpc>
                        <a:spcBef>
                          <a:spcPts val="265"/>
                        </a:spcBef>
                      </a:pPr>
                      <a:r>
                        <a:rPr sz="1700" spc="-20" dirty="0">
                          <a:latin typeface="Trebuchet MS"/>
                          <a:cs typeface="Trebuchet MS"/>
                        </a:rPr>
                        <a:t>0.11</a:t>
                      </a:r>
                      <a:endParaRPr sz="1700">
                        <a:latin typeface="Trebuchet MS"/>
                        <a:cs typeface="Trebuchet MS"/>
                      </a:endParaRPr>
                    </a:p>
                  </a:txBody>
                  <a:tcPr marL="0" marR="0" marT="33655" marB="0">
                    <a:lnL w="19050">
                      <a:solidFill>
                        <a:srgbClr val="000000"/>
                      </a:solidFill>
                      <a:prstDash val="solid"/>
                    </a:lnL>
                    <a:lnR w="19050">
                      <a:solidFill>
                        <a:srgbClr val="000000"/>
                      </a:solidFill>
                      <a:prstDash val="solid"/>
                    </a:lnR>
                    <a:lnT w="28575">
                      <a:solidFill>
                        <a:srgbClr val="000000"/>
                      </a:solidFill>
                      <a:prstDash val="solid"/>
                    </a:lnT>
                    <a:lnB w="28575">
                      <a:solidFill>
                        <a:srgbClr val="000000"/>
                      </a:solidFill>
                      <a:prstDash val="solid"/>
                    </a:lnB>
                    <a:solidFill>
                      <a:srgbClr val="93C47D">
                        <a:alpha val="36938"/>
                      </a:srgbClr>
                    </a:solidFill>
                  </a:tcPr>
                </a:tc>
                <a:extLst>
                  <a:ext uri="{0D108BD9-81ED-4DB2-BD59-A6C34878D82A}">
                    <a16:rowId xmlns:a16="http://schemas.microsoft.com/office/drawing/2014/main" val="10002"/>
                  </a:ext>
                </a:extLst>
              </a:tr>
              <a:tr h="345440">
                <a:tc>
                  <a:txBody>
                    <a:bodyPr/>
                    <a:lstStyle/>
                    <a:p>
                      <a:pPr marL="85725">
                        <a:lnSpc>
                          <a:spcPct val="100000"/>
                        </a:lnSpc>
                        <a:spcBef>
                          <a:spcPts val="309"/>
                        </a:spcBef>
                      </a:pPr>
                      <a:r>
                        <a:rPr sz="1600" i="1" spc="-10" dirty="0">
                          <a:latin typeface="Trebuchet MS"/>
                          <a:cs typeface="Trebuchet MS"/>
                        </a:rPr>
                        <a:t>village</a:t>
                      </a:r>
                      <a:endParaRPr sz="1600">
                        <a:latin typeface="Trebuchet MS"/>
                        <a:cs typeface="Trebuchet MS"/>
                      </a:endParaRPr>
                    </a:p>
                  </a:txBody>
                  <a:tcPr marL="0" marR="0" marT="39369" marB="0">
                    <a:lnL w="19050">
                      <a:solidFill>
                        <a:srgbClr val="000000"/>
                      </a:solidFill>
                      <a:prstDash val="solid"/>
                    </a:lnL>
                    <a:lnR w="19050">
                      <a:solidFill>
                        <a:srgbClr val="000000"/>
                      </a:solidFill>
                      <a:prstDash val="solid"/>
                    </a:lnR>
                    <a:lnT w="28575">
                      <a:solidFill>
                        <a:srgbClr val="000000"/>
                      </a:solidFill>
                      <a:prstDash val="solid"/>
                    </a:lnT>
                    <a:lnB w="28575">
                      <a:solidFill>
                        <a:srgbClr val="000000"/>
                      </a:solidFill>
                      <a:prstDash val="solid"/>
                    </a:lnB>
                  </a:tcPr>
                </a:tc>
                <a:tc>
                  <a:txBody>
                    <a:bodyPr/>
                    <a:lstStyle/>
                    <a:p>
                      <a:pPr marL="235585">
                        <a:lnSpc>
                          <a:spcPct val="100000"/>
                        </a:lnSpc>
                        <a:spcBef>
                          <a:spcPts val="265"/>
                        </a:spcBef>
                      </a:pPr>
                      <a:r>
                        <a:rPr sz="1700" spc="-20" dirty="0">
                          <a:latin typeface="Trebuchet MS"/>
                          <a:cs typeface="Trebuchet MS"/>
                        </a:rPr>
                        <a:t>0.03</a:t>
                      </a:r>
                      <a:endParaRPr sz="1700">
                        <a:latin typeface="Trebuchet MS"/>
                        <a:cs typeface="Trebuchet MS"/>
                      </a:endParaRPr>
                    </a:p>
                  </a:txBody>
                  <a:tcPr marL="0" marR="0" marT="33655" marB="0">
                    <a:lnL w="19050">
                      <a:solidFill>
                        <a:srgbClr val="000000"/>
                      </a:solidFill>
                      <a:prstDash val="solid"/>
                    </a:lnL>
                    <a:lnR w="19050">
                      <a:solidFill>
                        <a:srgbClr val="000000"/>
                      </a:solidFill>
                      <a:prstDash val="solid"/>
                    </a:lnR>
                    <a:lnT w="28575">
                      <a:solidFill>
                        <a:srgbClr val="000000"/>
                      </a:solidFill>
                      <a:prstDash val="solid"/>
                    </a:lnT>
                    <a:lnB w="28575">
                      <a:solidFill>
                        <a:srgbClr val="000000"/>
                      </a:solidFill>
                      <a:prstDash val="solid"/>
                    </a:lnB>
                    <a:solidFill>
                      <a:srgbClr val="93C47D">
                        <a:alpha val="13409"/>
                      </a:srgbClr>
                    </a:solidFill>
                  </a:tcPr>
                </a:tc>
                <a:extLst>
                  <a:ext uri="{0D108BD9-81ED-4DB2-BD59-A6C34878D82A}">
                    <a16:rowId xmlns:a16="http://schemas.microsoft.com/office/drawing/2014/main" val="10003"/>
                  </a:ext>
                </a:extLst>
              </a:tr>
              <a:tr h="346710">
                <a:tc>
                  <a:txBody>
                    <a:bodyPr/>
                    <a:lstStyle/>
                    <a:p>
                      <a:pPr marL="85725">
                        <a:lnSpc>
                          <a:spcPct val="100000"/>
                        </a:lnSpc>
                        <a:spcBef>
                          <a:spcPts val="330"/>
                        </a:spcBef>
                      </a:pPr>
                      <a:r>
                        <a:rPr sz="1600" i="1" spc="-10" dirty="0">
                          <a:latin typeface="Trebuchet MS"/>
                          <a:cs typeface="Trebuchet MS"/>
                        </a:rPr>
                        <a:t>company</a:t>
                      </a:r>
                      <a:endParaRPr sz="1600">
                        <a:latin typeface="Trebuchet MS"/>
                        <a:cs typeface="Trebuchet MS"/>
                      </a:endParaRPr>
                    </a:p>
                  </a:txBody>
                  <a:tcPr marL="0" marR="0" marT="41910" marB="0">
                    <a:lnL w="19050">
                      <a:solidFill>
                        <a:srgbClr val="000000"/>
                      </a:solidFill>
                      <a:prstDash val="solid"/>
                    </a:lnL>
                    <a:lnR w="19050">
                      <a:solidFill>
                        <a:srgbClr val="000000"/>
                      </a:solidFill>
                      <a:prstDash val="solid"/>
                    </a:lnR>
                    <a:lnT w="28575">
                      <a:solidFill>
                        <a:srgbClr val="000000"/>
                      </a:solidFill>
                      <a:prstDash val="solid"/>
                    </a:lnT>
                    <a:lnB w="19050">
                      <a:solidFill>
                        <a:srgbClr val="000000"/>
                      </a:solidFill>
                      <a:prstDash val="solid"/>
                    </a:lnB>
                  </a:tcPr>
                </a:tc>
                <a:tc>
                  <a:txBody>
                    <a:bodyPr/>
                    <a:lstStyle/>
                    <a:p>
                      <a:pPr marL="235585">
                        <a:lnSpc>
                          <a:spcPct val="100000"/>
                        </a:lnSpc>
                        <a:spcBef>
                          <a:spcPts val="290"/>
                        </a:spcBef>
                      </a:pPr>
                      <a:r>
                        <a:rPr sz="1700" spc="-20" dirty="0">
                          <a:latin typeface="Trebuchet MS"/>
                          <a:cs typeface="Trebuchet MS"/>
                        </a:rPr>
                        <a:t>0.02</a:t>
                      </a:r>
                      <a:endParaRPr sz="1700">
                        <a:latin typeface="Trebuchet MS"/>
                        <a:cs typeface="Trebuchet MS"/>
                      </a:endParaRPr>
                    </a:p>
                  </a:txBody>
                  <a:tcPr marL="0" marR="0" marT="36830" marB="0">
                    <a:lnL w="19050">
                      <a:solidFill>
                        <a:srgbClr val="000000"/>
                      </a:solidFill>
                      <a:prstDash val="solid"/>
                    </a:lnL>
                    <a:lnR w="19050">
                      <a:solidFill>
                        <a:srgbClr val="000000"/>
                      </a:solidFill>
                      <a:prstDash val="solid"/>
                    </a:lnR>
                    <a:lnT w="28575">
                      <a:solidFill>
                        <a:srgbClr val="000000"/>
                      </a:solidFill>
                      <a:prstDash val="solid"/>
                    </a:lnT>
                    <a:lnB w="19050">
                      <a:solidFill>
                        <a:srgbClr val="000000"/>
                      </a:solidFill>
                      <a:prstDash val="solid"/>
                    </a:lnB>
                    <a:solidFill>
                      <a:srgbClr val="93C47D">
                        <a:alpha val="13409"/>
                      </a:srgbClr>
                    </a:solidFill>
                  </a:tcPr>
                </a:tc>
                <a:extLst>
                  <a:ext uri="{0D108BD9-81ED-4DB2-BD59-A6C34878D82A}">
                    <a16:rowId xmlns:a16="http://schemas.microsoft.com/office/drawing/2014/main" val="10004"/>
                  </a:ext>
                </a:extLst>
              </a:tr>
            </a:tbl>
          </a:graphicData>
        </a:graphic>
      </p:graphicFrame>
      <p:sp>
        <p:nvSpPr>
          <p:cNvPr id="10" name="object 10"/>
          <p:cNvSpPr txBox="1"/>
          <p:nvPr/>
        </p:nvSpPr>
        <p:spPr>
          <a:xfrm>
            <a:off x="7540556" y="616005"/>
            <a:ext cx="509905" cy="284480"/>
          </a:xfrm>
          <a:prstGeom prst="rect">
            <a:avLst/>
          </a:prstGeom>
        </p:spPr>
        <p:txBody>
          <a:bodyPr vert="horz" wrap="square" lIns="0" tIns="12700" rIns="0" bIns="0" rtlCol="0">
            <a:spAutoFit/>
          </a:bodyPr>
          <a:lstStyle/>
          <a:p>
            <a:pPr marL="12700">
              <a:lnSpc>
                <a:spcPct val="100000"/>
              </a:lnSpc>
              <a:spcBef>
                <a:spcPts val="100"/>
              </a:spcBef>
            </a:pPr>
            <a:r>
              <a:rPr sz="1700" spc="-20" dirty="0">
                <a:latin typeface="Trebuchet MS"/>
                <a:cs typeface="Trebuchet MS"/>
              </a:rPr>
              <a:t>Prob</a:t>
            </a:r>
            <a:endParaRPr sz="1700" dirty="0">
              <a:latin typeface="Trebuchet MS"/>
              <a:cs typeface="Trebuchet MS"/>
            </a:endParaRPr>
          </a:p>
        </p:txBody>
      </p:sp>
      <p:grpSp>
        <p:nvGrpSpPr>
          <p:cNvPr id="11" name="object 11"/>
          <p:cNvGrpSpPr/>
          <p:nvPr/>
        </p:nvGrpSpPr>
        <p:grpSpPr>
          <a:xfrm>
            <a:off x="5044618" y="1086842"/>
            <a:ext cx="609600" cy="123189"/>
            <a:chOff x="5044618" y="1086842"/>
            <a:chExt cx="609600" cy="123189"/>
          </a:xfrm>
        </p:grpSpPr>
        <p:sp>
          <p:nvSpPr>
            <p:cNvPr id="12" name="object 12"/>
            <p:cNvSpPr/>
            <p:nvPr/>
          </p:nvSpPr>
          <p:spPr>
            <a:xfrm>
              <a:off x="5058905" y="1148327"/>
              <a:ext cx="451484" cy="0"/>
            </a:xfrm>
            <a:custGeom>
              <a:avLst/>
              <a:gdLst/>
              <a:ahLst/>
              <a:cxnLst/>
              <a:rect l="l" t="t" r="r" b="b"/>
              <a:pathLst>
                <a:path w="451485">
                  <a:moveTo>
                    <a:pt x="0" y="0"/>
                  </a:moveTo>
                  <a:lnTo>
                    <a:pt x="451049" y="0"/>
                  </a:lnTo>
                </a:path>
              </a:pathLst>
            </a:custGeom>
            <a:ln w="28574">
              <a:solidFill>
                <a:srgbClr val="595959"/>
              </a:solidFill>
            </a:ln>
          </p:spPr>
          <p:txBody>
            <a:bodyPr wrap="square" lIns="0" tIns="0" rIns="0" bIns="0" rtlCol="0"/>
            <a:lstStyle/>
            <a:p>
              <a:endParaRPr dirty="0">
                <a:latin typeface="Corbel" panose="020B0503020204020204" pitchFamily="34" charset="0"/>
              </a:endParaRPr>
            </a:p>
          </p:txBody>
        </p:sp>
        <p:pic>
          <p:nvPicPr>
            <p:cNvPr id="13" name="object 13"/>
            <p:cNvPicPr/>
            <p:nvPr/>
          </p:nvPicPr>
          <p:blipFill>
            <a:blip r:embed="rId3" cstate="print"/>
            <a:stretch>
              <a:fillRect/>
            </a:stretch>
          </p:blipFill>
          <p:spPr>
            <a:xfrm>
              <a:off x="5495668" y="1086842"/>
              <a:ext cx="158251" cy="122971"/>
            </a:xfrm>
            <a:prstGeom prst="rect">
              <a:avLst/>
            </a:prstGeom>
          </p:spPr>
        </p:pic>
      </p:grpSp>
      <p:sp>
        <p:nvSpPr>
          <p:cNvPr id="14" name="object 14"/>
          <p:cNvSpPr txBox="1"/>
          <p:nvPr/>
        </p:nvSpPr>
        <p:spPr>
          <a:xfrm>
            <a:off x="1088180" y="1821434"/>
            <a:ext cx="3971290" cy="769891"/>
          </a:xfrm>
          <a:prstGeom prst="rect">
            <a:avLst/>
          </a:prstGeom>
          <a:solidFill>
            <a:srgbClr val="F3F3F3"/>
          </a:solidFill>
          <a:ln w="9524">
            <a:solidFill>
              <a:srgbClr val="666666"/>
            </a:solidFill>
          </a:ln>
        </p:spPr>
        <p:txBody>
          <a:bodyPr vert="horz" wrap="square" lIns="0" tIns="30480" rIns="0" bIns="0" rtlCol="0">
            <a:spAutoFit/>
          </a:bodyPr>
          <a:lstStyle/>
          <a:p>
            <a:pPr marL="85725">
              <a:lnSpc>
                <a:spcPct val="100000"/>
              </a:lnSpc>
              <a:spcBef>
                <a:spcPts val="240"/>
              </a:spcBef>
            </a:pPr>
            <a:r>
              <a:rPr sz="1500" spc="75" dirty="0">
                <a:solidFill>
                  <a:srgbClr val="1A1A1A"/>
                </a:solidFill>
                <a:latin typeface="Corbel" panose="020B0503020204020204" pitchFamily="34" charset="0"/>
              </a:rPr>
              <a:t>What</a:t>
            </a:r>
            <a:r>
              <a:rPr sz="1500" spc="10" dirty="0">
                <a:solidFill>
                  <a:srgbClr val="1A1A1A"/>
                </a:solidFill>
                <a:latin typeface="Corbel" panose="020B0503020204020204" pitchFamily="34" charset="0"/>
              </a:rPr>
              <a:t> </a:t>
            </a:r>
            <a:r>
              <a:rPr sz="1500" dirty="0">
                <a:solidFill>
                  <a:srgbClr val="1A1A1A"/>
                </a:solidFill>
                <a:latin typeface="Corbel" panose="020B0503020204020204" pitchFamily="34" charset="0"/>
              </a:rPr>
              <a:t>topic</a:t>
            </a:r>
            <a:r>
              <a:rPr sz="1500" spc="15" dirty="0">
                <a:solidFill>
                  <a:srgbClr val="1A1A1A"/>
                </a:solidFill>
                <a:latin typeface="Corbel" panose="020B0503020204020204" pitchFamily="34" charset="0"/>
              </a:rPr>
              <a:t> </a:t>
            </a:r>
            <a:r>
              <a:rPr sz="1500" dirty="0">
                <a:solidFill>
                  <a:srgbClr val="1A1A1A"/>
                </a:solidFill>
                <a:latin typeface="Corbel" panose="020B0503020204020204" pitchFamily="34" charset="0"/>
              </a:rPr>
              <a:t>is</a:t>
            </a:r>
            <a:r>
              <a:rPr sz="1500" spc="10" dirty="0">
                <a:solidFill>
                  <a:srgbClr val="1A1A1A"/>
                </a:solidFill>
                <a:latin typeface="Corbel" panose="020B0503020204020204" pitchFamily="34" charset="0"/>
              </a:rPr>
              <a:t> </a:t>
            </a:r>
            <a:r>
              <a:rPr sz="1500" dirty="0">
                <a:solidFill>
                  <a:srgbClr val="1A1A1A"/>
                </a:solidFill>
                <a:latin typeface="Corbel" panose="020B0503020204020204" pitchFamily="34" charset="0"/>
              </a:rPr>
              <a:t>the</a:t>
            </a:r>
            <a:r>
              <a:rPr sz="1500" spc="15" dirty="0">
                <a:solidFill>
                  <a:srgbClr val="1A1A1A"/>
                </a:solidFill>
                <a:latin typeface="Corbel" panose="020B0503020204020204" pitchFamily="34" charset="0"/>
              </a:rPr>
              <a:t> </a:t>
            </a:r>
            <a:r>
              <a:rPr sz="1500" spc="50" dirty="0">
                <a:solidFill>
                  <a:srgbClr val="1A1A1A"/>
                </a:solidFill>
                <a:latin typeface="Corbel" panose="020B0503020204020204" pitchFamily="34" charset="0"/>
              </a:rPr>
              <a:t>following</a:t>
            </a:r>
            <a:r>
              <a:rPr sz="1500" spc="10" dirty="0">
                <a:solidFill>
                  <a:srgbClr val="1A1A1A"/>
                </a:solidFill>
                <a:latin typeface="Corbel" panose="020B0503020204020204" pitchFamily="34" charset="0"/>
              </a:rPr>
              <a:t> </a:t>
            </a:r>
            <a:r>
              <a:rPr sz="1500" dirty="0">
                <a:solidFill>
                  <a:srgbClr val="1A1A1A"/>
                </a:solidFill>
                <a:latin typeface="Corbel" panose="020B0503020204020204" pitchFamily="34" charset="0"/>
              </a:rPr>
              <a:t>text</a:t>
            </a:r>
            <a:r>
              <a:rPr sz="1500" spc="15" dirty="0">
                <a:solidFill>
                  <a:srgbClr val="1A1A1A"/>
                </a:solidFill>
                <a:latin typeface="Corbel" panose="020B0503020204020204" pitchFamily="34" charset="0"/>
              </a:rPr>
              <a:t> </a:t>
            </a:r>
            <a:r>
              <a:rPr sz="1500" spc="-10" dirty="0">
                <a:solidFill>
                  <a:srgbClr val="1A1A1A"/>
                </a:solidFill>
                <a:latin typeface="Corbel" panose="020B0503020204020204" pitchFamily="34" charset="0"/>
              </a:rPr>
              <a:t>about?</a:t>
            </a:r>
            <a:endParaRPr sz="1500" dirty="0">
              <a:latin typeface="Corbel" panose="020B0503020204020204" pitchFamily="34" charset="0"/>
            </a:endParaRPr>
          </a:p>
          <a:p>
            <a:pPr marL="85725" marR="181610">
              <a:lnSpc>
                <a:spcPct val="114700"/>
              </a:lnSpc>
            </a:pPr>
            <a:r>
              <a:rPr sz="1500" dirty="0">
                <a:solidFill>
                  <a:srgbClr val="1A1A1A"/>
                </a:solidFill>
                <a:latin typeface="Corbel" panose="020B0503020204020204" pitchFamily="34" charset="0"/>
              </a:rPr>
              <a:t>The</a:t>
            </a:r>
            <a:r>
              <a:rPr sz="1500" spc="-25" dirty="0">
                <a:solidFill>
                  <a:srgbClr val="1A1A1A"/>
                </a:solidFill>
                <a:latin typeface="Corbel" panose="020B0503020204020204" pitchFamily="34" charset="0"/>
              </a:rPr>
              <a:t> </a:t>
            </a:r>
            <a:r>
              <a:rPr sz="1500" dirty="0">
                <a:solidFill>
                  <a:srgbClr val="1A1A1A"/>
                </a:solidFill>
                <a:latin typeface="Corbel" panose="020B0503020204020204" pitchFamily="34" charset="0"/>
              </a:rPr>
              <a:t>Model</a:t>
            </a:r>
            <a:r>
              <a:rPr sz="1500" spc="-20" dirty="0">
                <a:solidFill>
                  <a:srgbClr val="1A1A1A"/>
                </a:solidFill>
                <a:latin typeface="Corbel" panose="020B0503020204020204" pitchFamily="34" charset="0"/>
              </a:rPr>
              <a:t> </a:t>
            </a:r>
            <a:r>
              <a:rPr sz="1500" dirty="0">
                <a:solidFill>
                  <a:srgbClr val="1A1A1A"/>
                </a:solidFill>
                <a:latin typeface="Corbel" panose="020B0503020204020204" pitchFamily="34" charset="0"/>
              </a:rPr>
              <a:t>T</a:t>
            </a:r>
            <a:r>
              <a:rPr sz="1500" spc="-25" dirty="0">
                <a:solidFill>
                  <a:srgbClr val="1A1A1A"/>
                </a:solidFill>
                <a:latin typeface="Corbel" panose="020B0503020204020204" pitchFamily="34" charset="0"/>
              </a:rPr>
              <a:t> </a:t>
            </a:r>
            <a:r>
              <a:rPr sz="1500" dirty="0">
                <a:solidFill>
                  <a:srgbClr val="1A1A1A"/>
                </a:solidFill>
                <a:latin typeface="Corbel" panose="020B0503020204020204" pitchFamily="34" charset="0"/>
              </a:rPr>
              <a:t>was</a:t>
            </a:r>
            <a:r>
              <a:rPr sz="1500" spc="-20" dirty="0">
                <a:solidFill>
                  <a:srgbClr val="1A1A1A"/>
                </a:solidFill>
                <a:latin typeface="Corbel" panose="020B0503020204020204" pitchFamily="34" charset="0"/>
              </a:rPr>
              <a:t> </a:t>
            </a:r>
            <a:r>
              <a:rPr sz="1500" dirty="0">
                <a:solidFill>
                  <a:srgbClr val="1A1A1A"/>
                </a:solidFill>
                <a:latin typeface="Corbel" panose="020B0503020204020204" pitchFamily="34" charset="0"/>
              </a:rPr>
              <a:t>released</a:t>
            </a:r>
            <a:r>
              <a:rPr sz="1500" spc="-25" dirty="0">
                <a:solidFill>
                  <a:srgbClr val="1A1A1A"/>
                </a:solidFill>
                <a:latin typeface="Corbel" panose="020B0503020204020204" pitchFamily="34" charset="0"/>
              </a:rPr>
              <a:t> </a:t>
            </a:r>
            <a:r>
              <a:rPr sz="1500" dirty="0">
                <a:solidFill>
                  <a:srgbClr val="1A1A1A"/>
                </a:solidFill>
                <a:latin typeface="Corbel" panose="020B0503020204020204" pitchFamily="34" charset="0"/>
              </a:rPr>
              <a:t>by</a:t>
            </a:r>
            <a:r>
              <a:rPr sz="1500" spc="-20" dirty="0">
                <a:solidFill>
                  <a:srgbClr val="1A1A1A"/>
                </a:solidFill>
                <a:latin typeface="Corbel" panose="020B0503020204020204" pitchFamily="34" charset="0"/>
              </a:rPr>
              <a:t> </a:t>
            </a:r>
            <a:r>
              <a:rPr sz="1500" spc="-10" dirty="0">
                <a:solidFill>
                  <a:srgbClr val="1A1A1A"/>
                </a:solidFill>
                <a:latin typeface="Corbel" panose="020B0503020204020204" pitchFamily="34" charset="0"/>
              </a:rPr>
              <a:t>Ford</a:t>
            </a:r>
            <a:r>
              <a:rPr sz="1500" spc="-20" dirty="0">
                <a:solidFill>
                  <a:srgbClr val="1A1A1A"/>
                </a:solidFill>
                <a:latin typeface="Corbel" panose="020B0503020204020204" pitchFamily="34" charset="0"/>
              </a:rPr>
              <a:t> </a:t>
            </a:r>
            <a:r>
              <a:rPr sz="1500" dirty="0">
                <a:solidFill>
                  <a:srgbClr val="1A1A1A"/>
                </a:solidFill>
                <a:latin typeface="Corbel" panose="020B0503020204020204" pitchFamily="34" charset="0"/>
              </a:rPr>
              <a:t>in</a:t>
            </a:r>
            <a:r>
              <a:rPr sz="1500" spc="-25" dirty="0">
                <a:solidFill>
                  <a:srgbClr val="1A1A1A"/>
                </a:solidFill>
                <a:latin typeface="Corbel" panose="020B0503020204020204" pitchFamily="34" charset="0"/>
              </a:rPr>
              <a:t> </a:t>
            </a:r>
            <a:r>
              <a:rPr sz="1500" spc="-10" dirty="0">
                <a:solidFill>
                  <a:srgbClr val="1A1A1A"/>
                </a:solidFill>
                <a:latin typeface="Corbel" panose="020B0503020204020204" pitchFamily="34" charset="0"/>
              </a:rPr>
              <a:t>1908. Answer:</a:t>
            </a:r>
            <a:endParaRPr sz="1500" dirty="0">
              <a:latin typeface="Corbel" panose="020B0503020204020204" pitchFamily="34" charset="0"/>
            </a:endParaRPr>
          </a:p>
        </p:txBody>
      </p:sp>
      <p:pic>
        <p:nvPicPr>
          <p:cNvPr id="15" name="object 15"/>
          <p:cNvPicPr/>
          <p:nvPr/>
        </p:nvPicPr>
        <p:blipFill>
          <a:blip r:embed="rId4" cstate="print"/>
          <a:stretch>
            <a:fillRect/>
          </a:stretch>
        </p:blipFill>
        <p:spPr>
          <a:xfrm>
            <a:off x="3012020" y="1418964"/>
            <a:ext cx="122971" cy="396713"/>
          </a:xfrm>
          <a:prstGeom prst="rect">
            <a:avLst/>
          </a:prstGeom>
        </p:spPr>
      </p:pic>
      <p:sp>
        <p:nvSpPr>
          <p:cNvPr id="16" name="object 16"/>
          <p:cNvSpPr txBox="1"/>
          <p:nvPr/>
        </p:nvSpPr>
        <p:spPr>
          <a:xfrm>
            <a:off x="370746" y="2108413"/>
            <a:ext cx="645160" cy="243656"/>
          </a:xfrm>
          <a:prstGeom prst="rect">
            <a:avLst/>
          </a:prstGeom>
        </p:spPr>
        <p:txBody>
          <a:bodyPr vert="horz" wrap="square" lIns="0" tIns="12700" rIns="0" bIns="0" rtlCol="0">
            <a:spAutoFit/>
          </a:bodyPr>
          <a:lstStyle/>
          <a:p>
            <a:pPr marL="12700">
              <a:lnSpc>
                <a:spcPct val="100000"/>
              </a:lnSpc>
              <a:spcBef>
                <a:spcPts val="100"/>
              </a:spcBef>
            </a:pPr>
            <a:r>
              <a:rPr sz="1500" spc="-10" dirty="0">
                <a:latin typeface="Corbel" panose="020B0503020204020204" pitchFamily="34" charset="0"/>
              </a:rPr>
              <a:t>Prompt</a:t>
            </a:r>
            <a:endParaRPr sz="1500" dirty="0">
              <a:latin typeface="Corbel" panose="020B0503020204020204" pitchFamily="34" charset="0"/>
            </a:endParaRPr>
          </a:p>
        </p:txBody>
      </p:sp>
      <p:sp>
        <p:nvSpPr>
          <p:cNvPr id="21" name="TextBox 20">
            <a:extLst>
              <a:ext uri="{FF2B5EF4-FFF2-40B4-BE49-F238E27FC236}">
                <a16:creationId xmlns:a16="http://schemas.microsoft.com/office/drawing/2014/main" id="{427FDC11-872F-A753-5A92-6BFE323A6F9B}"/>
              </a:ext>
            </a:extLst>
          </p:cNvPr>
          <p:cNvSpPr txBox="1"/>
          <p:nvPr/>
        </p:nvSpPr>
        <p:spPr>
          <a:xfrm>
            <a:off x="68219" y="3048198"/>
            <a:ext cx="4729054" cy="830997"/>
          </a:xfrm>
          <a:prstGeom prst="rect">
            <a:avLst/>
          </a:prstGeom>
          <a:noFill/>
        </p:spPr>
        <p:txBody>
          <a:bodyPr wrap="square">
            <a:spAutoFit/>
          </a:bodyPr>
          <a:lstStyle/>
          <a:p>
            <a:r>
              <a:rPr lang="en-US" sz="1600" dirty="0">
                <a:latin typeface="Corbel" panose="020B0503020204020204" pitchFamily="34" charset="0"/>
              </a:rPr>
              <a:t>Model is biased towards predicting the incorrect frequent token "book" even when both "book" and "transportation" are equally likely labels in the dataset</a:t>
            </a:r>
          </a:p>
        </p:txBody>
      </p:sp>
      <p:sp>
        <p:nvSpPr>
          <p:cNvPr id="22" name="object 17">
            <a:extLst>
              <a:ext uri="{FF2B5EF4-FFF2-40B4-BE49-F238E27FC236}">
                <a16:creationId xmlns:a16="http://schemas.microsoft.com/office/drawing/2014/main" id="{6F25CB95-6840-4076-726C-B7233112955C}"/>
              </a:ext>
            </a:extLst>
          </p:cNvPr>
          <p:cNvSpPr txBox="1"/>
          <p:nvPr/>
        </p:nvSpPr>
        <p:spPr>
          <a:xfrm>
            <a:off x="1015906" y="4238323"/>
            <a:ext cx="6872547" cy="686085"/>
          </a:xfrm>
          <a:prstGeom prst="rect">
            <a:avLst/>
          </a:prstGeom>
          <a:solidFill>
            <a:schemeClr val="bg2">
              <a:lumMod val="20000"/>
              <a:lumOff val="80000"/>
            </a:schemeClr>
          </a:solidFill>
        </p:spPr>
        <p:style>
          <a:lnRef idx="2">
            <a:schemeClr val="accent1"/>
          </a:lnRef>
          <a:fillRef idx="1">
            <a:schemeClr val="lt1"/>
          </a:fillRef>
          <a:effectRef idx="0">
            <a:schemeClr val="accent1"/>
          </a:effectRef>
          <a:fontRef idx="minor">
            <a:schemeClr val="dk1"/>
          </a:fontRef>
        </p:style>
        <p:txBody>
          <a:bodyPr vert="horz" wrap="square" lIns="0" tIns="100330" rIns="0" bIns="0" rtlCol="0">
            <a:spAutoFit/>
          </a:bodyPr>
          <a:lstStyle/>
          <a:p>
            <a:pPr marL="469265" indent="-374015">
              <a:lnSpc>
                <a:spcPct val="100000"/>
              </a:lnSpc>
              <a:spcBef>
                <a:spcPts val="2280"/>
              </a:spcBef>
              <a:buFont typeface="Arial"/>
              <a:buChar char="●"/>
              <a:tabLst>
                <a:tab pos="469265" algn="l"/>
                <a:tab pos="469900" algn="l"/>
              </a:tabLst>
            </a:pPr>
            <a:r>
              <a:rPr lang="en-US" sz="1900" spc="-70" dirty="0">
                <a:latin typeface="Corbel" panose="020B0503020204020204" pitchFamily="34" charset="0"/>
              </a:rPr>
              <a:t>Common</a:t>
            </a:r>
            <a:r>
              <a:rPr lang="en-US" sz="1900" spc="-65" dirty="0">
                <a:latin typeface="Corbel" panose="020B0503020204020204" pitchFamily="34" charset="0"/>
              </a:rPr>
              <a:t> </a:t>
            </a:r>
            <a:r>
              <a:rPr lang="en-US" sz="1900" spc="-10" dirty="0">
                <a:latin typeface="Corbel" panose="020B0503020204020204" pitchFamily="34" charset="0"/>
              </a:rPr>
              <a:t>token</a:t>
            </a:r>
            <a:r>
              <a:rPr lang="en-US" sz="1900" spc="-55" dirty="0">
                <a:latin typeface="Corbel" panose="020B0503020204020204" pitchFamily="34" charset="0"/>
              </a:rPr>
              <a:t> </a:t>
            </a:r>
            <a:r>
              <a:rPr lang="en-US" sz="1900" spc="-75" dirty="0">
                <a:latin typeface="Corbel" panose="020B0503020204020204" pitchFamily="34" charset="0"/>
              </a:rPr>
              <a:t>bias:</a:t>
            </a:r>
            <a:r>
              <a:rPr lang="en-US" sz="1900" spc="-55" dirty="0">
                <a:latin typeface="Corbel" panose="020B0503020204020204" pitchFamily="34" charset="0"/>
              </a:rPr>
              <a:t> </a:t>
            </a:r>
            <a:r>
              <a:rPr lang="en-US" sz="1900" spc="-10" dirty="0">
                <a:latin typeface="Corbel" panose="020B0503020204020204" pitchFamily="34" charset="0"/>
              </a:rPr>
              <a:t>common</a:t>
            </a:r>
            <a:r>
              <a:rPr lang="en-US" sz="1900" spc="-90" dirty="0">
                <a:latin typeface="Corbel" panose="020B0503020204020204" pitchFamily="34" charset="0"/>
              </a:rPr>
              <a:t> </a:t>
            </a:r>
            <a:r>
              <a:rPr lang="en-US" sz="1900" spc="95" dirty="0">
                <a:latin typeface="Corbel" panose="020B0503020204020204" pitchFamily="34" charset="0"/>
              </a:rPr>
              <a:t>n-</a:t>
            </a:r>
            <a:r>
              <a:rPr lang="en-US" sz="1900" dirty="0">
                <a:latin typeface="Corbel" panose="020B0503020204020204" pitchFamily="34" charset="0"/>
              </a:rPr>
              <a:t>grams</a:t>
            </a:r>
            <a:r>
              <a:rPr lang="en-US" sz="1900" spc="-85" dirty="0">
                <a:latin typeface="Corbel" panose="020B0503020204020204" pitchFamily="34" charset="0"/>
              </a:rPr>
              <a:t> </a:t>
            </a:r>
            <a:r>
              <a:rPr lang="en-US" sz="1900" dirty="0">
                <a:latin typeface="Corbel" panose="020B0503020204020204" pitchFamily="34" charset="0"/>
              </a:rPr>
              <a:t>dominate</a:t>
            </a:r>
            <a:r>
              <a:rPr lang="en-US" sz="1900" spc="-85" dirty="0">
                <a:latin typeface="Corbel" panose="020B0503020204020204" pitchFamily="34" charset="0"/>
              </a:rPr>
              <a:t> </a:t>
            </a:r>
            <a:r>
              <a:rPr lang="en-US" sz="1900" spc="-10" dirty="0">
                <a:latin typeface="Corbel" panose="020B0503020204020204" pitchFamily="34" charset="0"/>
              </a:rPr>
              <a:t>predictions</a:t>
            </a:r>
            <a:endParaRPr lang="en-US" sz="1900" dirty="0">
              <a:latin typeface="Corbel" panose="020B0503020204020204" pitchFamily="34" charset="0"/>
            </a:endParaRPr>
          </a:p>
          <a:p>
            <a:pPr marL="926465" lvl="1" indent="-374015">
              <a:lnSpc>
                <a:spcPct val="100000"/>
              </a:lnSpc>
              <a:buChar char="○"/>
              <a:tabLst>
                <a:tab pos="926465" algn="l"/>
                <a:tab pos="927100" algn="l"/>
              </a:tabLst>
            </a:pPr>
            <a:r>
              <a:rPr lang="en-US" sz="1900" dirty="0">
                <a:latin typeface="Corbel" panose="020B0503020204020204" pitchFamily="34" charset="0"/>
              </a:rPr>
              <a:t>helps</a:t>
            </a:r>
            <a:r>
              <a:rPr lang="en-US" sz="1900" spc="-10" dirty="0">
                <a:latin typeface="Corbel" panose="020B0503020204020204" pitchFamily="34" charset="0"/>
              </a:rPr>
              <a:t> </a:t>
            </a:r>
            <a:r>
              <a:rPr lang="en-US" sz="1900" dirty="0">
                <a:latin typeface="Corbel" panose="020B0503020204020204" pitchFamily="34" charset="0"/>
              </a:rPr>
              <a:t>explain</a:t>
            </a:r>
            <a:r>
              <a:rPr lang="en-US" sz="1900" spc="-10" dirty="0">
                <a:latin typeface="Corbel" panose="020B0503020204020204" pitchFamily="34" charset="0"/>
              </a:rPr>
              <a:t> </a:t>
            </a:r>
            <a:r>
              <a:rPr lang="en-US" sz="1900" spc="-35" dirty="0">
                <a:latin typeface="Corbel" panose="020B0503020204020204" pitchFamily="34" charset="0"/>
              </a:rPr>
              <a:t>variance</a:t>
            </a:r>
            <a:r>
              <a:rPr lang="en-US" sz="1900" spc="-10" dirty="0">
                <a:latin typeface="Corbel" panose="020B0503020204020204" pitchFamily="34" charset="0"/>
              </a:rPr>
              <a:t> </a:t>
            </a:r>
            <a:r>
              <a:rPr lang="en-US" sz="1900" spc="-40" dirty="0">
                <a:latin typeface="Corbel" panose="020B0503020204020204" pitchFamily="34" charset="0"/>
              </a:rPr>
              <a:t>across</a:t>
            </a:r>
            <a:r>
              <a:rPr lang="en-US" sz="1900" spc="-25" dirty="0">
                <a:latin typeface="Corbel" panose="020B0503020204020204" pitchFamily="34" charset="0"/>
              </a:rPr>
              <a:t> </a:t>
            </a:r>
            <a:r>
              <a:rPr lang="en-US" sz="1900" dirty="0">
                <a:latin typeface="Corbel" panose="020B0503020204020204" pitchFamily="34" charset="0"/>
              </a:rPr>
              <a:t>prompt</a:t>
            </a:r>
            <a:r>
              <a:rPr lang="en-US" sz="1900" spc="-10" dirty="0">
                <a:latin typeface="Corbel" panose="020B0503020204020204" pitchFamily="34" charset="0"/>
              </a:rPr>
              <a:t> formats</a:t>
            </a:r>
            <a:endParaRPr sz="1400" dirty="0">
              <a:latin typeface="Corbel" panose="020B0503020204020204"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B58314EB-26A3-D215-5C61-E501FCE5D6F9}"/>
              </a:ext>
            </a:extLst>
          </p:cNvPr>
          <p:cNvSpPr>
            <a:spLocks noGrp="1"/>
          </p:cNvSpPr>
          <p:nvPr>
            <p:ph type="title"/>
          </p:nvPr>
        </p:nvSpPr>
        <p:spPr/>
        <p:txBody>
          <a:bodyPr>
            <a:normAutofit/>
          </a:bodyPr>
          <a:lstStyle/>
          <a:p>
            <a:r>
              <a:rPr lang="en-US" dirty="0"/>
              <a:t>Impact of Pretraining Term Frequencies</a:t>
            </a:r>
          </a:p>
        </p:txBody>
      </p:sp>
      <p:sp>
        <p:nvSpPr>
          <p:cNvPr id="13" name="Content Placeholder 12">
            <a:extLst>
              <a:ext uri="{FF2B5EF4-FFF2-40B4-BE49-F238E27FC236}">
                <a16:creationId xmlns:a16="http://schemas.microsoft.com/office/drawing/2014/main" id="{79A8E647-5B19-591E-5292-B8CF509DA7F2}"/>
              </a:ext>
            </a:extLst>
          </p:cNvPr>
          <p:cNvSpPr>
            <a:spLocks noGrp="1"/>
          </p:cNvSpPr>
          <p:nvPr>
            <p:ph type="body" sz="quarter" idx="16"/>
          </p:nvPr>
        </p:nvSpPr>
        <p:spPr/>
        <p:txBody>
          <a:bodyPr/>
          <a:lstStyle/>
          <a:p>
            <a:pPr marL="356235" indent="-344170">
              <a:lnSpc>
                <a:spcPct val="100000"/>
              </a:lnSpc>
              <a:spcBef>
                <a:spcPts val="1710"/>
              </a:spcBef>
              <a:buFont typeface="Arial"/>
              <a:buChar char="●"/>
              <a:tabLst>
                <a:tab pos="356235" algn="l"/>
                <a:tab pos="356870" algn="l"/>
              </a:tabLst>
            </a:pPr>
            <a:r>
              <a:rPr lang="en-US" sz="1800" spc="-10" dirty="0">
                <a:latin typeface="Corbel" panose="020B0503020204020204" pitchFamily="34" charset="0"/>
                <a:cs typeface="FreeSans"/>
              </a:rPr>
              <a:t>For </a:t>
            </a:r>
            <a:r>
              <a:rPr lang="en-US" sz="1800" spc="5" dirty="0">
                <a:latin typeface="Corbel" panose="020B0503020204020204" pitchFamily="34" charset="0"/>
                <a:cs typeface="FreeSans"/>
              </a:rPr>
              <a:t>each </a:t>
            </a:r>
            <a:r>
              <a:rPr lang="en-US" sz="1800" spc="-25" dirty="0">
                <a:latin typeface="Corbel" panose="020B0503020204020204" pitchFamily="34" charset="0"/>
                <a:cs typeface="FreeSans"/>
              </a:rPr>
              <a:t>task, </a:t>
            </a:r>
            <a:r>
              <a:rPr lang="en-US" sz="1800" spc="15" dirty="0">
                <a:latin typeface="Corbel" panose="020B0503020204020204" pitchFamily="34" charset="0"/>
                <a:cs typeface="FreeSans"/>
              </a:rPr>
              <a:t>identify </a:t>
            </a:r>
            <a:r>
              <a:rPr lang="en-US" sz="1800" spc="10" dirty="0">
                <a:latin typeface="Corbel" panose="020B0503020204020204" pitchFamily="34" charset="0"/>
                <a:cs typeface="FreeSans"/>
              </a:rPr>
              <a:t>relevant </a:t>
            </a:r>
            <a:r>
              <a:rPr lang="en-US" sz="1800" dirty="0">
                <a:latin typeface="Corbel" panose="020B0503020204020204" pitchFamily="34" charset="0"/>
                <a:cs typeface="FreeSans"/>
              </a:rPr>
              <a:t>terms </a:t>
            </a:r>
            <a:r>
              <a:rPr lang="en-US" sz="1800" spc="10" dirty="0">
                <a:latin typeface="Corbel" panose="020B0503020204020204" pitchFamily="34" charset="0"/>
                <a:cs typeface="FreeSans"/>
              </a:rPr>
              <a:t>from </a:t>
            </a:r>
            <a:r>
              <a:rPr lang="en-US" sz="1800" spc="5" dirty="0">
                <a:latin typeface="Corbel" panose="020B0503020204020204" pitchFamily="34" charset="0"/>
                <a:cs typeface="FreeSans"/>
              </a:rPr>
              <a:t>each </a:t>
            </a:r>
            <a:r>
              <a:rPr lang="en-US" sz="1800" spc="-10" dirty="0">
                <a:latin typeface="Corbel" panose="020B0503020204020204" pitchFamily="34" charset="0"/>
                <a:cs typeface="FreeSans"/>
              </a:rPr>
              <a:t>instance—numbers </a:t>
            </a:r>
            <a:r>
              <a:rPr lang="en-US" sz="1800" spc="5" dirty="0">
                <a:latin typeface="Corbel" panose="020B0503020204020204" pitchFamily="34" charset="0"/>
                <a:cs typeface="FreeSans"/>
              </a:rPr>
              <a:t>and</a:t>
            </a:r>
            <a:r>
              <a:rPr lang="en-US" sz="1800" spc="105" dirty="0">
                <a:latin typeface="Corbel" panose="020B0503020204020204" pitchFamily="34" charset="0"/>
                <a:cs typeface="FreeSans"/>
              </a:rPr>
              <a:t> </a:t>
            </a:r>
            <a:r>
              <a:rPr lang="en-US" sz="1800" spc="5" dirty="0">
                <a:latin typeface="Corbel" panose="020B0503020204020204" pitchFamily="34" charset="0"/>
                <a:cs typeface="FreeSans"/>
              </a:rPr>
              <a:t>units</a:t>
            </a:r>
            <a:endParaRPr lang="en-US" sz="1800" dirty="0">
              <a:latin typeface="Corbel" panose="020B0503020204020204" pitchFamily="34" charset="0"/>
              <a:cs typeface="FreeSans"/>
            </a:endParaRPr>
          </a:p>
          <a:p>
            <a:pPr marL="356235" marR="5080" indent="-344170">
              <a:lnSpc>
                <a:spcPct val="114999"/>
              </a:lnSpc>
              <a:buFont typeface="Arial"/>
              <a:buChar char="●"/>
              <a:tabLst>
                <a:tab pos="356235" algn="l"/>
                <a:tab pos="356870" algn="l"/>
              </a:tabLst>
            </a:pPr>
            <a:r>
              <a:rPr lang="en-US" sz="1800" spc="10" dirty="0">
                <a:latin typeface="Corbel" panose="020B0503020204020204" pitchFamily="34" charset="0"/>
                <a:cs typeface="FreeSans"/>
              </a:rPr>
              <a:t>Count </a:t>
            </a:r>
            <a:r>
              <a:rPr lang="en-US" sz="1800" spc="5" dirty="0">
                <a:latin typeface="Corbel" panose="020B0503020204020204" pitchFamily="34" charset="0"/>
                <a:cs typeface="FreeSans"/>
              </a:rPr>
              <a:t>co-occurrences </a:t>
            </a:r>
            <a:r>
              <a:rPr lang="en-US" sz="1800" spc="30" dirty="0">
                <a:latin typeface="Corbel" panose="020B0503020204020204" pitchFamily="34" charset="0"/>
                <a:cs typeface="FreeSans"/>
              </a:rPr>
              <a:t>of </a:t>
            </a:r>
            <a:r>
              <a:rPr lang="en-US" sz="1800" spc="15" dirty="0">
                <a:latin typeface="Corbel" panose="020B0503020204020204" pitchFamily="34" charset="0"/>
                <a:cs typeface="FreeSans"/>
              </a:rPr>
              <a:t>these </a:t>
            </a:r>
            <a:r>
              <a:rPr lang="en-US" sz="1800" dirty="0">
                <a:latin typeface="Corbel" panose="020B0503020204020204" pitchFamily="34" charset="0"/>
                <a:cs typeface="FreeSans"/>
              </a:rPr>
              <a:t>terms </a:t>
            </a:r>
            <a:r>
              <a:rPr lang="en-US" sz="1800" spc="10" dirty="0">
                <a:latin typeface="Corbel" panose="020B0503020204020204" pitchFamily="34" charset="0"/>
                <a:cs typeface="FreeSans"/>
              </a:rPr>
              <a:t>in </a:t>
            </a:r>
            <a:r>
              <a:rPr lang="en-US" sz="1800" spc="30" dirty="0">
                <a:latin typeface="Corbel" panose="020B0503020204020204" pitchFamily="34" charset="0"/>
                <a:cs typeface="FreeSans"/>
              </a:rPr>
              <a:t>the </a:t>
            </a:r>
            <a:r>
              <a:rPr lang="en-US" sz="1800" spc="10" dirty="0">
                <a:latin typeface="Corbel" panose="020B0503020204020204" pitchFamily="34" charset="0"/>
                <a:cs typeface="FreeSans"/>
              </a:rPr>
              <a:t>pretraining </a:t>
            </a:r>
            <a:r>
              <a:rPr lang="en-US" sz="1800" spc="-5" dirty="0">
                <a:latin typeface="Corbel" panose="020B0503020204020204" pitchFamily="34" charset="0"/>
                <a:cs typeface="FreeSans"/>
              </a:rPr>
              <a:t>data </a:t>
            </a:r>
            <a:r>
              <a:rPr lang="en-US" sz="1800" spc="-15" dirty="0">
                <a:latin typeface="Corbel" panose="020B0503020204020204" pitchFamily="34" charset="0"/>
                <a:cs typeface="FreeSans"/>
              </a:rPr>
              <a:t>(term </a:t>
            </a:r>
            <a:r>
              <a:rPr lang="en-US" sz="1800" spc="-10" dirty="0">
                <a:latin typeface="Corbel" panose="020B0503020204020204" pitchFamily="34" charset="0"/>
                <a:cs typeface="FreeSans"/>
              </a:rPr>
              <a:t>pairs </a:t>
            </a:r>
            <a:r>
              <a:rPr lang="en-US" sz="1800" spc="25" dirty="0">
                <a:latin typeface="Corbel" panose="020B0503020204020204" pitchFamily="34" charset="0"/>
                <a:cs typeface="FreeSans"/>
              </a:rPr>
              <a:t>or </a:t>
            </a:r>
            <a:r>
              <a:rPr lang="en-US" sz="1800" spc="5" dirty="0">
                <a:latin typeface="Corbel" panose="020B0503020204020204" pitchFamily="34" charset="0"/>
                <a:cs typeface="FreeSans"/>
              </a:rPr>
              <a:t>triples </a:t>
            </a:r>
            <a:r>
              <a:rPr lang="en-US" sz="1800" spc="15" dirty="0">
                <a:latin typeface="Corbel" panose="020B0503020204020204" pitchFamily="34" charset="0"/>
                <a:cs typeface="FreeSans"/>
              </a:rPr>
              <a:t>within </a:t>
            </a:r>
            <a:r>
              <a:rPr lang="en-US" sz="1800" spc="-25" dirty="0">
                <a:latin typeface="Corbel" panose="020B0503020204020204" pitchFamily="34" charset="0"/>
                <a:cs typeface="FreeSans"/>
              </a:rPr>
              <a:t>a  </a:t>
            </a:r>
            <a:r>
              <a:rPr lang="en-US" sz="1800" spc="20" dirty="0">
                <a:latin typeface="Corbel" panose="020B0503020204020204" pitchFamily="34" charset="0"/>
                <a:cs typeface="FreeSans"/>
              </a:rPr>
              <a:t>ﬁxed</a:t>
            </a:r>
            <a:r>
              <a:rPr lang="en-US" sz="1800" spc="5" dirty="0">
                <a:latin typeface="Corbel" panose="020B0503020204020204" pitchFamily="34" charset="0"/>
                <a:cs typeface="FreeSans"/>
              </a:rPr>
              <a:t> </a:t>
            </a:r>
            <a:r>
              <a:rPr lang="en-US" sz="1800" dirty="0">
                <a:latin typeface="Corbel" panose="020B0503020204020204" pitchFamily="34" charset="0"/>
                <a:cs typeface="FreeSans"/>
              </a:rPr>
              <a:t>window)</a:t>
            </a:r>
            <a:endParaRPr lang="en-US" dirty="0"/>
          </a:p>
        </p:txBody>
      </p:sp>
      <p:grpSp>
        <p:nvGrpSpPr>
          <p:cNvPr id="3" name="object 3"/>
          <p:cNvGrpSpPr/>
          <p:nvPr/>
        </p:nvGrpSpPr>
        <p:grpSpPr>
          <a:xfrm>
            <a:off x="231237" y="2887624"/>
            <a:ext cx="8900160" cy="1699895"/>
            <a:chOff x="231237" y="2857144"/>
            <a:chExt cx="8900160" cy="1699895"/>
          </a:xfrm>
        </p:grpSpPr>
        <p:sp>
          <p:nvSpPr>
            <p:cNvPr id="4" name="object 4"/>
            <p:cNvSpPr/>
            <p:nvPr/>
          </p:nvSpPr>
          <p:spPr>
            <a:xfrm>
              <a:off x="231237" y="2933724"/>
              <a:ext cx="2051183" cy="1418180"/>
            </a:xfrm>
            <a:prstGeom prst="rect">
              <a:avLst/>
            </a:prstGeom>
            <a:blipFill>
              <a:blip r:embed="rId2" cstate="print"/>
              <a:stretch>
                <a:fillRect/>
              </a:stretch>
            </a:blipFill>
          </p:spPr>
          <p:txBody>
            <a:bodyPr wrap="square" lIns="0" tIns="0" rIns="0" bIns="0" rtlCol="0"/>
            <a:lstStyle/>
            <a:p>
              <a:endParaRPr dirty="0">
                <a:latin typeface="Corbel" panose="020B0503020204020204" pitchFamily="34" charset="0"/>
              </a:endParaRPr>
            </a:p>
          </p:txBody>
        </p:sp>
        <p:sp>
          <p:nvSpPr>
            <p:cNvPr id="5" name="object 5"/>
            <p:cNvSpPr/>
            <p:nvPr/>
          </p:nvSpPr>
          <p:spPr>
            <a:xfrm>
              <a:off x="2325215" y="3422752"/>
              <a:ext cx="1369477" cy="929152"/>
            </a:xfrm>
            <a:prstGeom prst="rect">
              <a:avLst/>
            </a:prstGeom>
            <a:blipFill>
              <a:blip r:embed="rId3" cstate="print"/>
              <a:stretch>
                <a:fillRect/>
              </a:stretch>
            </a:blipFill>
          </p:spPr>
          <p:txBody>
            <a:bodyPr wrap="square" lIns="0" tIns="0" rIns="0" bIns="0" rtlCol="0"/>
            <a:lstStyle/>
            <a:p>
              <a:endParaRPr dirty="0">
                <a:latin typeface="Corbel" panose="020B0503020204020204" pitchFamily="34" charset="0"/>
              </a:endParaRPr>
            </a:p>
          </p:txBody>
        </p:sp>
        <p:sp>
          <p:nvSpPr>
            <p:cNvPr id="6" name="object 6"/>
            <p:cNvSpPr/>
            <p:nvPr/>
          </p:nvSpPr>
          <p:spPr>
            <a:xfrm>
              <a:off x="3728092" y="2857144"/>
              <a:ext cx="5402914" cy="1699371"/>
            </a:xfrm>
            <a:prstGeom prst="rect">
              <a:avLst/>
            </a:prstGeom>
            <a:blipFill>
              <a:blip r:embed="rId4" cstate="print"/>
              <a:stretch>
                <a:fillRect/>
              </a:stretch>
            </a:blipFill>
          </p:spPr>
          <p:txBody>
            <a:bodyPr wrap="square" lIns="0" tIns="0" rIns="0" bIns="0" rtlCol="0"/>
            <a:lstStyle/>
            <a:p>
              <a:endParaRPr dirty="0">
                <a:latin typeface="Corbel" panose="020B0503020204020204" pitchFamily="34" charset="0"/>
              </a:endParaRPr>
            </a:p>
          </p:txBody>
        </p:sp>
      </p:grpSp>
      <p:sp>
        <p:nvSpPr>
          <p:cNvPr id="10" name="object 10"/>
          <p:cNvSpPr txBox="1"/>
          <p:nvPr/>
        </p:nvSpPr>
        <p:spPr>
          <a:xfrm>
            <a:off x="1537994" y="4941036"/>
            <a:ext cx="6104890" cy="184859"/>
          </a:xfrm>
          <a:prstGeom prst="rect">
            <a:avLst/>
          </a:prstGeom>
        </p:spPr>
        <p:txBody>
          <a:bodyPr vert="horz" wrap="square" lIns="0" tIns="0" rIns="0" bIns="0" rtlCol="0">
            <a:spAutoFit/>
          </a:bodyPr>
          <a:lstStyle/>
          <a:p>
            <a:pPr marL="12700" algn="ctr">
              <a:lnSpc>
                <a:spcPts val="1480"/>
              </a:lnSpc>
            </a:pPr>
            <a:r>
              <a:rPr lang="en-US" sz="1050" spc="-5" dirty="0">
                <a:solidFill>
                  <a:srgbClr val="424242"/>
                </a:solidFill>
                <a:latin typeface="Corbel" panose="020B0503020204020204" pitchFamily="34" charset="0"/>
              </a:rPr>
              <a:t>[</a:t>
            </a:r>
            <a:r>
              <a:rPr lang="en-US" sz="1050" spc="-5" dirty="0">
                <a:solidFill>
                  <a:srgbClr val="424242"/>
                </a:solidFill>
                <a:latin typeface="Corbel" panose="020B0503020204020204" pitchFamily="34" charset="0"/>
                <a:hlinkClick r:id="rId5"/>
              </a:rPr>
              <a:t>"Impact of Pretraining </a:t>
            </a:r>
            <a:r>
              <a:rPr lang="en-US" sz="1050" spc="-40" dirty="0">
                <a:solidFill>
                  <a:srgbClr val="424242"/>
                </a:solidFill>
                <a:latin typeface="Corbel" panose="020B0503020204020204" pitchFamily="34" charset="0"/>
                <a:hlinkClick r:id="rId5"/>
              </a:rPr>
              <a:t>Term </a:t>
            </a:r>
            <a:r>
              <a:rPr lang="en-US" sz="1050" spc="-5" dirty="0">
                <a:solidFill>
                  <a:srgbClr val="424242"/>
                </a:solidFill>
                <a:latin typeface="Corbel" panose="020B0503020204020204" pitchFamily="34" charset="0"/>
                <a:hlinkClick r:id="rId5"/>
              </a:rPr>
              <a:t>Frequencies on Few-Shot</a:t>
            </a:r>
            <a:r>
              <a:rPr lang="en-US" sz="1050" spc="-30" dirty="0">
                <a:solidFill>
                  <a:srgbClr val="424242"/>
                </a:solidFill>
                <a:latin typeface="Corbel" panose="020B0503020204020204" pitchFamily="34" charset="0"/>
                <a:hlinkClick r:id="rId5"/>
              </a:rPr>
              <a:t> </a:t>
            </a:r>
            <a:r>
              <a:rPr lang="en-US" sz="1050" spc="-5" dirty="0">
                <a:solidFill>
                  <a:srgbClr val="424242"/>
                </a:solidFill>
                <a:latin typeface="Corbel" panose="020B0503020204020204" pitchFamily="34" charset="0"/>
                <a:hlinkClick r:id="rId5"/>
              </a:rPr>
              <a:t>Reasoning" </a:t>
            </a:r>
            <a:r>
              <a:rPr sz="1050" spc="-5" dirty="0" err="1">
                <a:solidFill>
                  <a:srgbClr val="FF5252"/>
                </a:solidFill>
                <a:uFill>
                  <a:solidFill>
                    <a:srgbClr val="FF5252"/>
                  </a:solidFill>
                </a:uFill>
                <a:latin typeface="Corbel" panose="020B0503020204020204" pitchFamily="34" charset="0"/>
                <a:hlinkClick r:id="rId5"/>
              </a:rPr>
              <a:t>Razeghi</a:t>
            </a:r>
            <a:r>
              <a:rPr sz="1050" spc="-5" dirty="0">
                <a:solidFill>
                  <a:srgbClr val="FF5252"/>
                </a:solidFill>
                <a:uFill>
                  <a:solidFill>
                    <a:srgbClr val="FF5252"/>
                  </a:solidFill>
                </a:uFill>
                <a:latin typeface="Corbel" panose="020B0503020204020204" pitchFamily="34" charset="0"/>
                <a:hlinkClick r:id="rId5"/>
              </a:rPr>
              <a:t> et al. 2022</a:t>
            </a:r>
            <a:r>
              <a:rPr sz="1050" spc="-5" dirty="0">
                <a:solidFill>
                  <a:srgbClr val="424242"/>
                </a:solidFill>
                <a:latin typeface="Corbel" panose="020B0503020204020204" pitchFamily="34" charset="0"/>
                <a:hlinkClick r:id="rId5"/>
              </a:rPr>
              <a:t>.</a:t>
            </a:r>
            <a:r>
              <a:rPr lang="en-US" sz="1050" spc="-5" dirty="0">
                <a:solidFill>
                  <a:srgbClr val="424242"/>
                </a:solidFill>
                <a:latin typeface="Corbel" panose="020B0503020204020204" pitchFamily="34" charset="0"/>
              </a:rPr>
              <a:t>]</a:t>
            </a:r>
            <a:endParaRPr sz="1050" dirty="0">
              <a:latin typeface="Corbel" panose="020B0503020204020204" pitchFamily="34" charset="0"/>
            </a:endParaRPr>
          </a:p>
        </p:txBody>
      </p:sp>
    </p:spTree>
    <p:extLst>
      <p:ext uri="{BB962C8B-B14F-4D97-AF65-F5344CB8AC3E}">
        <p14:creationId xmlns:p14="http://schemas.microsoft.com/office/powerpoint/2010/main" val="40735966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436855" y="1166693"/>
            <a:ext cx="3685650" cy="2734029"/>
          </a:xfrm>
          <a:prstGeom prst="rect">
            <a:avLst/>
          </a:prstGeom>
          <a:blipFill>
            <a:blip r:embed="rId2" cstate="print"/>
            <a:stretch>
              <a:fillRect r="-102891"/>
            </a:stretch>
          </a:blipFill>
        </p:spPr>
        <p:txBody>
          <a:bodyPr wrap="square" lIns="0" tIns="0" rIns="0" bIns="0" rtlCol="0"/>
          <a:lstStyle/>
          <a:p>
            <a:endParaRPr dirty="0">
              <a:latin typeface="Corbel" panose="020B0503020204020204" pitchFamily="34" charset="0"/>
            </a:endParaRPr>
          </a:p>
        </p:txBody>
      </p:sp>
      <p:sp>
        <p:nvSpPr>
          <p:cNvPr id="10" name="Rounded Rectangle 9">
            <a:extLst>
              <a:ext uri="{FF2B5EF4-FFF2-40B4-BE49-F238E27FC236}">
                <a16:creationId xmlns:a16="http://schemas.microsoft.com/office/drawing/2014/main" id="{94034D0C-C176-DBE7-8546-38F951FFB8BC}"/>
              </a:ext>
            </a:extLst>
          </p:cNvPr>
          <p:cNvSpPr/>
          <p:nvPr/>
        </p:nvSpPr>
        <p:spPr>
          <a:xfrm>
            <a:off x="1674205" y="4102755"/>
            <a:ext cx="5582690" cy="66461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0" rIns="0" bIns="0" rtlCol="0" anchor="ctr"/>
          <a:lstStyle/>
          <a:p>
            <a:pPr marL="3810" lvl="2" algn="ctr">
              <a:tabLst>
                <a:tab pos="469265" algn="l"/>
                <a:tab pos="469900" algn="l"/>
              </a:tabLst>
            </a:pPr>
            <a:r>
              <a:rPr lang="en-US" sz="1800" dirty="0">
                <a:solidFill>
                  <a:schemeClr val="tx1"/>
                </a:solidFill>
                <a:latin typeface="Corbel" panose="020B0503020204020204" pitchFamily="34" charset="0"/>
              </a:rPr>
              <a:t>In-context learning performance is highly correlated with </a:t>
            </a:r>
          </a:p>
          <a:p>
            <a:pPr marL="3810" lvl="2" algn="ctr">
              <a:tabLst>
                <a:tab pos="469265" algn="l"/>
                <a:tab pos="469900" algn="l"/>
              </a:tabLst>
            </a:pPr>
            <a:r>
              <a:rPr lang="en-US" sz="1800" dirty="0">
                <a:solidFill>
                  <a:schemeClr val="tx1"/>
                </a:solidFill>
                <a:latin typeface="Corbel" panose="020B0503020204020204" pitchFamily="34" charset="0"/>
              </a:rPr>
              <a:t>term frequencies during pretraining </a:t>
            </a:r>
          </a:p>
        </p:txBody>
      </p:sp>
      <p:sp>
        <p:nvSpPr>
          <p:cNvPr id="11" name="object 10">
            <a:extLst>
              <a:ext uri="{FF2B5EF4-FFF2-40B4-BE49-F238E27FC236}">
                <a16:creationId xmlns:a16="http://schemas.microsoft.com/office/drawing/2014/main" id="{7F8FA150-9545-D810-A1B9-28CB0A02FF69}"/>
              </a:ext>
            </a:extLst>
          </p:cNvPr>
          <p:cNvSpPr txBox="1"/>
          <p:nvPr/>
        </p:nvSpPr>
        <p:spPr>
          <a:xfrm>
            <a:off x="1537994" y="4941036"/>
            <a:ext cx="6104890" cy="184859"/>
          </a:xfrm>
          <a:prstGeom prst="rect">
            <a:avLst/>
          </a:prstGeom>
        </p:spPr>
        <p:txBody>
          <a:bodyPr vert="horz" wrap="square" lIns="0" tIns="0" rIns="0" bIns="0" rtlCol="0">
            <a:spAutoFit/>
          </a:bodyPr>
          <a:lstStyle/>
          <a:p>
            <a:pPr marL="12700" algn="ctr">
              <a:lnSpc>
                <a:spcPts val="1480"/>
              </a:lnSpc>
            </a:pPr>
            <a:r>
              <a:rPr lang="en-US" sz="1050" spc="-5" dirty="0">
                <a:solidFill>
                  <a:srgbClr val="424242"/>
                </a:solidFill>
                <a:latin typeface="Corbel" panose="020B0503020204020204" pitchFamily="34" charset="0"/>
              </a:rPr>
              <a:t>[</a:t>
            </a:r>
            <a:r>
              <a:rPr lang="en-US" sz="1050" spc="-5" dirty="0">
                <a:solidFill>
                  <a:srgbClr val="424242"/>
                </a:solidFill>
                <a:latin typeface="Corbel" panose="020B0503020204020204" pitchFamily="34" charset="0"/>
                <a:hlinkClick r:id="rId3"/>
              </a:rPr>
              <a:t>"Impact of Pretraining </a:t>
            </a:r>
            <a:r>
              <a:rPr lang="en-US" sz="1050" spc="-40" dirty="0">
                <a:solidFill>
                  <a:srgbClr val="424242"/>
                </a:solidFill>
                <a:latin typeface="Corbel" panose="020B0503020204020204" pitchFamily="34" charset="0"/>
                <a:hlinkClick r:id="rId3"/>
              </a:rPr>
              <a:t>Term </a:t>
            </a:r>
            <a:r>
              <a:rPr lang="en-US" sz="1050" spc="-5" dirty="0">
                <a:solidFill>
                  <a:srgbClr val="424242"/>
                </a:solidFill>
                <a:latin typeface="Corbel" panose="020B0503020204020204" pitchFamily="34" charset="0"/>
                <a:hlinkClick r:id="rId3"/>
              </a:rPr>
              <a:t>Frequencies on Few-Shot</a:t>
            </a:r>
            <a:r>
              <a:rPr lang="en-US" sz="1050" spc="-30" dirty="0">
                <a:solidFill>
                  <a:srgbClr val="424242"/>
                </a:solidFill>
                <a:latin typeface="Corbel" panose="020B0503020204020204" pitchFamily="34" charset="0"/>
                <a:hlinkClick r:id="rId3"/>
              </a:rPr>
              <a:t> </a:t>
            </a:r>
            <a:r>
              <a:rPr lang="en-US" sz="1050" spc="-5" dirty="0">
                <a:solidFill>
                  <a:srgbClr val="424242"/>
                </a:solidFill>
                <a:latin typeface="Corbel" panose="020B0503020204020204" pitchFamily="34" charset="0"/>
                <a:hlinkClick r:id="rId3"/>
              </a:rPr>
              <a:t>Reasoning" </a:t>
            </a:r>
            <a:r>
              <a:rPr sz="1050" spc="-5" dirty="0" err="1">
                <a:solidFill>
                  <a:srgbClr val="FF5252"/>
                </a:solidFill>
                <a:uFill>
                  <a:solidFill>
                    <a:srgbClr val="FF5252"/>
                  </a:solidFill>
                </a:uFill>
                <a:latin typeface="Corbel" panose="020B0503020204020204" pitchFamily="34" charset="0"/>
                <a:hlinkClick r:id="rId3"/>
              </a:rPr>
              <a:t>Razeghi</a:t>
            </a:r>
            <a:r>
              <a:rPr sz="1050" spc="-5" dirty="0">
                <a:solidFill>
                  <a:srgbClr val="FF5252"/>
                </a:solidFill>
                <a:uFill>
                  <a:solidFill>
                    <a:srgbClr val="FF5252"/>
                  </a:solidFill>
                </a:uFill>
                <a:latin typeface="Corbel" panose="020B0503020204020204" pitchFamily="34" charset="0"/>
                <a:hlinkClick r:id="rId3"/>
              </a:rPr>
              <a:t> et al. 2022</a:t>
            </a:r>
            <a:r>
              <a:rPr sz="1050" spc="-5" dirty="0">
                <a:solidFill>
                  <a:srgbClr val="424242"/>
                </a:solidFill>
                <a:latin typeface="Corbel" panose="020B0503020204020204" pitchFamily="34" charset="0"/>
                <a:hlinkClick r:id="rId3"/>
              </a:rPr>
              <a:t>.</a:t>
            </a:r>
            <a:r>
              <a:rPr lang="en-US" sz="1050" spc="-5" dirty="0">
                <a:solidFill>
                  <a:srgbClr val="424242"/>
                </a:solidFill>
                <a:latin typeface="Corbel" panose="020B0503020204020204" pitchFamily="34" charset="0"/>
              </a:rPr>
              <a:t>]</a:t>
            </a:r>
            <a:endParaRPr sz="1050" dirty="0">
              <a:latin typeface="Corbel" panose="020B0503020204020204" pitchFamily="34" charset="0"/>
            </a:endParaRPr>
          </a:p>
        </p:txBody>
      </p:sp>
      <p:sp>
        <p:nvSpPr>
          <p:cNvPr id="12" name="Title 11">
            <a:extLst>
              <a:ext uri="{FF2B5EF4-FFF2-40B4-BE49-F238E27FC236}">
                <a16:creationId xmlns:a16="http://schemas.microsoft.com/office/drawing/2014/main" id="{4C786F71-E03A-DBB8-94F1-4DD5A49453D1}"/>
              </a:ext>
            </a:extLst>
          </p:cNvPr>
          <p:cNvSpPr>
            <a:spLocks noGrp="1"/>
          </p:cNvSpPr>
          <p:nvPr>
            <p:ph type="title"/>
          </p:nvPr>
        </p:nvSpPr>
        <p:spPr/>
        <p:txBody>
          <a:bodyPr>
            <a:normAutofit/>
          </a:bodyPr>
          <a:lstStyle/>
          <a:p>
            <a:r>
              <a:rPr lang="en-US" dirty="0"/>
              <a:t>Impact of Pretraining Term Frequencies</a:t>
            </a:r>
          </a:p>
        </p:txBody>
      </p:sp>
      <p:sp>
        <p:nvSpPr>
          <p:cNvPr id="5" name="TextBox 4">
            <a:extLst>
              <a:ext uri="{FF2B5EF4-FFF2-40B4-BE49-F238E27FC236}">
                <a16:creationId xmlns:a16="http://schemas.microsoft.com/office/drawing/2014/main" id="{3DA817BB-D92B-9593-A49A-AB300A60752D}"/>
              </a:ext>
            </a:extLst>
          </p:cNvPr>
          <p:cNvSpPr txBox="1"/>
          <p:nvPr/>
        </p:nvSpPr>
        <p:spPr>
          <a:xfrm rot="16200000">
            <a:off x="1522623" y="2136913"/>
            <a:ext cx="1520687" cy="307777"/>
          </a:xfrm>
          <a:prstGeom prst="rect">
            <a:avLst/>
          </a:prstGeom>
          <a:noFill/>
        </p:spPr>
        <p:txBody>
          <a:bodyPr wrap="square" rtlCol="0">
            <a:spAutoFit/>
          </a:bodyPr>
          <a:lstStyle/>
          <a:p>
            <a:pPr algn="ctr"/>
            <a:r>
              <a:rPr lang="en-US" dirty="0"/>
              <a:t>accuracy</a:t>
            </a:r>
          </a:p>
        </p:txBody>
      </p:sp>
      <p:sp>
        <p:nvSpPr>
          <p:cNvPr id="6" name="TextBox 5">
            <a:extLst>
              <a:ext uri="{FF2B5EF4-FFF2-40B4-BE49-F238E27FC236}">
                <a16:creationId xmlns:a16="http://schemas.microsoft.com/office/drawing/2014/main" id="{1AA4C197-2004-7220-402F-622E653E8E20}"/>
              </a:ext>
            </a:extLst>
          </p:cNvPr>
          <p:cNvSpPr txBox="1"/>
          <p:nvPr/>
        </p:nvSpPr>
        <p:spPr>
          <a:xfrm>
            <a:off x="2701462" y="3476196"/>
            <a:ext cx="1520687" cy="307777"/>
          </a:xfrm>
          <a:prstGeom prst="rect">
            <a:avLst/>
          </a:prstGeom>
          <a:noFill/>
        </p:spPr>
        <p:txBody>
          <a:bodyPr wrap="square" rtlCol="0">
            <a:spAutoFit/>
          </a:bodyPr>
          <a:lstStyle/>
          <a:p>
            <a:pPr algn="ctr"/>
            <a:r>
              <a:rPr lang="en-US" dirty="0"/>
              <a:t>frequency</a:t>
            </a:r>
          </a:p>
        </p:txBody>
      </p:sp>
      <p:sp>
        <p:nvSpPr>
          <p:cNvPr id="7" name="TextBox 6">
            <a:extLst>
              <a:ext uri="{FF2B5EF4-FFF2-40B4-BE49-F238E27FC236}">
                <a16:creationId xmlns:a16="http://schemas.microsoft.com/office/drawing/2014/main" id="{51932A4D-0075-A527-9556-966752266683}"/>
              </a:ext>
            </a:extLst>
          </p:cNvPr>
          <p:cNvSpPr txBox="1"/>
          <p:nvPr/>
        </p:nvSpPr>
        <p:spPr>
          <a:xfrm>
            <a:off x="4434183" y="3479511"/>
            <a:ext cx="1520687" cy="307777"/>
          </a:xfrm>
          <a:prstGeom prst="rect">
            <a:avLst/>
          </a:prstGeom>
          <a:noFill/>
        </p:spPr>
        <p:txBody>
          <a:bodyPr wrap="square" rtlCol="0">
            <a:spAutoFit/>
          </a:bodyPr>
          <a:lstStyle/>
          <a:p>
            <a:pPr algn="ctr"/>
            <a:r>
              <a:rPr lang="en-US" dirty="0"/>
              <a:t>frequency</a:t>
            </a:r>
          </a:p>
        </p:txBody>
      </p:sp>
    </p:spTree>
    <p:extLst>
      <p:ext uri="{BB962C8B-B14F-4D97-AF65-F5344CB8AC3E}">
        <p14:creationId xmlns:p14="http://schemas.microsoft.com/office/powerpoint/2010/main" val="5984168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67080" y="1189111"/>
            <a:ext cx="7477853" cy="2734029"/>
          </a:xfrm>
          <a:prstGeom prst="rect">
            <a:avLst/>
          </a:prstGeom>
          <a:blipFill>
            <a:blip r:embed="rId2" cstate="print"/>
            <a:stretch>
              <a:fillRect/>
            </a:stretch>
          </a:blipFill>
        </p:spPr>
        <p:txBody>
          <a:bodyPr wrap="square" lIns="0" tIns="0" rIns="0" bIns="0" rtlCol="0"/>
          <a:lstStyle/>
          <a:p>
            <a:endParaRPr dirty="0">
              <a:latin typeface="Corbel" panose="020B0503020204020204" pitchFamily="34" charset="0"/>
            </a:endParaRPr>
          </a:p>
        </p:txBody>
      </p:sp>
      <p:sp>
        <p:nvSpPr>
          <p:cNvPr id="10" name="Rounded Rectangle 9">
            <a:extLst>
              <a:ext uri="{FF2B5EF4-FFF2-40B4-BE49-F238E27FC236}">
                <a16:creationId xmlns:a16="http://schemas.microsoft.com/office/drawing/2014/main" id="{94034D0C-C176-DBE7-8546-38F951FFB8BC}"/>
              </a:ext>
            </a:extLst>
          </p:cNvPr>
          <p:cNvSpPr/>
          <p:nvPr/>
        </p:nvSpPr>
        <p:spPr>
          <a:xfrm>
            <a:off x="1674205" y="4102755"/>
            <a:ext cx="5582690" cy="66461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0" rIns="0" bIns="0" rtlCol="0" anchor="ctr"/>
          <a:lstStyle/>
          <a:p>
            <a:pPr marL="3810" lvl="2" algn="ctr">
              <a:tabLst>
                <a:tab pos="469265" algn="l"/>
                <a:tab pos="469900" algn="l"/>
              </a:tabLst>
            </a:pPr>
            <a:r>
              <a:rPr lang="en-US" sz="1800" dirty="0">
                <a:solidFill>
                  <a:schemeClr val="tx1"/>
                </a:solidFill>
                <a:latin typeface="Corbel" panose="020B0503020204020204" pitchFamily="34" charset="0"/>
              </a:rPr>
              <a:t>In-context learning performance is highly correlated with </a:t>
            </a:r>
          </a:p>
          <a:p>
            <a:pPr marL="3810" lvl="2" algn="ctr">
              <a:tabLst>
                <a:tab pos="469265" algn="l"/>
                <a:tab pos="469900" algn="l"/>
              </a:tabLst>
            </a:pPr>
            <a:r>
              <a:rPr lang="en-US" sz="1800" dirty="0">
                <a:solidFill>
                  <a:schemeClr val="tx1"/>
                </a:solidFill>
                <a:latin typeface="Corbel" panose="020B0503020204020204" pitchFamily="34" charset="0"/>
              </a:rPr>
              <a:t>term frequencies during pretraining </a:t>
            </a:r>
          </a:p>
        </p:txBody>
      </p:sp>
      <p:sp>
        <p:nvSpPr>
          <p:cNvPr id="11" name="object 10">
            <a:extLst>
              <a:ext uri="{FF2B5EF4-FFF2-40B4-BE49-F238E27FC236}">
                <a16:creationId xmlns:a16="http://schemas.microsoft.com/office/drawing/2014/main" id="{7F8FA150-9545-D810-A1B9-28CB0A02FF69}"/>
              </a:ext>
            </a:extLst>
          </p:cNvPr>
          <p:cNvSpPr txBox="1"/>
          <p:nvPr/>
        </p:nvSpPr>
        <p:spPr>
          <a:xfrm>
            <a:off x="1537994" y="4941036"/>
            <a:ext cx="6104890" cy="184859"/>
          </a:xfrm>
          <a:prstGeom prst="rect">
            <a:avLst/>
          </a:prstGeom>
        </p:spPr>
        <p:txBody>
          <a:bodyPr vert="horz" wrap="square" lIns="0" tIns="0" rIns="0" bIns="0" rtlCol="0">
            <a:spAutoFit/>
          </a:bodyPr>
          <a:lstStyle/>
          <a:p>
            <a:pPr marL="12700" algn="ctr">
              <a:lnSpc>
                <a:spcPts val="1480"/>
              </a:lnSpc>
            </a:pPr>
            <a:r>
              <a:rPr lang="en-US" sz="1050" spc="-5" dirty="0">
                <a:solidFill>
                  <a:srgbClr val="424242"/>
                </a:solidFill>
                <a:latin typeface="Corbel" panose="020B0503020204020204" pitchFamily="34" charset="0"/>
              </a:rPr>
              <a:t>[</a:t>
            </a:r>
            <a:r>
              <a:rPr lang="en-US" sz="1050" spc="-5" dirty="0">
                <a:solidFill>
                  <a:srgbClr val="424242"/>
                </a:solidFill>
                <a:latin typeface="Corbel" panose="020B0503020204020204" pitchFamily="34" charset="0"/>
                <a:hlinkClick r:id="rId3"/>
              </a:rPr>
              <a:t>"Impact of Pretraining </a:t>
            </a:r>
            <a:r>
              <a:rPr lang="en-US" sz="1050" spc="-40" dirty="0">
                <a:solidFill>
                  <a:srgbClr val="424242"/>
                </a:solidFill>
                <a:latin typeface="Corbel" panose="020B0503020204020204" pitchFamily="34" charset="0"/>
                <a:hlinkClick r:id="rId3"/>
              </a:rPr>
              <a:t>Term </a:t>
            </a:r>
            <a:r>
              <a:rPr lang="en-US" sz="1050" spc="-5" dirty="0">
                <a:solidFill>
                  <a:srgbClr val="424242"/>
                </a:solidFill>
                <a:latin typeface="Corbel" panose="020B0503020204020204" pitchFamily="34" charset="0"/>
                <a:hlinkClick r:id="rId3"/>
              </a:rPr>
              <a:t>Frequencies on Few-Shot</a:t>
            </a:r>
            <a:r>
              <a:rPr lang="en-US" sz="1050" spc="-30" dirty="0">
                <a:solidFill>
                  <a:srgbClr val="424242"/>
                </a:solidFill>
                <a:latin typeface="Corbel" panose="020B0503020204020204" pitchFamily="34" charset="0"/>
                <a:hlinkClick r:id="rId3"/>
              </a:rPr>
              <a:t> </a:t>
            </a:r>
            <a:r>
              <a:rPr lang="en-US" sz="1050" spc="-5" dirty="0">
                <a:solidFill>
                  <a:srgbClr val="424242"/>
                </a:solidFill>
                <a:latin typeface="Corbel" panose="020B0503020204020204" pitchFamily="34" charset="0"/>
                <a:hlinkClick r:id="rId3"/>
              </a:rPr>
              <a:t>Reasoning" </a:t>
            </a:r>
            <a:r>
              <a:rPr sz="1050" spc="-5" dirty="0" err="1">
                <a:solidFill>
                  <a:srgbClr val="FF5252"/>
                </a:solidFill>
                <a:uFill>
                  <a:solidFill>
                    <a:srgbClr val="FF5252"/>
                  </a:solidFill>
                </a:uFill>
                <a:latin typeface="Corbel" panose="020B0503020204020204" pitchFamily="34" charset="0"/>
                <a:hlinkClick r:id="rId3"/>
              </a:rPr>
              <a:t>Razeghi</a:t>
            </a:r>
            <a:r>
              <a:rPr sz="1050" spc="-5" dirty="0">
                <a:solidFill>
                  <a:srgbClr val="FF5252"/>
                </a:solidFill>
                <a:uFill>
                  <a:solidFill>
                    <a:srgbClr val="FF5252"/>
                  </a:solidFill>
                </a:uFill>
                <a:latin typeface="Corbel" panose="020B0503020204020204" pitchFamily="34" charset="0"/>
                <a:hlinkClick r:id="rId3"/>
              </a:rPr>
              <a:t> et al. 2022</a:t>
            </a:r>
            <a:r>
              <a:rPr sz="1050" spc="-5" dirty="0">
                <a:solidFill>
                  <a:srgbClr val="424242"/>
                </a:solidFill>
                <a:latin typeface="Corbel" panose="020B0503020204020204" pitchFamily="34" charset="0"/>
                <a:hlinkClick r:id="rId3"/>
              </a:rPr>
              <a:t>.</a:t>
            </a:r>
            <a:r>
              <a:rPr lang="en-US" sz="1050" spc="-5" dirty="0">
                <a:solidFill>
                  <a:srgbClr val="424242"/>
                </a:solidFill>
                <a:latin typeface="Corbel" panose="020B0503020204020204" pitchFamily="34" charset="0"/>
              </a:rPr>
              <a:t>]</a:t>
            </a:r>
            <a:endParaRPr sz="1050" dirty="0">
              <a:latin typeface="Corbel" panose="020B0503020204020204" pitchFamily="34" charset="0"/>
            </a:endParaRPr>
          </a:p>
        </p:txBody>
      </p:sp>
      <p:sp>
        <p:nvSpPr>
          <p:cNvPr id="12" name="Title 11">
            <a:extLst>
              <a:ext uri="{FF2B5EF4-FFF2-40B4-BE49-F238E27FC236}">
                <a16:creationId xmlns:a16="http://schemas.microsoft.com/office/drawing/2014/main" id="{4C786F71-E03A-DBB8-94F1-4DD5A49453D1}"/>
              </a:ext>
            </a:extLst>
          </p:cNvPr>
          <p:cNvSpPr>
            <a:spLocks noGrp="1"/>
          </p:cNvSpPr>
          <p:nvPr>
            <p:ph type="title"/>
          </p:nvPr>
        </p:nvSpPr>
        <p:spPr/>
        <p:txBody>
          <a:bodyPr>
            <a:normAutofit/>
          </a:bodyPr>
          <a:lstStyle/>
          <a:p>
            <a:r>
              <a:rPr lang="en-US" dirty="0"/>
              <a:t>Impact of Pretraining Term Frequencies</a:t>
            </a:r>
          </a:p>
        </p:txBody>
      </p:sp>
      <p:sp>
        <p:nvSpPr>
          <p:cNvPr id="4" name="Text Placeholder 3">
            <a:extLst>
              <a:ext uri="{FF2B5EF4-FFF2-40B4-BE49-F238E27FC236}">
                <a16:creationId xmlns:a16="http://schemas.microsoft.com/office/drawing/2014/main" id="{298438F0-7325-AC16-8721-F6795950B84F}"/>
              </a:ext>
            </a:extLst>
          </p:cNvPr>
          <p:cNvSpPr>
            <a:spLocks noGrp="1"/>
          </p:cNvSpPr>
          <p:nvPr>
            <p:ph type="body" sz="quarter" idx="16"/>
          </p:nvPr>
        </p:nvSpPr>
        <p:spPr/>
        <p:txBody>
          <a:bodyPr/>
          <a:lstStyle/>
          <a:p>
            <a:endParaRPr lang="en-US" dirty="0"/>
          </a:p>
        </p:txBody>
      </p:sp>
      <p:sp>
        <p:nvSpPr>
          <p:cNvPr id="14" name="Rounded Rectangle 13">
            <a:extLst>
              <a:ext uri="{FF2B5EF4-FFF2-40B4-BE49-F238E27FC236}">
                <a16:creationId xmlns:a16="http://schemas.microsoft.com/office/drawing/2014/main" id="{6C9254BD-AD33-5B95-A956-146B3CD0D2C8}"/>
              </a:ext>
            </a:extLst>
          </p:cNvPr>
          <p:cNvSpPr/>
          <p:nvPr/>
        </p:nvSpPr>
        <p:spPr>
          <a:xfrm>
            <a:off x="81280" y="2418080"/>
            <a:ext cx="8930640" cy="146303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0" rIns="0" bIns="0" rtlCol="0" anchor="ctr"/>
          <a:lstStyle/>
          <a:p>
            <a:pPr marL="3810" lvl="2" algn="ctr">
              <a:tabLst>
                <a:tab pos="469265" algn="l"/>
                <a:tab pos="469900" algn="l"/>
              </a:tabLst>
            </a:pPr>
            <a:r>
              <a:rPr lang="en-US" sz="2800" dirty="0">
                <a:solidFill>
                  <a:schemeClr val="tx1"/>
                </a:solidFill>
                <a:latin typeface="Corbel" panose="020B0503020204020204" pitchFamily="34" charset="0"/>
              </a:rPr>
              <a:t>But that brings up the question of how much LMs </a:t>
            </a:r>
            <a:r>
              <a:rPr lang="en-US" sz="2800" b="1" dirty="0">
                <a:solidFill>
                  <a:schemeClr val="tx1"/>
                </a:solidFill>
                <a:latin typeface="Corbel" panose="020B0503020204020204" pitchFamily="34" charset="0"/>
              </a:rPr>
              <a:t>actually </a:t>
            </a:r>
            <a:r>
              <a:rPr lang="en-US" sz="2800" dirty="0">
                <a:solidFill>
                  <a:schemeClr val="tx1"/>
                </a:solidFill>
                <a:latin typeface="Corbel" panose="020B0503020204020204" pitchFamily="34" charset="0"/>
              </a:rPr>
              <a:t>reason when solving these tasks.🤔 Overlooking the impact of pretraining data can be misleading in evaluation!</a:t>
            </a:r>
          </a:p>
        </p:txBody>
      </p:sp>
      <p:sp>
        <p:nvSpPr>
          <p:cNvPr id="2" name="Rounded Rectangle 1">
            <a:extLst>
              <a:ext uri="{FF2B5EF4-FFF2-40B4-BE49-F238E27FC236}">
                <a16:creationId xmlns:a16="http://schemas.microsoft.com/office/drawing/2014/main" id="{3C10D68C-0994-01FD-E4C7-E304DFE773C2}"/>
              </a:ext>
            </a:extLst>
          </p:cNvPr>
          <p:cNvSpPr/>
          <p:nvPr/>
        </p:nvSpPr>
        <p:spPr>
          <a:xfrm>
            <a:off x="125119" y="703044"/>
            <a:ext cx="8930640" cy="146303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0" rIns="0" bIns="0" rtlCol="0" anchor="ctr"/>
          <a:lstStyle/>
          <a:p>
            <a:pPr marL="3810" lvl="2" algn="ctr">
              <a:tabLst>
                <a:tab pos="469265" algn="l"/>
                <a:tab pos="469900" algn="l"/>
              </a:tabLst>
            </a:pPr>
            <a:r>
              <a:rPr lang="en-US" sz="2800" dirty="0">
                <a:solidFill>
                  <a:schemeClr val="tx1"/>
                </a:solidFill>
                <a:latin typeface="Corbel" panose="020B0503020204020204" pitchFamily="34" charset="0"/>
              </a:rPr>
              <a:t>This may also indicate that, demonstrations do not teach a new task; instead, it is about locating an  already-learned task during pretraining (Reynolds &amp; McDonell, 2021)</a:t>
            </a:r>
          </a:p>
        </p:txBody>
      </p:sp>
    </p:spTree>
    <p:extLst>
      <p:ext uri="{BB962C8B-B14F-4D97-AF65-F5344CB8AC3E}">
        <p14:creationId xmlns:p14="http://schemas.microsoft.com/office/powerpoint/2010/main" val="114304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A7D82-5C9D-D177-F020-E56EB1B51B28}"/>
              </a:ext>
            </a:extLst>
          </p:cNvPr>
          <p:cNvSpPr>
            <a:spLocks noGrp="1"/>
          </p:cNvSpPr>
          <p:nvPr>
            <p:ph type="title"/>
          </p:nvPr>
        </p:nvSpPr>
        <p:spPr/>
        <p:txBody>
          <a:bodyPr>
            <a:normAutofit/>
          </a:bodyPr>
          <a:lstStyle/>
          <a:p>
            <a:r>
              <a:rPr lang="en-US" dirty="0"/>
              <a:t>Impact of Input-Output Mapping</a:t>
            </a:r>
          </a:p>
        </p:txBody>
      </p:sp>
      <p:sp>
        <p:nvSpPr>
          <p:cNvPr id="3" name="Content Placeholder 2">
            <a:extLst>
              <a:ext uri="{FF2B5EF4-FFF2-40B4-BE49-F238E27FC236}">
                <a16:creationId xmlns:a16="http://schemas.microsoft.com/office/drawing/2014/main" id="{7768521F-75A4-870C-2281-10B4208D8023}"/>
              </a:ext>
            </a:extLst>
          </p:cNvPr>
          <p:cNvSpPr>
            <a:spLocks noGrp="1"/>
          </p:cNvSpPr>
          <p:nvPr>
            <p:ph type="body" sz="quarter" idx="16"/>
          </p:nvPr>
        </p:nvSpPr>
        <p:spPr/>
        <p:txBody>
          <a:bodyPr/>
          <a:lstStyle/>
          <a:p>
            <a:r>
              <a:rPr lang="en-US" dirty="0"/>
              <a:t>Study the effect of randomizing labels in demonstrations. </a:t>
            </a:r>
          </a:p>
          <a:p>
            <a:pPr lvl="1"/>
            <a:r>
              <a:rPr lang="en-US" dirty="0"/>
              <a:t>Randomly sample a label from the correct label space</a:t>
            </a:r>
          </a:p>
        </p:txBody>
      </p:sp>
      <p:sp>
        <p:nvSpPr>
          <p:cNvPr id="8" name="object 14">
            <a:extLst>
              <a:ext uri="{FF2B5EF4-FFF2-40B4-BE49-F238E27FC236}">
                <a16:creationId xmlns:a16="http://schemas.microsoft.com/office/drawing/2014/main" id="{EFD58BCF-CFDC-D35C-15DB-D632E8A54E10}"/>
              </a:ext>
            </a:extLst>
          </p:cNvPr>
          <p:cNvSpPr txBox="1"/>
          <p:nvPr/>
        </p:nvSpPr>
        <p:spPr>
          <a:xfrm>
            <a:off x="1130617" y="4945394"/>
            <a:ext cx="6882765" cy="178126"/>
          </a:xfrm>
          <a:prstGeom prst="rect">
            <a:avLst/>
          </a:prstGeom>
        </p:spPr>
        <p:txBody>
          <a:bodyPr vert="horz" wrap="square" lIns="0" tIns="0" rIns="0" bIns="0" rtlCol="0">
            <a:spAutoFit/>
          </a:bodyPr>
          <a:lstStyle/>
          <a:p>
            <a:pPr marL="12700" algn="ctr">
              <a:lnSpc>
                <a:spcPts val="1480"/>
              </a:lnSpc>
            </a:pPr>
            <a:r>
              <a:rPr lang="en-US" sz="1000" spc="-5" dirty="0">
                <a:solidFill>
                  <a:srgbClr val="424242"/>
                </a:solidFill>
                <a:latin typeface="Corbel" panose="020B0503020204020204" pitchFamily="34" charset="0"/>
              </a:rPr>
              <a:t>[</a:t>
            </a:r>
            <a:r>
              <a:rPr sz="1000" spc="-5" dirty="0">
                <a:solidFill>
                  <a:srgbClr val="424242"/>
                </a:solidFill>
                <a:latin typeface="Corbel" panose="020B0503020204020204" pitchFamily="34" charset="0"/>
                <a:hlinkClick r:id="rId3"/>
              </a:rPr>
              <a:t>"Rethinking the Role of Demonstrations: What </a:t>
            </a:r>
            <a:r>
              <a:rPr sz="1000" dirty="0">
                <a:solidFill>
                  <a:srgbClr val="424242"/>
                </a:solidFill>
                <a:latin typeface="Corbel" panose="020B0503020204020204" pitchFamily="34" charset="0"/>
                <a:hlinkClick r:id="rId3"/>
              </a:rPr>
              <a:t>Makes </a:t>
            </a:r>
            <a:r>
              <a:rPr sz="1000" spc="-5" dirty="0">
                <a:solidFill>
                  <a:srgbClr val="424242"/>
                </a:solidFill>
                <a:latin typeface="Corbel" panose="020B0503020204020204" pitchFamily="34" charset="0"/>
                <a:hlinkClick r:id="rId3"/>
              </a:rPr>
              <a:t>In-Context Learning</a:t>
            </a:r>
            <a:r>
              <a:rPr sz="1000" spc="-45" dirty="0">
                <a:solidFill>
                  <a:srgbClr val="424242"/>
                </a:solidFill>
                <a:latin typeface="Corbel" panose="020B0503020204020204" pitchFamily="34" charset="0"/>
                <a:hlinkClick r:id="rId3"/>
              </a:rPr>
              <a:t> </a:t>
            </a:r>
            <a:r>
              <a:rPr sz="1000" spc="-10" dirty="0">
                <a:solidFill>
                  <a:srgbClr val="424242"/>
                </a:solidFill>
                <a:latin typeface="Corbel" panose="020B0503020204020204" pitchFamily="34" charset="0"/>
                <a:hlinkClick r:id="rId3"/>
              </a:rPr>
              <a:t>Work?"</a:t>
            </a:r>
            <a:r>
              <a:rPr lang="en-US" sz="1000" spc="-10" dirty="0">
                <a:solidFill>
                  <a:srgbClr val="424242"/>
                </a:solidFill>
                <a:latin typeface="Corbel" panose="020B0503020204020204" pitchFamily="34" charset="0"/>
                <a:hlinkClick r:id="rId3"/>
              </a:rPr>
              <a:t> </a:t>
            </a:r>
            <a:r>
              <a:rPr lang="en-US" sz="1000" dirty="0">
                <a:solidFill>
                  <a:srgbClr val="FF5252"/>
                </a:solidFill>
                <a:uFill>
                  <a:solidFill>
                    <a:srgbClr val="FF5252"/>
                  </a:solidFill>
                </a:uFill>
                <a:latin typeface="Corbel" panose="020B0503020204020204" pitchFamily="34" charset="0"/>
                <a:hlinkClick r:id="rId3"/>
              </a:rPr>
              <a:t>Min </a:t>
            </a:r>
            <a:r>
              <a:rPr lang="en-US" sz="1000" spc="-5" dirty="0">
                <a:solidFill>
                  <a:srgbClr val="FF5252"/>
                </a:solidFill>
                <a:uFill>
                  <a:solidFill>
                    <a:srgbClr val="FF5252"/>
                  </a:solidFill>
                </a:uFill>
                <a:latin typeface="Corbel" panose="020B0503020204020204" pitchFamily="34" charset="0"/>
                <a:hlinkClick r:id="rId3"/>
              </a:rPr>
              <a:t>et al. 2022</a:t>
            </a:r>
            <a:r>
              <a:rPr lang="en-US" sz="1000" spc="-5" dirty="0">
                <a:solidFill>
                  <a:srgbClr val="424242"/>
                </a:solidFill>
                <a:latin typeface="Corbel" panose="020B0503020204020204" pitchFamily="34" charset="0"/>
                <a:hlinkClick r:id="rId3"/>
              </a:rPr>
              <a:t>.</a:t>
            </a:r>
            <a:r>
              <a:rPr lang="en-US" sz="1000" spc="-5" dirty="0">
                <a:solidFill>
                  <a:srgbClr val="424242"/>
                </a:solidFill>
                <a:latin typeface="Corbel" panose="020B0503020204020204" pitchFamily="34" charset="0"/>
              </a:rPr>
              <a:t>]</a:t>
            </a:r>
            <a:endParaRPr sz="1000" dirty="0">
              <a:latin typeface="Corbel" panose="020B0503020204020204" pitchFamily="34" charset="0"/>
            </a:endParaRPr>
          </a:p>
        </p:txBody>
      </p:sp>
      <p:pic>
        <p:nvPicPr>
          <p:cNvPr id="10" name="Picture 9" descr="A picture containing diagram&#10;&#10;Description automatically generated">
            <a:extLst>
              <a:ext uri="{FF2B5EF4-FFF2-40B4-BE49-F238E27FC236}">
                <a16:creationId xmlns:a16="http://schemas.microsoft.com/office/drawing/2014/main" id="{18E6854F-3379-C9E0-9415-C876B50AC729}"/>
              </a:ext>
            </a:extLst>
          </p:cNvPr>
          <p:cNvPicPr>
            <a:picLocks noChangeAspect="1"/>
          </p:cNvPicPr>
          <p:nvPr/>
        </p:nvPicPr>
        <p:blipFill rotWithShape="1">
          <a:blip r:embed="rId4"/>
          <a:srcRect r="589"/>
          <a:stretch/>
        </p:blipFill>
        <p:spPr>
          <a:xfrm>
            <a:off x="158008" y="2096849"/>
            <a:ext cx="8935893" cy="2082297"/>
          </a:xfrm>
          <a:prstGeom prst="rect">
            <a:avLst/>
          </a:prstGeom>
        </p:spPr>
      </p:pic>
    </p:spTree>
    <p:extLst>
      <p:ext uri="{BB962C8B-B14F-4D97-AF65-F5344CB8AC3E}">
        <p14:creationId xmlns:p14="http://schemas.microsoft.com/office/powerpoint/2010/main" val="1052598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919" y="496872"/>
            <a:ext cx="8085415" cy="467789"/>
          </a:xfrm>
          <a:prstGeom prst="rect">
            <a:avLst/>
          </a:prstGeom>
        </p:spPr>
        <p:txBody>
          <a:bodyPr vert="horz" wrap="square" lIns="0" tIns="6065" rIns="0" bIns="0" rtlCol="0">
            <a:spAutoFit/>
          </a:bodyPr>
          <a:lstStyle/>
          <a:p>
            <a:pPr marL="5776">
              <a:lnSpc>
                <a:spcPct val="100000"/>
              </a:lnSpc>
              <a:spcBef>
                <a:spcPts val="48"/>
              </a:spcBef>
            </a:pPr>
            <a:r>
              <a:rPr lang="en-US" dirty="0"/>
              <a:t>Fine-Tuning for Tasks </a:t>
            </a:r>
            <a:endParaRPr spc="-5" dirty="0"/>
          </a:p>
        </p:txBody>
      </p:sp>
      <p:sp>
        <p:nvSpPr>
          <p:cNvPr id="212" name="object 212"/>
          <p:cNvSpPr txBox="1">
            <a:spLocks noGrp="1"/>
          </p:cNvSpPr>
          <p:nvPr>
            <p:ph type="sldNum" sz="quarter" idx="4294967295"/>
          </p:nvPr>
        </p:nvSpPr>
        <p:spPr>
          <a:xfrm>
            <a:off x="8799513" y="10642600"/>
            <a:ext cx="344487" cy="276225"/>
          </a:xfrm>
          <a:prstGeom prst="rect">
            <a:avLst/>
          </a:prstGeom>
        </p:spPr>
        <p:txBody>
          <a:bodyPr vert="horz" wrap="square" lIns="0" tIns="0" rIns="0" bIns="0" rtlCol="0">
            <a:spAutoFit/>
          </a:bodyPr>
          <a:lstStyle>
            <a:defPPr>
              <a:defRPr kern="0"/>
            </a:defPPr>
            <a:lvl1pPr>
              <a:defRPr sz="1950" b="0" i="0">
                <a:solidFill>
                  <a:srgbClr val="888888"/>
                </a:solidFill>
                <a:latin typeface="Calibri"/>
                <a:cs typeface="Calibri"/>
              </a:defRPr>
            </a:lvl1pPr>
          </a:lstStyle>
          <a:p>
            <a:pPr marL="165100">
              <a:lnSpc>
                <a:spcPts val="1975"/>
              </a:lnSpc>
            </a:pPr>
            <a:fld id="{81D60167-4931-47E6-BA6A-407CBD079E47}" type="slidenum">
              <a:rPr lang="en-US" spc="10" smtClean="0"/>
              <a:pPr marL="165100">
                <a:lnSpc>
                  <a:spcPts val="1975"/>
                </a:lnSpc>
              </a:pPr>
              <a:t>8</a:t>
            </a:fld>
            <a:endParaRPr spc="-11" dirty="0"/>
          </a:p>
        </p:txBody>
      </p:sp>
      <p:sp>
        <p:nvSpPr>
          <p:cNvPr id="3" name="object 3"/>
          <p:cNvSpPr txBox="1"/>
          <p:nvPr/>
        </p:nvSpPr>
        <p:spPr>
          <a:xfrm>
            <a:off x="890376" y="3279924"/>
            <a:ext cx="1083283" cy="213238"/>
          </a:xfrm>
          <a:prstGeom prst="rect">
            <a:avLst/>
          </a:prstGeom>
        </p:spPr>
        <p:txBody>
          <a:bodyPr vert="horz" wrap="square" lIns="0" tIns="6642" rIns="0" bIns="0" rtlCol="0">
            <a:spAutoFit/>
          </a:bodyPr>
          <a:lstStyle/>
          <a:p>
            <a:pPr marL="5776">
              <a:spcBef>
                <a:spcPts val="52"/>
              </a:spcBef>
              <a:tabLst>
                <a:tab pos="589726" algn="l"/>
                <a:tab pos="773689" algn="l"/>
              </a:tabLst>
            </a:pPr>
            <a:r>
              <a:rPr sz="1342" dirty="0">
                <a:latin typeface="Calibri"/>
                <a:cs typeface="Calibri"/>
              </a:rPr>
              <a:t>The </a:t>
            </a:r>
            <a:r>
              <a:rPr sz="1342" spc="-11" dirty="0">
                <a:latin typeface="Calibri"/>
                <a:cs typeface="Calibri"/>
              </a:rPr>
              <a:t>cat</a:t>
            </a:r>
            <a:r>
              <a:rPr sz="1342" dirty="0">
                <a:latin typeface="Calibri"/>
                <a:cs typeface="Calibri"/>
              </a:rPr>
              <a:t>	</a:t>
            </a:r>
            <a:r>
              <a:rPr sz="1342" spc="-11" dirty="0">
                <a:latin typeface="Calibri"/>
                <a:cs typeface="Calibri"/>
              </a:rPr>
              <a:t>is</a:t>
            </a:r>
            <a:r>
              <a:rPr sz="1342" dirty="0">
                <a:latin typeface="Calibri"/>
                <a:cs typeface="Calibri"/>
              </a:rPr>
              <a:t>	</a:t>
            </a:r>
            <a:r>
              <a:rPr sz="1342" spc="-9" dirty="0">
                <a:latin typeface="Calibri"/>
                <a:cs typeface="Calibri"/>
              </a:rPr>
              <a:t>cute</a:t>
            </a:r>
            <a:endParaRPr sz="1342">
              <a:latin typeface="Calibri"/>
              <a:cs typeface="Calibri"/>
            </a:endParaRPr>
          </a:p>
        </p:txBody>
      </p:sp>
      <p:sp>
        <p:nvSpPr>
          <p:cNvPr id="4" name="object 4"/>
          <p:cNvSpPr txBox="1"/>
          <p:nvPr/>
        </p:nvSpPr>
        <p:spPr>
          <a:xfrm>
            <a:off x="931071" y="1805492"/>
            <a:ext cx="1041407" cy="213238"/>
          </a:xfrm>
          <a:prstGeom prst="rect">
            <a:avLst/>
          </a:prstGeom>
        </p:spPr>
        <p:txBody>
          <a:bodyPr vert="horz" wrap="square" lIns="0" tIns="6642" rIns="0" bIns="0" rtlCol="0">
            <a:spAutoFit/>
          </a:bodyPr>
          <a:lstStyle/>
          <a:p>
            <a:pPr marL="5776">
              <a:spcBef>
                <a:spcPts val="52"/>
              </a:spcBef>
              <a:tabLst>
                <a:tab pos="212267" algn="l"/>
                <a:tab pos="594057" algn="l"/>
                <a:tab pos="756940" algn="l"/>
              </a:tabLst>
            </a:pPr>
            <a:r>
              <a:rPr sz="1342" spc="-23" dirty="0">
                <a:latin typeface="Calibri"/>
                <a:cs typeface="Calibri"/>
              </a:rPr>
              <a:t>o</a:t>
            </a:r>
            <a:r>
              <a:rPr sz="1342" dirty="0">
                <a:latin typeface="Calibri"/>
                <a:cs typeface="Calibri"/>
              </a:rPr>
              <a:t>	</a:t>
            </a:r>
            <a:r>
              <a:rPr sz="1342" spc="-9" dirty="0">
                <a:latin typeface="Calibri"/>
                <a:cs typeface="Calibri"/>
              </a:rPr>
              <a:t>gato</a:t>
            </a:r>
            <a:r>
              <a:rPr sz="1342" dirty="0">
                <a:latin typeface="Calibri"/>
                <a:cs typeface="Calibri"/>
              </a:rPr>
              <a:t>	</a:t>
            </a:r>
            <a:r>
              <a:rPr sz="1342" spc="-23" dirty="0">
                <a:latin typeface="Calibri"/>
                <a:cs typeface="Calibri"/>
              </a:rPr>
              <a:t>é</a:t>
            </a:r>
            <a:r>
              <a:rPr sz="1342" dirty="0">
                <a:latin typeface="Calibri"/>
                <a:cs typeface="Calibri"/>
              </a:rPr>
              <a:t>	</a:t>
            </a:r>
            <a:r>
              <a:rPr sz="1342" spc="-9" dirty="0">
                <a:latin typeface="Calibri"/>
                <a:cs typeface="Calibri"/>
              </a:rPr>
              <a:t>fofo</a:t>
            </a:r>
            <a:endParaRPr sz="1342">
              <a:latin typeface="Calibri"/>
              <a:cs typeface="Calibri"/>
            </a:endParaRPr>
          </a:p>
        </p:txBody>
      </p:sp>
      <p:sp>
        <p:nvSpPr>
          <p:cNvPr id="5" name="object 5"/>
          <p:cNvSpPr txBox="1"/>
          <p:nvPr/>
        </p:nvSpPr>
        <p:spPr>
          <a:xfrm>
            <a:off x="906400" y="2582498"/>
            <a:ext cx="1028122" cy="134080"/>
          </a:xfrm>
          <a:prstGeom prst="rect">
            <a:avLst/>
          </a:prstGeom>
          <a:solidFill>
            <a:srgbClr val="4472C4"/>
          </a:solidFill>
          <a:ln w="20941">
            <a:solidFill>
              <a:srgbClr val="32538F"/>
            </a:solidFill>
          </a:ln>
        </p:spPr>
        <p:txBody>
          <a:bodyPr vert="horz" wrap="square" lIns="0" tIns="18483" rIns="0" bIns="0" rtlCol="0">
            <a:spAutoFit/>
          </a:bodyPr>
          <a:lstStyle/>
          <a:p>
            <a:pPr algn="ctr">
              <a:spcBef>
                <a:spcPts val="146"/>
              </a:spcBef>
            </a:pPr>
            <a:r>
              <a:rPr sz="750" spc="-5" dirty="0">
                <a:solidFill>
                  <a:srgbClr val="FFFFFF"/>
                </a:solidFill>
                <a:latin typeface="Calibri"/>
                <a:cs typeface="Calibri"/>
              </a:rPr>
              <a:t>layer2</a:t>
            </a:r>
            <a:endParaRPr sz="750">
              <a:latin typeface="Calibri"/>
              <a:cs typeface="Calibri"/>
            </a:endParaRPr>
          </a:p>
        </p:txBody>
      </p:sp>
      <p:grpSp>
        <p:nvGrpSpPr>
          <p:cNvPr id="6" name="object 6"/>
          <p:cNvGrpSpPr/>
          <p:nvPr/>
        </p:nvGrpSpPr>
        <p:grpSpPr>
          <a:xfrm>
            <a:off x="901637" y="2257193"/>
            <a:ext cx="214866" cy="303527"/>
            <a:chOff x="1981783" y="4963038"/>
            <a:chExt cx="472440" cy="667385"/>
          </a:xfrm>
        </p:grpSpPr>
        <p:sp>
          <p:nvSpPr>
            <p:cNvPr id="7" name="object 7"/>
            <p:cNvSpPr/>
            <p:nvPr/>
          </p:nvSpPr>
          <p:spPr>
            <a:xfrm>
              <a:off x="1992254" y="4973509"/>
              <a:ext cx="451484" cy="338455"/>
            </a:xfrm>
            <a:custGeom>
              <a:avLst/>
              <a:gdLst/>
              <a:ahLst/>
              <a:cxnLst/>
              <a:rect l="l" t="t" r="r" b="b"/>
              <a:pathLst>
                <a:path w="451485" h="338454">
                  <a:moveTo>
                    <a:pt x="451435" y="0"/>
                  </a:moveTo>
                  <a:lnTo>
                    <a:pt x="0" y="0"/>
                  </a:lnTo>
                  <a:lnTo>
                    <a:pt x="0" y="338460"/>
                  </a:lnTo>
                  <a:lnTo>
                    <a:pt x="451435" y="338460"/>
                  </a:lnTo>
                  <a:lnTo>
                    <a:pt x="451435" y="0"/>
                  </a:lnTo>
                  <a:close/>
                </a:path>
              </a:pathLst>
            </a:custGeom>
            <a:solidFill>
              <a:srgbClr val="FFC000"/>
            </a:solidFill>
          </p:spPr>
          <p:txBody>
            <a:bodyPr wrap="square" lIns="0" tIns="0" rIns="0" bIns="0" rtlCol="0"/>
            <a:lstStyle/>
            <a:p>
              <a:endParaRPr sz="637"/>
            </a:p>
          </p:txBody>
        </p:sp>
        <p:sp>
          <p:nvSpPr>
            <p:cNvPr id="8" name="object 8"/>
            <p:cNvSpPr/>
            <p:nvPr/>
          </p:nvSpPr>
          <p:spPr>
            <a:xfrm>
              <a:off x="1992254" y="4973509"/>
              <a:ext cx="451484" cy="338455"/>
            </a:xfrm>
            <a:custGeom>
              <a:avLst/>
              <a:gdLst/>
              <a:ahLst/>
              <a:cxnLst/>
              <a:rect l="l" t="t" r="r" b="b"/>
              <a:pathLst>
                <a:path w="451485" h="338454">
                  <a:moveTo>
                    <a:pt x="0" y="0"/>
                  </a:moveTo>
                  <a:lnTo>
                    <a:pt x="451435" y="0"/>
                  </a:lnTo>
                  <a:lnTo>
                    <a:pt x="451435" y="338460"/>
                  </a:lnTo>
                  <a:lnTo>
                    <a:pt x="0" y="338460"/>
                  </a:lnTo>
                  <a:lnTo>
                    <a:pt x="0" y="0"/>
                  </a:lnTo>
                  <a:close/>
                </a:path>
              </a:pathLst>
            </a:custGeom>
            <a:ln w="20941">
              <a:solidFill>
                <a:srgbClr val="BA8C00"/>
              </a:solidFill>
            </a:ln>
          </p:spPr>
          <p:txBody>
            <a:bodyPr wrap="square" lIns="0" tIns="0" rIns="0" bIns="0" rtlCol="0"/>
            <a:lstStyle/>
            <a:p>
              <a:endParaRPr sz="637"/>
            </a:p>
          </p:txBody>
        </p:sp>
        <p:sp>
          <p:nvSpPr>
            <p:cNvPr id="9" name="object 9"/>
            <p:cNvSpPr/>
            <p:nvPr/>
          </p:nvSpPr>
          <p:spPr>
            <a:xfrm>
              <a:off x="2217972" y="5360484"/>
              <a:ext cx="0" cy="269875"/>
            </a:xfrm>
            <a:custGeom>
              <a:avLst/>
              <a:gdLst/>
              <a:ahLst/>
              <a:cxnLst/>
              <a:rect l="l" t="t" r="r" b="b"/>
              <a:pathLst>
                <a:path h="269875">
                  <a:moveTo>
                    <a:pt x="0" y="269765"/>
                  </a:moveTo>
                  <a:lnTo>
                    <a:pt x="0" y="5235"/>
                  </a:lnTo>
                  <a:lnTo>
                    <a:pt x="0" y="0"/>
                  </a:lnTo>
                </a:path>
              </a:pathLst>
            </a:custGeom>
            <a:ln w="10470">
              <a:solidFill>
                <a:srgbClr val="4472C4"/>
              </a:solidFill>
            </a:ln>
          </p:spPr>
          <p:txBody>
            <a:bodyPr wrap="square" lIns="0" tIns="0" rIns="0" bIns="0" rtlCol="0"/>
            <a:lstStyle/>
            <a:p>
              <a:endParaRPr sz="637"/>
            </a:p>
          </p:txBody>
        </p:sp>
        <p:sp>
          <p:nvSpPr>
            <p:cNvPr id="10" name="object 10"/>
            <p:cNvSpPr/>
            <p:nvPr/>
          </p:nvSpPr>
          <p:spPr>
            <a:xfrm>
              <a:off x="2195459" y="5311969"/>
              <a:ext cx="45085" cy="45085"/>
            </a:xfrm>
            <a:custGeom>
              <a:avLst/>
              <a:gdLst/>
              <a:ahLst/>
              <a:cxnLst/>
              <a:rect l="l" t="t" r="r" b="b"/>
              <a:pathLst>
                <a:path w="45085" h="45085">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grpSp>
      <p:grpSp>
        <p:nvGrpSpPr>
          <p:cNvPr id="11" name="object 11"/>
          <p:cNvGrpSpPr/>
          <p:nvPr/>
        </p:nvGrpSpPr>
        <p:grpSpPr>
          <a:xfrm>
            <a:off x="998817" y="3102472"/>
            <a:ext cx="20505" cy="247500"/>
            <a:chOff x="2195459" y="6821608"/>
            <a:chExt cx="45085" cy="544195"/>
          </a:xfrm>
        </p:grpSpPr>
        <p:sp>
          <p:nvSpPr>
            <p:cNvPr id="12" name="object 12"/>
            <p:cNvSpPr/>
            <p:nvPr/>
          </p:nvSpPr>
          <p:spPr>
            <a:xfrm>
              <a:off x="2217972" y="6870123"/>
              <a:ext cx="0" cy="495934"/>
            </a:xfrm>
            <a:custGeom>
              <a:avLst/>
              <a:gdLst/>
              <a:ahLst/>
              <a:cxnLst/>
              <a:rect l="l" t="t" r="r" b="b"/>
              <a:pathLst>
                <a:path h="495934">
                  <a:moveTo>
                    <a:pt x="0" y="495604"/>
                  </a:moveTo>
                  <a:lnTo>
                    <a:pt x="0" y="5235"/>
                  </a:lnTo>
                  <a:lnTo>
                    <a:pt x="0" y="0"/>
                  </a:lnTo>
                </a:path>
              </a:pathLst>
            </a:custGeom>
            <a:ln w="10470">
              <a:solidFill>
                <a:srgbClr val="4472C4"/>
              </a:solidFill>
            </a:ln>
          </p:spPr>
          <p:txBody>
            <a:bodyPr wrap="square" lIns="0" tIns="0" rIns="0" bIns="0" rtlCol="0"/>
            <a:lstStyle/>
            <a:p>
              <a:endParaRPr sz="637"/>
            </a:p>
          </p:txBody>
        </p:sp>
        <p:sp>
          <p:nvSpPr>
            <p:cNvPr id="13" name="object 13"/>
            <p:cNvSpPr/>
            <p:nvPr/>
          </p:nvSpPr>
          <p:spPr>
            <a:xfrm>
              <a:off x="2195459" y="6821608"/>
              <a:ext cx="45085" cy="45085"/>
            </a:xfrm>
            <a:custGeom>
              <a:avLst/>
              <a:gdLst/>
              <a:ahLst/>
              <a:cxnLst/>
              <a:rect l="l" t="t" r="r" b="b"/>
              <a:pathLst>
                <a:path w="45085" h="45084">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grpSp>
      <p:grpSp>
        <p:nvGrpSpPr>
          <p:cNvPr id="14" name="object 14"/>
          <p:cNvGrpSpPr/>
          <p:nvPr/>
        </p:nvGrpSpPr>
        <p:grpSpPr>
          <a:xfrm>
            <a:off x="1276291" y="3102472"/>
            <a:ext cx="20505" cy="247500"/>
            <a:chOff x="2805558" y="6821608"/>
            <a:chExt cx="45085" cy="544195"/>
          </a:xfrm>
        </p:grpSpPr>
        <p:sp>
          <p:nvSpPr>
            <p:cNvPr id="15" name="object 15"/>
            <p:cNvSpPr/>
            <p:nvPr/>
          </p:nvSpPr>
          <p:spPr>
            <a:xfrm>
              <a:off x="2828071" y="6870123"/>
              <a:ext cx="0" cy="495934"/>
            </a:xfrm>
            <a:custGeom>
              <a:avLst/>
              <a:gdLst/>
              <a:ahLst/>
              <a:cxnLst/>
              <a:rect l="l" t="t" r="r" b="b"/>
              <a:pathLst>
                <a:path h="495934">
                  <a:moveTo>
                    <a:pt x="0" y="495604"/>
                  </a:moveTo>
                  <a:lnTo>
                    <a:pt x="0" y="5235"/>
                  </a:lnTo>
                  <a:lnTo>
                    <a:pt x="0" y="0"/>
                  </a:lnTo>
                </a:path>
              </a:pathLst>
            </a:custGeom>
            <a:ln w="10470">
              <a:solidFill>
                <a:srgbClr val="4472C4"/>
              </a:solidFill>
            </a:ln>
          </p:spPr>
          <p:txBody>
            <a:bodyPr wrap="square" lIns="0" tIns="0" rIns="0" bIns="0" rtlCol="0"/>
            <a:lstStyle/>
            <a:p>
              <a:endParaRPr sz="637"/>
            </a:p>
          </p:txBody>
        </p:sp>
        <p:sp>
          <p:nvSpPr>
            <p:cNvPr id="16" name="object 16"/>
            <p:cNvSpPr/>
            <p:nvPr/>
          </p:nvSpPr>
          <p:spPr>
            <a:xfrm>
              <a:off x="2805558" y="6821608"/>
              <a:ext cx="45085" cy="45085"/>
            </a:xfrm>
            <a:custGeom>
              <a:avLst/>
              <a:gdLst/>
              <a:ahLst/>
              <a:cxnLst/>
              <a:rect l="l" t="t" r="r" b="b"/>
              <a:pathLst>
                <a:path w="45085" h="45084">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grpSp>
      <p:grpSp>
        <p:nvGrpSpPr>
          <p:cNvPr id="17" name="object 17"/>
          <p:cNvGrpSpPr/>
          <p:nvPr/>
        </p:nvGrpSpPr>
        <p:grpSpPr>
          <a:xfrm>
            <a:off x="1553764" y="3093550"/>
            <a:ext cx="20505" cy="247500"/>
            <a:chOff x="3415656" y="6801991"/>
            <a:chExt cx="45085" cy="544195"/>
          </a:xfrm>
        </p:grpSpPr>
        <p:sp>
          <p:nvSpPr>
            <p:cNvPr id="18" name="object 18"/>
            <p:cNvSpPr/>
            <p:nvPr/>
          </p:nvSpPr>
          <p:spPr>
            <a:xfrm>
              <a:off x="3438168" y="6850506"/>
              <a:ext cx="0" cy="495934"/>
            </a:xfrm>
            <a:custGeom>
              <a:avLst/>
              <a:gdLst/>
              <a:ahLst/>
              <a:cxnLst/>
              <a:rect l="l" t="t" r="r" b="b"/>
              <a:pathLst>
                <a:path h="495934">
                  <a:moveTo>
                    <a:pt x="0" y="495604"/>
                  </a:moveTo>
                  <a:lnTo>
                    <a:pt x="0" y="5235"/>
                  </a:lnTo>
                  <a:lnTo>
                    <a:pt x="0" y="0"/>
                  </a:lnTo>
                </a:path>
              </a:pathLst>
            </a:custGeom>
            <a:ln w="10470">
              <a:solidFill>
                <a:srgbClr val="4472C4"/>
              </a:solidFill>
            </a:ln>
          </p:spPr>
          <p:txBody>
            <a:bodyPr wrap="square" lIns="0" tIns="0" rIns="0" bIns="0" rtlCol="0"/>
            <a:lstStyle/>
            <a:p>
              <a:endParaRPr sz="637"/>
            </a:p>
          </p:txBody>
        </p:sp>
        <p:sp>
          <p:nvSpPr>
            <p:cNvPr id="19" name="object 19"/>
            <p:cNvSpPr/>
            <p:nvPr/>
          </p:nvSpPr>
          <p:spPr>
            <a:xfrm>
              <a:off x="3415656" y="6801991"/>
              <a:ext cx="45085" cy="45085"/>
            </a:xfrm>
            <a:custGeom>
              <a:avLst/>
              <a:gdLst/>
              <a:ahLst/>
              <a:cxnLst/>
              <a:rect l="l" t="t" r="r" b="b"/>
              <a:pathLst>
                <a:path w="45085" h="45084">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grpSp>
      <p:grpSp>
        <p:nvGrpSpPr>
          <p:cNvPr id="20" name="object 20"/>
          <p:cNvGrpSpPr/>
          <p:nvPr/>
        </p:nvGrpSpPr>
        <p:grpSpPr>
          <a:xfrm>
            <a:off x="1826544" y="3100913"/>
            <a:ext cx="20505" cy="247500"/>
            <a:chOff x="4015437" y="6818180"/>
            <a:chExt cx="45085" cy="544195"/>
          </a:xfrm>
        </p:grpSpPr>
        <p:sp>
          <p:nvSpPr>
            <p:cNvPr id="21" name="object 21"/>
            <p:cNvSpPr/>
            <p:nvPr/>
          </p:nvSpPr>
          <p:spPr>
            <a:xfrm>
              <a:off x="4037949" y="6866695"/>
              <a:ext cx="0" cy="495934"/>
            </a:xfrm>
            <a:custGeom>
              <a:avLst/>
              <a:gdLst/>
              <a:ahLst/>
              <a:cxnLst/>
              <a:rect l="l" t="t" r="r" b="b"/>
              <a:pathLst>
                <a:path h="495934">
                  <a:moveTo>
                    <a:pt x="0" y="495604"/>
                  </a:moveTo>
                  <a:lnTo>
                    <a:pt x="0" y="5235"/>
                  </a:lnTo>
                  <a:lnTo>
                    <a:pt x="0" y="0"/>
                  </a:lnTo>
                </a:path>
              </a:pathLst>
            </a:custGeom>
            <a:ln w="10470">
              <a:solidFill>
                <a:srgbClr val="4472C4"/>
              </a:solidFill>
            </a:ln>
          </p:spPr>
          <p:txBody>
            <a:bodyPr wrap="square" lIns="0" tIns="0" rIns="0" bIns="0" rtlCol="0"/>
            <a:lstStyle/>
            <a:p>
              <a:endParaRPr sz="637"/>
            </a:p>
          </p:txBody>
        </p:sp>
        <p:sp>
          <p:nvSpPr>
            <p:cNvPr id="22" name="object 22"/>
            <p:cNvSpPr/>
            <p:nvPr/>
          </p:nvSpPr>
          <p:spPr>
            <a:xfrm>
              <a:off x="4015437" y="6818180"/>
              <a:ext cx="45085" cy="45085"/>
            </a:xfrm>
            <a:custGeom>
              <a:avLst/>
              <a:gdLst/>
              <a:ahLst/>
              <a:cxnLst/>
              <a:rect l="l" t="t" r="r" b="b"/>
              <a:pathLst>
                <a:path w="45085" h="45084">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grpSp>
      <p:grpSp>
        <p:nvGrpSpPr>
          <p:cNvPr id="23" name="object 23"/>
          <p:cNvGrpSpPr/>
          <p:nvPr/>
        </p:nvGrpSpPr>
        <p:grpSpPr>
          <a:xfrm>
            <a:off x="998817" y="2764808"/>
            <a:ext cx="20505" cy="117829"/>
            <a:chOff x="2195459" y="6079164"/>
            <a:chExt cx="45085" cy="259079"/>
          </a:xfrm>
        </p:grpSpPr>
        <p:sp>
          <p:nvSpPr>
            <p:cNvPr id="24" name="object 24"/>
            <p:cNvSpPr/>
            <p:nvPr/>
          </p:nvSpPr>
          <p:spPr>
            <a:xfrm>
              <a:off x="2217972" y="6127679"/>
              <a:ext cx="0" cy="210820"/>
            </a:xfrm>
            <a:custGeom>
              <a:avLst/>
              <a:gdLst/>
              <a:ahLst/>
              <a:cxnLst/>
              <a:rect l="l" t="t" r="r" b="b"/>
              <a:pathLst>
                <a:path h="210820">
                  <a:moveTo>
                    <a:pt x="0" y="210376"/>
                  </a:moveTo>
                  <a:lnTo>
                    <a:pt x="0" y="5235"/>
                  </a:lnTo>
                  <a:lnTo>
                    <a:pt x="0" y="0"/>
                  </a:lnTo>
                </a:path>
              </a:pathLst>
            </a:custGeom>
            <a:ln w="10470">
              <a:solidFill>
                <a:srgbClr val="4472C4"/>
              </a:solidFill>
            </a:ln>
          </p:spPr>
          <p:txBody>
            <a:bodyPr wrap="square" lIns="0" tIns="0" rIns="0" bIns="0" rtlCol="0"/>
            <a:lstStyle/>
            <a:p>
              <a:endParaRPr sz="637"/>
            </a:p>
          </p:txBody>
        </p:sp>
        <p:sp>
          <p:nvSpPr>
            <p:cNvPr id="25" name="object 25"/>
            <p:cNvSpPr/>
            <p:nvPr/>
          </p:nvSpPr>
          <p:spPr>
            <a:xfrm>
              <a:off x="2195459" y="6079164"/>
              <a:ext cx="45085" cy="45085"/>
            </a:xfrm>
            <a:custGeom>
              <a:avLst/>
              <a:gdLst/>
              <a:ahLst/>
              <a:cxnLst/>
              <a:rect l="l" t="t" r="r" b="b"/>
              <a:pathLst>
                <a:path w="45085" h="45085">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grpSp>
      <p:grpSp>
        <p:nvGrpSpPr>
          <p:cNvPr id="26" name="object 26"/>
          <p:cNvGrpSpPr/>
          <p:nvPr/>
        </p:nvGrpSpPr>
        <p:grpSpPr>
          <a:xfrm>
            <a:off x="1826987" y="2771147"/>
            <a:ext cx="20505" cy="120140"/>
            <a:chOff x="4016411" y="6093103"/>
            <a:chExt cx="45085" cy="264160"/>
          </a:xfrm>
        </p:grpSpPr>
        <p:sp>
          <p:nvSpPr>
            <p:cNvPr id="27" name="object 27"/>
            <p:cNvSpPr/>
            <p:nvPr/>
          </p:nvSpPr>
          <p:spPr>
            <a:xfrm>
              <a:off x="4038993" y="6141607"/>
              <a:ext cx="5080" cy="210820"/>
            </a:xfrm>
            <a:custGeom>
              <a:avLst/>
              <a:gdLst/>
              <a:ahLst/>
              <a:cxnLst/>
              <a:rect l="l" t="t" r="r" b="b"/>
              <a:pathLst>
                <a:path w="5079" h="210820">
                  <a:moveTo>
                    <a:pt x="4522" y="210387"/>
                  </a:moveTo>
                  <a:lnTo>
                    <a:pt x="112" y="5234"/>
                  </a:lnTo>
                  <a:lnTo>
                    <a:pt x="0" y="0"/>
                  </a:lnTo>
                </a:path>
              </a:pathLst>
            </a:custGeom>
            <a:ln w="10470">
              <a:solidFill>
                <a:srgbClr val="4472C4"/>
              </a:solidFill>
            </a:ln>
          </p:spPr>
          <p:txBody>
            <a:bodyPr wrap="square" lIns="0" tIns="0" rIns="0" bIns="0" rtlCol="0"/>
            <a:lstStyle/>
            <a:p>
              <a:endParaRPr sz="637"/>
            </a:p>
          </p:txBody>
        </p:sp>
        <p:sp>
          <p:nvSpPr>
            <p:cNvPr id="28" name="object 28"/>
            <p:cNvSpPr/>
            <p:nvPr/>
          </p:nvSpPr>
          <p:spPr>
            <a:xfrm>
              <a:off x="4016411" y="6093103"/>
              <a:ext cx="45085" cy="45720"/>
            </a:xfrm>
            <a:custGeom>
              <a:avLst/>
              <a:gdLst/>
              <a:ahLst/>
              <a:cxnLst/>
              <a:rect l="l" t="t" r="r" b="b"/>
              <a:pathLst>
                <a:path w="45085" h="45720">
                  <a:moveTo>
                    <a:pt x="21538" y="0"/>
                  </a:moveTo>
                  <a:lnTo>
                    <a:pt x="0" y="45498"/>
                  </a:lnTo>
                  <a:lnTo>
                    <a:pt x="45014" y="44530"/>
                  </a:lnTo>
                  <a:lnTo>
                    <a:pt x="21538" y="0"/>
                  </a:lnTo>
                  <a:close/>
                </a:path>
              </a:pathLst>
            </a:custGeom>
            <a:solidFill>
              <a:srgbClr val="4472C4"/>
            </a:solidFill>
          </p:spPr>
          <p:txBody>
            <a:bodyPr wrap="square" lIns="0" tIns="0" rIns="0" bIns="0" rtlCol="0"/>
            <a:lstStyle/>
            <a:p>
              <a:endParaRPr sz="637"/>
            </a:p>
          </p:txBody>
        </p:sp>
      </p:grpSp>
      <p:grpSp>
        <p:nvGrpSpPr>
          <p:cNvPr id="29" name="object 29"/>
          <p:cNvGrpSpPr/>
          <p:nvPr/>
        </p:nvGrpSpPr>
        <p:grpSpPr>
          <a:xfrm>
            <a:off x="1275354" y="2764808"/>
            <a:ext cx="20505" cy="117829"/>
            <a:chOff x="2803498" y="6079164"/>
            <a:chExt cx="45085" cy="259079"/>
          </a:xfrm>
        </p:grpSpPr>
        <p:sp>
          <p:nvSpPr>
            <p:cNvPr id="30" name="object 30"/>
            <p:cNvSpPr/>
            <p:nvPr/>
          </p:nvSpPr>
          <p:spPr>
            <a:xfrm>
              <a:off x="2826011" y="6127679"/>
              <a:ext cx="0" cy="210820"/>
            </a:xfrm>
            <a:custGeom>
              <a:avLst/>
              <a:gdLst/>
              <a:ahLst/>
              <a:cxnLst/>
              <a:rect l="l" t="t" r="r" b="b"/>
              <a:pathLst>
                <a:path h="210820">
                  <a:moveTo>
                    <a:pt x="0" y="210376"/>
                  </a:moveTo>
                  <a:lnTo>
                    <a:pt x="0" y="5235"/>
                  </a:lnTo>
                  <a:lnTo>
                    <a:pt x="0" y="0"/>
                  </a:lnTo>
                </a:path>
              </a:pathLst>
            </a:custGeom>
            <a:ln w="10470">
              <a:solidFill>
                <a:srgbClr val="4472C4"/>
              </a:solidFill>
            </a:ln>
          </p:spPr>
          <p:txBody>
            <a:bodyPr wrap="square" lIns="0" tIns="0" rIns="0" bIns="0" rtlCol="0"/>
            <a:lstStyle/>
            <a:p>
              <a:endParaRPr sz="637"/>
            </a:p>
          </p:txBody>
        </p:sp>
        <p:sp>
          <p:nvSpPr>
            <p:cNvPr id="31" name="object 31"/>
            <p:cNvSpPr/>
            <p:nvPr/>
          </p:nvSpPr>
          <p:spPr>
            <a:xfrm>
              <a:off x="2803498" y="6079164"/>
              <a:ext cx="45085" cy="45085"/>
            </a:xfrm>
            <a:custGeom>
              <a:avLst/>
              <a:gdLst/>
              <a:ahLst/>
              <a:cxnLst/>
              <a:rect l="l" t="t" r="r" b="b"/>
              <a:pathLst>
                <a:path w="45085" h="45085">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grpSp>
      <p:grpSp>
        <p:nvGrpSpPr>
          <p:cNvPr id="32" name="object 32"/>
          <p:cNvGrpSpPr/>
          <p:nvPr/>
        </p:nvGrpSpPr>
        <p:grpSpPr>
          <a:xfrm>
            <a:off x="1562868" y="2761357"/>
            <a:ext cx="20505" cy="117829"/>
            <a:chOff x="3435675" y="6071575"/>
            <a:chExt cx="45085" cy="259079"/>
          </a:xfrm>
        </p:grpSpPr>
        <p:sp>
          <p:nvSpPr>
            <p:cNvPr id="33" name="object 33"/>
            <p:cNvSpPr/>
            <p:nvPr/>
          </p:nvSpPr>
          <p:spPr>
            <a:xfrm>
              <a:off x="3458187" y="6120090"/>
              <a:ext cx="0" cy="210820"/>
            </a:xfrm>
            <a:custGeom>
              <a:avLst/>
              <a:gdLst/>
              <a:ahLst/>
              <a:cxnLst/>
              <a:rect l="l" t="t" r="r" b="b"/>
              <a:pathLst>
                <a:path h="210820">
                  <a:moveTo>
                    <a:pt x="0" y="210376"/>
                  </a:moveTo>
                  <a:lnTo>
                    <a:pt x="0" y="5235"/>
                  </a:lnTo>
                  <a:lnTo>
                    <a:pt x="0" y="0"/>
                  </a:lnTo>
                </a:path>
              </a:pathLst>
            </a:custGeom>
            <a:ln w="10470">
              <a:solidFill>
                <a:srgbClr val="4472C4"/>
              </a:solidFill>
            </a:ln>
          </p:spPr>
          <p:txBody>
            <a:bodyPr wrap="square" lIns="0" tIns="0" rIns="0" bIns="0" rtlCol="0"/>
            <a:lstStyle/>
            <a:p>
              <a:endParaRPr sz="637"/>
            </a:p>
          </p:txBody>
        </p:sp>
        <p:sp>
          <p:nvSpPr>
            <p:cNvPr id="34" name="object 34"/>
            <p:cNvSpPr/>
            <p:nvPr/>
          </p:nvSpPr>
          <p:spPr>
            <a:xfrm>
              <a:off x="3435675" y="6071575"/>
              <a:ext cx="45085" cy="45085"/>
            </a:xfrm>
            <a:custGeom>
              <a:avLst/>
              <a:gdLst/>
              <a:ahLst/>
              <a:cxnLst/>
              <a:rect l="l" t="t" r="r" b="b"/>
              <a:pathLst>
                <a:path w="45085" h="45085">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grpSp>
      <p:grpSp>
        <p:nvGrpSpPr>
          <p:cNvPr id="35" name="object 35"/>
          <p:cNvGrpSpPr/>
          <p:nvPr/>
        </p:nvGrpSpPr>
        <p:grpSpPr>
          <a:xfrm>
            <a:off x="1188987" y="2079354"/>
            <a:ext cx="214866" cy="509729"/>
            <a:chOff x="2613598" y="4572010"/>
            <a:chExt cx="472440" cy="1120775"/>
          </a:xfrm>
        </p:grpSpPr>
        <p:sp>
          <p:nvSpPr>
            <p:cNvPr id="36" name="object 36"/>
            <p:cNvSpPr/>
            <p:nvPr/>
          </p:nvSpPr>
          <p:spPr>
            <a:xfrm>
              <a:off x="2836325" y="5374424"/>
              <a:ext cx="0" cy="318135"/>
            </a:xfrm>
            <a:custGeom>
              <a:avLst/>
              <a:gdLst/>
              <a:ahLst/>
              <a:cxnLst/>
              <a:rect l="l" t="t" r="r" b="b"/>
              <a:pathLst>
                <a:path h="318135">
                  <a:moveTo>
                    <a:pt x="0" y="317820"/>
                  </a:moveTo>
                  <a:lnTo>
                    <a:pt x="0" y="5235"/>
                  </a:lnTo>
                  <a:lnTo>
                    <a:pt x="0" y="0"/>
                  </a:lnTo>
                </a:path>
              </a:pathLst>
            </a:custGeom>
            <a:ln w="10470">
              <a:solidFill>
                <a:srgbClr val="4472C4"/>
              </a:solidFill>
            </a:ln>
          </p:spPr>
          <p:txBody>
            <a:bodyPr wrap="square" lIns="0" tIns="0" rIns="0" bIns="0" rtlCol="0"/>
            <a:lstStyle/>
            <a:p>
              <a:endParaRPr sz="637"/>
            </a:p>
          </p:txBody>
        </p:sp>
        <p:sp>
          <p:nvSpPr>
            <p:cNvPr id="37" name="object 37"/>
            <p:cNvSpPr/>
            <p:nvPr/>
          </p:nvSpPr>
          <p:spPr>
            <a:xfrm>
              <a:off x="2813812" y="5325910"/>
              <a:ext cx="45085" cy="45085"/>
            </a:xfrm>
            <a:custGeom>
              <a:avLst/>
              <a:gdLst/>
              <a:ahLst/>
              <a:cxnLst/>
              <a:rect l="l" t="t" r="r" b="b"/>
              <a:pathLst>
                <a:path w="45085" h="45085">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sp>
          <p:nvSpPr>
            <p:cNvPr id="38" name="object 38"/>
            <p:cNvSpPr/>
            <p:nvPr/>
          </p:nvSpPr>
          <p:spPr>
            <a:xfrm>
              <a:off x="2624069" y="4970187"/>
              <a:ext cx="451484" cy="338455"/>
            </a:xfrm>
            <a:custGeom>
              <a:avLst/>
              <a:gdLst/>
              <a:ahLst/>
              <a:cxnLst/>
              <a:rect l="l" t="t" r="r" b="b"/>
              <a:pathLst>
                <a:path w="451485" h="338454">
                  <a:moveTo>
                    <a:pt x="451435" y="0"/>
                  </a:moveTo>
                  <a:lnTo>
                    <a:pt x="0" y="0"/>
                  </a:lnTo>
                  <a:lnTo>
                    <a:pt x="0" y="338460"/>
                  </a:lnTo>
                  <a:lnTo>
                    <a:pt x="451435" y="338460"/>
                  </a:lnTo>
                  <a:lnTo>
                    <a:pt x="451435" y="0"/>
                  </a:lnTo>
                  <a:close/>
                </a:path>
              </a:pathLst>
            </a:custGeom>
            <a:solidFill>
              <a:srgbClr val="FFC000"/>
            </a:solidFill>
          </p:spPr>
          <p:txBody>
            <a:bodyPr wrap="square" lIns="0" tIns="0" rIns="0" bIns="0" rtlCol="0"/>
            <a:lstStyle/>
            <a:p>
              <a:endParaRPr sz="637"/>
            </a:p>
          </p:txBody>
        </p:sp>
        <p:sp>
          <p:nvSpPr>
            <p:cNvPr id="39" name="object 39"/>
            <p:cNvSpPr/>
            <p:nvPr/>
          </p:nvSpPr>
          <p:spPr>
            <a:xfrm>
              <a:off x="2624069" y="4970187"/>
              <a:ext cx="451484" cy="338455"/>
            </a:xfrm>
            <a:custGeom>
              <a:avLst/>
              <a:gdLst/>
              <a:ahLst/>
              <a:cxnLst/>
              <a:rect l="l" t="t" r="r" b="b"/>
              <a:pathLst>
                <a:path w="451485" h="338454">
                  <a:moveTo>
                    <a:pt x="0" y="0"/>
                  </a:moveTo>
                  <a:lnTo>
                    <a:pt x="451435" y="0"/>
                  </a:lnTo>
                  <a:lnTo>
                    <a:pt x="451435" y="338460"/>
                  </a:lnTo>
                  <a:lnTo>
                    <a:pt x="0" y="338460"/>
                  </a:lnTo>
                  <a:lnTo>
                    <a:pt x="0" y="0"/>
                  </a:lnTo>
                  <a:close/>
                </a:path>
              </a:pathLst>
            </a:custGeom>
            <a:ln w="20941">
              <a:solidFill>
                <a:srgbClr val="BA8C00"/>
              </a:solidFill>
            </a:ln>
          </p:spPr>
          <p:txBody>
            <a:bodyPr wrap="square" lIns="0" tIns="0" rIns="0" bIns="0" rtlCol="0"/>
            <a:lstStyle/>
            <a:p>
              <a:endParaRPr sz="637"/>
            </a:p>
          </p:txBody>
        </p:sp>
        <p:sp>
          <p:nvSpPr>
            <p:cNvPr id="40" name="object 40"/>
            <p:cNvSpPr/>
            <p:nvPr/>
          </p:nvSpPr>
          <p:spPr>
            <a:xfrm>
              <a:off x="2827597" y="4620526"/>
              <a:ext cx="0" cy="318135"/>
            </a:xfrm>
            <a:custGeom>
              <a:avLst/>
              <a:gdLst/>
              <a:ahLst/>
              <a:cxnLst/>
              <a:rect l="l" t="t" r="r" b="b"/>
              <a:pathLst>
                <a:path h="318135">
                  <a:moveTo>
                    <a:pt x="0" y="317820"/>
                  </a:moveTo>
                  <a:lnTo>
                    <a:pt x="0" y="5235"/>
                  </a:lnTo>
                  <a:lnTo>
                    <a:pt x="0" y="0"/>
                  </a:lnTo>
                </a:path>
              </a:pathLst>
            </a:custGeom>
            <a:ln w="10470">
              <a:solidFill>
                <a:srgbClr val="4472C4"/>
              </a:solidFill>
            </a:ln>
          </p:spPr>
          <p:txBody>
            <a:bodyPr wrap="square" lIns="0" tIns="0" rIns="0" bIns="0" rtlCol="0"/>
            <a:lstStyle/>
            <a:p>
              <a:endParaRPr sz="637"/>
            </a:p>
          </p:txBody>
        </p:sp>
        <p:sp>
          <p:nvSpPr>
            <p:cNvPr id="41" name="object 41"/>
            <p:cNvSpPr/>
            <p:nvPr/>
          </p:nvSpPr>
          <p:spPr>
            <a:xfrm>
              <a:off x="2805085" y="4572010"/>
              <a:ext cx="45085" cy="45085"/>
            </a:xfrm>
            <a:custGeom>
              <a:avLst/>
              <a:gdLst/>
              <a:ahLst/>
              <a:cxnLst/>
              <a:rect l="l" t="t" r="r" b="b"/>
              <a:pathLst>
                <a:path w="45085" h="45085">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grpSp>
      <p:grpSp>
        <p:nvGrpSpPr>
          <p:cNvPr id="42" name="object 42"/>
          <p:cNvGrpSpPr/>
          <p:nvPr/>
        </p:nvGrpSpPr>
        <p:grpSpPr>
          <a:xfrm>
            <a:off x="1476452" y="2073014"/>
            <a:ext cx="214866" cy="509729"/>
            <a:chOff x="3245666" y="4558071"/>
            <a:chExt cx="472440" cy="1120775"/>
          </a:xfrm>
        </p:grpSpPr>
        <p:sp>
          <p:nvSpPr>
            <p:cNvPr id="43" name="object 43"/>
            <p:cNvSpPr/>
            <p:nvPr/>
          </p:nvSpPr>
          <p:spPr>
            <a:xfrm>
              <a:off x="3458186" y="5360485"/>
              <a:ext cx="0" cy="318135"/>
            </a:xfrm>
            <a:custGeom>
              <a:avLst/>
              <a:gdLst/>
              <a:ahLst/>
              <a:cxnLst/>
              <a:rect l="l" t="t" r="r" b="b"/>
              <a:pathLst>
                <a:path h="318135">
                  <a:moveTo>
                    <a:pt x="0" y="317820"/>
                  </a:moveTo>
                  <a:lnTo>
                    <a:pt x="0" y="5235"/>
                  </a:lnTo>
                  <a:lnTo>
                    <a:pt x="0" y="0"/>
                  </a:lnTo>
                </a:path>
              </a:pathLst>
            </a:custGeom>
            <a:ln w="10470">
              <a:solidFill>
                <a:srgbClr val="4472C4"/>
              </a:solidFill>
            </a:ln>
          </p:spPr>
          <p:txBody>
            <a:bodyPr wrap="square" lIns="0" tIns="0" rIns="0" bIns="0" rtlCol="0"/>
            <a:lstStyle/>
            <a:p>
              <a:endParaRPr sz="637"/>
            </a:p>
          </p:txBody>
        </p:sp>
        <p:sp>
          <p:nvSpPr>
            <p:cNvPr id="44" name="object 44"/>
            <p:cNvSpPr/>
            <p:nvPr/>
          </p:nvSpPr>
          <p:spPr>
            <a:xfrm>
              <a:off x="3435674" y="5311971"/>
              <a:ext cx="45085" cy="45085"/>
            </a:xfrm>
            <a:custGeom>
              <a:avLst/>
              <a:gdLst/>
              <a:ahLst/>
              <a:cxnLst/>
              <a:rect l="l" t="t" r="r" b="b"/>
              <a:pathLst>
                <a:path w="45085" h="45085">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sp>
          <p:nvSpPr>
            <p:cNvPr id="45" name="object 45"/>
            <p:cNvSpPr/>
            <p:nvPr/>
          </p:nvSpPr>
          <p:spPr>
            <a:xfrm>
              <a:off x="3256137" y="4965843"/>
              <a:ext cx="451484" cy="338455"/>
            </a:xfrm>
            <a:custGeom>
              <a:avLst/>
              <a:gdLst/>
              <a:ahLst/>
              <a:cxnLst/>
              <a:rect l="l" t="t" r="r" b="b"/>
              <a:pathLst>
                <a:path w="451485" h="338454">
                  <a:moveTo>
                    <a:pt x="451435" y="0"/>
                  </a:moveTo>
                  <a:lnTo>
                    <a:pt x="0" y="0"/>
                  </a:lnTo>
                  <a:lnTo>
                    <a:pt x="0" y="338460"/>
                  </a:lnTo>
                  <a:lnTo>
                    <a:pt x="451435" y="338460"/>
                  </a:lnTo>
                  <a:lnTo>
                    <a:pt x="451435" y="0"/>
                  </a:lnTo>
                  <a:close/>
                </a:path>
              </a:pathLst>
            </a:custGeom>
            <a:solidFill>
              <a:srgbClr val="FFC000"/>
            </a:solidFill>
          </p:spPr>
          <p:txBody>
            <a:bodyPr wrap="square" lIns="0" tIns="0" rIns="0" bIns="0" rtlCol="0"/>
            <a:lstStyle/>
            <a:p>
              <a:endParaRPr sz="637"/>
            </a:p>
          </p:txBody>
        </p:sp>
        <p:sp>
          <p:nvSpPr>
            <p:cNvPr id="46" name="object 46"/>
            <p:cNvSpPr/>
            <p:nvPr/>
          </p:nvSpPr>
          <p:spPr>
            <a:xfrm>
              <a:off x="3256137" y="4965842"/>
              <a:ext cx="451484" cy="338455"/>
            </a:xfrm>
            <a:custGeom>
              <a:avLst/>
              <a:gdLst/>
              <a:ahLst/>
              <a:cxnLst/>
              <a:rect l="l" t="t" r="r" b="b"/>
              <a:pathLst>
                <a:path w="451485" h="338454">
                  <a:moveTo>
                    <a:pt x="0" y="0"/>
                  </a:moveTo>
                  <a:lnTo>
                    <a:pt x="451435" y="0"/>
                  </a:lnTo>
                  <a:lnTo>
                    <a:pt x="451435" y="338460"/>
                  </a:lnTo>
                  <a:lnTo>
                    <a:pt x="0" y="338460"/>
                  </a:lnTo>
                  <a:lnTo>
                    <a:pt x="0" y="0"/>
                  </a:lnTo>
                  <a:close/>
                </a:path>
              </a:pathLst>
            </a:custGeom>
            <a:ln w="20941">
              <a:solidFill>
                <a:srgbClr val="BA8C00"/>
              </a:solidFill>
            </a:ln>
          </p:spPr>
          <p:txBody>
            <a:bodyPr wrap="square" lIns="0" tIns="0" rIns="0" bIns="0" rtlCol="0"/>
            <a:lstStyle/>
            <a:p>
              <a:endParaRPr sz="637"/>
            </a:p>
          </p:txBody>
        </p:sp>
        <p:sp>
          <p:nvSpPr>
            <p:cNvPr id="47" name="object 47"/>
            <p:cNvSpPr/>
            <p:nvPr/>
          </p:nvSpPr>
          <p:spPr>
            <a:xfrm>
              <a:off x="3449459" y="4606587"/>
              <a:ext cx="0" cy="318135"/>
            </a:xfrm>
            <a:custGeom>
              <a:avLst/>
              <a:gdLst/>
              <a:ahLst/>
              <a:cxnLst/>
              <a:rect l="l" t="t" r="r" b="b"/>
              <a:pathLst>
                <a:path h="318135">
                  <a:moveTo>
                    <a:pt x="0" y="317820"/>
                  </a:moveTo>
                  <a:lnTo>
                    <a:pt x="0" y="5235"/>
                  </a:lnTo>
                  <a:lnTo>
                    <a:pt x="0" y="0"/>
                  </a:lnTo>
                </a:path>
              </a:pathLst>
            </a:custGeom>
            <a:ln w="10470">
              <a:solidFill>
                <a:srgbClr val="4472C4"/>
              </a:solidFill>
            </a:ln>
          </p:spPr>
          <p:txBody>
            <a:bodyPr wrap="square" lIns="0" tIns="0" rIns="0" bIns="0" rtlCol="0"/>
            <a:lstStyle/>
            <a:p>
              <a:endParaRPr sz="637"/>
            </a:p>
          </p:txBody>
        </p:sp>
        <p:sp>
          <p:nvSpPr>
            <p:cNvPr id="48" name="object 48"/>
            <p:cNvSpPr/>
            <p:nvPr/>
          </p:nvSpPr>
          <p:spPr>
            <a:xfrm>
              <a:off x="3426946" y="4558071"/>
              <a:ext cx="45085" cy="45085"/>
            </a:xfrm>
            <a:custGeom>
              <a:avLst/>
              <a:gdLst/>
              <a:ahLst/>
              <a:cxnLst/>
              <a:rect l="l" t="t" r="r" b="b"/>
              <a:pathLst>
                <a:path w="45085" h="45085">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grpSp>
      <p:grpSp>
        <p:nvGrpSpPr>
          <p:cNvPr id="49" name="object 49"/>
          <p:cNvGrpSpPr/>
          <p:nvPr/>
        </p:nvGrpSpPr>
        <p:grpSpPr>
          <a:xfrm>
            <a:off x="1732608" y="2079354"/>
            <a:ext cx="214866" cy="509729"/>
            <a:chOff x="3808894" y="4572010"/>
            <a:chExt cx="472440" cy="1120775"/>
          </a:xfrm>
        </p:grpSpPr>
        <p:sp>
          <p:nvSpPr>
            <p:cNvPr id="50" name="object 50"/>
            <p:cNvSpPr/>
            <p:nvPr/>
          </p:nvSpPr>
          <p:spPr>
            <a:xfrm>
              <a:off x="4038577" y="5374424"/>
              <a:ext cx="0" cy="318135"/>
            </a:xfrm>
            <a:custGeom>
              <a:avLst/>
              <a:gdLst/>
              <a:ahLst/>
              <a:cxnLst/>
              <a:rect l="l" t="t" r="r" b="b"/>
              <a:pathLst>
                <a:path h="318135">
                  <a:moveTo>
                    <a:pt x="0" y="317820"/>
                  </a:moveTo>
                  <a:lnTo>
                    <a:pt x="0" y="5235"/>
                  </a:lnTo>
                  <a:lnTo>
                    <a:pt x="0" y="0"/>
                  </a:lnTo>
                </a:path>
              </a:pathLst>
            </a:custGeom>
            <a:ln w="10470">
              <a:solidFill>
                <a:srgbClr val="4472C4"/>
              </a:solidFill>
            </a:ln>
          </p:spPr>
          <p:txBody>
            <a:bodyPr wrap="square" lIns="0" tIns="0" rIns="0" bIns="0" rtlCol="0"/>
            <a:lstStyle/>
            <a:p>
              <a:endParaRPr sz="637"/>
            </a:p>
          </p:txBody>
        </p:sp>
        <p:sp>
          <p:nvSpPr>
            <p:cNvPr id="51" name="object 51"/>
            <p:cNvSpPr/>
            <p:nvPr/>
          </p:nvSpPr>
          <p:spPr>
            <a:xfrm>
              <a:off x="4016065" y="5325910"/>
              <a:ext cx="45085" cy="45085"/>
            </a:xfrm>
            <a:custGeom>
              <a:avLst/>
              <a:gdLst/>
              <a:ahLst/>
              <a:cxnLst/>
              <a:rect l="l" t="t" r="r" b="b"/>
              <a:pathLst>
                <a:path w="45085" h="45085">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sp>
          <p:nvSpPr>
            <p:cNvPr id="52" name="object 52"/>
            <p:cNvSpPr/>
            <p:nvPr/>
          </p:nvSpPr>
          <p:spPr>
            <a:xfrm>
              <a:off x="3819365" y="4965843"/>
              <a:ext cx="451484" cy="338455"/>
            </a:xfrm>
            <a:custGeom>
              <a:avLst/>
              <a:gdLst/>
              <a:ahLst/>
              <a:cxnLst/>
              <a:rect l="l" t="t" r="r" b="b"/>
              <a:pathLst>
                <a:path w="451485" h="338454">
                  <a:moveTo>
                    <a:pt x="451435" y="0"/>
                  </a:moveTo>
                  <a:lnTo>
                    <a:pt x="0" y="0"/>
                  </a:lnTo>
                  <a:lnTo>
                    <a:pt x="0" y="338460"/>
                  </a:lnTo>
                  <a:lnTo>
                    <a:pt x="451435" y="338460"/>
                  </a:lnTo>
                  <a:lnTo>
                    <a:pt x="451435" y="0"/>
                  </a:lnTo>
                  <a:close/>
                </a:path>
              </a:pathLst>
            </a:custGeom>
            <a:solidFill>
              <a:srgbClr val="FFC000"/>
            </a:solidFill>
          </p:spPr>
          <p:txBody>
            <a:bodyPr wrap="square" lIns="0" tIns="0" rIns="0" bIns="0" rtlCol="0"/>
            <a:lstStyle/>
            <a:p>
              <a:endParaRPr sz="637"/>
            </a:p>
          </p:txBody>
        </p:sp>
        <p:sp>
          <p:nvSpPr>
            <p:cNvPr id="53" name="object 53"/>
            <p:cNvSpPr/>
            <p:nvPr/>
          </p:nvSpPr>
          <p:spPr>
            <a:xfrm>
              <a:off x="3819365" y="4965842"/>
              <a:ext cx="451484" cy="338455"/>
            </a:xfrm>
            <a:custGeom>
              <a:avLst/>
              <a:gdLst/>
              <a:ahLst/>
              <a:cxnLst/>
              <a:rect l="l" t="t" r="r" b="b"/>
              <a:pathLst>
                <a:path w="451485" h="338454">
                  <a:moveTo>
                    <a:pt x="0" y="0"/>
                  </a:moveTo>
                  <a:lnTo>
                    <a:pt x="451435" y="0"/>
                  </a:lnTo>
                  <a:lnTo>
                    <a:pt x="451435" y="338460"/>
                  </a:lnTo>
                  <a:lnTo>
                    <a:pt x="0" y="338460"/>
                  </a:lnTo>
                  <a:lnTo>
                    <a:pt x="0" y="0"/>
                  </a:lnTo>
                  <a:close/>
                </a:path>
              </a:pathLst>
            </a:custGeom>
            <a:ln w="20941">
              <a:solidFill>
                <a:srgbClr val="BA8C00"/>
              </a:solidFill>
            </a:ln>
          </p:spPr>
          <p:txBody>
            <a:bodyPr wrap="square" lIns="0" tIns="0" rIns="0" bIns="0" rtlCol="0"/>
            <a:lstStyle/>
            <a:p>
              <a:endParaRPr sz="637"/>
            </a:p>
          </p:txBody>
        </p:sp>
        <p:sp>
          <p:nvSpPr>
            <p:cNvPr id="54" name="object 54"/>
            <p:cNvSpPr/>
            <p:nvPr/>
          </p:nvSpPr>
          <p:spPr>
            <a:xfrm>
              <a:off x="4029850" y="4620526"/>
              <a:ext cx="0" cy="318135"/>
            </a:xfrm>
            <a:custGeom>
              <a:avLst/>
              <a:gdLst/>
              <a:ahLst/>
              <a:cxnLst/>
              <a:rect l="l" t="t" r="r" b="b"/>
              <a:pathLst>
                <a:path h="318135">
                  <a:moveTo>
                    <a:pt x="0" y="317820"/>
                  </a:moveTo>
                  <a:lnTo>
                    <a:pt x="0" y="5235"/>
                  </a:lnTo>
                  <a:lnTo>
                    <a:pt x="0" y="0"/>
                  </a:lnTo>
                </a:path>
              </a:pathLst>
            </a:custGeom>
            <a:ln w="10470">
              <a:solidFill>
                <a:srgbClr val="4472C4"/>
              </a:solidFill>
            </a:ln>
          </p:spPr>
          <p:txBody>
            <a:bodyPr wrap="square" lIns="0" tIns="0" rIns="0" bIns="0" rtlCol="0"/>
            <a:lstStyle/>
            <a:p>
              <a:endParaRPr sz="637"/>
            </a:p>
          </p:txBody>
        </p:sp>
        <p:sp>
          <p:nvSpPr>
            <p:cNvPr id="55" name="object 55"/>
            <p:cNvSpPr/>
            <p:nvPr/>
          </p:nvSpPr>
          <p:spPr>
            <a:xfrm>
              <a:off x="4007337" y="4572010"/>
              <a:ext cx="45085" cy="45085"/>
            </a:xfrm>
            <a:custGeom>
              <a:avLst/>
              <a:gdLst/>
              <a:ahLst/>
              <a:cxnLst/>
              <a:rect l="l" t="t" r="r" b="b"/>
              <a:pathLst>
                <a:path w="45085" h="45085">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grpSp>
      <p:sp>
        <p:nvSpPr>
          <p:cNvPr id="56" name="object 56"/>
          <p:cNvSpPr txBox="1"/>
          <p:nvPr/>
        </p:nvSpPr>
        <p:spPr>
          <a:xfrm>
            <a:off x="906400" y="2907344"/>
            <a:ext cx="1028122" cy="134080"/>
          </a:xfrm>
          <a:prstGeom prst="rect">
            <a:avLst/>
          </a:prstGeom>
          <a:solidFill>
            <a:srgbClr val="4472C4"/>
          </a:solidFill>
          <a:ln w="20941">
            <a:solidFill>
              <a:srgbClr val="32538F"/>
            </a:solidFill>
          </a:ln>
        </p:spPr>
        <p:txBody>
          <a:bodyPr vert="horz" wrap="square" lIns="0" tIns="18483" rIns="0" bIns="0" rtlCol="0">
            <a:spAutoFit/>
          </a:bodyPr>
          <a:lstStyle/>
          <a:p>
            <a:pPr algn="ctr">
              <a:spcBef>
                <a:spcPts val="146"/>
              </a:spcBef>
            </a:pPr>
            <a:r>
              <a:rPr sz="750" spc="-5" dirty="0">
                <a:solidFill>
                  <a:srgbClr val="FFFFFF"/>
                </a:solidFill>
                <a:latin typeface="Calibri"/>
                <a:cs typeface="Calibri"/>
              </a:rPr>
              <a:t>layer1</a:t>
            </a:r>
            <a:endParaRPr sz="750">
              <a:latin typeface="Calibri"/>
              <a:cs typeface="Calibri"/>
            </a:endParaRPr>
          </a:p>
        </p:txBody>
      </p:sp>
      <p:sp>
        <p:nvSpPr>
          <p:cNvPr id="57" name="object 57"/>
          <p:cNvSpPr txBox="1"/>
          <p:nvPr/>
        </p:nvSpPr>
        <p:spPr>
          <a:xfrm>
            <a:off x="2577157" y="2573167"/>
            <a:ext cx="1028122" cy="134080"/>
          </a:xfrm>
          <a:prstGeom prst="rect">
            <a:avLst/>
          </a:prstGeom>
          <a:solidFill>
            <a:srgbClr val="4472C4"/>
          </a:solidFill>
          <a:ln w="20941">
            <a:solidFill>
              <a:srgbClr val="32538F"/>
            </a:solidFill>
          </a:ln>
        </p:spPr>
        <p:txBody>
          <a:bodyPr vert="horz" wrap="square" lIns="0" tIns="18483" rIns="0" bIns="0" rtlCol="0">
            <a:spAutoFit/>
          </a:bodyPr>
          <a:lstStyle/>
          <a:p>
            <a:pPr algn="ctr">
              <a:spcBef>
                <a:spcPts val="146"/>
              </a:spcBef>
            </a:pPr>
            <a:r>
              <a:rPr sz="750" spc="-5" dirty="0">
                <a:solidFill>
                  <a:srgbClr val="FFFFFF"/>
                </a:solidFill>
                <a:latin typeface="Calibri"/>
                <a:cs typeface="Calibri"/>
              </a:rPr>
              <a:t>layer2</a:t>
            </a:r>
            <a:endParaRPr sz="750">
              <a:latin typeface="Calibri"/>
              <a:cs typeface="Calibri"/>
            </a:endParaRPr>
          </a:p>
        </p:txBody>
      </p:sp>
      <p:grpSp>
        <p:nvGrpSpPr>
          <p:cNvPr id="58" name="object 58"/>
          <p:cNvGrpSpPr/>
          <p:nvPr/>
        </p:nvGrpSpPr>
        <p:grpSpPr>
          <a:xfrm>
            <a:off x="2572395" y="2088173"/>
            <a:ext cx="214866" cy="463233"/>
            <a:chOff x="5634871" y="4611920"/>
            <a:chExt cx="472440" cy="1018540"/>
          </a:xfrm>
        </p:grpSpPr>
        <p:sp>
          <p:nvSpPr>
            <p:cNvPr id="59" name="object 59"/>
            <p:cNvSpPr/>
            <p:nvPr/>
          </p:nvSpPr>
          <p:spPr>
            <a:xfrm>
              <a:off x="5645342" y="4973508"/>
              <a:ext cx="451484" cy="338455"/>
            </a:xfrm>
            <a:custGeom>
              <a:avLst/>
              <a:gdLst/>
              <a:ahLst/>
              <a:cxnLst/>
              <a:rect l="l" t="t" r="r" b="b"/>
              <a:pathLst>
                <a:path w="451485" h="338454">
                  <a:moveTo>
                    <a:pt x="451435" y="0"/>
                  </a:moveTo>
                  <a:lnTo>
                    <a:pt x="0" y="0"/>
                  </a:lnTo>
                  <a:lnTo>
                    <a:pt x="0" y="338460"/>
                  </a:lnTo>
                  <a:lnTo>
                    <a:pt x="451435" y="338460"/>
                  </a:lnTo>
                  <a:lnTo>
                    <a:pt x="451435" y="0"/>
                  </a:lnTo>
                  <a:close/>
                </a:path>
              </a:pathLst>
            </a:custGeom>
            <a:solidFill>
              <a:srgbClr val="FFC000"/>
            </a:solidFill>
          </p:spPr>
          <p:txBody>
            <a:bodyPr wrap="square" lIns="0" tIns="0" rIns="0" bIns="0" rtlCol="0"/>
            <a:lstStyle/>
            <a:p>
              <a:endParaRPr sz="637"/>
            </a:p>
          </p:txBody>
        </p:sp>
        <p:sp>
          <p:nvSpPr>
            <p:cNvPr id="60" name="object 60"/>
            <p:cNvSpPr/>
            <p:nvPr/>
          </p:nvSpPr>
          <p:spPr>
            <a:xfrm>
              <a:off x="5645342" y="4973509"/>
              <a:ext cx="451484" cy="338455"/>
            </a:xfrm>
            <a:custGeom>
              <a:avLst/>
              <a:gdLst/>
              <a:ahLst/>
              <a:cxnLst/>
              <a:rect l="l" t="t" r="r" b="b"/>
              <a:pathLst>
                <a:path w="451485" h="338454">
                  <a:moveTo>
                    <a:pt x="0" y="0"/>
                  </a:moveTo>
                  <a:lnTo>
                    <a:pt x="451435" y="0"/>
                  </a:lnTo>
                  <a:lnTo>
                    <a:pt x="451435" y="338460"/>
                  </a:lnTo>
                  <a:lnTo>
                    <a:pt x="0" y="338460"/>
                  </a:lnTo>
                  <a:lnTo>
                    <a:pt x="0" y="0"/>
                  </a:lnTo>
                  <a:close/>
                </a:path>
              </a:pathLst>
            </a:custGeom>
            <a:ln w="20941">
              <a:solidFill>
                <a:srgbClr val="BA8C00"/>
              </a:solidFill>
            </a:ln>
          </p:spPr>
          <p:txBody>
            <a:bodyPr wrap="square" lIns="0" tIns="0" rIns="0" bIns="0" rtlCol="0"/>
            <a:lstStyle/>
            <a:p>
              <a:endParaRPr sz="637"/>
            </a:p>
          </p:txBody>
        </p:sp>
        <p:sp>
          <p:nvSpPr>
            <p:cNvPr id="61" name="object 61"/>
            <p:cNvSpPr/>
            <p:nvPr/>
          </p:nvSpPr>
          <p:spPr>
            <a:xfrm>
              <a:off x="5871060" y="5360484"/>
              <a:ext cx="0" cy="269875"/>
            </a:xfrm>
            <a:custGeom>
              <a:avLst/>
              <a:gdLst/>
              <a:ahLst/>
              <a:cxnLst/>
              <a:rect l="l" t="t" r="r" b="b"/>
              <a:pathLst>
                <a:path h="269875">
                  <a:moveTo>
                    <a:pt x="0" y="269765"/>
                  </a:moveTo>
                  <a:lnTo>
                    <a:pt x="0" y="5235"/>
                  </a:lnTo>
                  <a:lnTo>
                    <a:pt x="0" y="0"/>
                  </a:lnTo>
                </a:path>
              </a:pathLst>
            </a:custGeom>
            <a:ln w="10470">
              <a:solidFill>
                <a:srgbClr val="4472C4"/>
              </a:solidFill>
            </a:ln>
          </p:spPr>
          <p:txBody>
            <a:bodyPr wrap="square" lIns="0" tIns="0" rIns="0" bIns="0" rtlCol="0"/>
            <a:lstStyle/>
            <a:p>
              <a:endParaRPr sz="637"/>
            </a:p>
          </p:txBody>
        </p:sp>
        <p:sp>
          <p:nvSpPr>
            <p:cNvPr id="62" name="object 62"/>
            <p:cNvSpPr/>
            <p:nvPr/>
          </p:nvSpPr>
          <p:spPr>
            <a:xfrm>
              <a:off x="5848547" y="5311969"/>
              <a:ext cx="45085" cy="45085"/>
            </a:xfrm>
            <a:custGeom>
              <a:avLst/>
              <a:gdLst/>
              <a:ahLst/>
              <a:cxnLst/>
              <a:rect l="l" t="t" r="r" b="b"/>
              <a:pathLst>
                <a:path w="45085" h="45085">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sp>
          <p:nvSpPr>
            <p:cNvPr id="63" name="object 63"/>
            <p:cNvSpPr/>
            <p:nvPr/>
          </p:nvSpPr>
          <p:spPr>
            <a:xfrm>
              <a:off x="5853110" y="4660435"/>
              <a:ext cx="0" cy="269875"/>
            </a:xfrm>
            <a:custGeom>
              <a:avLst/>
              <a:gdLst/>
              <a:ahLst/>
              <a:cxnLst/>
              <a:rect l="l" t="t" r="r" b="b"/>
              <a:pathLst>
                <a:path h="269875">
                  <a:moveTo>
                    <a:pt x="0" y="269765"/>
                  </a:moveTo>
                  <a:lnTo>
                    <a:pt x="0" y="5235"/>
                  </a:lnTo>
                  <a:lnTo>
                    <a:pt x="0" y="0"/>
                  </a:lnTo>
                </a:path>
              </a:pathLst>
            </a:custGeom>
            <a:ln w="10470">
              <a:solidFill>
                <a:srgbClr val="4472C4"/>
              </a:solidFill>
            </a:ln>
          </p:spPr>
          <p:txBody>
            <a:bodyPr wrap="square" lIns="0" tIns="0" rIns="0" bIns="0" rtlCol="0"/>
            <a:lstStyle/>
            <a:p>
              <a:endParaRPr sz="637"/>
            </a:p>
          </p:txBody>
        </p:sp>
        <p:sp>
          <p:nvSpPr>
            <p:cNvPr id="64" name="object 64"/>
            <p:cNvSpPr/>
            <p:nvPr/>
          </p:nvSpPr>
          <p:spPr>
            <a:xfrm>
              <a:off x="5830598" y="4611920"/>
              <a:ext cx="45085" cy="45085"/>
            </a:xfrm>
            <a:custGeom>
              <a:avLst/>
              <a:gdLst/>
              <a:ahLst/>
              <a:cxnLst/>
              <a:rect l="l" t="t" r="r" b="b"/>
              <a:pathLst>
                <a:path w="45085" h="45085">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grpSp>
      <p:grpSp>
        <p:nvGrpSpPr>
          <p:cNvPr id="65" name="object 65"/>
          <p:cNvGrpSpPr/>
          <p:nvPr/>
        </p:nvGrpSpPr>
        <p:grpSpPr>
          <a:xfrm>
            <a:off x="2669575" y="3093141"/>
            <a:ext cx="20505" cy="247500"/>
            <a:chOff x="5848547" y="6821608"/>
            <a:chExt cx="45085" cy="544195"/>
          </a:xfrm>
        </p:grpSpPr>
        <p:sp>
          <p:nvSpPr>
            <p:cNvPr id="66" name="object 66"/>
            <p:cNvSpPr/>
            <p:nvPr/>
          </p:nvSpPr>
          <p:spPr>
            <a:xfrm>
              <a:off x="5871060" y="6870123"/>
              <a:ext cx="0" cy="495934"/>
            </a:xfrm>
            <a:custGeom>
              <a:avLst/>
              <a:gdLst/>
              <a:ahLst/>
              <a:cxnLst/>
              <a:rect l="l" t="t" r="r" b="b"/>
              <a:pathLst>
                <a:path h="495934">
                  <a:moveTo>
                    <a:pt x="0" y="495604"/>
                  </a:moveTo>
                  <a:lnTo>
                    <a:pt x="0" y="5235"/>
                  </a:lnTo>
                  <a:lnTo>
                    <a:pt x="0" y="0"/>
                  </a:lnTo>
                </a:path>
              </a:pathLst>
            </a:custGeom>
            <a:ln w="10470">
              <a:solidFill>
                <a:srgbClr val="4472C4"/>
              </a:solidFill>
            </a:ln>
          </p:spPr>
          <p:txBody>
            <a:bodyPr wrap="square" lIns="0" tIns="0" rIns="0" bIns="0" rtlCol="0"/>
            <a:lstStyle/>
            <a:p>
              <a:endParaRPr sz="637"/>
            </a:p>
          </p:txBody>
        </p:sp>
        <p:sp>
          <p:nvSpPr>
            <p:cNvPr id="67" name="object 67"/>
            <p:cNvSpPr/>
            <p:nvPr/>
          </p:nvSpPr>
          <p:spPr>
            <a:xfrm>
              <a:off x="5848547" y="6821608"/>
              <a:ext cx="45085" cy="45085"/>
            </a:xfrm>
            <a:custGeom>
              <a:avLst/>
              <a:gdLst/>
              <a:ahLst/>
              <a:cxnLst/>
              <a:rect l="l" t="t" r="r" b="b"/>
              <a:pathLst>
                <a:path w="45085" h="45084">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grpSp>
      <p:grpSp>
        <p:nvGrpSpPr>
          <p:cNvPr id="68" name="object 68"/>
          <p:cNvGrpSpPr/>
          <p:nvPr/>
        </p:nvGrpSpPr>
        <p:grpSpPr>
          <a:xfrm>
            <a:off x="2947048" y="3093141"/>
            <a:ext cx="20505" cy="247500"/>
            <a:chOff x="6458645" y="6821608"/>
            <a:chExt cx="45085" cy="544195"/>
          </a:xfrm>
        </p:grpSpPr>
        <p:sp>
          <p:nvSpPr>
            <p:cNvPr id="69" name="object 69"/>
            <p:cNvSpPr/>
            <p:nvPr/>
          </p:nvSpPr>
          <p:spPr>
            <a:xfrm>
              <a:off x="6481157" y="6870123"/>
              <a:ext cx="0" cy="495934"/>
            </a:xfrm>
            <a:custGeom>
              <a:avLst/>
              <a:gdLst/>
              <a:ahLst/>
              <a:cxnLst/>
              <a:rect l="l" t="t" r="r" b="b"/>
              <a:pathLst>
                <a:path h="495934">
                  <a:moveTo>
                    <a:pt x="0" y="495604"/>
                  </a:moveTo>
                  <a:lnTo>
                    <a:pt x="0" y="5235"/>
                  </a:lnTo>
                  <a:lnTo>
                    <a:pt x="0" y="0"/>
                  </a:lnTo>
                </a:path>
              </a:pathLst>
            </a:custGeom>
            <a:ln w="10470">
              <a:solidFill>
                <a:srgbClr val="4472C4"/>
              </a:solidFill>
            </a:ln>
          </p:spPr>
          <p:txBody>
            <a:bodyPr wrap="square" lIns="0" tIns="0" rIns="0" bIns="0" rtlCol="0"/>
            <a:lstStyle/>
            <a:p>
              <a:endParaRPr sz="637"/>
            </a:p>
          </p:txBody>
        </p:sp>
        <p:sp>
          <p:nvSpPr>
            <p:cNvPr id="70" name="object 70"/>
            <p:cNvSpPr/>
            <p:nvPr/>
          </p:nvSpPr>
          <p:spPr>
            <a:xfrm>
              <a:off x="6458645" y="6821608"/>
              <a:ext cx="45085" cy="45085"/>
            </a:xfrm>
            <a:custGeom>
              <a:avLst/>
              <a:gdLst/>
              <a:ahLst/>
              <a:cxnLst/>
              <a:rect l="l" t="t" r="r" b="b"/>
              <a:pathLst>
                <a:path w="45084" h="45084">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grpSp>
      <p:grpSp>
        <p:nvGrpSpPr>
          <p:cNvPr id="71" name="object 71"/>
          <p:cNvGrpSpPr/>
          <p:nvPr/>
        </p:nvGrpSpPr>
        <p:grpSpPr>
          <a:xfrm>
            <a:off x="3224521" y="3084219"/>
            <a:ext cx="20505" cy="247500"/>
            <a:chOff x="7068743" y="6801991"/>
            <a:chExt cx="45085" cy="544195"/>
          </a:xfrm>
        </p:grpSpPr>
        <p:sp>
          <p:nvSpPr>
            <p:cNvPr id="72" name="object 72"/>
            <p:cNvSpPr/>
            <p:nvPr/>
          </p:nvSpPr>
          <p:spPr>
            <a:xfrm>
              <a:off x="7091256" y="6850506"/>
              <a:ext cx="0" cy="495934"/>
            </a:xfrm>
            <a:custGeom>
              <a:avLst/>
              <a:gdLst/>
              <a:ahLst/>
              <a:cxnLst/>
              <a:rect l="l" t="t" r="r" b="b"/>
              <a:pathLst>
                <a:path h="495934">
                  <a:moveTo>
                    <a:pt x="0" y="495604"/>
                  </a:moveTo>
                  <a:lnTo>
                    <a:pt x="0" y="5235"/>
                  </a:lnTo>
                  <a:lnTo>
                    <a:pt x="0" y="0"/>
                  </a:lnTo>
                </a:path>
              </a:pathLst>
            </a:custGeom>
            <a:ln w="10470">
              <a:solidFill>
                <a:srgbClr val="4472C4"/>
              </a:solidFill>
            </a:ln>
          </p:spPr>
          <p:txBody>
            <a:bodyPr wrap="square" lIns="0" tIns="0" rIns="0" bIns="0" rtlCol="0"/>
            <a:lstStyle/>
            <a:p>
              <a:endParaRPr sz="637"/>
            </a:p>
          </p:txBody>
        </p:sp>
        <p:sp>
          <p:nvSpPr>
            <p:cNvPr id="73" name="object 73"/>
            <p:cNvSpPr/>
            <p:nvPr/>
          </p:nvSpPr>
          <p:spPr>
            <a:xfrm>
              <a:off x="7068743" y="6801991"/>
              <a:ext cx="45085" cy="45085"/>
            </a:xfrm>
            <a:custGeom>
              <a:avLst/>
              <a:gdLst/>
              <a:ahLst/>
              <a:cxnLst/>
              <a:rect l="l" t="t" r="r" b="b"/>
              <a:pathLst>
                <a:path w="45084" h="45084">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grpSp>
      <p:grpSp>
        <p:nvGrpSpPr>
          <p:cNvPr id="74" name="object 74"/>
          <p:cNvGrpSpPr/>
          <p:nvPr/>
        </p:nvGrpSpPr>
        <p:grpSpPr>
          <a:xfrm>
            <a:off x="3497301" y="3091582"/>
            <a:ext cx="20505" cy="247500"/>
            <a:chOff x="7668523" y="6818180"/>
            <a:chExt cx="45085" cy="544195"/>
          </a:xfrm>
        </p:grpSpPr>
        <p:sp>
          <p:nvSpPr>
            <p:cNvPr id="75" name="object 75"/>
            <p:cNvSpPr/>
            <p:nvPr/>
          </p:nvSpPr>
          <p:spPr>
            <a:xfrm>
              <a:off x="7691035" y="6866695"/>
              <a:ext cx="0" cy="495934"/>
            </a:xfrm>
            <a:custGeom>
              <a:avLst/>
              <a:gdLst/>
              <a:ahLst/>
              <a:cxnLst/>
              <a:rect l="l" t="t" r="r" b="b"/>
              <a:pathLst>
                <a:path h="495934">
                  <a:moveTo>
                    <a:pt x="0" y="495604"/>
                  </a:moveTo>
                  <a:lnTo>
                    <a:pt x="0" y="5235"/>
                  </a:lnTo>
                  <a:lnTo>
                    <a:pt x="0" y="0"/>
                  </a:lnTo>
                </a:path>
              </a:pathLst>
            </a:custGeom>
            <a:ln w="10470">
              <a:solidFill>
                <a:srgbClr val="4472C4"/>
              </a:solidFill>
            </a:ln>
          </p:spPr>
          <p:txBody>
            <a:bodyPr wrap="square" lIns="0" tIns="0" rIns="0" bIns="0" rtlCol="0"/>
            <a:lstStyle/>
            <a:p>
              <a:endParaRPr sz="637"/>
            </a:p>
          </p:txBody>
        </p:sp>
        <p:sp>
          <p:nvSpPr>
            <p:cNvPr id="76" name="object 76"/>
            <p:cNvSpPr/>
            <p:nvPr/>
          </p:nvSpPr>
          <p:spPr>
            <a:xfrm>
              <a:off x="7668523" y="6818180"/>
              <a:ext cx="45085" cy="45085"/>
            </a:xfrm>
            <a:custGeom>
              <a:avLst/>
              <a:gdLst/>
              <a:ahLst/>
              <a:cxnLst/>
              <a:rect l="l" t="t" r="r" b="b"/>
              <a:pathLst>
                <a:path w="45084" h="45084">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grpSp>
      <p:grpSp>
        <p:nvGrpSpPr>
          <p:cNvPr id="77" name="object 77"/>
          <p:cNvGrpSpPr/>
          <p:nvPr/>
        </p:nvGrpSpPr>
        <p:grpSpPr>
          <a:xfrm>
            <a:off x="2669575" y="2755477"/>
            <a:ext cx="20505" cy="117829"/>
            <a:chOff x="5848547" y="6079164"/>
            <a:chExt cx="45085" cy="259079"/>
          </a:xfrm>
        </p:grpSpPr>
        <p:sp>
          <p:nvSpPr>
            <p:cNvPr id="78" name="object 78"/>
            <p:cNvSpPr/>
            <p:nvPr/>
          </p:nvSpPr>
          <p:spPr>
            <a:xfrm>
              <a:off x="5871060" y="6127679"/>
              <a:ext cx="0" cy="210820"/>
            </a:xfrm>
            <a:custGeom>
              <a:avLst/>
              <a:gdLst/>
              <a:ahLst/>
              <a:cxnLst/>
              <a:rect l="l" t="t" r="r" b="b"/>
              <a:pathLst>
                <a:path h="210820">
                  <a:moveTo>
                    <a:pt x="0" y="210376"/>
                  </a:moveTo>
                  <a:lnTo>
                    <a:pt x="0" y="5235"/>
                  </a:lnTo>
                  <a:lnTo>
                    <a:pt x="0" y="0"/>
                  </a:lnTo>
                </a:path>
              </a:pathLst>
            </a:custGeom>
            <a:ln w="10470">
              <a:solidFill>
                <a:srgbClr val="4472C4"/>
              </a:solidFill>
            </a:ln>
          </p:spPr>
          <p:txBody>
            <a:bodyPr wrap="square" lIns="0" tIns="0" rIns="0" bIns="0" rtlCol="0"/>
            <a:lstStyle/>
            <a:p>
              <a:endParaRPr sz="637"/>
            </a:p>
          </p:txBody>
        </p:sp>
        <p:sp>
          <p:nvSpPr>
            <p:cNvPr id="79" name="object 79"/>
            <p:cNvSpPr/>
            <p:nvPr/>
          </p:nvSpPr>
          <p:spPr>
            <a:xfrm>
              <a:off x="5848547" y="6079164"/>
              <a:ext cx="45085" cy="45085"/>
            </a:xfrm>
            <a:custGeom>
              <a:avLst/>
              <a:gdLst/>
              <a:ahLst/>
              <a:cxnLst/>
              <a:rect l="l" t="t" r="r" b="b"/>
              <a:pathLst>
                <a:path w="45085" h="45085">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grpSp>
      <p:grpSp>
        <p:nvGrpSpPr>
          <p:cNvPr id="80" name="object 80"/>
          <p:cNvGrpSpPr/>
          <p:nvPr/>
        </p:nvGrpSpPr>
        <p:grpSpPr>
          <a:xfrm>
            <a:off x="3497745" y="2761816"/>
            <a:ext cx="20505" cy="120140"/>
            <a:chOff x="7669499" y="6093103"/>
            <a:chExt cx="45085" cy="264160"/>
          </a:xfrm>
        </p:grpSpPr>
        <p:sp>
          <p:nvSpPr>
            <p:cNvPr id="81" name="object 81"/>
            <p:cNvSpPr/>
            <p:nvPr/>
          </p:nvSpPr>
          <p:spPr>
            <a:xfrm>
              <a:off x="7692080" y="6141607"/>
              <a:ext cx="5080" cy="210820"/>
            </a:xfrm>
            <a:custGeom>
              <a:avLst/>
              <a:gdLst/>
              <a:ahLst/>
              <a:cxnLst/>
              <a:rect l="l" t="t" r="r" b="b"/>
              <a:pathLst>
                <a:path w="5079" h="210820">
                  <a:moveTo>
                    <a:pt x="4522" y="210387"/>
                  </a:moveTo>
                  <a:lnTo>
                    <a:pt x="112" y="5234"/>
                  </a:lnTo>
                  <a:lnTo>
                    <a:pt x="0" y="0"/>
                  </a:lnTo>
                </a:path>
              </a:pathLst>
            </a:custGeom>
            <a:ln w="10470">
              <a:solidFill>
                <a:srgbClr val="4472C4"/>
              </a:solidFill>
            </a:ln>
          </p:spPr>
          <p:txBody>
            <a:bodyPr wrap="square" lIns="0" tIns="0" rIns="0" bIns="0" rtlCol="0"/>
            <a:lstStyle/>
            <a:p>
              <a:endParaRPr sz="637"/>
            </a:p>
          </p:txBody>
        </p:sp>
        <p:sp>
          <p:nvSpPr>
            <p:cNvPr id="82" name="object 82"/>
            <p:cNvSpPr/>
            <p:nvPr/>
          </p:nvSpPr>
          <p:spPr>
            <a:xfrm>
              <a:off x="7669499" y="6093103"/>
              <a:ext cx="45085" cy="45720"/>
            </a:xfrm>
            <a:custGeom>
              <a:avLst/>
              <a:gdLst/>
              <a:ahLst/>
              <a:cxnLst/>
              <a:rect l="l" t="t" r="r" b="b"/>
              <a:pathLst>
                <a:path w="45084" h="45720">
                  <a:moveTo>
                    <a:pt x="21538" y="0"/>
                  </a:moveTo>
                  <a:lnTo>
                    <a:pt x="0" y="45498"/>
                  </a:lnTo>
                  <a:lnTo>
                    <a:pt x="45014" y="44530"/>
                  </a:lnTo>
                  <a:lnTo>
                    <a:pt x="21538" y="0"/>
                  </a:lnTo>
                  <a:close/>
                </a:path>
              </a:pathLst>
            </a:custGeom>
            <a:solidFill>
              <a:srgbClr val="4472C4"/>
            </a:solidFill>
          </p:spPr>
          <p:txBody>
            <a:bodyPr wrap="square" lIns="0" tIns="0" rIns="0" bIns="0" rtlCol="0"/>
            <a:lstStyle/>
            <a:p>
              <a:endParaRPr sz="637"/>
            </a:p>
          </p:txBody>
        </p:sp>
      </p:grpSp>
      <p:grpSp>
        <p:nvGrpSpPr>
          <p:cNvPr id="83" name="object 83"/>
          <p:cNvGrpSpPr/>
          <p:nvPr/>
        </p:nvGrpSpPr>
        <p:grpSpPr>
          <a:xfrm>
            <a:off x="2946112" y="2755477"/>
            <a:ext cx="20505" cy="117829"/>
            <a:chOff x="6456586" y="6079164"/>
            <a:chExt cx="45085" cy="259079"/>
          </a:xfrm>
        </p:grpSpPr>
        <p:sp>
          <p:nvSpPr>
            <p:cNvPr id="84" name="object 84"/>
            <p:cNvSpPr/>
            <p:nvPr/>
          </p:nvSpPr>
          <p:spPr>
            <a:xfrm>
              <a:off x="6479098" y="6127679"/>
              <a:ext cx="0" cy="210820"/>
            </a:xfrm>
            <a:custGeom>
              <a:avLst/>
              <a:gdLst/>
              <a:ahLst/>
              <a:cxnLst/>
              <a:rect l="l" t="t" r="r" b="b"/>
              <a:pathLst>
                <a:path h="210820">
                  <a:moveTo>
                    <a:pt x="0" y="210376"/>
                  </a:moveTo>
                  <a:lnTo>
                    <a:pt x="0" y="5235"/>
                  </a:lnTo>
                  <a:lnTo>
                    <a:pt x="0" y="0"/>
                  </a:lnTo>
                </a:path>
              </a:pathLst>
            </a:custGeom>
            <a:ln w="10470">
              <a:solidFill>
                <a:srgbClr val="4472C4"/>
              </a:solidFill>
            </a:ln>
          </p:spPr>
          <p:txBody>
            <a:bodyPr wrap="square" lIns="0" tIns="0" rIns="0" bIns="0" rtlCol="0"/>
            <a:lstStyle/>
            <a:p>
              <a:endParaRPr sz="637"/>
            </a:p>
          </p:txBody>
        </p:sp>
        <p:sp>
          <p:nvSpPr>
            <p:cNvPr id="85" name="object 85"/>
            <p:cNvSpPr/>
            <p:nvPr/>
          </p:nvSpPr>
          <p:spPr>
            <a:xfrm>
              <a:off x="6456586" y="6079164"/>
              <a:ext cx="45085" cy="45085"/>
            </a:xfrm>
            <a:custGeom>
              <a:avLst/>
              <a:gdLst/>
              <a:ahLst/>
              <a:cxnLst/>
              <a:rect l="l" t="t" r="r" b="b"/>
              <a:pathLst>
                <a:path w="45085" h="45085">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grpSp>
      <p:grpSp>
        <p:nvGrpSpPr>
          <p:cNvPr id="86" name="object 86"/>
          <p:cNvGrpSpPr/>
          <p:nvPr/>
        </p:nvGrpSpPr>
        <p:grpSpPr>
          <a:xfrm>
            <a:off x="3233625" y="2752026"/>
            <a:ext cx="20505" cy="117829"/>
            <a:chOff x="7088761" y="6071575"/>
            <a:chExt cx="45085" cy="259079"/>
          </a:xfrm>
        </p:grpSpPr>
        <p:sp>
          <p:nvSpPr>
            <p:cNvPr id="87" name="object 87"/>
            <p:cNvSpPr/>
            <p:nvPr/>
          </p:nvSpPr>
          <p:spPr>
            <a:xfrm>
              <a:off x="7111274" y="6120090"/>
              <a:ext cx="0" cy="210820"/>
            </a:xfrm>
            <a:custGeom>
              <a:avLst/>
              <a:gdLst/>
              <a:ahLst/>
              <a:cxnLst/>
              <a:rect l="l" t="t" r="r" b="b"/>
              <a:pathLst>
                <a:path h="210820">
                  <a:moveTo>
                    <a:pt x="0" y="210376"/>
                  </a:moveTo>
                  <a:lnTo>
                    <a:pt x="0" y="5235"/>
                  </a:lnTo>
                  <a:lnTo>
                    <a:pt x="0" y="0"/>
                  </a:lnTo>
                </a:path>
              </a:pathLst>
            </a:custGeom>
            <a:ln w="10470">
              <a:solidFill>
                <a:srgbClr val="4472C4"/>
              </a:solidFill>
            </a:ln>
          </p:spPr>
          <p:txBody>
            <a:bodyPr wrap="square" lIns="0" tIns="0" rIns="0" bIns="0" rtlCol="0"/>
            <a:lstStyle/>
            <a:p>
              <a:endParaRPr sz="637"/>
            </a:p>
          </p:txBody>
        </p:sp>
        <p:sp>
          <p:nvSpPr>
            <p:cNvPr id="88" name="object 88"/>
            <p:cNvSpPr/>
            <p:nvPr/>
          </p:nvSpPr>
          <p:spPr>
            <a:xfrm>
              <a:off x="7088761" y="6071575"/>
              <a:ext cx="45085" cy="45085"/>
            </a:xfrm>
            <a:custGeom>
              <a:avLst/>
              <a:gdLst/>
              <a:ahLst/>
              <a:cxnLst/>
              <a:rect l="l" t="t" r="r" b="b"/>
              <a:pathLst>
                <a:path w="45084" h="45085">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grpSp>
      <p:grpSp>
        <p:nvGrpSpPr>
          <p:cNvPr id="89" name="object 89"/>
          <p:cNvGrpSpPr/>
          <p:nvPr/>
        </p:nvGrpSpPr>
        <p:grpSpPr>
          <a:xfrm>
            <a:off x="2859745" y="2094513"/>
            <a:ext cx="214866" cy="485181"/>
            <a:chOff x="6266686" y="4625860"/>
            <a:chExt cx="472440" cy="1066800"/>
          </a:xfrm>
        </p:grpSpPr>
        <p:sp>
          <p:nvSpPr>
            <p:cNvPr id="90" name="object 90"/>
            <p:cNvSpPr/>
            <p:nvPr/>
          </p:nvSpPr>
          <p:spPr>
            <a:xfrm>
              <a:off x="6489413" y="5374424"/>
              <a:ext cx="0" cy="318135"/>
            </a:xfrm>
            <a:custGeom>
              <a:avLst/>
              <a:gdLst/>
              <a:ahLst/>
              <a:cxnLst/>
              <a:rect l="l" t="t" r="r" b="b"/>
              <a:pathLst>
                <a:path h="318135">
                  <a:moveTo>
                    <a:pt x="0" y="317820"/>
                  </a:moveTo>
                  <a:lnTo>
                    <a:pt x="0" y="5235"/>
                  </a:lnTo>
                  <a:lnTo>
                    <a:pt x="0" y="0"/>
                  </a:lnTo>
                </a:path>
              </a:pathLst>
            </a:custGeom>
            <a:ln w="10470">
              <a:solidFill>
                <a:srgbClr val="4472C4"/>
              </a:solidFill>
            </a:ln>
          </p:spPr>
          <p:txBody>
            <a:bodyPr wrap="square" lIns="0" tIns="0" rIns="0" bIns="0" rtlCol="0"/>
            <a:lstStyle/>
            <a:p>
              <a:endParaRPr sz="637"/>
            </a:p>
          </p:txBody>
        </p:sp>
        <p:sp>
          <p:nvSpPr>
            <p:cNvPr id="91" name="object 91"/>
            <p:cNvSpPr/>
            <p:nvPr/>
          </p:nvSpPr>
          <p:spPr>
            <a:xfrm>
              <a:off x="6466900" y="5325910"/>
              <a:ext cx="45085" cy="45085"/>
            </a:xfrm>
            <a:custGeom>
              <a:avLst/>
              <a:gdLst/>
              <a:ahLst/>
              <a:cxnLst/>
              <a:rect l="l" t="t" r="r" b="b"/>
              <a:pathLst>
                <a:path w="45084" h="45085">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sp>
          <p:nvSpPr>
            <p:cNvPr id="92" name="object 92"/>
            <p:cNvSpPr/>
            <p:nvPr/>
          </p:nvSpPr>
          <p:spPr>
            <a:xfrm>
              <a:off x="6277157" y="4970187"/>
              <a:ext cx="451484" cy="338455"/>
            </a:xfrm>
            <a:custGeom>
              <a:avLst/>
              <a:gdLst/>
              <a:ahLst/>
              <a:cxnLst/>
              <a:rect l="l" t="t" r="r" b="b"/>
              <a:pathLst>
                <a:path w="451484" h="338454">
                  <a:moveTo>
                    <a:pt x="451435" y="0"/>
                  </a:moveTo>
                  <a:lnTo>
                    <a:pt x="0" y="0"/>
                  </a:lnTo>
                  <a:lnTo>
                    <a:pt x="0" y="338460"/>
                  </a:lnTo>
                  <a:lnTo>
                    <a:pt x="451435" y="338460"/>
                  </a:lnTo>
                  <a:lnTo>
                    <a:pt x="451435" y="0"/>
                  </a:lnTo>
                  <a:close/>
                </a:path>
              </a:pathLst>
            </a:custGeom>
            <a:solidFill>
              <a:srgbClr val="FFC000"/>
            </a:solidFill>
          </p:spPr>
          <p:txBody>
            <a:bodyPr wrap="square" lIns="0" tIns="0" rIns="0" bIns="0" rtlCol="0"/>
            <a:lstStyle/>
            <a:p>
              <a:endParaRPr sz="637"/>
            </a:p>
          </p:txBody>
        </p:sp>
        <p:sp>
          <p:nvSpPr>
            <p:cNvPr id="93" name="object 93"/>
            <p:cNvSpPr/>
            <p:nvPr/>
          </p:nvSpPr>
          <p:spPr>
            <a:xfrm>
              <a:off x="6277157" y="4970187"/>
              <a:ext cx="451484" cy="338455"/>
            </a:xfrm>
            <a:custGeom>
              <a:avLst/>
              <a:gdLst/>
              <a:ahLst/>
              <a:cxnLst/>
              <a:rect l="l" t="t" r="r" b="b"/>
              <a:pathLst>
                <a:path w="451484" h="338454">
                  <a:moveTo>
                    <a:pt x="0" y="0"/>
                  </a:moveTo>
                  <a:lnTo>
                    <a:pt x="451435" y="0"/>
                  </a:lnTo>
                  <a:lnTo>
                    <a:pt x="451435" y="338460"/>
                  </a:lnTo>
                  <a:lnTo>
                    <a:pt x="0" y="338460"/>
                  </a:lnTo>
                  <a:lnTo>
                    <a:pt x="0" y="0"/>
                  </a:lnTo>
                  <a:close/>
                </a:path>
              </a:pathLst>
            </a:custGeom>
            <a:ln w="20941">
              <a:solidFill>
                <a:srgbClr val="BA8C00"/>
              </a:solidFill>
            </a:ln>
          </p:spPr>
          <p:txBody>
            <a:bodyPr wrap="square" lIns="0" tIns="0" rIns="0" bIns="0" rtlCol="0"/>
            <a:lstStyle/>
            <a:p>
              <a:endParaRPr sz="637"/>
            </a:p>
          </p:txBody>
        </p:sp>
        <p:sp>
          <p:nvSpPr>
            <p:cNvPr id="94" name="object 94"/>
            <p:cNvSpPr/>
            <p:nvPr/>
          </p:nvSpPr>
          <p:spPr>
            <a:xfrm>
              <a:off x="6471464" y="4674375"/>
              <a:ext cx="0" cy="318135"/>
            </a:xfrm>
            <a:custGeom>
              <a:avLst/>
              <a:gdLst/>
              <a:ahLst/>
              <a:cxnLst/>
              <a:rect l="l" t="t" r="r" b="b"/>
              <a:pathLst>
                <a:path h="318135">
                  <a:moveTo>
                    <a:pt x="0" y="317820"/>
                  </a:moveTo>
                  <a:lnTo>
                    <a:pt x="0" y="5235"/>
                  </a:lnTo>
                  <a:lnTo>
                    <a:pt x="0" y="0"/>
                  </a:lnTo>
                </a:path>
              </a:pathLst>
            </a:custGeom>
            <a:ln w="10470">
              <a:solidFill>
                <a:srgbClr val="4472C4"/>
              </a:solidFill>
            </a:ln>
          </p:spPr>
          <p:txBody>
            <a:bodyPr wrap="square" lIns="0" tIns="0" rIns="0" bIns="0" rtlCol="0"/>
            <a:lstStyle/>
            <a:p>
              <a:endParaRPr sz="637"/>
            </a:p>
          </p:txBody>
        </p:sp>
        <p:sp>
          <p:nvSpPr>
            <p:cNvPr id="95" name="object 95"/>
            <p:cNvSpPr/>
            <p:nvPr/>
          </p:nvSpPr>
          <p:spPr>
            <a:xfrm>
              <a:off x="6448952" y="4625860"/>
              <a:ext cx="45085" cy="45085"/>
            </a:xfrm>
            <a:custGeom>
              <a:avLst/>
              <a:gdLst/>
              <a:ahLst/>
              <a:cxnLst/>
              <a:rect l="l" t="t" r="r" b="b"/>
              <a:pathLst>
                <a:path w="45085" h="45085">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grpSp>
      <p:grpSp>
        <p:nvGrpSpPr>
          <p:cNvPr id="96" name="object 96"/>
          <p:cNvGrpSpPr/>
          <p:nvPr/>
        </p:nvGrpSpPr>
        <p:grpSpPr>
          <a:xfrm>
            <a:off x="3147209" y="2088174"/>
            <a:ext cx="214866" cy="485181"/>
            <a:chOff x="6898753" y="4611922"/>
            <a:chExt cx="472440" cy="1066800"/>
          </a:xfrm>
        </p:grpSpPr>
        <p:sp>
          <p:nvSpPr>
            <p:cNvPr id="97" name="object 97"/>
            <p:cNvSpPr/>
            <p:nvPr/>
          </p:nvSpPr>
          <p:spPr>
            <a:xfrm>
              <a:off x="7111274" y="5360485"/>
              <a:ext cx="0" cy="318135"/>
            </a:xfrm>
            <a:custGeom>
              <a:avLst/>
              <a:gdLst/>
              <a:ahLst/>
              <a:cxnLst/>
              <a:rect l="l" t="t" r="r" b="b"/>
              <a:pathLst>
                <a:path h="318135">
                  <a:moveTo>
                    <a:pt x="0" y="317820"/>
                  </a:moveTo>
                  <a:lnTo>
                    <a:pt x="0" y="5235"/>
                  </a:lnTo>
                  <a:lnTo>
                    <a:pt x="0" y="0"/>
                  </a:lnTo>
                </a:path>
              </a:pathLst>
            </a:custGeom>
            <a:ln w="10470">
              <a:solidFill>
                <a:srgbClr val="4472C4"/>
              </a:solidFill>
            </a:ln>
          </p:spPr>
          <p:txBody>
            <a:bodyPr wrap="square" lIns="0" tIns="0" rIns="0" bIns="0" rtlCol="0"/>
            <a:lstStyle/>
            <a:p>
              <a:endParaRPr sz="637"/>
            </a:p>
          </p:txBody>
        </p:sp>
        <p:sp>
          <p:nvSpPr>
            <p:cNvPr id="98" name="object 98"/>
            <p:cNvSpPr/>
            <p:nvPr/>
          </p:nvSpPr>
          <p:spPr>
            <a:xfrm>
              <a:off x="7088762" y="5311971"/>
              <a:ext cx="45085" cy="45085"/>
            </a:xfrm>
            <a:custGeom>
              <a:avLst/>
              <a:gdLst/>
              <a:ahLst/>
              <a:cxnLst/>
              <a:rect l="l" t="t" r="r" b="b"/>
              <a:pathLst>
                <a:path w="45084" h="45085">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sp>
          <p:nvSpPr>
            <p:cNvPr id="99" name="object 99"/>
            <p:cNvSpPr/>
            <p:nvPr/>
          </p:nvSpPr>
          <p:spPr>
            <a:xfrm>
              <a:off x="6909224" y="4965843"/>
              <a:ext cx="451484" cy="338455"/>
            </a:xfrm>
            <a:custGeom>
              <a:avLst/>
              <a:gdLst/>
              <a:ahLst/>
              <a:cxnLst/>
              <a:rect l="l" t="t" r="r" b="b"/>
              <a:pathLst>
                <a:path w="451484" h="338454">
                  <a:moveTo>
                    <a:pt x="451435" y="0"/>
                  </a:moveTo>
                  <a:lnTo>
                    <a:pt x="0" y="0"/>
                  </a:lnTo>
                  <a:lnTo>
                    <a:pt x="0" y="338460"/>
                  </a:lnTo>
                  <a:lnTo>
                    <a:pt x="451435" y="338460"/>
                  </a:lnTo>
                  <a:lnTo>
                    <a:pt x="451435" y="0"/>
                  </a:lnTo>
                  <a:close/>
                </a:path>
              </a:pathLst>
            </a:custGeom>
            <a:solidFill>
              <a:srgbClr val="FFC000"/>
            </a:solidFill>
          </p:spPr>
          <p:txBody>
            <a:bodyPr wrap="square" lIns="0" tIns="0" rIns="0" bIns="0" rtlCol="0"/>
            <a:lstStyle/>
            <a:p>
              <a:endParaRPr sz="637"/>
            </a:p>
          </p:txBody>
        </p:sp>
        <p:sp>
          <p:nvSpPr>
            <p:cNvPr id="100" name="object 100"/>
            <p:cNvSpPr/>
            <p:nvPr/>
          </p:nvSpPr>
          <p:spPr>
            <a:xfrm>
              <a:off x="6909224" y="4965842"/>
              <a:ext cx="451484" cy="338455"/>
            </a:xfrm>
            <a:custGeom>
              <a:avLst/>
              <a:gdLst/>
              <a:ahLst/>
              <a:cxnLst/>
              <a:rect l="l" t="t" r="r" b="b"/>
              <a:pathLst>
                <a:path w="451484" h="338454">
                  <a:moveTo>
                    <a:pt x="0" y="0"/>
                  </a:moveTo>
                  <a:lnTo>
                    <a:pt x="451435" y="0"/>
                  </a:lnTo>
                  <a:lnTo>
                    <a:pt x="451435" y="338460"/>
                  </a:lnTo>
                  <a:lnTo>
                    <a:pt x="0" y="338460"/>
                  </a:lnTo>
                  <a:lnTo>
                    <a:pt x="0" y="0"/>
                  </a:lnTo>
                  <a:close/>
                </a:path>
              </a:pathLst>
            </a:custGeom>
            <a:ln w="20941">
              <a:solidFill>
                <a:srgbClr val="BA8C00"/>
              </a:solidFill>
            </a:ln>
          </p:spPr>
          <p:txBody>
            <a:bodyPr wrap="square" lIns="0" tIns="0" rIns="0" bIns="0" rtlCol="0"/>
            <a:lstStyle/>
            <a:p>
              <a:endParaRPr sz="637"/>
            </a:p>
          </p:txBody>
        </p:sp>
        <p:sp>
          <p:nvSpPr>
            <p:cNvPr id="101" name="object 101"/>
            <p:cNvSpPr/>
            <p:nvPr/>
          </p:nvSpPr>
          <p:spPr>
            <a:xfrm>
              <a:off x="7093326" y="4660436"/>
              <a:ext cx="0" cy="318135"/>
            </a:xfrm>
            <a:custGeom>
              <a:avLst/>
              <a:gdLst/>
              <a:ahLst/>
              <a:cxnLst/>
              <a:rect l="l" t="t" r="r" b="b"/>
              <a:pathLst>
                <a:path h="318135">
                  <a:moveTo>
                    <a:pt x="0" y="317820"/>
                  </a:moveTo>
                  <a:lnTo>
                    <a:pt x="0" y="5235"/>
                  </a:lnTo>
                  <a:lnTo>
                    <a:pt x="0" y="0"/>
                  </a:lnTo>
                </a:path>
              </a:pathLst>
            </a:custGeom>
            <a:ln w="10470">
              <a:solidFill>
                <a:srgbClr val="4472C4"/>
              </a:solidFill>
            </a:ln>
          </p:spPr>
          <p:txBody>
            <a:bodyPr wrap="square" lIns="0" tIns="0" rIns="0" bIns="0" rtlCol="0"/>
            <a:lstStyle/>
            <a:p>
              <a:endParaRPr sz="637"/>
            </a:p>
          </p:txBody>
        </p:sp>
        <p:sp>
          <p:nvSpPr>
            <p:cNvPr id="102" name="object 102"/>
            <p:cNvSpPr/>
            <p:nvPr/>
          </p:nvSpPr>
          <p:spPr>
            <a:xfrm>
              <a:off x="7070814" y="4611922"/>
              <a:ext cx="45085" cy="45085"/>
            </a:xfrm>
            <a:custGeom>
              <a:avLst/>
              <a:gdLst/>
              <a:ahLst/>
              <a:cxnLst/>
              <a:rect l="l" t="t" r="r" b="b"/>
              <a:pathLst>
                <a:path w="45084" h="45085">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grpSp>
      <p:grpSp>
        <p:nvGrpSpPr>
          <p:cNvPr id="103" name="object 103"/>
          <p:cNvGrpSpPr/>
          <p:nvPr/>
        </p:nvGrpSpPr>
        <p:grpSpPr>
          <a:xfrm>
            <a:off x="3403365" y="2094513"/>
            <a:ext cx="214866" cy="485181"/>
            <a:chOff x="7461980" y="4625860"/>
            <a:chExt cx="472440" cy="1066800"/>
          </a:xfrm>
        </p:grpSpPr>
        <p:sp>
          <p:nvSpPr>
            <p:cNvPr id="104" name="object 104"/>
            <p:cNvSpPr/>
            <p:nvPr/>
          </p:nvSpPr>
          <p:spPr>
            <a:xfrm>
              <a:off x="7691665" y="5374424"/>
              <a:ext cx="0" cy="318135"/>
            </a:xfrm>
            <a:custGeom>
              <a:avLst/>
              <a:gdLst/>
              <a:ahLst/>
              <a:cxnLst/>
              <a:rect l="l" t="t" r="r" b="b"/>
              <a:pathLst>
                <a:path h="318135">
                  <a:moveTo>
                    <a:pt x="0" y="317820"/>
                  </a:moveTo>
                  <a:lnTo>
                    <a:pt x="0" y="5235"/>
                  </a:lnTo>
                  <a:lnTo>
                    <a:pt x="0" y="0"/>
                  </a:lnTo>
                </a:path>
              </a:pathLst>
            </a:custGeom>
            <a:ln w="10470">
              <a:solidFill>
                <a:srgbClr val="4472C4"/>
              </a:solidFill>
            </a:ln>
          </p:spPr>
          <p:txBody>
            <a:bodyPr wrap="square" lIns="0" tIns="0" rIns="0" bIns="0" rtlCol="0"/>
            <a:lstStyle/>
            <a:p>
              <a:endParaRPr sz="637"/>
            </a:p>
          </p:txBody>
        </p:sp>
        <p:sp>
          <p:nvSpPr>
            <p:cNvPr id="105" name="object 105"/>
            <p:cNvSpPr/>
            <p:nvPr/>
          </p:nvSpPr>
          <p:spPr>
            <a:xfrm>
              <a:off x="7669152" y="5325910"/>
              <a:ext cx="45085" cy="45085"/>
            </a:xfrm>
            <a:custGeom>
              <a:avLst/>
              <a:gdLst/>
              <a:ahLst/>
              <a:cxnLst/>
              <a:rect l="l" t="t" r="r" b="b"/>
              <a:pathLst>
                <a:path w="45084" h="45085">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sp>
          <p:nvSpPr>
            <p:cNvPr id="106" name="object 106"/>
            <p:cNvSpPr/>
            <p:nvPr/>
          </p:nvSpPr>
          <p:spPr>
            <a:xfrm>
              <a:off x="7472451" y="4965843"/>
              <a:ext cx="451484" cy="338455"/>
            </a:xfrm>
            <a:custGeom>
              <a:avLst/>
              <a:gdLst/>
              <a:ahLst/>
              <a:cxnLst/>
              <a:rect l="l" t="t" r="r" b="b"/>
              <a:pathLst>
                <a:path w="451484" h="338454">
                  <a:moveTo>
                    <a:pt x="451435" y="0"/>
                  </a:moveTo>
                  <a:lnTo>
                    <a:pt x="0" y="0"/>
                  </a:lnTo>
                  <a:lnTo>
                    <a:pt x="0" y="338460"/>
                  </a:lnTo>
                  <a:lnTo>
                    <a:pt x="451435" y="338460"/>
                  </a:lnTo>
                  <a:lnTo>
                    <a:pt x="451435" y="0"/>
                  </a:lnTo>
                  <a:close/>
                </a:path>
              </a:pathLst>
            </a:custGeom>
            <a:solidFill>
              <a:srgbClr val="FFC000"/>
            </a:solidFill>
          </p:spPr>
          <p:txBody>
            <a:bodyPr wrap="square" lIns="0" tIns="0" rIns="0" bIns="0" rtlCol="0"/>
            <a:lstStyle/>
            <a:p>
              <a:endParaRPr sz="637"/>
            </a:p>
          </p:txBody>
        </p:sp>
        <p:sp>
          <p:nvSpPr>
            <p:cNvPr id="107" name="object 107"/>
            <p:cNvSpPr/>
            <p:nvPr/>
          </p:nvSpPr>
          <p:spPr>
            <a:xfrm>
              <a:off x="7472451" y="4965842"/>
              <a:ext cx="451484" cy="338455"/>
            </a:xfrm>
            <a:custGeom>
              <a:avLst/>
              <a:gdLst/>
              <a:ahLst/>
              <a:cxnLst/>
              <a:rect l="l" t="t" r="r" b="b"/>
              <a:pathLst>
                <a:path w="451484" h="338454">
                  <a:moveTo>
                    <a:pt x="0" y="0"/>
                  </a:moveTo>
                  <a:lnTo>
                    <a:pt x="451435" y="0"/>
                  </a:lnTo>
                  <a:lnTo>
                    <a:pt x="451435" y="338460"/>
                  </a:lnTo>
                  <a:lnTo>
                    <a:pt x="0" y="338460"/>
                  </a:lnTo>
                  <a:lnTo>
                    <a:pt x="0" y="0"/>
                  </a:lnTo>
                  <a:close/>
                </a:path>
              </a:pathLst>
            </a:custGeom>
            <a:ln w="20941">
              <a:solidFill>
                <a:srgbClr val="BA8C00"/>
              </a:solidFill>
            </a:ln>
          </p:spPr>
          <p:txBody>
            <a:bodyPr wrap="square" lIns="0" tIns="0" rIns="0" bIns="0" rtlCol="0"/>
            <a:lstStyle/>
            <a:p>
              <a:endParaRPr sz="637"/>
            </a:p>
          </p:txBody>
        </p:sp>
        <p:sp>
          <p:nvSpPr>
            <p:cNvPr id="108" name="object 108"/>
            <p:cNvSpPr/>
            <p:nvPr/>
          </p:nvSpPr>
          <p:spPr>
            <a:xfrm>
              <a:off x="7673715" y="4674375"/>
              <a:ext cx="0" cy="318135"/>
            </a:xfrm>
            <a:custGeom>
              <a:avLst/>
              <a:gdLst/>
              <a:ahLst/>
              <a:cxnLst/>
              <a:rect l="l" t="t" r="r" b="b"/>
              <a:pathLst>
                <a:path h="318135">
                  <a:moveTo>
                    <a:pt x="0" y="317820"/>
                  </a:moveTo>
                  <a:lnTo>
                    <a:pt x="0" y="5235"/>
                  </a:lnTo>
                  <a:lnTo>
                    <a:pt x="0" y="0"/>
                  </a:lnTo>
                </a:path>
              </a:pathLst>
            </a:custGeom>
            <a:ln w="10470">
              <a:solidFill>
                <a:srgbClr val="4472C4"/>
              </a:solidFill>
            </a:ln>
          </p:spPr>
          <p:txBody>
            <a:bodyPr wrap="square" lIns="0" tIns="0" rIns="0" bIns="0" rtlCol="0"/>
            <a:lstStyle/>
            <a:p>
              <a:endParaRPr sz="637"/>
            </a:p>
          </p:txBody>
        </p:sp>
        <p:sp>
          <p:nvSpPr>
            <p:cNvPr id="109" name="object 109"/>
            <p:cNvSpPr/>
            <p:nvPr/>
          </p:nvSpPr>
          <p:spPr>
            <a:xfrm>
              <a:off x="7651203" y="4625860"/>
              <a:ext cx="45085" cy="45085"/>
            </a:xfrm>
            <a:custGeom>
              <a:avLst/>
              <a:gdLst/>
              <a:ahLst/>
              <a:cxnLst/>
              <a:rect l="l" t="t" r="r" b="b"/>
              <a:pathLst>
                <a:path w="45084" h="45085">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grpSp>
      <p:sp>
        <p:nvSpPr>
          <p:cNvPr id="110" name="object 110"/>
          <p:cNvSpPr txBox="1"/>
          <p:nvPr/>
        </p:nvSpPr>
        <p:spPr>
          <a:xfrm>
            <a:off x="2577157" y="2898013"/>
            <a:ext cx="1028122" cy="134080"/>
          </a:xfrm>
          <a:prstGeom prst="rect">
            <a:avLst/>
          </a:prstGeom>
          <a:solidFill>
            <a:srgbClr val="4472C4"/>
          </a:solidFill>
          <a:ln w="20941">
            <a:solidFill>
              <a:srgbClr val="32538F"/>
            </a:solidFill>
          </a:ln>
        </p:spPr>
        <p:txBody>
          <a:bodyPr vert="horz" wrap="square" lIns="0" tIns="18483" rIns="0" bIns="0" rtlCol="0">
            <a:spAutoFit/>
          </a:bodyPr>
          <a:lstStyle/>
          <a:p>
            <a:pPr algn="ctr">
              <a:spcBef>
                <a:spcPts val="146"/>
              </a:spcBef>
            </a:pPr>
            <a:r>
              <a:rPr sz="750" spc="-5" dirty="0">
                <a:solidFill>
                  <a:srgbClr val="FFFFFF"/>
                </a:solidFill>
                <a:latin typeface="Calibri"/>
                <a:cs typeface="Calibri"/>
              </a:rPr>
              <a:t>layer1</a:t>
            </a:r>
            <a:endParaRPr sz="750">
              <a:latin typeface="Calibri"/>
              <a:cs typeface="Calibri"/>
            </a:endParaRPr>
          </a:p>
        </p:txBody>
      </p:sp>
      <p:sp>
        <p:nvSpPr>
          <p:cNvPr id="111" name="object 111"/>
          <p:cNvSpPr txBox="1"/>
          <p:nvPr/>
        </p:nvSpPr>
        <p:spPr>
          <a:xfrm>
            <a:off x="2572919" y="3342535"/>
            <a:ext cx="1083283" cy="213238"/>
          </a:xfrm>
          <a:prstGeom prst="rect">
            <a:avLst/>
          </a:prstGeom>
        </p:spPr>
        <p:txBody>
          <a:bodyPr vert="horz" wrap="square" lIns="0" tIns="6642" rIns="0" bIns="0" rtlCol="0">
            <a:spAutoFit/>
          </a:bodyPr>
          <a:lstStyle/>
          <a:p>
            <a:pPr marL="5776">
              <a:spcBef>
                <a:spcPts val="52"/>
              </a:spcBef>
              <a:tabLst>
                <a:tab pos="589726" algn="l"/>
                <a:tab pos="773689" algn="l"/>
              </a:tabLst>
            </a:pPr>
            <a:r>
              <a:rPr sz="1342" dirty="0">
                <a:latin typeface="Calibri"/>
                <a:cs typeface="Calibri"/>
              </a:rPr>
              <a:t>The </a:t>
            </a:r>
            <a:r>
              <a:rPr sz="1342" spc="-11" dirty="0">
                <a:latin typeface="Calibri"/>
                <a:cs typeface="Calibri"/>
              </a:rPr>
              <a:t>cat</a:t>
            </a:r>
            <a:r>
              <a:rPr sz="1342" dirty="0">
                <a:latin typeface="Calibri"/>
                <a:cs typeface="Calibri"/>
              </a:rPr>
              <a:t>	</a:t>
            </a:r>
            <a:r>
              <a:rPr sz="1342" spc="-11" dirty="0">
                <a:latin typeface="Calibri"/>
                <a:cs typeface="Calibri"/>
              </a:rPr>
              <a:t>is</a:t>
            </a:r>
            <a:r>
              <a:rPr sz="1342" dirty="0">
                <a:latin typeface="Calibri"/>
                <a:cs typeface="Calibri"/>
              </a:rPr>
              <a:t>	</a:t>
            </a:r>
            <a:r>
              <a:rPr sz="1342" spc="-9" dirty="0">
                <a:latin typeface="Calibri"/>
                <a:cs typeface="Calibri"/>
              </a:rPr>
              <a:t>cute</a:t>
            </a:r>
            <a:endParaRPr sz="1342">
              <a:latin typeface="Calibri"/>
              <a:cs typeface="Calibri"/>
            </a:endParaRPr>
          </a:p>
        </p:txBody>
      </p:sp>
      <p:sp>
        <p:nvSpPr>
          <p:cNvPr id="112" name="object 112"/>
          <p:cNvSpPr txBox="1"/>
          <p:nvPr/>
        </p:nvSpPr>
        <p:spPr>
          <a:xfrm>
            <a:off x="2522075" y="1833235"/>
            <a:ext cx="1153172" cy="213238"/>
          </a:xfrm>
          <a:prstGeom prst="rect">
            <a:avLst/>
          </a:prstGeom>
        </p:spPr>
        <p:txBody>
          <a:bodyPr vert="horz" wrap="square" lIns="0" tIns="6642" rIns="0" bIns="0" rtlCol="0">
            <a:spAutoFit/>
          </a:bodyPr>
          <a:lstStyle/>
          <a:p>
            <a:pPr marL="5776">
              <a:spcBef>
                <a:spcPts val="52"/>
              </a:spcBef>
              <a:tabLst>
                <a:tab pos="394498" algn="l"/>
                <a:tab pos="621493" algn="l"/>
                <a:tab pos="889498" algn="l"/>
              </a:tabLst>
            </a:pPr>
            <a:r>
              <a:rPr sz="1342" spc="-11" dirty="0">
                <a:latin typeface="Calibri"/>
                <a:cs typeface="Calibri"/>
              </a:rPr>
              <a:t>DET</a:t>
            </a:r>
            <a:r>
              <a:rPr sz="1342" dirty="0">
                <a:latin typeface="Calibri"/>
                <a:cs typeface="Calibri"/>
              </a:rPr>
              <a:t>	</a:t>
            </a:r>
            <a:r>
              <a:rPr sz="1342" spc="-23" dirty="0">
                <a:latin typeface="Calibri"/>
                <a:cs typeface="Calibri"/>
              </a:rPr>
              <a:t>N</a:t>
            </a:r>
            <a:r>
              <a:rPr sz="1342" dirty="0">
                <a:latin typeface="Calibri"/>
                <a:cs typeface="Calibri"/>
              </a:rPr>
              <a:t>	</a:t>
            </a:r>
            <a:r>
              <a:rPr sz="1342" spc="-11" dirty="0">
                <a:latin typeface="Calibri"/>
                <a:cs typeface="Calibri"/>
              </a:rPr>
              <a:t>VB</a:t>
            </a:r>
            <a:r>
              <a:rPr sz="1342" dirty="0">
                <a:latin typeface="Calibri"/>
                <a:cs typeface="Calibri"/>
              </a:rPr>
              <a:t>	</a:t>
            </a:r>
            <a:r>
              <a:rPr sz="1342" spc="-11" dirty="0">
                <a:latin typeface="Calibri"/>
                <a:cs typeface="Calibri"/>
              </a:rPr>
              <a:t>ADJ</a:t>
            </a:r>
            <a:endParaRPr sz="1342">
              <a:latin typeface="Calibri"/>
              <a:cs typeface="Calibri"/>
            </a:endParaRPr>
          </a:p>
        </p:txBody>
      </p:sp>
      <p:grpSp>
        <p:nvGrpSpPr>
          <p:cNvPr id="113" name="object 113"/>
          <p:cNvGrpSpPr/>
          <p:nvPr/>
        </p:nvGrpSpPr>
        <p:grpSpPr>
          <a:xfrm>
            <a:off x="994848" y="2073013"/>
            <a:ext cx="20505" cy="144977"/>
            <a:chOff x="2186732" y="4558070"/>
            <a:chExt cx="45085" cy="318770"/>
          </a:xfrm>
        </p:grpSpPr>
        <p:sp>
          <p:nvSpPr>
            <p:cNvPr id="114" name="object 114"/>
            <p:cNvSpPr/>
            <p:nvPr/>
          </p:nvSpPr>
          <p:spPr>
            <a:xfrm>
              <a:off x="2209244" y="4606585"/>
              <a:ext cx="0" cy="269875"/>
            </a:xfrm>
            <a:custGeom>
              <a:avLst/>
              <a:gdLst/>
              <a:ahLst/>
              <a:cxnLst/>
              <a:rect l="l" t="t" r="r" b="b"/>
              <a:pathLst>
                <a:path h="269875">
                  <a:moveTo>
                    <a:pt x="0" y="269765"/>
                  </a:moveTo>
                  <a:lnTo>
                    <a:pt x="0" y="5235"/>
                  </a:lnTo>
                  <a:lnTo>
                    <a:pt x="0" y="0"/>
                  </a:lnTo>
                </a:path>
              </a:pathLst>
            </a:custGeom>
            <a:ln w="10470">
              <a:solidFill>
                <a:srgbClr val="4472C4"/>
              </a:solidFill>
            </a:ln>
          </p:spPr>
          <p:txBody>
            <a:bodyPr wrap="square" lIns="0" tIns="0" rIns="0" bIns="0" rtlCol="0"/>
            <a:lstStyle/>
            <a:p>
              <a:endParaRPr sz="637"/>
            </a:p>
          </p:txBody>
        </p:sp>
        <p:sp>
          <p:nvSpPr>
            <p:cNvPr id="115" name="object 115"/>
            <p:cNvSpPr/>
            <p:nvPr/>
          </p:nvSpPr>
          <p:spPr>
            <a:xfrm>
              <a:off x="2186732" y="4558070"/>
              <a:ext cx="45085" cy="45085"/>
            </a:xfrm>
            <a:custGeom>
              <a:avLst/>
              <a:gdLst/>
              <a:ahLst/>
              <a:cxnLst/>
              <a:rect l="l" t="t" r="r" b="b"/>
              <a:pathLst>
                <a:path w="45085" h="45085">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grpSp>
      <p:sp>
        <p:nvSpPr>
          <p:cNvPr id="116" name="object 116"/>
          <p:cNvSpPr txBox="1"/>
          <p:nvPr/>
        </p:nvSpPr>
        <p:spPr>
          <a:xfrm>
            <a:off x="4408012" y="2555988"/>
            <a:ext cx="1028122" cy="134080"/>
          </a:xfrm>
          <a:prstGeom prst="rect">
            <a:avLst/>
          </a:prstGeom>
          <a:solidFill>
            <a:srgbClr val="4472C4"/>
          </a:solidFill>
          <a:ln w="20941">
            <a:solidFill>
              <a:srgbClr val="32538F"/>
            </a:solidFill>
          </a:ln>
        </p:spPr>
        <p:txBody>
          <a:bodyPr vert="horz" wrap="square" lIns="0" tIns="18483" rIns="0" bIns="0" rtlCol="0">
            <a:spAutoFit/>
          </a:bodyPr>
          <a:lstStyle/>
          <a:p>
            <a:pPr algn="ctr">
              <a:spcBef>
                <a:spcPts val="146"/>
              </a:spcBef>
            </a:pPr>
            <a:r>
              <a:rPr sz="750" spc="-5" dirty="0">
                <a:solidFill>
                  <a:srgbClr val="FFFFFF"/>
                </a:solidFill>
                <a:latin typeface="Calibri"/>
                <a:cs typeface="Calibri"/>
              </a:rPr>
              <a:t>layer2</a:t>
            </a:r>
            <a:endParaRPr sz="750">
              <a:latin typeface="Calibri"/>
              <a:cs typeface="Calibri"/>
            </a:endParaRPr>
          </a:p>
        </p:txBody>
      </p:sp>
      <p:grpSp>
        <p:nvGrpSpPr>
          <p:cNvPr id="117" name="object 117"/>
          <p:cNvGrpSpPr/>
          <p:nvPr/>
        </p:nvGrpSpPr>
        <p:grpSpPr>
          <a:xfrm>
            <a:off x="4403249" y="2070994"/>
            <a:ext cx="214866" cy="463233"/>
            <a:chOff x="9660490" y="4574147"/>
            <a:chExt cx="472440" cy="1018540"/>
          </a:xfrm>
        </p:grpSpPr>
        <p:sp>
          <p:nvSpPr>
            <p:cNvPr id="118" name="object 118"/>
            <p:cNvSpPr/>
            <p:nvPr/>
          </p:nvSpPr>
          <p:spPr>
            <a:xfrm>
              <a:off x="9670961" y="4935736"/>
              <a:ext cx="451484" cy="338455"/>
            </a:xfrm>
            <a:custGeom>
              <a:avLst/>
              <a:gdLst/>
              <a:ahLst/>
              <a:cxnLst/>
              <a:rect l="l" t="t" r="r" b="b"/>
              <a:pathLst>
                <a:path w="451484" h="338454">
                  <a:moveTo>
                    <a:pt x="451435" y="0"/>
                  </a:moveTo>
                  <a:lnTo>
                    <a:pt x="0" y="0"/>
                  </a:lnTo>
                  <a:lnTo>
                    <a:pt x="0" y="338460"/>
                  </a:lnTo>
                  <a:lnTo>
                    <a:pt x="451435" y="338460"/>
                  </a:lnTo>
                  <a:lnTo>
                    <a:pt x="451435" y="0"/>
                  </a:lnTo>
                  <a:close/>
                </a:path>
              </a:pathLst>
            </a:custGeom>
            <a:solidFill>
              <a:srgbClr val="FFC000"/>
            </a:solidFill>
          </p:spPr>
          <p:txBody>
            <a:bodyPr wrap="square" lIns="0" tIns="0" rIns="0" bIns="0" rtlCol="0"/>
            <a:lstStyle/>
            <a:p>
              <a:endParaRPr sz="637"/>
            </a:p>
          </p:txBody>
        </p:sp>
        <p:sp>
          <p:nvSpPr>
            <p:cNvPr id="119" name="object 119"/>
            <p:cNvSpPr/>
            <p:nvPr/>
          </p:nvSpPr>
          <p:spPr>
            <a:xfrm>
              <a:off x="9670961" y="4935736"/>
              <a:ext cx="451484" cy="338455"/>
            </a:xfrm>
            <a:custGeom>
              <a:avLst/>
              <a:gdLst/>
              <a:ahLst/>
              <a:cxnLst/>
              <a:rect l="l" t="t" r="r" b="b"/>
              <a:pathLst>
                <a:path w="451484" h="338454">
                  <a:moveTo>
                    <a:pt x="0" y="0"/>
                  </a:moveTo>
                  <a:lnTo>
                    <a:pt x="451435" y="0"/>
                  </a:lnTo>
                  <a:lnTo>
                    <a:pt x="451435" y="338460"/>
                  </a:lnTo>
                  <a:lnTo>
                    <a:pt x="0" y="338460"/>
                  </a:lnTo>
                  <a:lnTo>
                    <a:pt x="0" y="0"/>
                  </a:lnTo>
                  <a:close/>
                </a:path>
              </a:pathLst>
            </a:custGeom>
            <a:ln w="20941">
              <a:solidFill>
                <a:srgbClr val="BA8C00"/>
              </a:solidFill>
            </a:ln>
          </p:spPr>
          <p:txBody>
            <a:bodyPr wrap="square" lIns="0" tIns="0" rIns="0" bIns="0" rtlCol="0"/>
            <a:lstStyle/>
            <a:p>
              <a:endParaRPr sz="637"/>
            </a:p>
          </p:txBody>
        </p:sp>
        <p:sp>
          <p:nvSpPr>
            <p:cNvPr id="120" name="object 120"/>
            <p:cNvSpPr/>
            <p:nvPr/>
          </p:nvSpPr>
          <p:spPr>
            <a:xfrm>
              <a:off x="9896679" y="5322711"/>
              <a:ext cx="0" cy="269875"/>
            </a:xfrm>
            <a:custGeom>
              <a:avLst/>
              <a:gdLst/>
              <a:ahLst/>
              <a:cxnLst/>
              <a:rect l="l" t="t" r="r" b="b"/>
              <a:pathLst>
                <a:path h="269875">
                  <a:moveTo>
                    <a:pt x="0" y="269765"/>
                  </a:moveTo>
                  <a:lnTo>
                    <a:pt x="0" y="5235"/>
                  </a:lnTo>
                  <a:lnTo>
                    <a:pt x="0" y="0"/>
                  </a:lnTo>
                </a:path>
              </a:pathLst>
            </a:custGeom>
            <a:ln w="10470">
              <a:solidFill>
                <a:srgbClr val="4472C4"/>
              </a:solidFill>
            </a:ln>
          </p:spPr>
          <p:txBody>
            <a:bodyPr wrap="square" lIns="0" tIns="0" rIns="0" bIns="0" rtlCol="0"/>
            <a:lstStyle/>
            <a:p>
              <a:endParaRPr sz="637"/>
            </a:p>
          </p:txBody>
        </p:sp>
        <p:sp>
          <p:nvSpPr>
            <p:cNvPr id="121" name="object 121"/>
            <p:cNvSpPr/>
            <p:nvPr/>
          </p:nvSpPr>
          <p:spPr>
            <a:xfrm>
              <a:off x="9874167" y="5274196"/>
              <a:ext cx="45085" cy="45085"/>
            </a:xfrm>
            <a:custGeom>
              <a:avLst/>
              <a:gdLst/>
              <a:ahLst/>
              <a:cxnLst/>
              <a:rect l="l" t="t" r="r" b="b"/>
              <a:pathLst>
                <a:path w="45084" h="45085">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sp>
          <p:nvSpPr>
            <p:cNvPr id="122" name="object 122"/>
            <p:cNvSpPr/>
            <p:nvPr/>
          </p:nvSpPr>
          <p:spPr>
            <a:xfrm>
              <a:off x="9878731" y="4622662"/>
              <a:ext cx="0" cy="269875"/>
            </a:xfrm>
            <a:custGeom>
              <a:avLst/>
              <a:gdLst/>
              <a:ahLst/>
              <a:cxnLst/>
              <a:rect l="l" t="t" r="r" b="b"/>
              <a:pathLst>
                <a:path h="269875">
                  <a:moveTo>
                    <a:pt x="0" y="269765"/>
                  </a:moveTo>
                  <a:lnTo>
                    <a:pt x="0" y="5235"/>
                  </a:lnTo>
                  <a:lnTo>
                    <a:pt x="0" y="0"/>
                  </a:lnTo>
                </a:path>
              </a:pathLst>
            </a:custGeom>
            <a:ln w="10470">
              <a:solidFill>
                <a:srgbClr val="4472C4"/>
              </a:solidFill>
            </a:ln>
          </p:spPr>
          <p:txBody>
            <a:bodyPr wrap="square" lIns="0" tIns="0" rIns="0" bIns="0" rtlCol="0"/>
            <a:lstStyle/>
            <a:p>
              <a:endParaRPr sz="637"/>
            </a:p>
          </p:txBody>
        </p:sp>
        <p:sp>
          <p:nvSpPr>
            <p:cNvPr id="123" name="object 123"/>
            <p:cNvSpPr/>
            <p:nvPr/>
          </p:nvSpPr>
          <p:spPr>
            <a:xfrm>
              <a:off x="9856218" y="4574147"/>
              <a:ext cx="45085" cy="45085"/>
            </a:xfrm>
            <a:custGeom>
              <a:avLst/>
              <a:gdLst/>
              <a:ahLst/>
              <a:cxnLst/>
              <a:rect l="l" t="t" r="r" b="b"/>
              <a:pathLst>
                <a:path w="45084" h="45085">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grpSp>
      <p:grpSp>
        <p:nvGrpSpPr>
          <p:cNvPr id="124" name="object 124"/>
          <p:cNvGrpSpPr/>
          <p:nvPr/>
        </p:nvGrpSpPr>
        <p:grpSpPr>
          <a:xfrm>
            <a:off x="4500430" y="3075961"/>
            <a:ext cx="20505" cy="247500"/>
            <a:chOff x="9874167" y="6783833"/>
            <a:chExt cx="45085" cy="544195"/>
          </a:xfrm>
        </p:grpSpPr>
        <p:sp>
          <p:nvSpPr>
            <p:cNvPr id="125" name="object 125"/>
            <p:cNvSpPr/>
            <p:nvPr/>
          </p:nvSpPr>
          <p:spPr>
            <a:xfrm>
              <a:off x="9896679" y="6832349"/>
              <a:ext cx="0" cy="495934"/>
            </a:xfrm>
            <a:custGeom>
              <a:avLst/>
              <a:gdLst/>
              <a:ahLst/>
              <a:cxnLst/>
              <a:rect l="l" t="t" r="r" b="b"/>
              <a:pathLst>
                <a:path h="495934">
                  <a:moveTo>
                    <a:pt x="0" y="495604"/>
                  </a:moveTo>
                  <a:lnTo>
                    <a:pt x="0" y="5235"/>
                  </a:lnTo>
                  <a:lnTo>
                    <a:pt x="0" y="0"/>
                  </a:lnTo>
                </a:path>
              </a:pathLst>
            </a:custGeom>
            <a:ln w="10470">
              <a:solidFill>
                <a:srgbClr val="4472C4"/>
              </a:solidFill>
            </a:ln>
          </p:spPr>
          <p:txBody>
            <a:bodyPr wrap="square" lIns="0" tIns="0" rIns="0" bIns="0" rtlCol="0"/>
            <a:lstStyle/>
            <a:p>
              <a:endParaRPr sz="637"/>
            </a:p>
          </p:txBody>
        </p:sp>
        <p:sp>
          <p:nvSpPr>
            <p:cNvPr id="126" name="object 126"/>
            <p:cNvSpPr/>
            <p:nvPr/>
          </p:nvSpPr>
          <p:spPr>
            <a:xfrm>
              <a:off x="9874167" y="6783833"/>
              <a:ext cx="45085" cy="45085"/>
            </a:xfrm>
            <a:custGeom>
              <a:avLst/>
              <a:gdLst/>
              <a:ahLst/>
              <a:cxnLst/>
              <a:rect l="l" t="t" r="r" b="b"/>
              <a:pathLst>
                <a:path w="45084" h="45084">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grpSp>
      <p:grpSp>
        <p:nvGrpSpPr>
          <p:cNvPr id="127" name="object 127"/>
          <p:cNvGrpSpPr/>
          <p:nvPr/>
        </p:nvGrpSpPr>
        <p:grpSpPr>
          <a:xfrm>
            <a:off x="4777904" y="3075961"/>
            <a:ext cx="20505" cy="247500"/>
            <a:chOff x="10484267" y="6783833"/>
            <a:chExt cx="45085" cy="544195"/>
          </a:xfrm>
        </p:grpSpPr>
        <p:sp>
          <p:nvSpPr>
            <p:cNvPr id="128" name="object 128"/>
            <p:cNvSpPr/>
            <p:nvPr/>
          </p:nvSpPr>
          <p:spPr>
            <a:xfrm>
              <a:off x="10506779" y="6832349"/>
              <a:ext cx="0" cy="495934"/>
            </a:xfrm>
            <a:custGeom>
              <a:avLst/>
              <a:gdLst/>
              <a:ahLst/>
              <a:cxnLst/>
              <a:rect l="l" t="t" r="r" b="b"/>
              <a:pathLst>
                <a:path h="495934">
                  <a:moveTo>
                    <a:pt x="0" y="495604"/>
                  </a:moveTo>
                  <a:lnTo>
                    <a:pt x="0" y="5235"/>
                  </a:lnTo>
                  <a:lnTo>
                    <a:pt x="0" y="0"/>
                  </a:lnTo>
                </a:path>
              </a:pathLst>
            </a:custGeom>
            <a:ln w="10470">
              <a:solidFill>
                <a:srgbClr val="4472C4"/>
              </a:solidFill>
            </a:ln>
          </p:spPr>
          <p:txBody>
            <a:bodyPr wrap="square" lIns="0" tIns="0" rIns="0" bIns="0" rtlCol="0"/>
            <a:lstStyle/>
            <a:p>
              <a:endParaRPr sz="637"/>
            </a:p>
          </p:txBody>
        </p:sp>
        <p:sp>
          <p:nvSpPr>
            <p:cNvPr id="129" name="object 129"/>
            <p:cNvSpPr/>
            <p:nvPr/>
          </p:nvSpPr>
          <p:spPr>
            <a:xfrm>
              <a:off x="10484267" y="6783833"/>
              <a:ext cx="45085" cy="45085"/>
            </a:xfrm>
            <a:custGeom>
              <a:avLst/>
              <a:gdLst/>
              <a:ahLst/>
              <a:cxnLst/>
              <a:rect l="l" t="t" r="r" b="b"/>
              <a:pathLst>
                <a:path w="45084" h="45084">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grpSp>
      <p:grpSp>
        <p:nvGrpSpPr>
          <p:cNvPr id="130" name="object 130"/>
          <p:cNvGrpSpPr/>
          <p:nvPr/>
        </p:nvGrpSpPr>
        <p:grpSpPr>
          <a:xfrm>
            <a:off x="5055376" y="3067040"/>
            <a:ext cx="20505" cy="247500"/>
            <a:chOff x="11094363" y="6764218"/>
            <a:chExt cx="45085" cy="544195"/>
          </a:xfrm>
        </p:grpSpPr>
        <p:sp>
          <p:nvSpPr>
            <p:cNvPr id="131" name="object 131"/>
            <p:cNvSpPr/>
            <p:nvPr/>
          </p:nvSpPr>
          <p:spPr>
            <a:xfrm>
              <a:off x="11116876" y="6812733"/>
              <a:ext cx="0" cy="495934"/>
            </a:xfrm>
            <a:custGeom>
              <a:avLst/>
              <a:gdLst/>
              <a:ahLst/>
              <a:cxnLst/>
              <a:rect l="l" t="t" r="r" b="b"/>
              <a:pathLst>
                <a:path h="495934">
                  <a:moveTo>
                    <a:pt x="0" y="495604"/>
                  </a:moveTo>
                  <a:lnTo>
                    <a:pt x="0" y="5235"/>
                  </a:lnTo>
                  <a:lnTo>
                    <a:pt x="0" y="0"/>
                  </a:lnTo>
                </a:path>
              </a:pathLst>
            </a:custGeom>
            <a:ln w="10470">
              <a:solidFill>
                <a:srgbClr val="4472C4"/>
              </a:solidFill>
            </a:ln>
          </p:spPr>
          <p:txBody>
            <a:bodyPr wrap="square" lIns="0" tIns="0" rIns="0" bIns="0" rtlCol="0"/>
            <a:lstStyle/>
            <a:p>
              <a:endParaRPr sz="637"/>
            </a:p>
          </p:txBody>
        </p:sp>
        <p:sp>
          <p:nvSpPr>
            <p:cNvPr id="132" name="object 132"/>
            <p:cNvSpPr/>
            <p:nvPr/>
          </p:nvSpPr>
          <p:spPr>
            <a:xfrm>
              <a:off x="11094363" y="6764218"/>
              <a:ext cx="45085" cy="45085"/>
            </a:xfrm>
            <a:custGeom>
              <a:avLst/>
              <a:gdLst/>
              <a:ahLst/>
              <a:cxnLst/>
              <a:rect l="l" t="t" r="r" b="b"/>
              <a:pathLst>
                <a:path w="45084" h="45084">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grpSp>
      <p:grpSp>
        <p:nvGrpSpPr>
          <p:cNvPr id="133" name="object 133"/>
          <p:cNvGrpSpPr/>
          <p:nvPr/>
        </p:nvGrpSpPr>
        <p:grpSpPr>
          <a:xfrm>
            <a:off x="5328157" y="3074403"/>
            <a:ext cx="20505" cy="247500"/>
            <a:chOff x="11694146" y="6780408"/>
            <a:chExt cx="45085" cy="544195"/>
          </a:xfrm>
        </p:grpSpPr>
        <p:sp>
          <p:nvSpPr>
            <p:cNvPr id="134" name="object 134"/>
            <p:cNvSpPr/>
            <p:nvPr/>
          </p:nvSpPr>
          <p:spPr>
            <a:xfrm>
              <a:off x="11716659" y="6828923"/>
              <a:ext cx="0" cy="495934"/>
            </a:xfrm>
            <a:custGeom>
              <a:avLst/>
              <a:gdLst/>
              <a:ahLst/>
              <a:cxnLst/>
              <a:rect l="l" t="t" r="r" b="b"/>
              <a:pathLst>
                <a:path h="495934">
                  <a:moveTo>
                    <a:pt x="0" y="495604"/>
                  </a:moveTo>
                  <a:lnTo>
                    <a:pt x="0" y="5235"/>
                  </a:lnTo>
                  <a:lnTo>
                    <a:pt x="0" y="0"/>
                  </a:lnTo>
                </a:path>
              </a:pathLst>
            </a:custGeom>
            <a:ln w="10470">
              <a:solidFill>
                <a:srgbClr val="4472C4"/>
              </a:solidFill>
            </a:ln>
          </p:spPr>
          <p:txBody>
            <a:bodyPr wrap="square" lIns="0" tIns="0" rIns="0" bIns="0" rtlCol="0"/>
            <a:lstStyle/>
            <a:p>
              <a:endParaRPr sz="637"/>
            </a:p>
          </p:txBody>
        </p:sp>
        <p:sp>
          <p:nvSpPr>
            <p:cNvPr id="135" name="object 135"/>
            <p:cNvSpPr/>
            <p:nvPr/>
          </p:nvSpPr>
          <p:spPr>
            <a:xfrm>
              <a:off x="11694146" y="6780408"/>
              <a:ext cx="45085" cy="45085"/>
            </a:xfrm>
            <a:custGeom>
              <a:avLst/>
              <a:gdLst/>
              <a:ahLst/>
              <a:cxnLst/>
              <a:rect l="l" t="t" r="r" b="b"/>
              <a:pathLst>
                <a:path w="45084" h="45084">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grpSp>
      <p:grpSp>
        <p:nvGrpSpPr>
          <p:cNvPr id="136" name="object 136"/>
          <p:cNvGrpSpPr/>
          <p:nvPr/>
        </p:nvGrpSpPr>
        <p:grpSpPr>
          <a:xfrm>
            <a:off x="4500430" y="2738299"/>
            <a:ext cx="20505" cy="117829"/>
            <a:chOff x="9874168" y="6041393"/>
            <a:chExt cx="45085" cy="259079"/>
          </a:xfrm>
        </p:grpSpPr>
        <p:sp>
          <p:nvSpPr>
            <p:cNvPr id="137" name="object 137"/>
            <p:cNvSpPr/>
            <p:nvPr/>
          </p:nvSpPr>
          <p:spPr>
            <a:xfrm>
              <a:off x="9896681" y="6089907"/>
              <a:ext cx="0" cy="210820"/>
            </a:xfrm>
            <a:custGeom>
              <a:avLst/>
              <a:gdLst/>
              <a:ahLst/>
              <a:cxnLst/>
              <a:rect l="l" t="t" r="r" b="b"/>
              <a:pathLst>
                <a:path h="210820">
                  <a:moveTo>
                    <a:pt x="0" y="210376"/>
                  </a:moveTo>
                  <a:lnTo>
                    <a:pt x="0" y="5235"/>
                  </a:lnTo>
                  <a:lnTo>
                    <a:pt x="0" y="0"/>
                  </a:lnTo>
                </a:path>
              </a:pathLst>
            </a:custGeom>
            <a:ln w="10470">
              <a:solidFill>
                <a:srgbClr val="4472C4"/>
              </a:solidFill>
            </a:ln>
          </p:spPr>
          <p:txBody>
            <a:bodyPr wrap="square" lIns="0" tIns="0" rIns="0" bIns="0" rtlCol="0"/>
            <a:lstStyle/>
            <a:p>
              <a:endParaRPr sz="637"/>
            </a:p>
          </p:txBody>
        </p:sp>
        <p:sp>
          <p:nvSpPr>
            <p:cNvPr id="138" name="object 138"/>
            <p:cNvSpPr/>
            <p:nvPr/>
          </p:nvSpPr>
          <p:spPr>
            <a:xfrm>
              <a:off x="9874168" y="6041393"/>
              <a:ext cx="45085" cy="45085"/>
            </a:xfrm>
            <a:custGeom>
              <a:avLst/>
              <a:gdLst/>
              <a:ahLst/>
              <a:cxnLst/>
              <a:rect l="l" t="t" r="r" b="b"/>
              <a:pathLst>
                <a:path w="45084" h="45085">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grpSp>
      <p:grpSp>
        <p:nvGrpSpPr>
          <p:cNvPr id="139" name="object 139"/>
          <p:cNvGrpSpPr/>
          <p:nvPr/>
        </p:nvGrpSpPr>
        <p:grpSpPr>
          <a:xfrm>
            <a:off x="5328600" y="2744637"/>
            <a:ext cx="20505" cy="120140"/>
            <a:chOff x="11695120" y="6055330"/>
            <a:chExt cx="45085" cy="264160"/>
          </a:xfrm>
        </p:grpSpPr>
        <p:sp>
          <p:nvSpPr>
            <p:cNvPr id="140" name="object 140"/>
            <p:cNvSpPr/>
            <p:nvPr/>
          </p:nvSpPr>
          <p:spPr>
            <a:xfrm>
              <a:off x="11717706" y="6103834"/>
              <a:ext cx="5080" cy="210820"/>
            </a:xfrm>
            <a:custGeom>
              <a:avLst/>
              <a:gdLst/>
              <a:ahLst/>
              <a:cxnLst/>
              <a:rect l="l" t="t" r="r" b="b"/>
              <a:pathLst>
                <a:path w="5079" h="210820">
                  <a:moveTo>
                    <a:pt x="4522" y="210387"/>
                  </a:moveTo>
                  <a:lnTo>
                    <a:pt x="112" y="5234"/>
                  </a:lnTo>
                  <a:lnTo>
                    <a:pt x="0" y="0"/>
                  </a:lnTo>
                </a:path>
              </a:pathLst>
            </a:custGeom>
            <a:ln w="10470">
              <a:solidFill>
                <a:srgbClr val="4472C4"/>
              </a:solidFill>
            </a:ln>
          </p:spPr>
          <p:txBody>
            <a:bodyPr wrap="square" lIns="0" tIns="0" rIns="0" bIns="0" rtlCol="0"/>
            <a:lstStyle/>
            <a:p>
              <a:endParaRPr sz="637"/>
            </a:p>
          </p:txBody>
        </p:sp>
        <p:sp>
          <p:nvSpPr>
            <p:cNvPr id="141" name="object 141"/>
            <p:cNvSpPr/>
            <p:nvPr/>
          </p:nvSpPr>
          <p:spPr>
            <a:xfrm>
              <a:off x="11695120" y="6055330"/>
              <a:ext cx="45085" cy="45720"/>
            </a:xfrm>
            <a:custGeom>
              <a:avLst/>
              <a:gdLst/>
              <a:ahLst/>
              <a:cxnLst/>
              <a:rect l="l" t="t" r="r" b="b"/>
              <a:pathLst>
                <a:path w="45084" h="45720">
                  <a:moveTo>
                    <a:pt x="21538" y="0"/>
                  </a:moveTo>
                  <a:lnTo>
                    <a:pt x="0" y="45499"/>
                  </a:lnTo>
                  <a:lnTo>
                    <a:pt x="45014" y="44530"/>
                  </a:lnTo>
                  <a:lnTo>
                    <a:pt x="21538" y="0"/>
                  </a:lnTo>
                  <a:close/>
                </a:path>
              </a:pathLst>
            </a:custGeom>
            <a:solidFill>
              <a:srgbClr val="4472C4"/>
            </a:solidFill>
          </p:spPr>
          <p:txBody>
            <a:bodyPr wrap="square" lIns="0" tIns="0" rIns="0" bIns="0" rtlCol="0"/>
            <a:lstStyle/>
            <a:p>
              <a:endParaRPr sz="637"/>
            </a:p>
          </p:txBody>
        </p:sp>
      </p:grpSp>
      <p:grpSp>
        <p:nvGrpSpPr>
          <p:cNvPr id="142" name="object 142"/>
          <p:cNvGrpSpPr/>
          <p:nvPr/>
        </p:nvGrpSpPr>
        <p:grpSpPr>
          <a:xfrm>
            <a:off x="4776965" y="2738299"/>
            <a:ext cx="20505" cy="117829"/>
            <a:chOff x="10482204" y="6041393"/>
            <a:chExt cx="45085" cy="259079"/>
          </a:xfrm>
        </p:grpSpPr>
        <p:sp>
          <p:nvSpPr>
            <p:cNvPr id="143" name="object 143"/>
            <p:cNvSpPr/>
            <p:nvPr/>
          </p:nvSpPr>
          <p:spPr>
            <a:xfrm>
              <a:off x="10504716" y="6089907"/>
              <a:ext cx="0" cy="210820"/>
            </a:xfrm>
            <a:custGeom>
              <a:avLst/>
              <a:gdLst/>
              <a:ahLst/>
              <a:cxnLst/>
              <a:rect l="l" t="t" r="r" b="b"/>
              <a:pathLst>
                <a:path h="210820">
                  <a:moveTo>
                    <a:pt x="0" y="210376"/>
                  </a:moveTo>
                  <a:lnTo>
                    <a:pt x="0" y="5235"/>
                  </a:lnTo>
                  <a:lnTo>
                    <a:pt x="0" y="0"/>
                  </a:lnTo>
                </a:path>
              </a:pathLst>
            </a:custGeom>
            <a:ln w="10470">
              <a:solidFill>
                <a:srgbClr val="4472C4"/>
              </a:solidFill>
            </a:ln>
          </p:spPr>
          <p:txBody>
            <a:bodyPr wrap="square" lIns="0" tIns="0" rIns="0" bIns="0" rtlCol="0"/>
            <a:lstStyle/>
            <a:p>
              <a:endParaRPr sz="637"/>
            </a:p>
          </p:txBody>
        </p:sp>
        <p:sp>
          <p:nvSpPr>
            <p:cNvPr id="144" name="object 144"/>
            <p:cNvSpPr/>
            <p:nvPr/>
          </p:nvSpPr>
          <p:spPr>
            <a:xfrm>
              <a:off x="10482204" y="6041393"/>
              <a:ext cx="45085" cy="45085"/>
            </a:xfrm>
            <a:custGeom>
              <a:avLst/>
              <a:gdLst/>
              <a:ahLst/>
              <a:cxnLst/>
              <a:rect l="l" t="t" r="r" b="b"/>
              <a:pathLst>
                <a:path w="45084" h="45085">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grpSp>
      <p:grpSp>
        <p:nvGrpSpPr>
          <p:cNvPr id="145" name="object 145"/>
          <p:cNvGrpSpPr/>
          <p:nvPr/>
        </p:nvGrpSpPr>
        <p:grpSpPr>
          <a:xfrm>
            <a:off x="5064481" y="2734847"/>
            <a:ext cx="20505" cy="117829"/>
            <a:chOff x="11114384" y="6033802"/>
            <a:chExt cx="45085" cy="259079"/>
          </a:xfrm>
        </p:grpSpPr>
        <p:sp>
          <p:nvSpPr>
            <p:cNvPr id="146" name="object 146"/>
            <p:cNvSpPr/>
            <p:nvPr/>
          </p:nvSpPr>
          <p:spPr>
            <a:xfrm>
              <a:off x="11136896" y="6082316"/>
              <a:ext cx="0" cy="210820"/>
            </a:xfrm>
            <a:custGeom>
              <a:avLst/>
              <a:gdLst/>
              <a:ahLst/>
              <a:cxnLst/>
              <a:rect l="l" t="t" r="r" b="b"/>
              <a:pathLst>
                <a:path h="210820">
                  <a:moveTo>
                    <a:pt x="0" y="210376"/>
                  </a:moveTo>
                  <a:lnTo>
                    <a:pt x="0" y="5235"/>
                  </a:lnTo>
                  <a:lnTo>
                    <a:pt x="0" y="0"/>
                  </a:lnTo>
                </a:path>
              </a:pathLst>
            </a:custGeom>
            <a:ln w="10470">
              <a:solidFill>
                <a:srgbClr val="4472C4"/>
              </a:solidFill>
            </a:ln>
          </p:spPr>
          <p:txBody>
            <a:bodyPr wrap="square" lIns="0" tIns="0" rIns="0" bIns="0" rtlCol="0"/>
            <a:lstStyle/>
            <a:p>
              <a:endParaRPr sz="637"/>
            </a:p>
          </p:txBody>
        </p:sp>
        <p:sp>
          <p:nvSpPr>
            <p:cNvPr id="147" name="object 147"/>
            <p:cNvSpPr/>
            <p:nvPr/>
          </p:nvSpPr>
          <p:spPr>
            <a:xfrm>
              <a:off x="11114384" y="6033802"/>
              <a:ext cx="45085" cy="45085"/>
            </a:xfrm>
            <a:custGeom>
              <a:avLst/>
              <a:gdLst/>
              <a:ahLst/>
              <a:cxnLst/>
              <a:rect l="l" t="t" r="r" b="b"/>
              <a:pathLst>
                <a:path w="45084" h="45085">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grpSp>
      <p:sp>
        <p:nvSpPr>
          <p:cNvPr id="148" name="object 148"/>
          <p:cNvSpPr txBox="1"/>
          <p:nvPr/>
        </p:nvSpPr>
        <p:spPr>
          <a:xfrm>
            <a:off x="4408012" y="2880833"/>
            <a:ext cx="1028122" cy="134080"/>
          </a:xfrm>
          <a:prstGeom prst="rect">
            <a:avLst/>
          </a:prstGeom>
          <a:solidFill>
            <a:srgbClr val="4472C4"/>
          </a:solidFill>
          <a:ln w="20941">
            <a:solidFill>
              <a:srgbClr val="32538F"/>
            </a:solidFill>
          </a:ln>
        </p:spPr>
        <p:txBody>
          <a:bodyPr vert="horz" wrap="square" lIns="0" tIns="18483" rIns="0" bIns="0" rtlCol="0">
            <a:spAutoFit/>
          </a:bodyPr>
          <a:lstStyle/>
          <a:p>
            <a:pPr algn="ctr">
              <a:spcBef>
                <a:spcPts val="146"/>
              </a:spcBef>
            </a:pPr>
            <a:r>
              <a:rPr sz="750" spc="-5" dirty="0">
                <a:solidFill>
                  <a:srgbClr val="FFFFFF"/>
                </a:solidFill>
                <a:latin typeface="Calibri"/>
                <a:cs typeface="Calibri"/>
              </a:rPr>
              <a:t>layer1</a:t>
            </a:r>
            <a:endParaRPr sz="750">
              <a:latin typeface="Calibri"/>
              <a:cs typeface="Calibri"/>
            </a:endParaRPr>
          </a:p>
        </p:txBody>
      </p:sp>
      <p:sp>
        <p:nvSpPr>
          <p:cNvPr id="149" name="object 149"/>
          <p:cNvSpPr txBox="1"/>
          <p:nvPr/>
        </p:nvSpPr>
        <p:spPr>
          <a:xfrm>
            <a:off x="4403773" y="3325356"/>
            <a:ext cx="1469406" cy="213238"/>
          </a:xfrm>
          <a:prstGeom prst="rect">
            <a:avLst/>
          </a:prstGeom>
        </p:spPr>
        <p:txBody>
          <a:bodyPr vert="horz" wrap="square" lIns="0" tIns="6642" rIns="0" bIns="0" rtlCol="0">
            <a:spAutoFit/>
          </a:bodyPr>
          <a:lstStyle/>
          <a:p>
            <a:pPr marL="5776">
              <a:spcBef>
                <a:spcPts val="52"/>
              </a:spcBef>
              <a:tabLst>
                <a:tab pos="976137" algn="l"/>
                <a:tab pos="1159813" algn="l"/>
              </a:tabLst>
            </a:pPr>
            <a:r>
              <a:rPr sz="1342" dirty="0">
                <a:latin typeface="Calibri"/>
                <a:cs typeface="Calibri"/>
              </a:rPr>
              <a:t>[CLS]</a:t>
            </a:r>
            <a:r>
              <a:rPr sz="1342" spc="-2" dirty="0">
                <a:latin typeface="Calibri"/>
                <a:cs typeface="Calibri"/>
              </a:rPr>
              <a:t> </a:t>
            </a:r>
            <a:r>
              <a:rPr sz="1342" dirty="0">
                <a:latin typeface="Calibri"/>
                <a:cs typeface="Calibri"/>
              </a:rPr>
              <a:t>The </a:t>
            </a:r>
            <a:r>
              <a:rPr sz="1342" spc="-11" dirty="0">
                <a:latin typeface="Calibri"/>
                <a:cs typeface="Calibri"/>
              </a:rPr>
              <a:t>cat</a:t>
            </a:r>
            <a:r>
              <a:rPr sz="1342" dirty="0">
                <a:latin typeface="Calibri"/>
                <a:cs typeface="Calibri"/>
              </a:rPr>
              <a:t>	</a:t>
            </a:r>
            <a:r>
              <a:rPr sz="1342" spc="-11" dirty="0">
                <a:latin typeface="Calibri"/>
                <a:cs typeface="Calibri"/>
              </a:rPr>
              <a:t>is</a:t>
            </a:r>
            <a:r>
              <a:rPr sz="1342" dirty="0">
                <a:latin typeface="Calibri"/>
                <a:cs typeface="Calibri"/>
              </a:rPr>
              <a:t>	</a:t>
            </a:r>
            <a:r>
              <a:rPr sz="1342" spc="-9" dirty="0">
                <a:latin typeface="Calibri"/>
                <a:cs typeface="Calibri"/>
              </a:rPr>
              <a:t>cute</a:t>
            </a:r>
            <a:endParaRPr sz="1342" dirty="0">
              <a:latin typeface="Calibri"/>
              <a:cs typeface="Calibri"/>
            </a:endParaRPr>
          </a:p>
        </p:txBody>
      </p:sp>
      <p:sp>
        <p:nvSpPr>
          <p:cNvPr id="150" name="object 150"/>
          <p:cNvSpPr txBox="1"/>
          <p:nvPr/>
        </p:nvSpPr>
        <p:spPr>
          <a:xfrm>
            <a:off x="4352930" y="1816056"/>
            <a:ext cx="556515" cy="213238"/>
          </a:xfrm>
          <a:prstGeom prst="rect">
            <a:avLst/>
          </a:prstGeom>
        </p:spPr>
        <p:txBody>
          <a:bodyPr vert="horz" wrap="square" lIns="0" tIns="6642" rIns="0" bIns="0" rtlCol="0">
            <a:spAutoFit/>
          </a:bodyPr>
          <a:lstStyle/>
          <a:p>
            <a:pPr marL="5776">
              <a:spcBef>
                <a:spcPts val="52"/>
              </a:spcBef>
            </a:pPr>
            <a:r>
              <a:rPr sz="1342" spc="-5" dirty="0">
                <a:latin typeface="Calibri"/>
                <a:cs typeface="Calibri"/>
              </a:rPr>
              <a:t>positive</a:t>
            </a:r>
            <a:endParaRPr sz="1342">
              <a:latin typeface="Calibri"/>
              <a:cs typeface="Calibri"/>
            </a:endParaRPr>
          </a:p>
        </p:txBody>
      </p:sp>
      <p:sp>
        <p:nvSpPr>
          <p:cNvPr id="151" name="object 151"/>
          <p:cNvSpPr txBox="1"/>
          <p:nvPr/>
        </p:nvSpPr>
        <p:spPr>
          <a:xfrm>
            <a:off x="6112134" y="2531051"/>
            <a:ext cx="1028122" cy="134080"/>
          </a:xfrm>
          <a:prstGeom prst="rect">
            <a:avLst/>
          </a:prstGeom>
          <a:solidFill>
            <a:srgbClr val="4472C4"/>
          </a:solidFill>
          <a:ln w="20941">
            <a:solidFill>
              <a:srgbClr val="32538F"/>
            </a:solidFill>
          </a:ln>
        </p:spPr>
        <p:txBody>
          <a:bodyPr vert="horz" wrap="square" lIns="0" tIns="18483" rIns="0" bIns="0" rtlCol="0">
            <a:spAutoFit/>
          </a:bodyPr>
          <a:lstStyle/>
          <a:p>
            <a:pPr algn="ctr">
              <a:spcBef>
                <a:spcPts val="146"/>
              </a:spcBef>
            </a:pPr>
            <a:r>
              <a:rPr sz="750" spc="-5" dirty="0">
                <a:solidFill>
                  <a:srgbClr val="FFFFFF"/>
                </a:solidFill>
                <a:latin typeface="Calibri"/>
                <a:cs typeface="Calibri"/>
              </a:rPr>
              <a:t>layer2</a:t>
            </a:r>
            <a:endParaRPr sz="750">
              <a:latin typeface="Calibri"/>
              <a:cs typeface="Calibri"/>
            </a:endParaRPr>
          </a:p>
        </p:txBody>
      </p:sp>
      <p:grpSp>
        <p:nvGrpSpPr>
          <p:cNvPr id="152" name="object 152"/>
          <p:cNvGrpSpPr/>
          <p:nvPr/>
        </p:nvGrpSpPr>
        <p:grpSpPr>
          <a:xfrm>
            <a:off x="6107372" y="2046057"/>
            <a:ext cx="214866" cy="463233"/>
            <a:chOff x="13407456" y="4519316"/>
            <a:chExt cx="472440" cy="1018540"/>
          </a:xfrm>
        </p:grpSpPr>
        <p:sp>
          <p:nvSpPr>
            <p:cNvPr id="153" name="object 153"/>
            <p:cNvSpPr/>
            <p:nvPr/>
          </p:nvSpPr>
          <p:spPr>
            <a:xfrm>
              <a:off x="13417926" y="4880905"/>
              <a:ext cx="451484" cy="338455"/>
            </a:xfrm>
            <a:custGeom>
              <a:avLst/>
              <a:gdLst/>
              <a:ahLst/>
              <a:cxnLst/>
              <a:rect l="l" t="t" r="r" b="b"/>
              <a:pathLst>
                <a:path w="451484" h="338454">
                  <a:moveTo>
                    <a:pt x="451435" y="0"/>
                  </a:moveTo>
                  <a:lnTo>
                    <a:pt x="0" y="0"/>
                  </a:lnTo>
                  <a:lnTo>
                    <a:pt x="0" y="338460"/>
                  </a:lnTo>
                  <a:lnTo>
                    <a:pt x="451435" y="338460"/>
                  </a:lnTo>
                  <a:lnTo>
                    <a:pt x="451435" y="0"/>
                  </a:lnTo>
                  <a:close/>
                </a:path>
              </a:pathLst>
            </a:custGeom>
            <a:solidFill>
              <a:srgbClr val="FFC000"/>
            </a:solidFill>
          </p:spPr>
          <p:txBody>
            <a:bodyPr wrap="square" lIns="0" tIns="0" rIns="0" bIns="0" rtlCol="0"/>
            <a:lstStyle/>
            <a:p>
              <a:endParaRPr sz="637"/>
            </a:p>
          </p:txBody>
        </p:sp>
        <p:sp>
          <p:nvSpPr>
            <p:cNvPr id="154" name="object 154"/>
            <p:cNvSpPr/>
            <p:nvPr/>
          </p:nvSpPr>
          <p:spPr>
            <a:xfrm>
              <a:off x="13417926" y="4880904"/>
              <a:ext cx="451484" cy="338455"/>
            </a:xfrm>
            <a:custGeom>
              <a:avLst/>
              <a:gdLst/>
              <a:ahLst/>
              <a:cxnLst/>
              <a:rect l="l" t="t" r="r" b="b"/>
              <a:pathLst>
                <a:path w="451484" h="338454">
                  <a:moveTo>
                    <a:pt x="0" y="0"/>
                  </a:moveTo>
                  <a:lnTo>
                    <a:pt x="451435" y="0"/>
                  </a:lnTo>
                  <a:lnTo>
                    <a:pt x="451435" y="338460"/>
                  </a:lnTo>
                  <a:lnTo>
                    <a:pt x="0" y="338460"/>
                  </a:lnTo>
                  <a:lnTo>
                    <a:pt x="0" y="0"/>
                  </a:lnTo>
                  <a:close/>
                </a:path>
              </a:pathLst>
            </a:custGeom>
            <a:ln w="20941">
              <a:solidFill>
                <a:srgbClr val="BA8C00"/>
              </a:solidFill>
            </a:ln>
          </p:spPr>
          <p:txBody>
            <a:bodyPr wrap="square" lIns="0" tIns="0" rIns="0" bIns="0" rtlCol="0"/>
            <a:lstStyle/>
            <a:p>
              <a:endParaRPr sz="637"/>
            </a:p>
          </p:txBody>
        </p:sp>
        <p:sp>
          <p:nvSpPr>
            <p:cNvPr id="155" name="object 155"/>
            <p:cNvSpPr/>
            <p:nvPr/>
          </p:nvSpPr>
          <p:spPr>
            <a:xfrm>
              <a:off x="13643647" y="5267879"/>
              <a:ext cx="0" cy="269875"/>
            </a:xfrm>
            <a:custGeom>
              <a:avLst/>
              <a:gdLst/>
              <a:ahLst/>
              <a:cxnLst/>
              <a:rect l="l" t="t" r="r" b="b"/>
              <a:pathLst>
                <a:path h="269875">
                  <a:moveTo>
                    <a:pt x="0" y="269765"/>
                  </a:moveTo>
                  <a:lnTo>
                    <a:pt x="0" y="5235"/>
                  </a:lnTo>
                  <a:lnTo>
                    <a:pt x="0" y="0"/>
                  </a:lnTo>
                </a:path>
              </a:pathLst>
            </a:custGeom>
            <a:ln w="10470">
              <a:solidFill>
                <a:srgbClr val="4472C4"/>
              </a:solidFill>
            </a:ln>
          </p:spPr>
          <p:txBody>
            <a:bodyPr wrap="square" lIns="0" tIns="0" rIns="0" bIns="0" rtlCol="0"/>
            <a:lstStyle/>
            <a:p>
              <a:endParaRPr sz="637"/>
            </a:p>
          </p:txBody>
        </p:sp>
        <p:sp>
          <p:nvSpPr>
            <p:cNvPr id="156" name="object 156"/>
            <p:cNvSpPr/>
            <p:nvPr/>
          </p:nvSpPr>
          <p:spPr>
            <a:xfrm>
              <a:off x="13621135" y="5219365"/>
              <a:ext cx="45085" cy="45085"/>
            </a:xfrm>
            <a:custGeom>
              <a:avLst/>
              <a:gdLst/>
              <a:ahLst/>
              <a:cxnLst/>
              <a:rect l="l" t="t" r="r" b="b"/>
              <a:pathLst>
                <a:path w="45084" h="45085">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sp>
          <p:nvSpPr>
            <p:cNvPr id="157" name="object 157"/>
            <p:cNvSpPr/>
            <p:nvPr/>
          </p:nvSpPr>
          <p:spPr>
            <a:xfrm>
              <a:off x="13625690" y="4567831"/>
              <a:ext cx="0" cy="269875"/>
            </a:xfrm>
            <a:custGeom>
              <a:avLst/>
              <a:gdLst/>
              <a:ahLst/>
              <a:cxnLst/>
              <a:rect l="l" t="t" r="r" b="b"/>
              <a:pathLst>
                <a:path h="269875">
                  <a:moveTo>
                    <a:pt x="0" y="269765"/>
                  </a:moveTo>
                  <a:lnTo>
                    <a:pt x="0" y="5235"/>
                  </a:lnTo>
                  <a:lnTo>
                    <a:pt x="0" y="0"/>
                  </a:lnTo>
                </a:path>
              </a:pathLst>
            </a:custGeom>
            <a:ln w="10470">
              <a:solidFill>
                <a:srgbClr val="4472C4"/>
              </a:solidFill>
            </a:ln>
          </p:spPr>
          <p:txBody>
            <a:bodyPr wrap="square" lIns="0" tIns="0" rIns="0" bIns="0" rtlCol="0"/>
            <a:lstStyle/>
            <a:p>
              <a:endParaRPr sz="637"/>
            </a:p>
          </p:txBody>
        </p:sp>
        <p:sp>
          <p:nvSpPr>
            <p:cNvPr id="158" name="object 158"/>
            <p:cNvSpPr/>
            <p:nvPr/>
          </p:nvSpPr>
          <p:spPr>
            <a:xfrm>
              <a:off x="13603177" y="4519316"/>
              <a:ext cx="45085" cy="45085"/>
            </a:xfrm>
            <a:custGeom>
              <a:avLst/>
              <a:gdLst/>
              <a:ahLst/>
              <a:cxnLst/>
              <a:rect l="l" t="t" r="r" b="b"/>
              <a:pathLst>
                <a:path w="45084" h="45085">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grpSp>
      <p:grpSp>
        <p:nvGrpSpPr>
          <p:cNvPr id="159" name="object 159"/>
          <p:cNvGrpSpPr/>
          <p:nvPr/>
        </p:nvGrpSpPr>
        <p:grpSpPr>
          <a:xfrm>
            <a:off x="6204553" y="3051024"/>
            <a:ext cx="20505" cy="247500"/>
            <a:chOff x="13621134" y="6729003"/>
            <a:chExt cx="45085" cy="544195"/>
          </a:xfrm>
        </p:grpSpPr>
        <p:sp>
          <p:nvSpPr>
            <p:cNvPr id="160" name="object 160"/>
            <p:cNvSpPr/>
            <p:nvPr/>
          </p:nvSpPr>
          <p:spPr>
            <a:xfrm>
              <a:off x="13643646" y="6777517"/>
              <a:ext cx="0" cy="495934"/>
            </a:xfrm>
            <a:custGeom>
              <a:avLst/>
              <a:gdLst/>
              <a:ahLst/>
              <a:cxnLst/>
              <a:rect l="l" t="t" r="r" b="b"/>
              <a:pathLst>
                <a:path h="495934">
                  <a:moveTo>
                    <a:pt x="0" y="495604"/>
                  </a:moveTo>
                  <a:lnTo>
                    <a:pt x="0" y="5235"/>
                  </a:lnTo>
                  <a:lnTo>
                    <a:pt x="0" y="0"/>
                  </a:lnTo>
                </a:path>
              </a:pathLst>
            </a:custGeom>
            <a:ln w="10470">
              <a:solidFill>
                <a:srgbClr val="4472C4"/>
              </a:solidFill>
            </a:ln>
          </p:spPr>
          <p:txBody>
            <a:bodyPr wrap="square" lIns="0" tIns="0" rIns="0" bIns="0" rtlCol="0"/>
            <a:lstStyle/>
            <a:p>
              <a:endParaRPr sz="637"/>
            </a:p>
          </p:txBody>
        </p:sp>
        <p:sp>
          <p:nvSpPr>
            <p:cNvPr id="161" name="object 161"/>
            <p:cNvSpPr/>
            <p:nvPr/>
          </p:nvSpPr>
          <p:spPr>
            <a:xfrm>
              <a:off x="13621134" y="6729003"/>
              <a:ext cx="45085" cy="45085"/>
            </a:xfrm>
            <a:custGeom>
              <a:avLst/>
              <a:gdLst/>
              <a:ahLst/>
              <a:cxnLst/>
              <a:rect l="l" t="t" r="r" b="b"/>
              <a:pathLst>
                <a:path w="45084" h="45084">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grpSp>
      <p:grpSp>
        <p:nvGrpSpPr>
          <p:cNvPr id="162" name="object 162"/>
          <p:cNvGrpSpPr/>
          <p:nvPr/>
        </p:nvGrpSpPr>
        <p:grpSpPr>
          <a:xfrm>
            <a:off x="6482026" y="3051024"/>
            <a:ext cx="20505" cy="247500"/>
            <a:chOff x="14231232" y="6729003"/>
            <a:chExt cx="45085" cy="544195"/>
          </a:xfrm>
        </p:grpSpPr>
        <p:sp>
          <p:nvSpPr>
            <p:cNvPr id="163" name="object 163"/>
            <p:cNvSpPr/>
            <p:nvPr/>
          </p:nvSpPr>
          <p:spPr>
            <a:xfrm>
              <a:off x="14253744" y="6777517"/>
              <a:ext cx="0" cy="495934"/>
            </a:xfrm>
            <a:custGeom>
              <a:avLst/>
              <a:gdLst/>
              <a:ahLst/>
              <a:cxnLst/>
              <a:rect l="l" t="t" r="r" b="b"/>
              <a:pathLst>
                <a:path h="495934">
                  <a:moveTo>
                    <a:pt x="0" y="495604"/>
                  </a:moveTo>
                  <a:lnTo>
                    <a:pt x="0" y="5235"/>
                  </a:lnTo>
                  <a:lnTo>
                    <a:pt x="0" y="0"/>
                  </a:lnTo>
                </a:path>
              </a:pathLst>
            </a:custGeom>
            <a:ln w="10470">
              <a:solidFill>
                <a:srgbClr val="4472C4"/>
              </a:solidFill>
            </a:ln>
          </p:spPr>
          <p:txBody>
            <a:bodyPr wrap="square" lIns="0" tIns="0" rIns="0" bIns="0" rtlCol="0"/>
            <a:lstStyle/>
            <a:p>
              <a:endParaRPr sz="637"/>
            </a:p>
          </p:txBody>
        </p:sp>
        <p:sp>
          <p:nvSpPr>
            <p:cNvPr id="164" name="object 164"/>
            <p:cNvSpPr/>
            <p:nvPr/>
          </p:nvSpPr>
          <p:spPr>
            <a:xfrm>
              <a:off x="14231232" y="6729003"/>
              <a:ext cx="45085" cy="45085"/>
            </a:xfrm>
            <a:custGeom>
              <a:avLst/>
              <a:gdLst/>
              <a:ahLst/>
              <a:cxnLst/>
              <a:rect l="l" t="t" r="r" b="b"/>
              <a:pathLst>
                <a:path w="45084" h="45084">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grpSp>
      <p:grpSp>
        <p:nvGrpSpPr>
          <p:cNvPr id="165" name="object 165"/>
          <p:cNvGrpSpPr/>
          <p:nvPr/>
        </p:nvGrpSpPr>
        <p:grpSpPr>
          <a:xfrm>
            <a:off x="6759498" y="3042103"/>
            <a:ext cx="20505" cy="247500"/>
            <a:chOff x="14841328" y="6709387"/>
            <a:chExt cx="45085" cy="544195"/>
          </a:xfrm>
        </p:grpSpPr>
        <p:sp>
          <p:nvSpPr>
            <p:cNvPr id="166" name="object 166"/>
            <p:cNvSpPr/>
            <p:nvPr/>
          </p:nvSpPr>
          <p:spPr>
            <a:xfrm>
              <a:off x="14863840" y="6757903"/>
              <a:ext cx="0" cy="495934"/>
            </a:xfrm>
            <a:custGeom>
              <a:avLst/>
              <a:gdLst/>
              <a:ahLst/>
              <a:cxnLst/>
              <a:rect l="l" t="t" r="r" b="b"/>
              <a:pathLst>
                <a:path h="495934">
                  <a:moveTo>
                    <a:pt x="0" y="495604"/>
                  </a:moveTo>
                  <a:lnTo>
                    <a:pt x="0" y="5235"/>
                  </a:lnTo>
                  <a:lnTo>
                    <a:pt x="0" y="0"/>
                  </a:lnTo>
                </a:path>
              </a:pathLst>
            </a:custGeom>
            <a:ln w="10470">
              <a:solidFill>
                <a:srgbClr val="4472C4"/>
              </a:solidFill>
            </a:ln>
          </p:spPr>
          <p:txBody>
            <a:bodyPr wrap="square" lIns="0" tIns="0" rIns="0" bIns="0" rtlCol="0"/>
            <a:lstStyle/>
            <a:p>
              <a:endParaRPr sz="637"/>
            </a:p>
          </p:txBody>
        </p:sp>
        <p:sp>
          <p:nvSpPr>
            <p:cNvPr id="167" name="object 167"/>
            <p:cNvSpPr/>
            <p:nvPr/>
          </p:nvSpPr>
          <p:spPr>
            <a:xfrm>
              <a:off x="14841328" y="6709387"/>
              <a:ext cx="45085" cy="45085"/>
            </a:xfrm>
            <a:custGeom>
              <a:avLst/>
              <a:gdLst/>
              <a:ahLst/>
              <a:cxnLst/>
              <a:rect l="l" t="t" r="r" b="b"/>
              <a:pathLst>
                <a:path w="45084" h="45084">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grpSp>
      <p:grpSp>
        <p:nvGrpSpPr>
          <p:cNvPr id="168" name="object 168"/>
          <p:cNvGrpSpPr/>
          <p:nvPr/>
        </p:nvGrpSpPr>
        <p:grpSpPr>
          <a:xfrm>
            <a:off x="7032280" y="3049466"/>
            <a:ext cx="20505" cy="247500"/>
            <a:chOff x="15441111" y="6725577"/>
            <a:chExt cx="45085" cy="544195"/>
          </a:xfrm>
        </p:grpSpPr>
        <p:sp>
          <p:nvSpPr>
            <p:cNvPr id="169" name="object 169"/>
            <p:cNvSpPr/>
            <p:nvPr/>
          </p:nvSpPr>
          <p:spPr>
            <a:xfrm>
              <a:off x="15463624" y="6774092"/>
              <a:ext cx="0" cy="495934"/>
            </a:xfrm>
            <a:custGeom>
              <a:avLst/>
              <a:gdLst/>
              <a:ahLst/>
              <a:cxnLst/>
              <a:rect l="l" t="t" r="r" b="b"/>
              <a:pathLst>
                <a:path h="495934">
                  <a:moveTo>
                    <a:pt x="0" y="495604"/>
                  </a:moveTo>
                  <a:lnTo>
                    <a:pt x="0" y="5235"/>
                  </a:lnTo>
                  <a:lnTo>
                    <a:pt x="0" y="0"/>
                  </a:lnTo>
                </a:path>
              </a:pathLst>
            </a:custGeom>
            <a:ln w="10470">
              <a:solidFill>
                <a:srgbClr val="4472C4"/>
              </a:solidFill>
            </a:ln>
          </p:spPr>
          <p:txBody>
            <a:bodyPr wrap="square" lIns="0" tIns="0" rIns="0" bIns="0" rtlCol="0"/>
            <a:lstStyle/>
            <a:p>
              <a:endParaRPr sz="637"/>
            </a:p>
          </p:txBody>
        </p:sp>
        <p:sp>
          <p:nvSpPr>
            <p:cNvPr id="170" name="object 170"/>
            <p:cNvSpPr/>
            <p:nvPr/>
          </p:nvSpPr>
          <p:spPr>
            <a:xfrm>
              <a:off x="15441111" y="6725577"/>
              <a:ext cx="45085" cy="45085"/>
            </a:xfrm>
            <a:custGeom>
              <a:avLst/>
              <a:gdLst/>
              <a:ahLst/>
              <a:cxnLst/>
              <a:rect l="l" t="t" r="r" b="b"/>
              <a:pathLst>
                <a:path w="45084" h="45084">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grpSp>
      <p:grpSp>
        <p:nvGrpSpPr>
          <p:cNvPr id="171" name="object 171"/>
          <p:cNvGrpSpPr/>
          <p:nvPr/>
        </p:nvGrpSpPr>
        <p:grpSpPr>
          <a:xfrm>
            <a:off x="6204553" y="2713361"/>
            <a:ext cx="20505" cy="117829"/>
            <a:chOff x="13621134" y="5986561"/>
            <a:chExt cx="45085" cy="259079"/>
          </a:xfrm>
        </p:grpSpPr>
        <p:sp>
          <p:nvSpPr>
            <p:cNvPr id="172" name="object 172"/>
            <p:cNvSpPr/>
            <p:nvPr/>
          </p:nvSpPr>
          <p:spPr>
            <a:xfrm>
              <a:off x="13643646" y="6035076"/>
              <a:ext cx="0" cy="210820"/>
            </a:xfrm>
            <a:custGeom>
              <a:avLst/>
              <a:gdLst/>
              <a:ahLst/>
              <a:cxnLst/>
              <a:rect l="l" t="t" r="r" b="b"/>
              <a:pathLst>
                <a:path h="210820">
                  <a:moveTo>
                    <a:pt x="0" y="210376"/>
                  </a:moveTo>
                  <a:lnTo>
                    <a:pt x="0" y="5235"/>
                  </a:lnTo>
                  <a:lnTo>
                    <a:pt x="0" y="0"/>
                  </a:lnTo>
                </a:path>
              </a:pathLst>
            </a:custGeom>
            <a:ln w="10470">
              <a:solidFill>
                <a:srgbClr val="4472C4"/>
              </a:solidFill>
            </a:ln>
          </p:spPr>
          <p:txBody>
            <a:bodyPr wrap="square" lIns="0" tIns="0" rIns="0" bIns="0" rtlCol="0"/>
            <a:lstStyle/>
            <a:p>
              <a:endParaRPr sz="637"/>
            </a:p>
          </p:txBody>
        </p:sp>
        <p:sp>
          <p:nvSpPr>
            <p:cNvPr id="173" name="object 173"/>
            <p:cNvSpPr/>
            <p:nvPr/>
          </p:nvSpPr>
          <p:spPr>
            <a:xfrm>
              <a:off x="13621134" y="5986561"/>
              <a:ext cx="45085" cy="45085"/>
            </a:xfrm>
            <a:custGeom>
              <a:avLst/>
              <a:gdLst/>
              <a:ahLst/>
              <a:cxnLst/>
              <a:rect l="l" t="t" r="r" b="b"/>
              <a:pathLst>
                <a:path w="45084" h="45085">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grpSp>
      <p:grpSp>
        <p:nvGrpSpPr>
          <p:cNvPr id="174" name="object 174"/>
          <p:cNvGrpSpPr/>
          <p:nvPr/>
        </p:nvGrpSpPr>
        <p:grpSpPr>
          <a:xfrm>
            <a:off x="7032723" y="2719701"/>
            <a:ext cx="20505" cy="120140"/>
            <a:chOff x="15442085" y="6000500"/>
            <a:chExt cx="45085" cy="264160"/>
          </a:xfrm>
        </p:grpSpPr>
        <p:sp>
          <p:nvSpPr>
            <p:cNvPr id="175" name="object 175"/>
            <p:cNvSpPr/>
            <p:nvPr/>
          </p:nvSpPr>
          <p:spPr>
            <a:xfrm>
              <a:off x="15464661" y="6049004"/>
              <a:ext cx="5080" cy="210820"/>
            </a:xfrm>
            <a:custGeom>
              <a:avLst/>
              <a:gdLst/>
              <a:ahLst/>
              <a:cxnLst/>
              <a:rect l="l" t="t" r="r" b="b"/>
              <a:pathLst>
                <a:path w="5080" h="210820">
                  <a:moveTo>
                    <a:pt x="4522" y="210387"/>
                  </a:moveTo>
                  <a:lnTo>
                    <a:pt x="112" y="5234"/>
                  </a:lnTo>
                  <a:lnTo>
                    <a:pt x="0" y="0"/>
                  </a:lnTo>
                </a:path>
              </a:pathLst>
            </a:custGeom>
            <a:ln w="10470">
              <a:solidFill>
                <a:srgbClr val="4472C4"/>
              </a:solidFill>
            </a:ln>
          </p:spPr>
          <p:txBody>
            <a:bodyPr wrap="square" lIns="0" tIns="0" rIns="0" bIns="0" rtlCol="0"/>
            <a:lstStyle/>
            <a:p>
              <a:endParaRPr sz="637"/>
            </a:p>
          </p:txBody>
        </p:sp>
        <p:sp>
          <p:nvSpPr>
            <p:cNvPr id="176" name="object 176"/>
            <p:cNvSpPr/>
            <p:nvPr/>
          </p:nvSpPr>
          <p:spPr>
            <a:xfrm>
              <a:off x="15442085" y="6000500"/>
              <a:ext cx="45085" cy="45720"/>
            </a:xfrm>
            <a:custGeom>
              <a:avLst/>
              <a:gdLst/>
              <a:ahLst/>
              <a:cxnLst/>
              <a:rect l="l" t="t" r="r" b="b"/>
              <a:pathLst>
                <a:path w="45084" h="45720">
                  <a:moveTo>
                    <a:pt x="21538" y="0"/>
                  </a:moveTo>
                  <a:lnTo>
                    <a:pt x="0" y="45498"/>
                  </a:lnTo>
                  <a:lnTo>
                    <a:pt x="45014" y="44530"/>
                  </a:lnTo>
                  <a:lnTo>
                    <a:pt x="21538" y="0"/>
                  </a:lnTo>
                  <a:close/>
                </a:path>
              </a:pathLst>
            </a:custGeom>
            <a:solidFill>
              <a:srgbClr val="4472C4"/>
            </a:solidFill>
          </p:spPr>
          <p:txBody>
            <a:bodyPr wrap="square" lIns="0" tIns="0" rIns="0" bIns="0" rtlCol="0"/>
            <a:lstStyle/>
            <a:p>
              <a:endParaRPr sz="637"/>
            </a:p>
          </p:txBody>
        </p:sp>
      </p:grpSp>
      <p:grpSp>
        <p:nvGrpSpPr>
          <p:cNvPr id="177" name="object 177"/>
          <p:cNvGrpSpPr/>
          <p:nvPr/>
        </p:nvGrpSpPr>
        <p:grpSpPr>
          <a:xfrm>
            <a:off x="6481087" y="2713361"/>
            <a:ext cx="20505" cy="117829"/>
            <a:chOff x="14229168" y="5986561"/>
            <a:chExt cx="45085" cy="259079"/>
          </a:xfrm>
        </p:grpSpPr>
        <p:sp>
          <p:nvSpPr>
            <p:cNvPr id="178" name="object 178"/>
            <p:cNvSpPr/>
            <p:nvPr/>
          </p:nvSpPr>
          <p:spPr>
            <a:xfrm>
              <a:off x="14251681" y="6035076"/>
              <a:ext cx="0" cy="210820"/>
            </a:xfrm>
            <a:custGeom>
              <a:avLst/>
              <a:gdLst/>
              <a:ahLst/>
              <a:cxnLst/>
              <a:rect l="l" t="t" r="r" b="b"/>
              <a:pathLst>
                <a:path h="210820">
                  <a:moveTo>
                    <a:pt x="0" y="210376"/>
                  </a:moveTo>
                  <a:lnTo>
                    <a:pt x="0" y="5235"/>
                  </a:lnTo>
                  <a:lnTo>
                    <a:pt x="0" y="0"/>
                  </a:lnTo>
                </a:path>
              </a:pathLst>
            </a:custGeom>
            <a:ln w="10470">
              <a:solidFill>
                <a:srgbClr val="4472C4"/>
              </a:solidFill>
            </a:ln>
          </p:spPr>
          <p:txBody>
            <a:bodyPr wrap="square" lIns="0" tIns="0" rIns="0" bIns="0" rtlCol="0"/>
            <a:lstStyle/>
            <a:p>
              <a:endParaRPr sz="637"/>
            </a:p>
          </p:txBody>
        </p:sp>
        <p:sp>
          <p:nvSpPr>
            <p:cNvPr id="179" name="object 179"/>
            <p:cNvSpPr/>
            <p:nvPr/>
          </p:nvSpPr>
          <p:spPr>
            <a:xfrm>
              <a:off x="14229168" y="5986561"/>
              <a:ext cx="45085" cy="45085"/>
            </a:xfrm>
            <a:custGeom>
              <a:avLst/>
              <a:gdLst/>
              <a:ahLst/>
              <a:cxnLst/>
              <a:rect l="l" t="t" r="r" b="b"/>
              <a:pathLst>
                <a:path w="45084" h="45085">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grpSp>
      <p:grpSp>
        <p:nvGrpSpPr>
          <p:cNvPr id="180" name="object 180"/>
          <p:cNvGrpSpPr/>
          <p:nvPr/>
        </p:nvGrpSpPr>
        <p:grpSpPr>
          <a:xfrm>
            <a:off x="6768603" y="2709909"/>
            <a:ext cx="20505" cy="117829"/>
            <a:chOff x="14861348" y="5978970"/>
            <a:chExt cx="45085" cy="259079"/>
          </a:xfrm>
        </p:grpSpPr>
        <p:sp>
          <p:nvSpPr>
            <p:cNvPr id="181" name="object 181"/>
            <p:cNvSpPr/>
            <p:nvPr/>
          </p:nvSpPr>
          <p:spPr>
            <a:xfrm>
              <a:off x="14883861" y="6027485"/>
              <a:ext cx="0" cy="210820"/>
            </a:xfrm>
            <a:custGeom>
              <a:avLst/>
              <a:gdLst/>
              <a:ahLst/>
              <a:cxnLst/>
              <a:rect l="l" t="t" r="r" b="b"/>
              <a:pathLst>
                <a:path h="210820">
                  <a:moveTo>
                    <a:pt x="0" y="210376"/>
                  </a:moveTo>
                  <a:lnTo>
                    <a:pt x="0" y="5235"/>
                  </a:lnTo>
                  <a:lnTo>
                    <a:pt x="0" y="0"/>
                  </a:lnTo>
                </a:path>
              </a:pathLst>
            </a:custGeom>
            <a:ln w="10470">
              <a:solidFill>
                <a:srgbClr val="4472C4"/>
              </a:solidFill>
            </a:ln>
          </p:spPr>
          <p:txBody>
            <a:bodyPr wrap="square" lIns="0" tIns="0" rIns="0" bIns="0" rtlCol="0"/>
            <a:lstStyle/>
            <a:p>
              <a:endParaRPr sz="637"/>
            </a:p>
          </p:txBody>
        </p:sp>
        <p:sp>
          <p:nvSpPr>
            <p:cNvPr id="182" name="object 182"/>
            <p:cNvSpPr/>
            <p:nvPr/>
          </p:nvSpPr>
          <p:spPr>
            <a:xfrm>
              <a:off x="14861348" y="5978970"/>
              <a:ext cx="45085" cy="45085"/>
            </a:xfrm>
            <a:custGeom>
              <a:avLst/>
              <a:gdLst/>
              <a:ahLst/>
              <a:cxnLst/>
              <a:rect l="l" t="t" r="r" b="b"/>
              <a:pathLst>
                <a:path w="45084" h="45085">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grpSp>
      <p:grpSp>
        <p:nvGrpSpPr>
          <p:cNvPr id="183" name="object 183"/>
          <p:cNvGrpSpPr/>
          <p:nvPr/>
        </p:nvGrpSpPr>
        <p:grpSpPr>
          <a:xfrm>
            <a:off x="6394720" y="2052397"/>
            <a:ext cx="214866" cy="485181"/>
            <a:chOff x="14039268" y="4533256"/>
            <a:chExt cx="472440" cy="1066800"/>
          </a:xfrm>
        </p:grpSpPr>
        <p:sp>
          <p:nvSpPr>
            <p:cNvPr id="184" name="object 184"/>
            <p:cNvSpPr/>
            <p:nvPr/>
          </p:nvSpPr>
          <p:spPr>
            <a:xfrm>
              <a:off x="14261994" y="5281821"/>
              <a:ext cx="0" cy="318135"/>
            </a:xfrm>
            <a:custGeom>
              <a:avLst/>
              <a:gdLst/>
              <a:ahLst/>
              <a:cxnLst/>
              <a:rect l="l" t="t" r="r" b="b"/>
              <a:pathLst>
                <a:path h="318135">
                  <a:moveTo>
                    <a:pt x="0" y="317820"/>
                  </a:moveTo>
                  <a:lnTo>
                    <a:pt x="0" y="5235"/>
                  </a:lnTo>
                  <a:lnTo>
                    <a:pt x="0" y="0"/>
                  </a:lnTo>
                </a:path>
              </a:pathLst>
            </a:custGeom>
            <a:ln w="10470">
              <a:solidFill>
                <a:srgbClr val="4472C4"/>
              </a:solidFill>
            </a:ln>
          </p:spPr>
          <p:txBody>
            <a:bodyPr wrap="square" lIns="0" tIns="0" rIns="0" bIns="0" rtlCol="0"/>
            <a:lstStyle/>
            <a:p>
              <a:endParaRPr sz="637"/>
            </a:p>
          </p:txBody>
        </p:sp>
        <p:sp>
          <p:nvSpPr>
            <p:cNvPr id="185" name="object 185"/>
            <p:cNvSpPr/>
            <p:nvPr/>
          </p:nvSpPr>
          <p:spPr>
            <a:xfrm>
              <a:off x="14239482" y="5233305"/>
              <a:ext cx="45085" cy="45085"/>
            </a:xfrm>
            <a:custGeom>
              <a:avLst/>
              <a:gdLst/>
              <a:ahLst/>
              <a:cxnLst/>
              <a:rect l="l" t="t" r="r" b="b"/>
              <a:pathLst>
                <a:path w="45084" h="45085">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sp>
          <p:nvSpPr>
            <p:cNvPr id="186" name="object 186"/>
            <p:cNvSpPr/>
            <p:nvPr/>
          </p:nvSpPr>
          <p:spPr>
            <a:xfrm>
              <a:off x="14049739" y="4877583"/>
              <a:ext cx="451484" cy="338455"/>
            </a:xfrm>
            <a:custGeom>
              <a:avLst/>
              <a:gdLst/>
              <a:ahLst/>
              <a:cxnLst/>
              <a:rect l="l" t="t" r="r" b="b"/>
              <a:pathLst>
                <a:path w="451484" h="338454">
                  <a:moveTo>
                    <a:pt x="451435" y="0"/>
                  </a:moveTo>
                  <a:lnTo>
                    <a:pt x="0" y="0"/>
                  </a:lnTo>
                  <a:lnTo>
                    <a:pt x="0" y="338460"/>
                  </a:lnTo>
                  <a:lnTo>
                    <a:pt x="451435" y="338460"/>
                  </a:lnTo>
                  <a:lnTo>
                    <a:pt x="451435" y="0"/>
                  </a:lnTo>
                  <a:close/>
                </a:path>
              </a:pathLst>
            </a:custGeom>
            <a:solidFill>
              <a:srgbClr val="FFC000"/>
            </a:solidFill>
          </p:spPr>
          <p:txBody>
            <a:bodyPr wrap="square" lIns="0" tIns="0" rIns="0" bIns="0" rtlCol="0"/>
            <a:lstStyle/>
            <a:p>
              <a:endParaRPr sz="637"/>
            </a:p>
          </p:txBody>
        </p:sp>
        <p:sp>
          <p:nvSpPr>
            <p:cNvPr id="187" name="object 187"/>
            <p:cNvSpPr/>
            <p:nvPr/>
          </p:nvSpPr>
          <p:spPr>
            <a:xfrm>
              <a:off x="14049739" y="4877584"/>
              <a:ext cx="451484" cy="338455"/>
            </a:xfrm>
            <a:custGeom>
              <a:avLst/>
              <a:gdLst/>
              <a:ahLst/>
              <a:cxnLst/>
              <a:rect l="l" t="t" r="r" b="b"/>
              <a:pathLst>
                <a:path w="451484" h="338454">
                  <a:moveTo>
                    <a:pt x="0" y="0"/>
                  </a:moveTo>
                  <a:lnTo>
                    <a:pt x="451435" y="0"/>
                  </a:lnTo>
                  <a:lnTo>
                    <a:pt x="451435" y="338460"/>
                  </a:lnTo>
                  <a:lnTo>
                    <a:pt x="0" y="338460"/>
                  </a:lnTo>
                  <a:lnTo>
                    <a:pt x="0" y="0"/>
                  </a:lnTo>
                  <a:close/>
                </a:path>
              </a:pathLst>
            </a:custGeom>
            <a:ln w="20941">
              <a:solidFill>
                <a:srgbClr val="BA8C00"/>
              </a:solidFill>
            </a:ln>
          </p:spPr>
          <p:txBody>
            <a:bodyPr wrap="square" lIns="0" tIns="0" rIns="0" bIns="0" rtlCol="0"/>
            <a:lstStyle/>
            <a:p>
              <a:endParaRPr sz="637"/>
            </a:p>
          </p:txBody>
        </p:sp>
        <p:sp>
          <p:nvSpPr>
            <p:cNvPr id="188" name="object 188"/>
            <p:cNvSpPr/>
            <p:nvPr/>
          </p:nvSpPr>
          <p:spPr>
            <a:xfrm>
              <a:off x="14244047" y="4581772"/>
              <a:ext cx="0" cy="318135"/>
            </a:xfrm>
            <a:custGeom>
              <a:avLst/>
              <a:gdLst/>
              <a:ahLst/>
              <a:cxnLst/>
              <a:rect l="l" t="t" r="r" b="b"/>
              <a:pathLst>
                <a:path h="318135">
                  <a:moveTo>
                    <a:pt x="0" y="317820"/>
                  </a:moveTo>
                  <a:lnTo>
                    <a:pt x="0" y="5235"/>
                  </a:lnTo>
                  <a:lnTo>
                    <a:pt x="0" y="0"/>
                  </a:lnTo>
                </a:path>
              </a:pathLst>
            </a:custGeom>
            <a:ln w="10470">
              <a:solidFill>
                <a:srgbClr val="4472C4"/>
              </a:solidFill>
            </a:ln>
          </p:spPr>
          <p:txBody>
            <a:bodyPr wrap="square" lIns="0" tIns="0" rIns="0" bIns="0" rtlCol="0"/>
            <a:lstStyle/>
            <a:p>
              <a:endParaRPr sz="637"/>
            </a:p>
          </p:txBody>
        </p:sp>
        <p:sp>
          <p:nvSpPr>
            <p:cNvPr id="189" name="object 189"/>
            <p:cNvSpPr/>
            <p:nvPr/>
          </p:nvSpPr>
          <p:spPr>
            <a:xfrm>
              <a:off x="14221535" y="4533256"/>
              <a:ext cx="45085" cy="45085"/>
            </a:xfrm>
            <a:custGeom>
              <a:avLst/>
              <a:gdLst/>
              <a:ahLst/>
              <a:cxnLst/>
              <a:rect l="l" t="t" r="r" b="b"/>
              <a:pathLst>
                <a:path w="45084" h="45085">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grpSp>
      <p:grpSp>
        <p:nvGrpSpPr>
          <p:cNvPr id="190" name="object 190"/>
          <p:cNvGrpSpPr/>
          <p:nvPr/>
        </p:nvGrpSpPr>
        <p:grpSpPr>
          <a:xfrm>
            <a:off x="6682184" y="2046058"/>
            <a:ext cx="214866" cy="485181"/>
            <a:chOff x="14671333" y="4519317"/>
            <a:chExt cx="472440" cy="1066800"/>
          </a:xfrm>
        </p:grpSpPr>
        <p:sp>
          <p:nvSpPr>
            <p:cNvPr id="191" name="object 191"/>
            <p:cNvSpPr/>
            <p:nvPr/>
          </p:nvSpPr>
          <p:spPr>
            <a:xfrm>
              <a:off x="14883861" y="5267882"/>
              <a:ext cx="0" cy="318135"/>
            </a:xfrm>
            <a:custGeom>
              <a:avLst/>
              <a:gdLst/>
              <a:ahLst/>
              <a:cxnLst/>
              <a:rect l="l" t="t" r="r" b="b"/>
              <a:pathLst>
                <a:path h="318135">
                  <a:moveTo>
                    <a:pt x="0" y="317820"/>
                  </a:moveTo>
                  <a:lnTo>
                    <a:pt x="0" y="5235"/>
                  </a:lnTo>
                  <a:lnTo>
                    <a:pt x="0" y="0"/>
                  </a:lnTo>
                </a:path>
              </a:pathLst>
            </a:custGeom>
            <a:ln w="10470">
              <a:solidFill>
                <a:srgbClr val="4472C4"/>
              </a:solidFill>
            </a:ln>
          </p:spPr>
          <p:txBody>
            <a:bodyPr wrap="square" lIns="0" tIns="0" rIns="0" bIns="0" rtlCol="0"/>
            <a:lstStyle/>
            <a:p>
              <a:endParaRPr sz="637"/>
            </a:p>
          </p:txBody>
        </p:sp>
        <p:sp>
          <p:nvSpPr>
            <p:cNvPr id="192" name="object 192"/>
            <p:cNvSpPr/>
            <p:nvPr/>
          </p:nvSpPr>
          <p:spPr>
            <a:xfrm>
              <a:off x="14861349" y="5219367"/>
              <a:ext cx="45085" cy="45085"/>
            </a:xfrm>
            <a:custGeom>
              <a:avLst/>
              <a:gdLst/>
              <a:ahLst/>
              <a:cxnLst/>
              <a:rect l="l" t="t" r="r" b="b"/>
              <a:pathLst>
                <a:path w="45084" h="45085">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sp>
          <p:nvSpPr>
            <p:cNvPr id="193" name="object 193"/>
            <p:cNvSpPr/>
            <p:nvPr/>
          </p:nvSpPr>
          <p:spPr>
            <a:xfrm>
              <a:off x="14681804" y="4873238"/>
              <a:ext cx="451484" cy="338455"/>
            </a:xfrm>
            <a:custGeom>
              <a:avLst/>
              <a:gdLst/>
              <a:ahLst/>
              <a:cxnLst/>
              <a:rect l="l" t="t" r="r" b="b"/>
              <a:pathLst>
                <a:path w="451484" h="338454">
                  <a:moveTo>
                    <a:pt x="451435" y="0"/>
                  </a:moveTo>
                  <a:lnTo>
                    <a:pt x="0" y="0"/>
                  </a:lnTo>
                  <a:lnTo>
                    <a:pt x="0" y="338460"/>
                  </a:lnTo>
                  <a:lnTo>
                    <a:pt x="451435" y="338460"/>
                  </a:lnTo>
                  <a:lnTo>
                    <a:pt x="451435" y="0"/>
                  </a:lnTo>
                  <a:close/>
                </a:path>
              </a:pathLst>
            </a:custGeom>
            <a:solidFill>
              <a:srgbClr val="FFC000"/>
            </a:solidFill>
          </p:spPr>
          <p:txBody>
            <a:bodyPr wrap="square" lIns="0" tIns="0" rIns="0" bIns="0" rtlCol="0"/>
            <a:lstStyle/>
            <a:p>
              <a:endParaRPr sz="637"/>
            </a:p>
          </p:txBody>
        </p:sp>
        <p:sp>
          <p:nvSpPr>
            <p:cNvPr id="194" name="object 194"/>
            <p:cNvSpPr/>
            <p:nvPr/>
          </p:nvSpPr>
          <p:spPr>
            <a:xfrm>
              <a:off x="14681804" y="4873239"/>
              <a:ext cx="451484" cy="338455"/>
            </a:xfrm>
            <a:custGeom>
              <a:avLst/>
              <a:gdLst/>
              <a:ahLst/>
              <a:cxnLst/>
              <a:rect l="l" t="t" r="r" b="b"/>
              <a:pathLst>
                <a:path w="451484" h="338454">
                  <a:moveTo>
                    <a:pt x="0" y="0"/>
                  </a:moveTo>
                  <a:lnTo>
                    <a:pt x="451435" y="0"/>
                  </a:lnTo>
                  <a:lnTo>
                    <a:pt x="451435" y="338460"/>
                  </a:lnTo>
                  <a:lnTo>
                    <a:pt x="0" y="338460"/>
                  </a:lnTo>
                  <a:lnTo>
                    <a:pt x="0" y="0"/>
                  </a:lnTo>
                  <a:close/>
                </a:path>
              </a:pathLst>
            </a:custGeom>
            <a:ln w="20941">
              <a:solidFill>
                <a:srgbClr val="BA8C00"/>
              </a:solidFill>
            </a:ln>
          </p:spPr>
          <p:txBody>
            <a:bodyPr wrap="square" lIns="0" tIns="0" rIns="0" bIns="0" rtlCol="0"/>
            <a:lstStyle/>
            <a:p>
              <a:endParaRPr sz="637"/>
            </a:p>
          </p:txBody>
        </p:sp>
        <p:sp>
          <p:nvSpPr>
            <p:cNvPr id="195" name="object 195"/>
            <p:cNvSpPr/>
            <p:nvPr/>
          </p:nvSpPr>
          <p:spPr>
            <a:xfrm>
              <a:off x="14865903" y="4567833"/>
              <a:ext cx="0" cy="318135"/>
            </a:xfrm>
            <a:custGeom>
              <a:avLst/>
              <a:gdLst/>
              <a:ahLst/>
              <a:cxnLst/>
              <a:rect l="l" t="t" r="r" b="b"/>
              <a:pathLst>
                <a:path h="318135">
                  <a:moveTo>
                    <a:pt x="0" y="317820"/>
                  </a:moveTo>
                  <a:lnTo>
                    <a:pt x="0" y="5235"/>
                  </a:lnTo>
                  <a:lnTo>
                    <a:pt x="0" y="0"/>
                  </a:lnTo>
                </a:path>
              </a:pathLst>
            </a:custGeom>
            <a:ln w="10470">
              <a:solidFill>
                <a:srgbClr val="4472C4"/>
              </a:solidFill>
            </a:ln>
          </p:spPr>
          <p:txBody>
            <a:bodyPr wrap="square" lIns="0" tIns="0" rIns="0" bIns="0" rtlCol="0"/>
            <a:lstStyle/>
            <a:p>
              <a:endParaRPr sz="637"/>
            </a:p>
          </p:txBody>
        </p:sp>
        <p:sp>
          <p:nvSpPr>
            <p:cNvPr id="196" name="object 196"/>
            <p:cNvSpPr/>
            <p:nvPr/>
          </p:nvSpPr>
          <p:spPr>
            <a:xfrm>
              <a:off x="14843391" y="4519317"/>
              <a:ext cx="45085" cy="45085"/>
            </a:xfrm>
            <a:custGeom>
              <a:avLst/>
              <a:gdLst/>
              <a:ahLst/>
              <a:cxnLst/>
              <a:rect l="l" t="t" r="r" b="b"/>
              <a:pathLst>
                <a:path w="45084" h="45085">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grpSp>
      <p:grpSp>
        <p:nvGrpSpPr>
          <p:cNvPr id="197" name="object 197"/>
          <p:cNvGrpSpPr/>
          <p:nvPr/>
        </p:nvGrpSpPr>
        <p:grpSpPr>
          <a:xfrm>
            <a:off x="6938341" y="2052397"/>
            <a:ext cx="214866" cy="485181"/>
            <a:chOff x="15234563" y="4533256"/>
            <a:chExt cx="472440" cy="1066800"/>
          </a:xfrm>
        </p:grpSpPr>
        <p:sp>
          <p:nvSpPr>
            <p:cNvPr id="198" name="object 198"/>
            <p:cNvSpPr/>
            <p:nvPr/>
          </p:nvSpPr>
          <p:spPr>
            <a:xfrm>
              <a:off x="15464252" y="5281821"/>
              <a:ext cx="0" cy="318135"/>
            </a:xfrm>
            <a:custGeom>
              <a:avLst/>
              <a:gdLst/>
              <a:ahLst/>
              <a:cxnLst/>
              <a:rect l="l" t="t" r="r" b="b"/>
              <a:pathLst>
                <a:path h="318135">
                  <a:moveTo>
                    <a:pt x="0" y="317820"/>
                  </a:moveTo>
                  <a:lnTo>
                    <a:pt x="0" y="5235"/>
                  </a:lnTo>
                  <a:lnTo>
                    <a:pt x="0" y="0"/>
                  </a:lnTo>
                </a:path>
              </a:pathLst>
            </a:custGeom>
            <a:ln w="10470">
              <a:solidFill>
                <a:srgbClr val="4472C4"/>
              </a:solidFill>
            </a:ln>
          </p:spPr>
          <p:txBody>
            <a:bodyPr wrap="square" lIns="0" tIns="0" rIns="0" bIns="0" rtlCol="0"/>
            <a:lstStyle/>
            <a:p>
              <a:endParaRPr sz="637"/>
            </a:p>
          </p:txBody>
        </p:sp>
        <p:sp>
          <p:nvSpPr>
            <p:cNvPr id="199" name="object 199"/>
            <p:cNvSpPr/>
            <p:nvPr/>
          </p:nvSpPr>
          <p:spPr>
            <a:xfrm>
              <a:off x="15441739" y="5233305"/>
              <a:ext cx="45085" cy="45085"/>
            </a:xfrm>
            <a:custGeom>
              <a:avLst/>
              <a:gdLst/>
              <a:ahLst/>
              <a:cxnLst/>
              <a:rect l="l" t="t" r="r" b="b"/>
              <a:pathLst>
                <a:path w="45084" h="45085">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sp>
          <p:nvSpPr>
            <p:cNvPr id="200" name="object 200"/>
            <p:cNvSpPr/>
            <p:nvPr/>
          </p:nvSpPr>
          <p:spPr>
            <a:xfrm>
              <a:off x="15245033" y="4873238"/>
              <a:ext cx="451484" cy="338455"/>
            </a:xfrm>
            <a:custGeom>
              <a:avLst/>
              <a:gdLst/>
              <a:ahLst/>
              <a:cxnLst/>
              <a:rect l="l" t="t" r="r" b="b"/>
              <a:pathLst>
                <a:path w="451484" h="338454">
                  <a:moveTo>
                    <a:pt x="451435" y="0"/>
                  </a:moveTo>
                  <a:lnTo>
                    <a:pt x="0" y="0"/>
                  </a:lnTo>
                  <a:lnTo>
                    <a:pt x="0" y="338460"/>
                  </a:lnTo>
                  <a:lnTo>
                    <a:pt x="451435" y="338460"/>
                  </a:lnTo>
                  <a:lnTo>
                    <a:pt x="451435" y="0"/>
                  </a:lnTo>
                  <a:close/>
                </a:path>
              </a:pathLst>
            </a:custGeom>
            <a:solidFill>
              <a:srgbClr val="FFC000"/>
            </a:solidFill>
          </p:spPr>
          <p:txBody>
            <a:bodyPr wrap="square" lIns="0" tIns="0" rIns="0" bIns="0" rtlCol="0"/>
            <a:lstStyle/>
            <a:p>
              <a:endParaRPr sz="637"/>
            </a:p>
          </p:txBody>
        </p:sp>
        <p:sp>
          <p:nvSpPr>
            <p:cNvPr id="201" name="object 201"/>
            <p:cNvSpPr/>
            <p:nvPr/>
          </p:nvSpPr>
          <p:spPr>
            <a:xfrm>
              <a:off x="15245034" y="4873238"/>
              <a:ext cx="451484" cy="338455"/>
            </a:xfrm>
            <a:custGeom>
              <a:avLst/>
              <a:gdLst/>
              <a:ahLst/>
              <a:cxnLst/>
              <a:rect l="l" t="t" r="r" b="b"/>
              <a:pathLst>
                <a:path w="451484" h="338454">
                  <a:moveTo>
                    <a:pt x="0" y="0"/>
                  </a:moveTo>
                  <a:lnTo>
                    <a:pt x="451435" y="0"/>
                  </a:lnTo>
                  <a:lnTo>
                    <a:pt x="451435" y="338460"/>
                  </a:lnTo>
                  <a:lnTo>
                    <a:pt x="0" y="338460"/>
                  </a:lnTo>
                  <a:lnTo>
                    <a:pt x="0" y="0"/>
                  </a:lnTo>
                  <a:close/>
                </a:path>
              </a:pathLst>
            </a:custGeom>
            <a:ln w="20941">
              <a:solidFill>
                <a:srgbClr val="BA8C00"/>
              </a:solidFill>
            </a:ln>
          </p:spPr>
          <p:txBody>
            <a:bodyPr wrap="square" lIns="0" tIns="0" rIns="0" bIns="0" rtlCol="0"/>
            <a:lstStyle/>
            <a:p>
              <a:endParaRPr sz="637"/>
            </a:p>
          </p:txBody>
        </p:sp>
        <p:sp>
          <p:nvSpPr>
            <p:cNvPr id="202" name="object 202"/>
            <p:cNvSpPr/>
            <p:nvPr/>
          </p:nvSpPr>
          <p:spPr>
            <a:xfrm>
              <a:off x="15446305" y="4581772"/>
              <a:ext cx="0" cy="318135"/>
            </a:xfrm>
            <a:custGeom>
              <a:avLst/>
              <a:gdLst/>
              <a:ahLst/>
              <a:cxnLst/>
              <a:rect l="l" t="t" r="r" b="b"/>
              <a:pathLst>
                <a:path h="318135">
                  <a:moveTo>
                    <a:pt x="0" y="317820"/>
                  </a:moveTo>
                  <a:lnTo>
                    <a:pt x="0" y="5235"/>
                  </a:lnTo>
                  <a:lnTo>
                    <a:pt x="0" y="0"/>
                  </a:lnTo>
                </a:path>
              </a:pathLst>
            </a:custGeom>
            <a:ln w="10470">
              <a:solidFill>
                <a:srgbClr val="4472C4"/>
              </a:solidFill>
            </a:ln>
          </p:spPr>
          <p:txBody>
            <a:bodyPr wrap="square" lIns="0" tIns="0" rIns="0" bIns="0" rtlCol="0"/>
            <a:lstStyle/>
            <a:p>
              <a:endParaRPr sz="637"/>
            </a:p>
          </p:txBody>
        </p:sp>
        <p:sp>
          <p:nvSpPr>
            <p:cNvPr id="203" name="object 203"/>
            <p:cNvSpPr/>
            <p:nvPr/>
          </p:nvSpPr>
          <p:spPr>
            <a:xfrm>
              <a:off x="15423792" y="4533256"/>
              <a:ext cx="45085" cy="45085"/>
            </a:xfrm>
            <a:custGeom>
              <a:avLst/>
              <a:gdLst/>
              <a:ahLst/>
              <a:cxnLst/>
              <a:rect l="l" t="t" r="r" b="b"/>
              <a:pathLst>
                <a:path w="45084" h="45085">
                  <a:moveTo>
                    <a:pt x="22512" y="0"/>
                  </a:moveTo>
                  <a:lnTo>
                    <a:pt x="0" y="45024"/>
                  </a:lnTo>
                  <a:lnTo>
                    <a:pt x="45024" y="45024"/>
                  </a:lnTo>
                  <a:lnTo>
                    <a:pt x="22512" y="0"/>
                  </a:lnTo>
                  <a:close/>
                </a:path>
              </a:pathLst>
            </a:custGeom>
            <a:solidFill>
              <a:srgbClr val="4472C4"/>
            </a:solidFill>
          </p:spPr>
          <p:txBody>
            <a:bodyPr wrap="square" lIns="0" tIns="0" rIns="0" bIns="0" rtlCol="0"/>
            <a:lstStyle/>
            <a:p>
              <a:endParaRPr sz="637"/>
            </a:p>
          </p:txBody>
        </p:sp>
      </p:grpSp>
      <p:sp>
        <p:nvSpPr>
          <p:cNvPr id="204" name="object 204"/>
          <p:cNvSpPr txBox="1"/>
          <p:nvPr/>
        </p:nvSpPr>
        <p:spPr>
          <a:xfrm>
            <a:off x="6112134" y="2855896"/>
            <a:ext cx="1028122" cy="134080"/>
          </a:xfrm>
          <a:prstGeom prst="rect">
            <a:avLst/>
          </a:prstGeom>
          <a:solidFill>
            <a:srgbClr val="4472C4"/>
          </a:solidFill>
          <a:ln w="20941">
            <a:solidFill>
              <a:srgbClr val="32538F"/>
            </a:solidFill>
          </a:ln>
        </p:spPr>
        <p:txBody>
          <a:bodyPr vert="horz" wrap="square" lIns="0" tIns="18483" rIns="0" bIns="0" rtlCol="0">
            <a:spAutoFit/>
          </a:bodyPr>
          <a:lstStyle/>
          <a:p>
            <a:pPr algn="ctr">
              <a:spcBef>
                <a:spcPts val="146"/>
              </a:spcBef>
            </a:pPr>
            <a:r>
              <a:rPr sz="750" spc="-5" dirty="0">
                <a:solidFill>
                  <a:srgbClr val="FFFFFF"/>
                </a:solidFill>
                <a:latin typeface="Calibri"/>
                <a:cs typeface="Calibri"/>
              </a:rPr>
              <a:t>layer1</a:t>
            </a:r>
            <a:endParaRPr sz="750">
              <a:latin typeface="Calibri"/>
              <a:cs typeface="Calibri"/>
            </a:endParaRPr>
          </a:p>
        </p:txBody>
      </p:sp>
      <p:sp>
        <p:nvSpPr>
          <p:cNvPr id="205" name="object 205"/>
          <p:cNvSpPr txBox="1"/>
          <p:nvPr/>
        </p:nvSpPr>
        <p:spPr>
          <a:xfrm>
            <a:off x="6107896" y="3300418"/>
            <a:ext cx="1359952" cy="213238"/>
          </a:xfrm>
          <a:prstGeom prst="rect">
            <a:avLst/>
          </a:prstGeom>
        </p:spPr>
        <p:txBody>
          <a:bodyPr vert="horz" wrap="square" lIns="0" tIns="6642" rIns="0" bIns="0" rtlCol="0">
            <a:spAutoFit/>
          </a:bodyPr>
          <a:lstStyle/>
          <a:p>
            <a:pPr marL="5776">
              <a:spcBef>
                <a:spcPts val="52"/>
              </a:spcBef>
              <a:tabLst>
                <a:tab pos="866394" algn="l"/>
                <a:tab pos="1050358" algn="l"/>
              </a:tabLst>
            </a:pPr>
            <a:r>
              <a:rPr sz="1342" dirty="0">
                <a:latin typeface="Calibri"/>
                <a:cs typeface="Calibri"/>
              </a:rPr>
              <a:t>&lt;s&gt;</a:t>
            </a:r>
            <a:r>
              <a:rPr sz="1342" spc="-2" dirty="0">
                <a:latin typeface="Calibri"/>
                <a:cs typeface="Calibri"/>
              </a:rPr>
              <a:t> </a:t>
            </a:r>
            <a:r>
              <a:rPr sz="1342" dirty="0">
                <a:latin typeface="Calibri"/>
                <a:cs typeface="Calibri"/>
              </a:rPr>
              <a:t>The </a:t>
            </a:r>
            <a:r>
              <a:rPr sz="1342" spc="-11" dirty="0">
                <a:latin typeface="Calibri"/>
                <a:cs typeface="Calibri"/>
              </a:rPr>
              <a:t>cat</a:t>
            </a:r>
            <a:r>
              <a:rPr sz="1342" dirty="0">
                <a:latin typeface="Calibri"/>
                <a:cs typeface="Calibri"/>
              </a:rPr>
              <a:t>	</a:t>
            </a:r>
            <a:r>
              <a:rPr sz="1342" spc="-11" dirty="0">
                <a:latin typeface="Calibri"/>
                <a:cs typeface="Calibri"/>
              </a:rPr>
              <a:t>is</a:t>
            </a:r>
            <a:r>
              <a:rPr sz="1342" dirty="0">
                <a:latin typeface="Calibri"/>
                <a:cs typeface="Calibri"/>
              </a:rPr>
              <a:t>	</a:t>
            </a:r>
            <a:r>
              <a:rPr sz="1342" spc="-9" dirty="0">
                <a:latin typeface="Calibri"/>
                <a:cs typeface="Calibri"/>
              </a:rPr>
              <a:t>cute</a:t>
            </a:r>
            <a:endParaRPr sz="1342">
              <a:latin typeface="Calibri"/>
              <a:cs typeface="Calibri"/>
            </a:endParaRPr>
          </a:p>
        </p:txBody>
      </p:sp>
      <p:sp>
        <p:nvSpPr>
          <p:cNvPr id="206" name="object 206"/>
          <p:cNvSpPr txBox="1"/>
          <p:nvPr/>
        </p:nvSpPr>
        <p:spPr>
          <a:xfrm>
            <a:off x="6057050" y="1791119"/>
            <a:ext cx="741057" cy="213238"/>
          </a:xfrm>
          <a:prstGeom prst="rect">
            <a:avLst/>
          </a:prstGeom>
        </p:spPr>
        <p:txBody>
          <a:bodyPr vert="horz" wrap="square" lIns="0" tIns="6642" rIns="0" bIns="0" rtlCol="0">
            <a:spAutoFit/>
          </a:bodyPr>
          <a:lstStyle/>
          <a:p>
            <a:pPr marL="5776">
              <a:spcBef>
                <a:spcPts val="52"/>
              </a:spcBef>
              <a:tabLst>
                <a:tab pos="341937" algn="l"/>
                <a:tab pos="628713" algn="l"/>
              </a:tabLst>
            </a:pPr>
            <a:r>
              <a:rPr sz="1342" spc="-11" dirty="0">
                <a:latin typeface="Calibri"/>
                <a:cs typeface="Calibri"/>
              </a:rPr>
              <a:t>The</a:t>
            </a:r>
            <a:r>
              <a:rPr sz="1342" dirty="0">
                <a:latin typeface="Calibri"/>
                <a:cs typeface="Calibri"/>
              </a:rPr>
              <a:t>	</a:t>
            </a:r>
            <a:r>
              <a:rPr sz="1342" spc="-11" dirty="0">
                <a:latin typeface="Calibri"/>
                <a:cs typeface="Calibri"/>
              </a:rPr>
              <a:t>cat</a:t>
            </a:r>
            <a:r>
              <a:rPr sz="1342" dirty="0">
                <a:latin typeface="Calibri"/>
                <a:cs typeface="Calibri"/>
              </a:rPr>
              <a:t>	</a:t>
            </a:r>
            <a:r>
              <a:rPr sz="1342" spc="-11" dirty="0">
                <a:latin typeface="Calibri"/>
                <a:cs typeface="Calibri"/>
              </a:rPr>
              <a:t>is</a:t>
            </a:r>
            <a:endParaRPr sz="1342">
              <a:latin typeface="Calibri"/>
              <a:cs typeface="Calibri"/>
            </a:endParaRPr>
          </a:p>
        </p:txBody>
      </p:sp>
      <p:sp>
        <p:nvSpPr>
          <p:cNvPr id="207" name="object 207"/>
          <p:cNvSpPr txBox="1"/>
          <p:nvPr/>
        </p:nvSpPr>
        <p:spPr>
          <a:xfrm>
            <a:off x="6902744" y="1791119"/>
            <a:ext cx="315079" cy="213238"/>
          </a:xfrm>
          <a:prstGeom prst="rect">
            <a:avLst/>
          </a:prstGeom>
        </p:spPr>
        <p:txBody>
          <a:bodyPr vert="horz" wrap="square" lIns="0" tIns="6642" rIns="0" bIns="0" rtlCol="0">
            <a:spAutoFit/>
          </a:bodyPr>
          <a:lstStyle/>
          <a:p>
            <a:pPr marL="5776">
              <a:spcBef>
                <a:spcPts val="52"/>
              </a:spcBef>
            </a:pPr>
            <a:r>
              <a:rPr sz="1342" spc="-9" dirty="0">
                <a:latin typeface="Calibri"/>
                <a:cs typeface="Calibri"/>
              </a:rPr>
              <a:t>cute</a:t>
            </a:r>
            <a:endParaRPr sz="1342">
              <a:latin typeface="Calibri"/>
              <a:cs typeface="Calibri"/>
            </a:endParaRPr>
          </a:p>
        </p:txBody>
      </p:sp>
      <p:sp>
        <p:nvSpPr>
          <p:cNvPr id="208" name="object 208"/>
          <p:cNvSpPr txBox="1"/>
          <p:nvPr/>
        </p:nvSpPr>
        <p:spPr>
          <a:xfrm>
            <a:off x="1036052" y="3923976"/>
            <a:ext cx="777157" cy="213238"/>
          </a:xfrm>
          <a:prstGeom prst="rect">
            <a:avLst/>
          </a:prstGeom>
        </p:spPr>
        <p:txBody>
          <a:bodyPr vert="horz" wrap="square" lIns="0" tIns="6642" rIns="0" bIns="0" rtlCol="0">
            <a:spAutoFit/>
          </a:bodyPr>
          <a:lstStyle/>
          <a:p>
            <a:pPr marL="5776">
              <a:spcBef>
                <a:spcPts val="52"/>
              </a:spcBef>
            </a:pPr>
            <a:r>
              <a:rPr sz="1342" spc="-9" dirty="0">
                <a:latin typeface="Calibri"/>
                <a:cs typeface="Calibri"/>
              </a:rPr>
              <a:t>Translation</a:t>
            </a:r>
            <a:endParaRPr sz="1342">
              <a:latin typeface="Calibri"/>
              <a:cs typeface="Calibri"/>
            </a:endParaRPr>
          </a:p>
        </p:txBody>
      </p:sp>
      <p:sp>
        <p:nvSpPr>
          <p:cNvPr id="209" name="object 209"/>
          <p:cNvSpPr txBox="1"/>
          <p:nvPr/>
        </p:nvSpPr>
        <p:spPr>
          <a:xfrm>
            <a:off x="2629971" y="3914645"/>
            <a:ext cx="856576" cy="213238"/>
          </a:xfrm>
          <a:prstGeom prst="rect">
            <a:avLst/>
          </a:prstGeom>
        </p:spPr>
        <p:txBody>
          <a:bodyPr vert="horz" wrap="square" lIns="0" tIns="6642" rIns="0" bIns="0" rtlCol="0">
            <a:spAutoFit/>
          </a:bodyPr>
          <a:lstStyle/>
          <a:p>
            <a:pPr marL="5776">
              <a:spcBef>
                <a:spcPts val="52"/>
              </a:spcBef>
            </a:pPr>
            <a:r>
              <a:rPr sz="1342" dirty="0">
                <a:latin typeface="Calibri"/>
                <a:cs typeface="Calibri"/>
              </a:rPr>
              <a:t>POS </a:t>
            </a:r>
            <a:r>
              <a:rPr sz="1342" spc="-5" dirty="0">
                <a:latin typeface="Calibri"/>
                <a:cs typeface="Calibri"/>
              </a:rPr>
              <a:t>Tagging</a:t>
            </a:r>
            <a:endParaRPr sz="1342">
              <a:latin typeface="Calibri"/>
              <a:cs typeface="Calibri"/>
            </a:endParaRPr>
          </a:p>
        </p:txBody>
      </p:sp>
      <p:sp>
        <p:nvSpPr>
          <p:cNvPr id="210" name="object 210"/>
          <p:cNvSpPr txBox="1"/>
          <p:nvPr/>
        </p:nvSpPr>
        <p:spPr>
          <a:xfrm>
            <a:off x="4385272" y="3914645"/>
            <a:ext cx="1221617" cy="213238"/>
          </a:xfrm>
          <a:prstGeom prst="rect">
            <a:avLst/>
          </a:prstGeom>
        </p:spPr>
        <p:txBody>
          <a:bodyPr vert="horz" wrap="square" lIns="0" tIns="6642" rIns="0" bIns="0" rtlCol="0">
            <a:spAutoFit/>
          </a:bodyPr>
          <a:lstStyle/>
          <a:p>
            <a:pPr marL="5776">
              <a:spcBef>
                <a:spcPts val="52"/>
              </a:spcBef>
            </a:pPr>
            <a:r>
              <a:rPr sz="1342" spc="-23" dirty="0">
                <a:latin typeface="Calibri"/>
                <a:cs typeface="Calibri"/>
              </a:rPr>
              <a:t>Text</a:t>
            </a:r>
            <a:r>
              <a:rPr sz="1342" spc="-48" dirty="0">
                <a:latin typeface="Calibri"/>
                <a:cs typeface="Calibri"/>
              </a:rPr>
              <a:t> </a:t>
            </a:r>
            <a:r>
              <a:rPr sz="1342" spc="-5" dirty="0">
                <a:latin typeface="Calibri"/>
                <a:cs typeface="Calibri"/>
              </a:rPr>
              <a:t>classification</a:t>
            </a:r>
            <a:endParaRPr sz="1342">
              <a:latin typeface="Calibri"/>
              <a:cs typeface="Calibri"/>
            </a:endParaRPr>
          </a:p>
        </p:txBody>
      </p:sp>
      <p:sp>
        <p:nvSpPr>
          <p:cNvPr id="211" name="object 211"/>
          <p:cNvSpPr txBox="1"/>
          <p:nvPr/>
        </p:nvSpPr>
        <p:spPr>
          <a:xfrm>
            <a:off x="6148946" y="3907396"/>
            <a:ext cx="1364284" cy="213238"/>
          </a:xfrm>
          <a:prstGeom prst="rect">
            <a:avLst/>
          </a:prstGeom>
        </p:spPr>
        <p:txBody>
          <a:bodyPr vert="horz" wrap="square" lIns="0" tIns="6642" rIns="0" bIns="0" rtlCol="0">
            <a:spAutoFit/>
          </a:bodyPr>
          <a:lstStyle/>
          <a:p>
            <a:pPr marL="5776">
              <a:spcBef>
                <a:spcPts val="52"/>
              </a:spcBef>
            </a:pPr>
            <a:r>
              <a:rPr sz="1342" dirty="0">
                <a:latin typeface="Calibri"/>
                <a:cs typeface="Calibri"/>
              </a:rPr>
              <a:t>Language</a:t>
            </a:r>
            <a:r>
              <a:rPr sz="1342" spc="-14" dirty="0">
                <a:latin typeface="Calibri"/>
                <a:cs typeface="Calibri"/>
              </a:rPr>
              <a:t> </a:t>
            </a:r>
            <a:r>
              <a:rPr sz="1342" spc="-5" dirty="0">
                <a:latin typeface="Calibri"/>
                <a:cs typeface="Calibri"/>
              </a:rPr>
              <a:t>modeling</a:t>
            </a:r>
            <a:endParaRPr sz="1342">
              <a:latin typeface="Calibri"/>
              <a:cs typeface="Calibri"/>
            </a:endParaRPr>
          </a:p>
        </p:txBody>
      </p:sp>
    </p:spTree>
    <p:extLst>
      <p:ext uri="{BB962C8B-B14F-4D97-AF65-F5344CB8AC3E}">
        <p14:creationId xmlns:p14="http://schemas.microsoft.com/office/powerpoint/2010/main" val="35450752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A7D82-5C9D-D177-F020-E56EB1B51B28}"/>
              </a:ext>
            </a:extLst>
          </p:cNvPr>
          <p:cNvSpPr>
            <a:spLocks noGrp="1"/>
          </p:cNvSpPr>
          <p:nvPr>
            <p:ph type="title"/>
          </p:nvPr>
        </p:nvSpPr>
        <p:spPr/>
        <p:txBody>
          <a:bodyPr>
            <a:normAutofit/>
          </a:bodyPr>
          <a:lstStyle/>
          <a:p>
            <a:r>
              <a:rPr lang="en-US" dirty="0"/>
              <a:t>Impact of Input-Output Mapping</a:t>
            </a:r>
          </a:p>
        </p:txBody>
      </p:sp>
      <p:sp>
        <p:nvSpPr>
          <p:cNvPr id="3" name="Content Placeholder 2">
            <a:extLst>
              <a:ext uri="{FF2B5EF4-FFF2-40B4-BE49-F238E27FC236}">
                <a16:creationId xmlns:a16="http://schemas.microsoft.com/office/drawing/2014/main" id="{7768521F-75A4-870C-2281-10B4208D8023}"/>
              </a:ext>
            </a:extLst>
          </p:cNvPr>
          <p:cNvSpPr>
            <a:spLocks noGrp="1"/>
          </p:cNvSpPr>
          <p:nvPr>
            <p:ph type="body" sz="quarter" idx="16"/>
          </p:nvPr>
        </p:nvSpPr>
        <p:spPr>
          <a:xfrm>
            <a:off x="533919" y="1390650"/>
            <a:ext cx="5336109" cy="3077573"/>
          </a:xfrm>
        </p:spPr>
        <p:txBody>
          <a:bodyPr>
            <a:normAutofit/>
          </a:bodyPr>
          <a:lstStyle/>
          <a:p>
            <a:r>
              <a:rPr lang="en-US" dirty="0"/>
              <a:t>Vary number of demonstrations.</a:t>
            </a:r>
          </a:p>
          <a:p>
            <a:r>
              <a:rPr lang="en-US" dirty="0"/>
              <a:t>Models see a small performance drop (0–5%) with random labels </a:t>
            </a:r>
          </a:p>
          <a:p>
            <a:endParaRPr lang="en-US" dirty="0"/>
          </a:p>
          <a:p>
            <a:r>
              <a:rPr lang="en-US" b="1" dirty="0"/>
              <a:t>Takeaway:</a:t>
            </a:r>
            <a:r>
              <a:rPr lang="en-US" dirty="0"/>
              <a:t> </a:t>
            </a:r>
          </a:p>
          <a:p>
            <a:pPr lvl="1"/>
            <a:r>
              <a:rPr lang="en-US" sz="1800" dirty="0"/>
              <a:t>Ground truth input-label mapping in the prompt is not as important as we thought!</a:t>
            </a:r>
          </a:p>
          <a:p>
            <a:pPr marL="342900" lvl="1" indent="0">
              <a:buNone/>
            </a:pPr>
            <a:endParaRPr lang="en-US" dirty="0"/>
          </a:p>
          <a:p>
            <a:endParaRPr lang="en-US" dirty="0"/>
          </a:p>
        </p:txBody>
      </p:sp>
      <p:pic>
        <p:nvPicPr>
          <p:cNvPr id="6" name="Picture 5" descr="Chart, line chart&#10;&#10;Description automatically generated">
            <a:extLst>
              <a:ext uri="{FF2B5EF4-FFF2-40B4-BE49-F238E27FC236}">
                <a16:creationId xmlns:a16="http://schemas.microsoft.com/office/drawing/2014/main" id="{896DDA7E-0B46-999A-87E5-EBAD31A919F4}"/>
              </a:ext>
            </a:extLst>
          </p:cNvPr>
          <p:cNvPicPr>
            <a:picLocks noChangeAspect="1"/>
          </p:cNvPicPr>
          <p:nvPr/>
        </p:nvPicPr>
        <p:blipFill>
          <a:blip r:embed="rId2"/>
          <a:stretch>
            <a:fillRect/>
          </a:stretch>
        </p:blipFill>
        <p:spPr>
          <a:xfrm>
            <a:off x="5751962" y="1452226"/>
            <a:ext cx="3189917" cy="2954420"/>
          </a:xfrm>
          <a:prstGeom prst="rect">
            <a:avLst/>
          </a:prstGeom>
        </p:spPr>
      </p:pic>
      <p:sp>
        <p:nvSpPr>
          <p:cNvPr id="4" name="object 14">
            <a:extLst>
              <a:ext uri="{FF2B5EF4-FFF2-40B4-BE49-F238E27FC236}">
                <a16:creationId xmlns:a16="http://schemas.microsoft.com/office/drawing/2014/main" id="{5F00D461-2C8D-53DD-7F67-24ECDC4A7BC6}"/>
              </a:ext>
            </a:extLst>
          </p:cNvPr>
          <p:cNvSpPr txBox="1"/>
          <p:nvPr/>
        </p:nvSpPr>
        <p:spPr>
          <a:xfrm>
            <a:off x="1130617" y="4945394"/>
            <a:ext cx="6882765" cy="178126"/>
          </a:xfrm>
          <a:prstGeom prst="rect">
            <a:avLst/>
          </a:prstGeom>
        </p:spPr>
        <p:txBody>
          <a:bodyPr vert="horz" wrap="square" lIns="0" tIns="0" rIns="0" bIns="0" rtlCol="0">
            <a:spAutoFit/>
          </a:bodyPr>
          <a:lstStyle/>
          <a:p>
            <a:pPr marL="12700" algn="ctr">
              <a:lnSpc>
                <a:spcPts val="1480"/>
              </a:lnSpc>
            </a:pPr>
            <a:r>
              <a:rPr lang="en-US" sz="1000" spc="-5" dirty="0">
                <a:solidFill>
                  <a:srgbClr val="424242"/>
                </a:solidFill>
                <a:latin typeface="Corbel" panose="020B0503020204020204" pitchFamily="34" charset="0"/>
              </a:rPr>
              <a:t>[</a:t>
            </a:r>
            <a:r>
              <a:rPr sz="1000" spc="-5" dirty="0">
                <a:solidFill>
                  <a:srgbClr val="424242"/>
                </a:solidFill>
                <a:latin typeface="Corbel" panose="020B0503020204020204" pitchFamily="34" charset="0"/>
                <a:hlinkClick r:id="rId3"/>
              </a:rPr>
              <a:t>"Rethinking the Role of Demonstrations: What </a:t>
            </a:r>
            <a:r>
              <a:rPr sz="1000" dirty="0">
                <a:solidFill>
                  <a:srgbClr val="424242"/>
                </a:solidFill>
                <a:latin typeface="Corbel" panose="020B0503020204020204" pitchFamily="34" charset="0"/>
                <a:hlinkClick r:id="rId3"/>
              </a:rPr>
              <a:t>Makes </a:t>
            </a:r>
            <a:r>
              <a:rPr sz="1000" spc="-5" dirty="0">
                <a:solidFill>
                  <a:srgbClr val="424242"/>
                </a:solidFill>
                <a:latin typeface="Corbel" panose="020B0503020204020204" pitchFamily="34" charset="0"/>
                <a:hlinkClick r:id="rId3"/>
              </a:rPr>
              <a:t>In-Context Learning</a:t>
            </a:r>
            <a:r>
              <a:rPr sz="1000" spc="-45" dirty="0">
                <a:solidFill>
                  <a:srgbClr val="424242"/>
                </a:solidFill>
                <a:latin typeface="Corbel" panose="020B0503020204020204" pitchFamily="34" charset="0"/>
                <a:hlinkClick r:id="rId3"/>
              </a:rPr>
              <a:t> </a:t>
            </a:r>
            <a:r>
              <a:rPr sz="1000" spc="-10" dirty="0">
                <a:solidFill>
                  <a:srgbClr val="424242"/>
                </a:solidFill>
                <a:latin typeface="Corbel" panose="020B0503020204020204" pitchFamily="34" charset="0"/>
                <a:hlinkClick r:id="rId3"/>
              </a:rPr>
              <a:t>Work?"</a:t>
            </a:r>
            <a:r>
              <a:rPr lang="en-US" sz="1000" spc="-10" dirty="0">
                <a:solidFill>
                  <a:srgbClr val="424242"/>
                </a:solidFill>
                <a:latin typeface="Corbel" panose="020B0503020204020204" pitchFamily="34" charset="0"/>
                <a:hlinkClick r:id="rId3"/>
              </a:rPr>
              <a:t> </a:t>
            </a:r>
            <a:r>
              <a:rPr lang="en-US" sz="1000" dirty="0">
                <a:solidFill>
                  <a:srgbClr val="FF5252"/>
                </a:solidFill>
                <a:uFill>
                  <a:solidFill>
                    <a:srgbClr val="FF5252"/>
                  </a:solidFill>
                </a:uFill>
                <a:latin typeface="Corbel" panose="020B0503020204020204" pitchFamily="34" charset="0"/>
                <a:hlinkClick r:id="rId3"/>
              </a:rPr>
              <a:t>Min </a:t>
            </a:r>
            <a:r>
              <a:rPr lang="en-US" sz="1000" spc="-5" dirty="0">
                <a:solidFill>
                  <a:srgbClr val="FF5252"/>
                </a:solidFill>
                <a:uFill>
                  <a:solidFill>
                    <a:srgbClr val="FF5252"/>
                  </a:solidFill>
                </a:uFill>
                <a:latin typeface="Corbel" panose="020B0503020204020204" pitchFamily="34" charset="0"/>
                <a:hlinkClick r:id="rId3"/>
              </a:rPr>
              <a:t>et al. 2022</a:t>
            </a:r>
            <a:r>
              <a:rPr lang="en-US" sz="1000" spc="-5" dirty="0">
                <a:solidFill>
                  <a:srgbClr val="424242"/>
                </a:solidFill>
                <a:latin typeface="Corbel" panose="020B0503020204020204" pitchFamily="34" charset="0"/>
                <a:hlinkClick r:id="rId3"/>
              </a:rPr>
              <a:t>.</a:t>
            </a:r>
            <a:r>
              <a:rPr lang="en-US" sz="1000" spc="-5" dirty="0">
                <a:solidFill>
                  <a:srgbClr val="424242"/>
                </a:solidFill>
                <a:latin typeface="Corbel" panose="020B0503020204020204" pitchFamily="34" charset="0"/>
              </a:rPr>
              <a:t>]</a:t>
            </a:r>
            <a:endParaRPr sz="1000" dirty="0">
              <a:latin typeface="Corbel" panose="020B0503020204020204" pitchFamily="34" charset="0"/>
            </a:endParaRPr>
          </a:p>
        </p:txBody>
      </p:sp>
    </p:spTree>
    <p:extLst>
      <p:ext uri="{BB962C8B-B14F-4D97-AF65-F5344CB8AC3E}">
        <p14:creationId xmlns:p14="http://schemas.microsoft.com/office/powerpoint/2010/main" val="20802640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lang="en-US" dirty="0"/>
              <a:t>Summary Thus Far </a:t>
            </a:r>
            <a:endParaRPr dirty="0"/>
          </a:p>
        </p:txBody>
      </p:sp>
      <p:sp>
        <p:nvSpPr>
          <p:cNvPr id="6" name="Content Placeholder 5">
            <a:extLst>
              <a:ext uri="{FF2B5EF4-FFF2-40B4-BE49-F238E27FC236}">
                <a16:creationId xmlns:a16="http://schemas.microsoft.com/office/drawing/2014/main" id="{8AC003F3-C006-3246-2132-D8D6F6395C3C}"/>
              </a:ext>
            </a:extLst>
          </p:cNvPr>
          <p:cNvSpPr>
            <a:spLocks noGrp="1"/>
          </p:cNvSpPr>
          <p:nvPr>
            <p:ph type="body" sz="quarter" idx="16"/>
          </p:nvPr>
        </p:nvSpPr>
        <p:spPr/>
        <p:txBody>
          <a:bodyPr>
            <a:normAutofit/>
          </a:bodyPr>
          <a:lstStyle/>
          <a:p>
            <a:pPr marL="379095" marR="5080" indent="-367030">
              <a:lnSpc>
                <a:spcPct val="114999"/>
              </a:lnSpc>
              <a:spcBef>
                <a:spcPts val="100"/>
              </a:spcBef>
              <a:buFont typeface="Arial"/>
              <a:buChar char="●"/>
              <a:tabLst>
                <a:tab pos="379095" algn="l"/>
                <a:tab pos="379730" algn="l"/>
              </a:tabLst>
            </a:pPr>
            <a:r>
              <a:rPr lang="en-US" sz="2000" spc="5" dirty="0">
                <a:latin typeface="Corbel" panose="020B0503020204020204" pitchFamily="34" charset="0"/>
                <a:cs typeface="FreeSans"/>
              </a:rPr>
              <a:t>In-context </a:t>
            </a:r>
            <a:r>
              <a:rPr lang="en-US" sz="2000" spc="15" dirty="0">
                <a:latin typeface="Corbel" panose="020B0503020204020204" pitchFamily="34" charset="0"/>
                <a:cs typeface="FreeSans"/>
              </a:rPr>
              <a:t>learning, while being fascinating, is </a:t>
            </a:r>
            <a:r>
              <a:rPr lang="en-US" sz="2000" spc="20" dirty="0">
                <a:latin typeface="Corbel" panose="020B0503020204020204" pitchFamily="34" charset="0"/>
                <a:cs typeface="FreeSans"/>
              </a:rPr>
              <a:t>highly</a:t>
            </a:r>
            <a:r>
              <a:rPr lang="en-US" sz="2000" spc="35" dirty="0">
                <a:latin typeface="Corbel" panose="020B0503020204020204" pitchFamily="34" charset="0"/>
                <a:cs typeface="FreeSans"/>
              </a:rPr>
              <a:t> </a:t>
            </a:r>
            <a:r>
              <a:rPr lang="en-US" sz="2000" spc="15" dirty="0">
                <a:latin typeface="Corbel" panose="020B0503020204020204" pitchFamily="34" charset="0"/>
                <a:cs typeface="FreeSans"/>
              </a:rPr>
              <a:t>unstable/brittle. </a:t>
            </a:r>
          </a:p>
          <a:p>
            <a:pPr marL="379095" marR="5080" indent="-367030">
              <a:lnSpc>
                <a:spcPct val="114999"/>
              </a:lnSpc>
              <a:spcBef>
                <a:spcPts val="100"/>
              </a:spcBef>
              <a:buFont typeface="Arial"/>
              <a:buChar char="●"/>
              <a:tabLst>
                <a:tab pos="379095" algn="l"/>
                <a:tab pos="379730" algn="l"/>
              </a:tabLst>
            </a:pPr>
            <a:endParaRPr lang="en-US" sz="2000" spc="15" dirty="0">
              <a:latin typeface="Corbel" panose="020B0503020204020204" pitchFamily="34" charset="0"/>
              <a:cs typeface="FreeSans"/>
            </a:endParaRPr>
          </a:p>
          <a:p>
            <a:pPr marL="379095" marR="5080" indent="-367030">
              <a:lnSpc>
                <a:spcPct val="114999"/>
              </a:lnSpc>
              <a:spcBef>
                <a:spcPts val="100"/>
              </a:spcBef>
              <a:buFont typeface="Arial"/>
              <a:buChar char="●"/>
              <a:tabLst>
                <a:tab pos="379095" algn="l"/>
                <a:tab pos="379730" algn="l"/>
              </a:tabLst>
            </a:pPr>
            <a:endParaRPr lang="en-US" sz="2000" spc="15" dirty="0">
              <a:latin typeface="Corbel" panose="020B0503020204020204" pitchFamily="34" charset="0"/>
              <a:cs typeface="FreeSans"/>
            </a:endParaRPr>
          </a:p>
          <a:p>
            <a:pPr marL="379095" marR="5080" indent="-367030">
              <a:lnSpc>
                <a:spcPct val="114999"/>
              </a:lnSpc>
              <a:spcBef>
                <a:spcPts val="100"/>
              </a:spcBef>
              <a:buFont typeface="Arial"/>
              <a:buChar char="●"/>
              <a:tabLst>
                <a:tab pos="379095" algn="l"/>
                <a:tab pos="379730" algn="l"/>
              </a:tabLst>
            </a:pPr>
            <a:r>
              <a:rPr lang="en-US" sz="2000" dirty="0">
                <a:latin typeface="Corbel" panose="020B0503020204020204" pitchFamily="34" charset="0"/>
                <a:cs typeface="FreeSans"/>
              </a:rPr>
              <a:t>Next: why does ICL emerge? </a:t>
            </a:r>
          </a:p>
        </p:txBody>
      </p:sp>
      <p:sp>
        <p:nvSpPr>
          <p:cNvPr id="5" name="Google Shape;138;g1501cc781cf_0_0">
            <a:extLst>
              <a:ext uri="{FF2B5EF4-FFF2-40B4-BE49-F238E27FC236}">
                <a16:creationId xmlns:a16="http://schemas.microsoft.com/office/drawing/2014/main" id="{490667F4-685D-A530-56A6-2293B08AA8A4}"/>
              </a:ext>
            </a:extLst>
          </p:cNvPr>
          <p:cNvSpPr txBox="1"/>
          <p:nvPr/>
        </p:nvSpPr>
        <p:spPr>
          <a:xfrm>
            <a:off x="2586780" y="4865004"/>
            <a:ext cx="349823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dirty="0">
                <a:latin typeface="Corbel"/>
                <a:ea typeface="Corbel"/>
                <a:cs typeface="Corbel"/>
                <a:sym typeface="Corbel"/>
              </a:rPr>
              <a:t>[</a:t>
            </a:r>
            <a:r>
              <a:rPr lang="en-US" sz="900" dirty="0">
                <a:latin typeface="Corbel"/>
                <a:ea typeface="Corbel"/>
                <a:cs typeface="Corbel"/>
                <a:sym typeface="Corbel"/>
                <a:hlinkClick r:id="rId2"/>
              </a:rPr>
              <a:t>ACL 2022 Tutorial </a:t>
            </a:r>
            <a:r>
              <a:rPr lang="en-US" sz="900" dirty="0" err="1">
                <a:latin typeface="Corbel"/>
                <a:ea typeface="Corbel"/>
                <a:cs typeface="Corbel"/>
                <a:sym typeface="Corbel"/>
                <a:hlinkClick r:id="rId2"/>
              </a:rPr>
              <a:t>Beltagy</a:t>
            </a:r>
            <a:r>
              <a:rPr lang="en-US" sz="900" dirty="0">
                <a:latin typeface="Corbel"/>
                <a:ea typeface="Corbel"/>
                <a:cs typeface="Corbel"/>
                <a:sym typeface="Corbel"/>
                <a:hlinkClick r:id="rId2"/>
              </a:rPr>
              <a:t>, Cohan, Logan IV, Min and Singh</a:t>
            </a:r>
            <a:r>
              <a:rPr lang="en" sz="900" dirty="0">
                <a:latin typeface="Corbel"/>
                <a:ea typeface="Corbel"/>
                <a:cs typeface="Corbel"/>
                <a:sym typeface="Corbel"/>
              </a:rPr>
              <a:t>]</a:t>
            </a:r>
            <a:endParaRPr sz="900" dirty="0">
              <a:latin typeface="Corbel"/>
              <a:ea typeface="Corbel"/>
              <a:cs typeface="Corbel"/>
              <a:sym typeface="Corbe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743F95-7DCF-54FE-670B-47521C3C019C}"/>
              </a:ext>
            </a:extLst>
          </p:cNvPr>
          <p:cNvSpPr>
            <a:spLocks noGrp="1"/>
          </p:cNvSpPr>
          <p:nvPr>
            <p:ph type="body" sz="quarter" idx="16"/>
          </p:nvPr>
        </p:nvSpPr>
        <p:spPr/>
        <p:txBody>
          <a:bodyPr anchor="ctr"/>
          <a:lstStyle/>
          <a:p>
            <a:pPr algn="ctr"/>
            <a:r>
              <a:rPr lang="en-US" sz="4800" dirty="0"/>
              <a:t>Why Does ICL Emerge?</a:t>
            </a:r>
          </a:p>
        </p:txBody>
      </p:sp>
      <p:sp>
        <p:nvSpPr>
          <p:cNvPr id="3" name="Text Placeholder 2">
            <a:extLst>
              <a:ext uri="{FF2B5EF4-FFF2-40B4-BE49-F238E27FC236}">
                <a16:creationId xmlns:a16="http://schemas.microsoft.com/office/drawing/2014/main" id="{221D3317-95BE-220F-3628-725D12F35D7F}"/>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1359813283"/>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3B034-26D7-8DAD-7F8D-4F915FA798D3}"/>
              </a:ext>
            </a:extLst>
          </p:cNvPr>
          <p:cNvSpPr>
            <a:spLocks noGrp="1"/>
          </p:cNvSpPr>
          <p:nvPr>
            <p:ph type="title"/>
          </p:nvPr>
        </p:nvSpPr>
        <p:spPr/>
        <p:txBody>
          <a:bodyPr/>
          <a:lstStyle/>
          <a:p>
            <a:r>
              <a:rPr lang="en-US" dirty="0"/>
              <a:t>Why Does ICL Emerge? </a:t>
            </a:r>
          </a:p>
        </p:txBody>
      </p:sp>
      <p:sp>
        <p:nvSpPr>
          <p:cNvPr id="3" name="Text Placeholder 2">
            <a:extLst>
              <a:ext uri="{FF2B5EF4-FFF2-40B4-BE49-F238E27FC236}">
                <a16:creationId xmlns:a16="http://schemas.microsoft.com/office/drawing/2014/main" id="{1D405007-6F62-AE91-4C23-49C4CD9DB80E}"/>
              </a:ext>
            </a:extLst>
          </p:cNvPr>
          <p:cNvSpPr>
            <a:spLocks noGrp="1"/>
          </p:cNvSpPr>
          <p:nvPr>
            <p:ph type="body" sz="quarter" idx="16"/>
          </p:nvPr>
        </p:nvSpPr>
        <p:spPr/>
        <p:txBody>
          <a:bodyPr/>
          <a:lstStyle/>
          <a:p>
            <a:r>
              <a:rPr lang="en-US" dirty="0"/>
              <a:t>We don’t know! </a:t>
            </a:r>
          </a:p>
          <a:p>
            <a:r>
              <a:rPr lang="en-US" dirty="0"/>
              <a:t>We have partial empirical explanations. </a:t>
            </a:r>
          </a:p>
          <a:p>
            <a:r>
              <a:rPr lang="en-US" dirty="0"/>
              <a:t>And some theoretical analogies. </a:t>
            </a:r>
          </a:p>
          <a:p>
            <a:r>
              <a:rPr lang="en-US" dirty="0"/>
              <a:t>But none of them fully explain ICL. </a:t>
            </a:r>
          </a:p>
        </p:txBody>
      </p:sp>
    </p:spTree>
    <p:extLst>
      <p:ext uri="{BB962C8B-B14F-4D97-AF65-F5344CB8AC3E}">
        <p14:creationId xmlns:p14="http://schemas.microsoft.com/office/powerpoint/2010/main" val="13911888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5E72A-CC30-164D-F05F-2A7BC31D311B}"/>
              </a:ext>
            </a:extLst>
          </p:cNvPr>
          <p:cNvSpPr>
            <a:spLocks noGrp="1"/>
          </p:cNvSpPr>
          <p:nvPr>
            <p:ph type="title"/>
          </p:nvPr>
        </p:nvSpPr>
        <p:spPr/>
        <p:txBody>
          <a:bodyPr/>
          <a:lstStyle/>
          <a:p>
            <a:r>
              <a:rPr lang="en-US" dirty="0"/>
              <a:t>ICL Emerges Due to Parallel Structures in Pre-training</a:t>
            </a:r>
          </a:p>
        </p:txBody>
      </p:sp>
      <p:sp>
        <p:nvSpPr>
          <p:cNvPr id="3" name="Text Placeholder 2">
            <a:extLst>
              <a:ext uri="{FF2B5EF4-FFF2-40B4-BE49-F238E27FC236}">
                <a16:creationId xmlns:a16="http://schemas.microsoft.com/office/drawing/2014/main" id="{6D58CC7A-3F83-8F47-46D9-B220AD990955}"/>
              </a:ext>
            </a:extLst>
          </p:cNvPr>
          <p:cNvSpPr>
            <a:spLocks noGrp="1"/>
          </p:cNvSpPr>
          <p:nvPr>
            <p:ph type="body" sz="quarter" idx="16"/>
          </p:nvPr>
        </p:nvSpPr>
        <p:spPr>
          <a:xfrm>
            <a:off x="533919" y="1390650"/>
            <a:ext cx="3590820" cy="3077573"/>
          </a:xfrm>
        </p:spPr>
        <p:txBody>
          <a:bodyPr/>
          <a:lstStyle/>
          <a:p>
            <a:r>
              <a:rPr lang="en-US" dirty="0"/>
              <a:t>Natural text is abundant with “parallel structure”. </a:t>
            </a:r>
          </a:p>
          <a:p>
            <a:pPr lvl="1"/>
            <a:r>
              <a:rPr lang="en-US" dirty="0"/>
              <a:t>Various forms of coreference </a:t>
            </a:r>
          </a:p>
          <a:p>
            <a:pPr lvl="1"/>
            <a:r>
              <a:rPr lang="en-US" dirty="0"/>
              <a:t>Tables </a:t>
            </a:r>
          </a:p>
          <a:p>
            <a:pPr lvl="1"/>
            <a:r>
              <a:rPr lang="en-US" dirty="0"/>
              <a:t>Lists</a:t>
            </a:r>
          </a:p>
          <a:p>
            <a:pPr lvl="1"/>
            <a:r>
              <a:rPr lang="en-US" dirty="0"/>
              <a:t>…</a:t>
            </a:r>
          </a:p>
          <a:p>
            <a:endParaRPr lang="en-US" dirty="0"/>
          </a:p>
          <a:p>
            <a:r>
              <a:rPr lang="en-US" b="1" dirty="0"/>
              <a:t>Hypothesis: </a:t>
            </a:r>
            <a:r>
              <a:rPr lang="en-US" dirty="0"/>
              <a:t>Such parallel structure is essential for the emergence of ICL. </a:t>
            </a:r>
          </a:p>
        </p:txBody>
      </p:sp>
      <p:pic>
        <p:nvPicPr>
          <p:cNvPr id="5" name="Picture 4" descr="A close up of a text&#10;&#10;Description automatically generated">
            <a:extLst>
              <a:ext uri="{FF2B5EF4-FFF2-40B4-BE49-F238E27FC236}">
                <a16:creationId xmlns:a16="http://schemas.microsoft.com/office/drawing/2014/main" id="{A92703ED-FCC7-1AB4-CFE7-40D1A517F88F}"/>
              </a:ext>
            </a:extLst>
          </p:cNvPr>
          <p:cNvPicPr>
            <a:picLocks noChangeAspect="1"/>
          </p:cNvPicPr>
          <p:nvPr/>
        </p:nvPicPr>
        <p:blipFill rotWithShape="1">
          <a:blip r:embed="rId2"/>
          <a:srcRect l="5140" r="5339"/>
          <a:stretch/>
        </p:blipFill>
        <p:spPr>
          <a:xfrm>
            <a:off x="3985591" y="1185726"/>
            <a:ext cx="5049078" cy="2906931"/>
          </a:xfrm>
          <a:prstGeom prst="rect">
            <a:avLst/>
          </a:prstGeom>
        </p:spPr>
      </p:pic>
      <p:sp>
        <p:nvSpPr>
          <p:cNvPr id="7" name="TextBox 6">
            <a:extLst>
              <a:ext uri="{FF2B5EF4-FFF2-40B4-BE49-F238E27FC236}">
                <a16:creationId xmlns:a16="http://schemas.microsoft.com/office/drawing/2014/main" id="{0CB37E1C-4E97-E7FA-959A-FDFFE3389059}"/>
              </a:ext>
            </a:extLst>
          </p:cNvPr>
          <p:cNvSpPr txBox="1"/>
          <p:nvPr/>
        </p:nvSpPr>
        <p:spPr>
          <a:xfrm>
            <a:off x="795130" y="4771748"/>
            <a:ext cx="7335078" cy="307777"/>
          </a:xfrm>
          <a:prstGeom prst="rect">
            <a:avLst/>
          </a:prstGeom>
          <a:solidFill>
            <a:schemeClr val="bg1"/>
          </a:solidFill>
        </p:spPr>
        <p:txBody>
          <a:bodyPr wrap="square">
            <a:spAutoFit/>
          </a:bodyPr>
          <a:lstStyle/>
          <a:p>
            <a:pPr algn="ctr"/>
            <a:r>
              <a:rPr lang="en-US" dirty="0"/>
              <a:t>Parallel Structures in Pre-training Data Yield In-Context Learning, 2024</a:t>
            </a:r>
          </a:p>
        </p:txBody>
      </p:sp>
    </p:spTree>
    <p:extLst>
      <p:ext uri="{BB962C8B-B14F-4D97-AF65-F5344CB8AC3E}">
        <p14:creationId xmlns:p14="http://schemas.microsoft.com/office/powerpoint/2010/main" val="16702937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44AC3-A8F1-C7D7-9B7B-DAB575DA4345}"/>
              </a:ext>
            </a:extLst>
          </p:cNvPr>
          <p:cNvSpPr>
            <a:spLocks noGrp="1"/>
          </p:cNvSpPr>
          <p:nvPr>
            <p:ph type="title"/>
          </p:nvPr>
        </p:nvSpPr>
        <p:spPr/>
        <p:txBody>
          <a:bodyPr>
            <a:normAutofit fontScale="90000"/>
          </a:bodyPr>
          <a:lstStyle/>
          <a:p>
            <a:r>
              <a:rPr lang="en-US" dirty="0"/>
              <a:t>In-context Learning as Bayesian Inference </a:t>
            </a:r>
          </a:p>
        </p:txBody>
      </p:sp>
      <p:sp>
        <p:nvSpPr>
          <p:cNvPr id="3" name="Content Placeholder 2">
            <a:extLst>
              <a:ext uri="{FF2B5EF4-FFF2-40B4-BE49-F238E27FC236}">
                <a16:creationId xmlns:a16="http://schemas.microsoft.com/office/drawing/2014/main" id="{E127EF48-F37F-5238-C33F-71E6C59AACDE}"/>
              </a:ext>
            </a:extLst>
          </p:cNvPr>
          <p:cNvSpPr>
            <a:spLocks noGrp="1"/>
          </p:cNvSpPr>
          <p:nvPr>
            <p:ph type="body" sz="quarter" idx="16"/>
          </p:nvPr>
        </p:nvSpPr>
        <p:spPr/>
        <p:txBody>
          <a:bodyPr>
            <a:normAutofit fontScale="77500" lnSpcReduction="20000"/>
          </a:bodyPr>
          <a:lstStyle/>
          <a:p>
            <a:r>
              <a:rPr lang="en-US" dirty="0">
                <a:hlinkClick r:id="rId2"/>
              </a:rPr>
              <a:t>(Xie et al., 2022) </a:t>
            </a:r>
            <a:r>
              <a:rPr lang="en-US" dirty="0"/>
              <a:t> try to explain ICL as an implicit Bayesian inference.</a:t>
            </a:r>
            <a:br>
              <a:rPr lang="en-US" dirty="0"/>
            </a:br>
            <a:endParaRPr lang="en-US" dirty="0"/>
          </a:p>
          <a:p>
            <a:pPr marL="114300" indent="0">
              <a:buNone/>
            </a:pPr>
            <a:r>
              <a:rPr lang="en-US" b="1" dirty="0"/>
              <a:t>Idea: </a:t>
            </a:r>
          </a:p>
          <a:p>
            <a:r>
              <a:rPr lang="en-US" dirty="0"/>
              <a:t>(Pre-trained LM learn to represent </a:t>
            </a:r>
            <a:r>
              <a:rPr lang="en-US" dirty="0">
                <a:solidFill>
                  <a:srgbClr val="C00000"/>
                </a:solidFill>
              </a:rPr>
              <a:t>“concepts”</a:t>
            </a:r>
            <a:r>
              <a:rPr lang="en-US" dirty="0"/>
              <a:t>, i.e. the ideas described by words. </a:t>
            </a:r>
          </a:p>
          <a:p>
            <a:r>
              <a:rPr lang="en-US" dirty="0"/>
              <a:t>ICL enables LMs to </a:t>
            </a:r>
            <a:r>
              <a:rPr lang="en-US" dirty="0">
                <a:solidFill>
                  <a:srgbClr val="C00000"/>
                </a:solidFill>
              </a:rPr>
              <a:t>“locate” the learned concepts</a:t>
            </a:r>
            <a:r>
              <a:rPr lang="en-US" dirty="0"/>
              <a:t>.</a:t>
            </a:r>
          </a:p>
          <a:p>
            <a:pPr lvl="1"/>
            <a:endParaRPr lang="en-US" dirty="0"/>
          </a:p>
          <a:p>
            <a:r>
              <a:rPr lang="en-US" dirty="0"/>
              <a:t>Can formulate this intuition as a </a:t>
            </a:r>
            <a:r>
              <a:rPr lang="en-US" dirty="0">
                <a:solidFill>
                  <a:srgbClr val="C00000"/>
                </a:solidFill>
              </a:rPr>
              <a:t>Bayesian inference</a:t>
            </a:r>
            <a:r>
              <a:rPr lang="en-US" dirty="0"/>
              <a:t> </a:t>
            </a:r>
          </a:p>
          <a:p>
            <a:pPr lvl="1"/>
            <a:r>
              <a:rPr lang="en-US" sz="1600" dirty="0">
                <a:solidFill>
                  <a:srgbClr val="C00000"/>
                </a:solidFill>
              </a:rPr>
              <a:t>Prior </a:t>
            </a:r>
            <a:r>
              <a:rPr lang="en-US" sz="1600" dirty="0"/>
              <a:t>over latent “concepts”</a:t>
            </a:r>
          </a:p>
          <a:p>
            <a:pPr lvl="1"/>
            <a:r>
              <a:rPr lang="en-US" sz="1600" dirty="0">
                <a:solidFill>
                  <a:srgbClr val="C00000"/>
                </a:solidFill>
              </a:rPr>
              <a:t>Likelihood</a:t>
            </a:r>
            <a:r>
              <a:rPr lang="en-US" sz="1600" dirty="0"/>
              <a:t> describes connection between </a:t>
            </a:r>
            <a:r>
              <a:rPr lang="en-US" sz="1600" dirty="0">
                <a:solidFill>
                  <a:srgbClr val="C00000"/>
                </a:solidFill>
              </a:rPr>
              <a:t>text</a:t>
            </a:r>
            <a:r>
              <a:rPr lang="en-US" sz="1600" dirty="0"/>
              <a:t> and </a:t>
            </a:r>
            <a:r>
              <a:rPr lang="en-US" sz="1600" dirty="0">
                <a:solidFill>
                  <a:srgbClr val="C00000"/>
                </a:solidFill>
              </a:rPr>
              <a:t>concepts</a:t>
            </a:r>
            <a:r>
              <a:rPr lang="en-US" sz="1600" dirty="0"/>
              <a:t> </a:t>
            </a:r>
          </a:p>
          <a:p>
            <a:pPr lvl="1"/>
            <a:r>
              <a:rPr lang="en-US" sz="1600" dirty="0"/>
              <a:t>Given an incomplete doc, use Bayes formula to infer what </a:t>
            </a:r>
            <a:br>
              <a:rPr lang="en-US" sz="1600" dirty="0"/>
            </a:br>
            <a:r>
              <a:rPr lang="en-US" sz="1600" dirty="0"/>
              <a:t>concept is likely it is generated from and then complete </a:t>
            </a:r>
            <a:br>
              <a:rPr lang="en-US" sz="1600" dirty="0"/>
            </a:br>
            <a:r>
              <a:rPr lang="en-US" sz="1600" dirty="0"/>
              <a:t>the document. </a:t>
            </a:r>
            <a:br>
              <a:rPr lang="en-US" sz="1600" dirty="0"/>
            </a:br>
            <a:endParaRPr lang="en-US" sz="1600" dirty="0"/>
          </a:p>
          <a:p>
            <a:r>
              <a:rPr lang="en-US" dirty="0">
                <a:solidFill>
                  <a:schemeClr val="tx1">
                    <a:lumMod val="75000"/>
                    <a:lumOff val="25000"/>
                  </a:schemeClr>
                </a:solidFill>
              </a:rPr>
              <a:t>Does not explain everything. </a:t>
            </a:r>
          </a:p>
          <a:p>
            <a:pPr lvl="1"/>
            <a:r>
              <a:rPr lang="en-US" dirty="0">
                <a:solidFill>
                  <a:schemeClr val="tx1">
                    <a:lumMod val="75000"/>
                    <a:lumOff val="25000"/>
                  </a:schemeClr>
                </a:solidFill>
              </a:rPr>
              <a:t>GPT-3 can handle “unseen” concepts </a:t>
            </a:r>
          </a:p>
        </p:txBody>
      </p:sp>
      <mc:AlternateContent xmlns:mc="http://schemas.openxmlformats.org/markup-compatibility/2006" xmlns:a14="http://schemas.microsoft.com/office/drawing/2010/main">
        <mc:Choice Requires="a14">
          <p:sp>
            <p:nvSpPr>
              <p:cNvPr id="4" name="Oval 3">
                <a:extLst>
                  <a:ext uri="{FF2B5EF4-FFF2-40B4-BE49-F238E27FC236}">
                    <a16:creationId xmlns:a16="http://schemas.microsoft.com/office/drawing/2014/main" id="{EE0A4ECC-5FB0-6A91-AB5A-854B3CB4D161}"/>
                  </a:ext>
                </a:extLst>
              </p:cNvPr>
              <p:cNvSpPr/>
              <p:nvPr/>
            </p:nvSpPr>
            <p:spPr>
              <a:xfrm>
                <a:off x="7164694" y="4163309"/>
                <a:ext cx="1822026" cy="467360"/>
              </a:xfrm>
              <a:prstGeom prst="ellipse">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𝑑</m:t>
                        </m:r>
                      </m:e>
                      <m:sub>
                        <m:r>
                          <a:rPr lang="en-US" b="0" i="1" smtClean="0">
                            <a:solidFill>
                              <a:schemeClr val="tx1"/>
                            </a:solidFill>
                            <a:latin typeface="Cambria Math" panose="02040503050406030204" pitchFamily="18" charset="0"/>
                          </a:rPr>
                          <m:t>1</m:t>
                        </m:r>
                      </m:sub>
                    </m:sSub>
                  </m:oMath>
                </a14:m>
                <a:r>
                  <a:rPr lang="en-US" dirty="0">
                    <a:solidFill>
                      <a:schemeClr val="tx1"/>
                    </a:solidFill>
                    <a:latin typeface="Corbel" panose="020B0503020204020204" pitchFamily="34" charset="0"/>
                  </a:rPr>
                  <a:t>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𝑑</m:t>
                        </m:r>
                      </m:e>
                      <m:sub>
                        <m:r>
                          <a:rPr lang="en-US" b="0" i="1" smtClean="0">
                            <a:solidFill>
                              <a:schemeClr val="tx1"/>
                            </a:solidFill>
                            <a:latin typeface="Cambria Math" panose="02040503050406030204" pitchFamily="18" charset="0"/>
                          </a:rPr>
                          <m:t>2</m:t>
                        </m:r>
                      </m:sub>
                    </m:sSub>
                  </m:oMath>
                </a14:m>
                <a:r>
                  <a:rPr lang="en-US" dirty="0">
                    <a:solidFill>
                      <a:schemeClr val="tx1"/>
                    </a:solidFill>
                    <a:latin typeface="Corbel" panose="020B0503020204020204" pitchFamily="34" charset="0"/>
                  </a:rPr>
                  <a:t>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𝑑</m:t>
                        </m:r>
                      </m:e>
                      <m:sub>
                        <m:r>
                          <a:rPr lang="en-US" b="0" i="1" smtClean="0">
                            <a:solidFill>
                              <a:schemeClr val="tx1"/>
                            </a:solidFill>
                            <a:latin typeface="Cambria Math" panose="02040503050406030204" pitchFamily="18" charset="0"/>
                          </a:rPr>
                          <m:t>3</m:t>
                        </m:r>
                      </m:sub>
                    </m:sSub>
                  </m:oMath>
                </a14:m>
                <a:endParaRPr lang="en-US" dirty="0">
                  <a:solidFill>
                    <a:schemeClr val="tx1"/>
                  </a:solidFill>
                  <a:latin typeface="Corbel" panose="020B0503020204020204" pitchFamily="34" charset="0"/>
                </a:endParaRPr>
              </a:p>
            </p:txBody>
          </p:sp>
        </mc:Choice>
        <mc:Fallback xmlns="">
          <p:sp>
            <p:nvSpPr>
              <p:cNvPr id="4" name="Oval 3">
                <a:extLst>
                  <a:ext uri="{FF2B5EF4-FFF2-40B4-BE49-F238E27FC236}">
                    <a16:creationId xmlns:a16="http://schemas.microsoft.com/office/drawing/2014/main" id="{EE0A4ECC-5FB0-6A91-AB5A-854B3CB4D161}"/>
                  </a:ext>
                </a:extLst>
              </p:cNvPr>
              <p:cNvSpPr>
                <a:spLocks noRot="1" noChangeAspect="1" noMove="1" noResize="1" noEditPoints="1" noAdjustHandles="1" noChangeArrowheads="1" noChangeShapeType="1" noTextEdit="1"/>
              </p:cNvSpPr>
              <p:nvPr/>
            </p:nvSpPr>
            <p:spPr>
              <a:xfrm>
                <a:off x="7164694" y="4163309"/>
                <a:ext cx="1822026" cy="467360"/>
              </a:xfrm>
              <a:prstGeom prst="ellipse">
                <a:avLst/>
              </a:prstGeom>
              <a:blipFill>
                <a:blip r:embed="rId3"/>
                <a:stretch>
                  <a:fillRect/>
                </a:stretch>
              </a:blipFill>
              <a:ln w="12700">
                <a:solidFill>
                  <a:schemeClr val="bg1">
                    <a:lumMod val="5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Oval 4">
                <a:extLst>
                  <a:ext uri="{FF2B5EF4-FFF2-40B4-BE49-F238E27FC236}">
                    <a16:creationId xmlns:a16="http://schemas.microsoft.com/office/drawing/2014/main" id="{D301CAEF-1900-56D0-F802-A812D4208768}"/>
                  </a:ext>
                </a:extLst>
              </p:cNvPr>
              <p:cNvSpPr/>
              <p:nvPr/>
            </p:nvSpPr>
            <p:spPr>
              <a:xfrm>
                <a:off x="7164693" y="3394894"/>
                <a:ext cx="1822025" cy="467360"/>
              </a:xfrm>
              <a:prstGeom prst="ellipse">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𝑐</m:t>
                        </m:r>
                      </m:e>
                      <m:sub>
                        <m:r>
                          <a:rPr lang="en-US" b="0" i="1" smtClean="0">
                            <a:solidFill>
                              <a:schemeClr val="tx1"/>
                            </a:solidFill>
                            <a:latin typeface="Cambria Math" panose="02040503050406030204" pitchFamily="18" charset="0"/>
                          </a:rPr>
                          <m:t>1</m:t>
                        </m:r>
                      </m:sub>
                    </m:sSub>
                  </m:oMath>
                </a14:m>
                <a:r>
                  <a:rPr lang="en-US" dirty="0">
                    <a:solidFill>
                      <a:schemeClr val="tx1"/>
                    </a:solidFill>
                    <a:latin typeface="Corbel" panose="020B0503020204020204" pitchFamily="34" charset="0"/>
                  </a:rPr>
                  <a:t>     </a:t>
                </a:r>
                <a14:m>
                  <m:oMath xmlns:m="http://schemas.openxmlformats.org/officeDocument/2006/math">
                    <m:sSub>
                      <m:sSubPr>
                        <m:ctrlPr>
                          <a:rPr lang="en-US" i="1">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𝑐</m:t>
                        </m:r>
                      </m:e>
                      <m:sub>
                        <m:r>
                          <a:rPr lang="en-US" b="0" i="1" smtClean="0">
                            <a:solidFill>
                              <a:schemeClr val="tx1"/>
                            </a:solidFill>
                            <a:latin typeface="Cambria Math" panose="02040503050406030204" pitchFamily="18" charset="0"/>
                          </a:rPr>
                          <m:t>2</m:t>
                        </m:r>
                      </m:sub>
                    </m:sSub>
                  </m:oMath>
                </a14:m>
                <a:endParaRPr lang="en-US" dirty="0">
                  <a:solidFill>
                    <a:schemeClr val="tx1"/>
                  </a:solidFill>
                  <a:latin typeface="Corbel" panose="020B0503020204020204" pitchFamily="34" charset="0"/>
                </a:endParaRPr>
              </a:p>
            </p:txBody>
          </p:sp>
        </mc:Choice>
        <mc:Fallback xmlns="">
          <p:sp>
            <p:nvSpPr>
              <p:cNvPr id="5" name="Oval 4">
                <a:extLst>
                  <a:ext uri="{FF2B5EF4-FFF2-40B4-BE49-F238E27FC236}">
                    <a16:creationId xmlns:a16="http://schemas.microsoft.com/office/drawing/2014/main" id="{D301CAEF-1900-56D0-F802-A812D4208768}"/>
                  </a:ext>
                </a:extLst>
              </p:cNvPr>
              <p:cNvSpPr>
                <a:spLocks noRot="1" noChangeAspect="1" noMove="1" noResize="1" noEditPoints="1" noAdjustHandles="1" noChangeArrowheads="1" noChangeShapeType="1" noTextEdit="1"/>
              </p:cNvSpPr>
              <p:nvPr/>
            </p:nvSpPr>
            <p:spPr>
              <a:xfrm>
                <a:off x="7164693" y="3394894"/>
                <a:ext cx="1822025" cy="467360"/>
              </a:xfrm>
              <a:prstGeom prst="ellipse">
                <a:avLst/>
              </a:prstGeom>
              <a:blipFill>
                <a:blip r:embed="rId4"/>
                <a:stretch>
                  <a:fillRect/>
                </a:stretch>
              </a:blipFill>
              <a:ln w="12700">
                <a:solidFill>
                  <a:schemeClr val="bg1">
                    <a:lumMod val="50000"/>
                  </a:schemeClr>
                </a:solidFill>
              </a:ln>
            </p:spPr>
            <p:txBody>
              <a:bodyPr/>
              <a:lstStyle/>
              <a:p>
                <a:r>
                  <a:rPr lang="en-US">
                    <a:noFill/>
                  </a:rPr>
                  <a:t> </a:t>
                </a:r>
              </a:p>
            </p:txBody>
          </p:sp>
        </mc:Fallback>
      </mc:AlternateContent>
      <p:sp>
        <p:nvSpPr>
          <p:cNvPr id="6" name="TextBox 5">
            <a:extLst>
              <a:ext uri="{FF2B5EF4-FFF2-40B4-BE49-F238E27FC236}">
                <a16:creationId xmlns:a16="http://schemas.microsoft.com/office/drawing/2014/main" id="{E21DAEBE-2C5F-32AE-781B-995378665245}"/>
              </a:ext>
            </a:extLst>
          </p:cNvPr>
          <p:cNvSpPr txBox="1"/>
          <p:nvPr/>
        </p:nvSpPr>
        <p:spPr>
          <a:xfrm>
            <a:off x="5570987" y="3552781"/>
            <a:ext cx="1593706" cy="1015663"/>
          </a:xfrm>
          <a:prstGeom prst="rect">
            <a:avLst/>
          </a:prstGeom>
          <a:noFill/>
        </p:spPr>
        <p:txBody>
          <a:bodyPr wrap="none" rtlCol="0">
            <a:spAutoFit/>
          </a:bodyPr>
          <a:lstStyle/>
          <a:p>
            <a:pPr algn="ctr"/>
            <a:r>
              <a:rPr lang="en-US" sz="1200" dirty="0">
                <a:latin typeface="Corbel" panose="020B0503020204020204" pitchFamily="34" charset="0"/>
              </a:rPr>
              <a:t>latent </a:t>
            </a:r>
            <a:br>
              <a:rPr lang="en-US" sz="1200" dirty="0">
                <a:latin typeface="Corbel" panose="020B0503020204020204" pitchFamily="34" charset="0"/>
              </a:rPr>
            </a:br>
            <a:r>
              <a:rPr lang="en-US" sz="1200" dirty="0">
                <a:latin typeface="Corbel" panose="020B0503020204020204" pitchFamily="34" charset="0"/>
              </a:rPr>
              <a:t>concepts </a:t>
            </a:r>
          </a:p>
          <a:p>
            <a:pPr algn="ctr"/>
            <a:endParaRPr lang="en-US" sz="1200" dirty="0">
              <a:latin typeface="Corbel" panose="020B0503020204020204" pitchFamily="34" charset="0"/>
            </a:endParaRPr>
          </a:p>
          <a:p>
            <a:pPr algn="ctr"/>
            <a:r>
              <a:rPr lang="en-US" sz="1200" dirty="0">
                <a:latin typeface="Corbel" panose="020B0503020204020204" pitchFamily="34" charset="0"/>
              </a:rPr>
              <a:t>observed documents </a:t>
            </a:r>
          </a:p>
          <a:p>
            <a:pPr algn="ctr"/>
            <a:r>
              <a:rPr lang="en-US" sz="1200" dirty="0">
                <a:latin typeface="Corbel" panose="020B0503020204020204" pitchFamily="34" charset="0"/>
              </a:rPr>
              <a:t>(e.g., demonstrations)</a:t>
            </a:r>
          </a:p>
        </p:txBody>
      </p:sp>
      <p:cxnSp>
        <p:nvCxnSpPr>
          <p:cNvPr id="8" name="Straight Arrow Connector 7">
            <a:extLst>
              <a:ext uri="{FF2B5EF4-FFF2-40B4-BE49-F238E27FC236}">
                <a16:creationId xmlns:a16="http://schemas.microsoft.com/office/drawing/2014/main" id="{E4A2F3DA-CCC6-55E7-D80A-359F8AAA4B0E}"/>
              </a:ext>
            </a:extLst>
          </p:cNvPr>
          <p:cNvCxnSpPr/>
          <p:nvPr/>
        </p:nvCxnSpPr>
        <p:spPr>
          <a:xfrm flipH="1">
            <a:off x="7638827" y="3759200"/>
            <a:ext cx="209973" cy="5621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0FFA36F-5E97-0BBA-1410-E722443F8966}"/>
              </a:ext>
            </a:extLst>
          </p:cNvPr>
          <p:cNvCxnSpPr>
            <a:cxnSpLocks/>
          </p:cNvCxnSpPr>
          <p:nvPr/>
        </p:nvCxnSpPr>
        <p:spPr>
          <a:xfrm>
            <a:off x="7846775" y="3759200"/>
            <a:ext cx="144266" cy="5621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CE94CD4-2AD6-EFE2-A689-944088EA4B3F}"/>
              </a:ext>
            </a:extLst>
          </p:cNvPr>
          <p:cNvCxnSpPr>
            <a:cxnSpLocks/>
          </p:cNvCxnSpPr>
          <p:nvPr/>
        </p:nvCxnSpPr>
        <p:spPr>
          <a:xfrm>
            <a:off x="8274505" y="3764361"/>
            <a:ext cx="144266" cy="5621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752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Effect transition="in" filter="fade">
                                      <p:cBhvr>
                                        <p:cTn id="16" dur="500"/>
                                        <p:tgtEl>
                                          <p:spTgt spid="3">
                                            <p:txEl>
                                              <p:pRg st="8" end="8"/>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500"/>
                                        <p:tgtEl>
                                          <p:spTgt spid="3">
                                            <p:txEl>
                                              <p:pRg st="9" end="9"/>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10" end="10"/>
                                            </p:txEl>
                                          </p:spTgt>
                                        </p:tgtEl>
                                        <p:attrNameLst>
                                          <p:attrName>style.visibility</p:attrName>
                                        </p:attrNameLst>
                                      </p:cBhvr>
                                      <p:to>
                                        <p:strVal val="visible"/>
                                      </p:to>
                                    </p:set>
                                    <p:animEffect transition="in" filter="fade">
                                      <p:cBhvr>
                                        <p:cTn id="24"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919" y="490172"/>
            <a:ext cx="8085415" cy="474489"/>
          </a:xfrm>
          <a:prstGeom prst="rect">
            <a:avLst/>
          </a:prstGeom>
        </p:spPr>
        <p:txBody>
          <a:bodyPr vert="horz" wrap="square" lIns="0" tIns="12700" rIns="0" bIns="0" rtlCol="0">
            <a:spAutoFit/>
          </a:bodyPr>
          <a:lstStyle/>
          <a:p>
            <a:pPr marL="12700">
              <a:lnSpc>
                <a:spcPct val="100000"/>
              </a:lnSpc>
              <a:spcBef>
                <a:spcPts val="100"/>
              </a:spcBef>
            </a:pPr>
            <a:r>
              <a:rPr lang="en-US" dirty="0"/>
              <a:t>In-context Learning as Gradient Descent? </a:t>
            </a:r>
            <a:endParaRPr spc="-60" dirty="0"/>
          </a:p>
        </p:txBody>
      </p:sp>
      <p:sp>
        <p:nvSpPr>
          <p:cNvPr id="6" name="Content Placeholder 5">
            <a:extLst>
              <a:ext uri="{FF2B5EF4-FFF2-40B4-BE49-F238E27FC236}">
                <a16:creationId xmlns:a16="http://schemas.microsoft.com/office/drawing/2014/main" id="{A52D4D4A-E162-C1C8-3B13-6C5E471909A3}"/>
              </a:ext>
            </a:extLst>
          </p:cNvPr>
          <p:cNvSpPr>
            <a:spLocks noGrp="1"/>
          </p:cNvSpPr>
          <p:nvPr>
            <p:ph type="body" sz="quarter" idx="16"/>
          </p:nvPr>
        </p:nvSpPr>
        <p:spPr>
          <a:xfrm>
            <a:off x="533919" y="1390650"/>
            <a:ext cx="8085415" cy="3429828"/>
          </a:xfrm>
        </p:spPr>
        <p:txBody>
          <a:bodyPr>
            <a:normAutofit/>
          </a:bodyPr>
          <a:lstStyle/>
          <a:p>
            <a:pPr marL="367665" indent="-355600">
              <a:lnSpc>
                <a:spcPct val="100000"/>
              </a:lnSpc>
              <a:spcBef>
                <a:spcPts val="295"/>
              </a:spcBef>
              <a:buFont typeface="Arial"/>
              <a:buChar char="●"/>
              <a:tabLst>
                <a:tab pos="367665" algn="l"/>
                <a:tab pos="368300" algn="l"/>
              </a:tabLst>
            </a:pPr>
            <a:r>
              <a:rPr lang="en-US" dirty="0"/>
              <a:t>Hypothesis: ICL is implicitly equivalent to SGD on in-context demonstrations</a:t>
            </a:r>
          </a:p>
          <a:p>
            <a:pPr marL="367665" indent="-355600">
              <a:lnSpc>
                <a:spcPct val="100000"/>
              </a:lnSpc>
              <a:spcBef>
                <a:spcPts val="295"/>
              </a:spcBef>
              <a:buFont typeface="Arial"/>
              <a:buChar char="●"/>
              <a:tabLst>
                <a:tab pos="367665" algn="l"/>
                <a:tab pos="368300" algn="l"/>
              </a:tabLst>
            </a:pPr>
            <a:endParaRPr lang="en-US" dirty="0"/>
          </a:p>
          <a:p>
            <a:pPr marL="367665" indent="-355600">
              <a:lnSpc>
                <a:spcPct val="100000"/>
              </a:lnSpc>
              <a:spcBef>
                <a:spcPts val="295"/>
              </a:spcBef>
              <a:buFont typeface="Arial"/>
              <a:buChar char="●"/>
              <a:tabLst>
                <a:tab pos="367665" algn="l"/>
                <a:tab pos="368300" algn="l"/>
              </a:tabLst>
            </a:pPr>
            <a:endParaRPr lang="en-US" dirty="0"/>
          </a:p>
          <a:p>
            <a:pPr marL="367665" indent="-355600">
              <a:lnSpc>
                <a:spcPct val="100000"/>
              </a:lnSpc>
              <a:spcBef>
                <a:spcPts val="295"/>
              </a:spcBef>
              <a:buFont typeface="Arial"/>
              <a:buChar char="●"/>
              <a:tabLst>
                <a:tab pos="367665" algn="l"/>
                <a:tab pos="368300" algn="l"/>
              </a:tabLst>
            </a:pPr>
            <a:endParaRPr lang="en-US" dirty="0"/>
          </a:p>
          <a:p>
            <a:pPr marL="367665" indent="-355600">
              <a:lnSpc>
                <a:spcPct val="100000"/>
              </a:lnSpc>
              <a:spcBef>
                <a:spcPts val="295"/>
              </a:spcBef>
              <a:buFont typeface="Arial"/>
              <a:buChar char="●"/>
              <a:tabLst>
                <a:tab pos="367665" algn="l"/>
                <a:tab pos="368300" algn="l"/>
              </a:tabLst>
            </a:pPr>
            <a:endParaRPr lang="en-US" dirty="0"/>
          </a:p>
          <a:p>
            <a:pPr marL="367665" indent="-355600">
              <a:lnSpc>
                <a:spcPct val="100000"/>
              </a:lnSpc>
              <a:spcBef>
                <a:spcPts val="295"/>
              </a:spcBef>
              <a:buFont typeface="Arial"/>
              <a:buChar char="●"/>
              <a:tabLst>
                <a:tab pos="367665" algn="l"/>
                <a:tab pos="368300" algn="l"/>
              </a:tabLst>
            </a:pPr>
            <a:endParaRPr lang="en-US" dirty="0"/>
          </a:p>
          <a:p>
            <a:pPr marL="367665" indent="-355600">
              <a:lnSpc>
                <a:spcPct val="100000"/>
              </a:lnSpc>
              <a:spcBef>
                <a:spcPts val="295"/>
              </a:spcBef>
              <a:buFont typeface="Arial"/>
              <a:buChar char="●"/>
              <a:tabLst>
                <a:tab pos="367665" algn="l"/>
                <a:tab pos="368300" algn="l"/>
              </a:tabLst>
            </a:pPr>
            <a:endParaRPr lang="en-US" dirty="0"/>
          </a:p>
          <a:p>
            <a:pPr marL="367665" indent="-355600">
              <a:lnSpc>
                <a:spcPct val="100000"/>
              </a:lnSpc>
              <a:spcBef>
                <a:spcPts val="295"/>
              </a:spcBef>
              <a:buFont typeface="Arial"/>
              <a:buChar char="●"/>
              <a:tabLst>
                <a:tab pos="367665" algn="l"/>
                <a:tab pos="368300" algn="l"/>
              </a:tabLst>
            </a:pPr>
            <a:endParaRPr lang="en-US" dirty="0"/>
          </a:p>
          <a:p>
            <a:pPr marL="367665" indent="-355600">
              <a:lnSpc>
                <a:spcPct val="100000"/>
              </a:lnSpc>
              <a:spcBef>
                <a:spcPts val="295"/>
              </a:spcBef>
              <a:buFont typeface="Arial"/>
              <a:buChar char="●"/>
              <a:tabLst>
                <a:tab pos="367665" algn="l"/>
                <a:tab pos="368300" algn="l"/>
              </a:tabLst>
            </a:pPr>
            <a:endParaRPr lang="en-US" dirty="0"/>
          </a:p>
          <a:p>
            <a:pPr marL="367665" indent="-355600">
              <a:lnSpc>
                <a:spcPct val="100000"/>
              </a:lnSpc>
              <a:spcBef>
                <a:spcPts val="295"/>
              </a:spcBef>
              <a:buFont typeface="Arial"/>
              <a:buChar char="●"/>
              <a:tabLst>
                <a:tab pos="367665" algn="l"/>
                <a:tab pos="368300" algn="l"/>
              </a:tabLst>
            </a:pPr>
            <a:endParaRPr lang="en-US" dirty="0"/>
          </a:p>
          <a:p>
            <a:pPr marL="367665" indent="-355600">
              <a:lnSpc>
                <a:spcPct val="100000"/>
              </a:lnSpc>
              <a:spcBef>
                <a:spcPts val="295"/>
              </a:spcBef>
              <a:buFont typeface="Arial"/>
              <a:buChar char="●"/>
              <a:tabLst>
                <a:tab pos="367665" algn="l"/>
                <a:tab pos="368300" algn="l"/>
              </a:tabLst>
            </a:pPr>
            <a:r>
              <a:rPr lang="en-US" dirty="0"/>
              <a:t>However, unclear whether these formalisms hold in reality. </a:t>
            </a:r>
          </a:p>
          <a:p>
            <a:pPr marL="24765" marR="91440" indent="0">
              <a:lnSpc>
                <a:spcPct val="114999"/>
              </a:lnSpc>
              <a:buNone/>
            </a:pPr>
            <a:endParaRPr lang="en-US" dirty="0"/>
          </a:p>
        </p:txBody>
      </p:sp>
      <p:pic>
        <p:nvPicPr>
          <p:cNvPr id="5" name="Picture 4" descr="A picture containing diagram&#10;&#10;Description automatically generated">
            <a:extLst>
              <a:ext uri="{FF2B5EF4-FFF2-40B4-BE49-F238E27FC236}">
                <a16:creationId xmlns:a16="http://schemas.microsoft.com/office/drawing/2014/main" id="{74122D18-90A7-3921-2898-A288415EA96D}"/>
              </a:ext>
            </a:extLst>
          </p:cNvPr>
          <p:cNvPicPr>
            <a:picLocks noChangeAspect="1"/>
          </p:cNvPicPr>
          <p:nvPr/>
        </p:nvPicPr>
        <p:blipFill>
          <a:blip r:embed="rId4"/>
          <a:stretch>
            <a:fillRect/>
          </a:stretch>
        </p:blipFill>
        <p:spPr>
          <a:xfrm>
            <a:off x="685800" y="1795599"/>
            <a:ext cx="7772400" cy="2195426"/>
          </a:xfrm>
          <a:prstGeom prst="rect">
            <a:avLst/>
          </a:prstGeom>
        </p:spPr>
      </p:pic>
      <p:sp>
        <p:nvSpPr>
          <p:cNvPr id="7" name="object 14">
            <a:extLst>
              <a:ext uri="{FF2B5EF4-FFF2-40B4-BE49-F238E27FC236}">
                <a16:creationId xmlns:a16="http://schemas.microsoft.com/office/drawing/2014/main" id="{5EC2E187-F941-F881-EA15-5C6AE1A1A76E}"/>
              </a:ext>
            </a:extLst>
          </p:cNvPr>
          <p:cNvSpPr txBox="1"/>
          <p:nvPr/>
        </p:nvSpPr>
        <p:spPr>
          <a:xfrm>
            <a:off x="3466313" y="985591"/>
            <a:ext cx="6882765" cy="178126"/>
          </a:xfrm>
          <a:prstGeom prst="rect">
            <a:avLst/>
          </a:prstGeom>
        </p:spPr>
        <p:txBody>
          <a:bodyPr vert="horz" wrap="square" lIns="0" tIns="0" rIns="0" bIns="0" rtlCol="0">
            <a:spAutoFit/>
          </a:bodyPr>
          <a:lstStyle/>
          <a:p>
            <a:pPr marL="12700" algn="ctr">
              <a:lnSpc>
                <a:spcPts val="1480"/>
              </a:lnSpc>
            </a:pPr>
            <a:r>
              <a:rPr lang="en-US" sz="1000" spc="-5" dirty="0">
                <a:solidFill>
                  <a:srgbClr val="424242"/>
                </a:solidFill>
                <a:latin typeface="Corbel" panose="020B0503020204020204" pitchFamily="34" charset="0"/>
              </a:rPr>
              <a:t>[</a:t>
            </a:r>
            <a:r>
              <a:rPr lang="en-US" sz="1000" spc="-5" dirty="0">
                <a:solidFill>
                  <a:srgbClr val="424242"/>
                </a:solidFill>
                <a:latin typeface="Corbel" panose="020B0503020204020204" pitchFamily="34" charset="0"/>
                <a:hlinkClick r:id="rId5"/>
              </a:rPr>
              <a:t>von Oswald et al. 2022</a:t>
            </a:r>
            <a:r>
              <a:rPr lang="en-US" sz="1000" spc="-5" dirty="0">
                <a:solidFill>
                  <a:srgbClr val="424242"/>
                </a:solidFill>
                <a:latin typeface="Corbel" panose="020B0503020204020204" pitchFamily="34" charset="0"/>
              </a:rPr>
              <a:t>; </a:t>
            </a:r>
            <a:r>
              <a:rPr lang="en-US" sz="1000" spc="-5" dirty="0" err="1">
                <a:solidFill>
                  <a:srgbClr val="424242"/>
                </a:solidFill>
                <a:latin typeface="Corbel" panose="020B0503020204020204" pitchFamily="34" charset="0"/>
                <a:hlinkClick r:id="rId6"/>
              </a:rPr>
              <a:t>Akyurek</a:t>
            </a:r>
            <a:r>
              <a:rPr lang="en-US" sz="1000" spc="-5" dirty="0">
                <a:solidFill>
                  <a:srgbClr val="424242"/>
                </a:solidFill>
                <a:latin typeface="Corbel" panose="020B0503020204020204" pitchFamily="34" charset="0"/>
                <a:hlinkClick r:id="rId6"/>
              </a:rPr>
              <a:t> et al. 2022</a:t>
            </a:r>
            <a:r>
              <a:rPr lang="en-US" sz="1000" spc="-5" dirty="0">
                <a:solidFill>
                  <a:srgbClr val="424242"/>
                </a:solidFill>
                <a:latin typeface="Corbel" panose="020B0503020204020204" pitchFamily="34" charset="0"/>
              </a:rPr>
              <a:t>; </a:t>
            </a:r>
            <a:r>
              <a:rPr lang="en-US" sz="1000" spc="-5" dirty="0">
                <a:solidFill>
                  <a:srgbClr val="424242"/>
                </a:solidFill>
                <a:latin typeface="Corbel" panose="020B0503020204020204" pitchFamily="34" charset="0"/>
                <a:hlinkClick r:id="rId7"/>
              </a:rPr>
              <a:t>Dai et al. 2022</a:t>
            </a:r>
            <a:r>
              <a:rPr lang="en-US" sz="1000" spc="-5" dirty="0">
                <a:solidFill>
                  <a:srgbClr val="424242"/>
                </a:solidFill>
                <a:latin typeface="Corbel" panose="020B0503020204020204" pitchFamily="34" charset="0"/>
              </a:rPr>
              <a:t>, …]</a:t>
            </a:r>
            <a:endParaRPr sz="1000" dirty="0">
              <a:latin typeface="Corbel" panose="020B0503020204020204" pitchFamily="34" charset="0"/>
            </a:endParaRPr>
          </a:p>
        </p:txBody>
      </p:sp>
      <p:sp>
        <p:nvSpPr>
          <p:cNvPr id="3" name="object 14">
            <a:extLst>
              <a:ext uri="{FF2B5EF4-FFF2-40B4-BE49-F238E27FC236}">
                <a16:creationId xmlns:a16="http://schemas.microsoft.com/office/drawing/2014/main" id="{2DDC19F2-E390-DE63-5841-FD471787D051}"/>
              </a:ext>
            </a:extLst>
          </p:cNvPr>
          <p:cNvSpPr txBox="1"/>
          <p:nvPr/>
        </p:nvSpPr>
        <p:spPr>
          <a:xfrm>
            <a:off x="1130617" y="4582087"/>
            <a:ext cx="6882765" cy="178126"/>
          </a:xfrm>
          <a:prstGeom prst="rect">
            <a:avLst/>
          </a:prstGeom>
        </p:spPr>
        <p:txBody>
          <a:bodyPr vert="horz" wrap="square" lIns="0" tIns="0" rIns="0" bIns="0" rtlCol="0">
            <a:spAutoFit/>
          </a:bodyPr>
          <a:lstStyle/>
          <a:p>
            <a:pPr marL="12700" algn="ctr">
              <a:lnSpc>
                <a:spcPts val="1480"/>
              </a:lnSpc>
            </a:pPr>
            <a:r>
              <a:rPr lang="en-US" sz="1000" spc="-5" dirty="0">
                <a:solidFill>
                  <a:srgbClr val="424242"/>
                </a:solidFill>
                <a:latin typeface="Corbel" panose="020B0503020204020204" pitchFamily="34" charset="0"/>
              </a:rPr>
              <a:t>[</a:t>
            </a:r>
            <a:r>
              <a:rPr lang="en-US" sz="1000" spc="-5" dirty="0">
                <a:solidFill>
                  <a:srgbClr val="424242"/>
                </a:solidFill>
                <a:latin typeface="Corbel" panose="020B0503020204020204" pitchFamily="34" charset="0"/>
                <a:hlinkClick r:id="rId8"/>
              </a:rPr>
              <a:t>Do Pre-trained Transformers Really Learn In-context by Gradient Descent?, 2024</a:t>
            </a:r>
            <a:r>
              <a:rPr lang="en-US" sz="1000" spc="-5" dirty="0">
                <a:solidFill>
                  <a:srgbClr val="424242"/>
                </a:solidFill>
                <a:latin typeface="Corbel" panose="020B0503020204020204" pitchFamily="34" charset="0"/>
              </a:rPr>
              <a:t>]</a:t>
            </a:r>
            <a:endParaRPr sz="1000" dirty="0">
              <a:latin typeface="Corbel" panose="020B0503020204020204" pitchFamily="34" charset="0"/>
            </a:endParaRPr>
          </a:p>
        </p:txBody>
      </p:sp>
    </p:spTree>
    <p:extLst>
      <p:ext uri="{BB962C8B-B14F-4D97-AF65-F5344CB8AC3E}">
        <p14:creationId xmlns:p14="http://schemas.microsoft.com/office/powerpoint/2010/main" val="662861100"/>
      </p:ext>
    </p:extLst>
  </p:cSld>
  <p:clrMapOvr>
    <a:masterClrMapping/>
  </p:clrMapOvr>
  <p:extLst>
    <p:ext uri="{6950BFC3-D8DA-4A85-94F7-54DA5524770B}">
      <p188:commentRel xmlns:p188="http://schemas.microsoft.com/office/powerpoint/2018/8/main" r:id="rId3"/>
    </p:ext>
  </p:extLs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919" y="490172"/>
            <a:ext cx="8085415" cy="474489"/>
          </a:xfrm>
          <a:prstGeom prst="rect">
            <a:avLst/>
          </a:prstGeom>
        </p:spPr>
        <p:txBody>
          <a:bodyPr vert="horz" wrap="square" lIns="0" tIns="12700" rIns="0" bIns="0" rtlCol="0">
            <a:spAutoFit/>
          </a:bodyPr>
          <a:lstStyle/>
          <a:p>
            <a:pPr marL="12700">
              <a:lnSpc>
                <a:spcPct val="100000"/>
              </a:lnSpc>
              <a:spcBef>
                <a:spcPts val="100"/>
              </a:spcBef>
            </a:pPr>
            <a:r>
              <a:rPr spc="-35" dirty="0"/>
              <a:t>Summary</a:t>
            </a:r>
            <a:endParaRPr spc="20" dirty="0">
              <a:solidFill>
                <a:srgbClr val="0E9352"/>
              </a:solidFill>
            </a:endParaRPr>
          </a:p>
        </p:txBody>
      </p:sp>
      <p:sp>
        <p:nvSpPr>
          <p:cNvPr id="6" name="Content Placeholder 5">
            <a:extLst>
              <a:ext uri="{FF2B5EF4-FFF2-40B4-BE49-F238E27FC236}">
                <a16:creationId xmlns:a16="http://schemas.microsoft.com/office/drawing/2014/main" id="{D8E5E063-5F46-7637-F45E-D3B84DABDF28}"/>
              </a:ext>
            </a:extLst>
          </p:cNvPr>
          <p:cNvSpPr>
            <a:spLocks noGrp="1"/>
          </p:cNvSpPr>
          <p:nvPr>
            <p:ph type="body" sz="quarter" idx="16"/>
          </p:nvPr>
        </p:nvSpPr>
        <p:spPr>
          <a:xfrm>
            <a:off x="533919" y="1390650"/>
            <a:ext cx="8421238" cy="3077573"/>
          </a:xfrm>
        </p:spPr>
        <p:txBody>
          <a:bodyPr>
            <a:normAutofit/>
          </a:bodyPr>
          <a:lstStyle/>
          <a:p>
            <a:pPr marL="367665" indent="-355600">
              <a:lnSpc>
                <a:spcPct val="100000"/>
              </a:lnSpc>
              <a:spcBef>
                <a:spcPts val="100"/>
              </a:spcBef>
              <a:buFont typeface="Arial"/>
              <a:buChar char="●"/>
              <a:tabLst>
                <a:tab pos="367665" algn="l"/>
                <a:tab pos="368300" algn="l"/>
              </a:tabLst>
            </a:pPr>
            <a:r>
              <a:rPr lang="en-US" sz="1650" spc="5" dirty="0">
                <a:solidFill>
                  <a:srgbClr val="606060"/>
                </a:solidFill>
              </a:rPr>
              <a:t>In-context </a:t>
            </a:r>
            <a:r>
              <a:rPr lang="en-US" sz="1650" spc="15" dirty="0">
                <a:solidFill>
                  <a:srgbClr val="606060"/>
                </a:solidFill>
              </a:rPr>
              <a:t>learning </a:t>
            </a:r>
            <a:r>
              <a:rPr lang="en-US" sz="1650" spc="-20" dirty="0">
                <a:solidFill>
                  <a:srgbClr val="606060"/>
                </a:solidFill>
              </a:rPr>
              <a:t>has </a:t>
            </a:r>
            <a:r>
              <a:rPr lang="en-US" sz="1650" spc="35" dirty="0">
                <a:solidFill>
                  <a:srgbClr val="606060"/>
                </a:solidFill>
              </a:rPr>
              <a:t>been </a:t>
            </a:r>
            <a:r>
              <a:rPr lang="en-US" sz="1650" spc="-30" dirty="0">
                <a:solidFill>
                  <a:srgbClr val="606060"/>
                </a:solidFill>
              </a:rPr>
              <a:t>a </a:t>
            </a:r>
            <a:r>
              <a:rPr lang="en-US" sz="1650" spc="10" dirty="0">
                <a:solidFill>
                  <a:srgbClr val="606060"/>
                </a:solidFill>
              </a:rPr>
              <a:t>promising few-shot </a:t>
            </a:r>
            <a:r>
              <a:rPr lang="en-US" sz="1650" spc="15" dirty="0">
                <a:solidFill>
                  <a:srgbClr val="606060"/>
                </a:solidFill>
              </a:rPr>
              <a:t>learning</a:t>
            </a:r>
            <a:r>
              <a:rPr lang="en-US" sz="1650" spc="55" dirty="0">
                <a:solidFill>
                  <a:srgbClr val="606060"/>
                </a:solidFill>
              </a:rPr>
              <a:t> </a:t>
            </a:r>
            <a:r>
              <a:rPr lang="en-US" sz="1650" spc="5" dirty="0">
                <a:solidFill>
                  <a:srgbClr val="606060"/>
                </a:solidFill>
              </a:rPr>
              <a:t>approach</a:t>
            </a:r>
            <a:endParaRPr lang="en-US" sz="1650" dirty="0"/>
          </a:p>
          <a:p>
            <a:pPr marL="824865" marR="1249680" lvl="1" indent="-355600">
              <a:lnSpc>
                <a:spcPct val="105000"/>
              </a:lnSpc>
              <a:buFont typeface="Arial"/>
              <a:buChar char="○"/>
              <a:tabLst>
                <a:tab pos="824865" algn="l"/>
                <a:tab pos="825500" algn="l"/>
              </a:tabLst>
            </a:pPr>
            <a:r>
              <a:rPr lang="en-US" sz="1650" spc="10" dirty="0">
                <a:solidFill>
                  <a:srgbClr val="606060"/>
                </a:solidFill>
                <a:latin typeface="Tahoma" panose="020B0604030504040204" pitchFamily="34" charset="0"/>
                <a:ea typeface="Tahoma" panose="020B0604030504040204" pitchFamily="34" charset="0"/>
                <a:cs typeface="Tahoma" panose="020B0604030504040204" pitchFamily="34" charset="0"/>
              </a:rPr>
              <a:t>No </a:t>
            </a:r>
            <a:r>
              <a:rPr lang="en-US" sz="1650" spc="15" dirty="0">
                <a:solidFill>
                  <a:srgbClr val="606060"/>
                </a:solidFill>
                <a:latin typeface="Tahoma" panose="020B0604030504040204" pitchFamily="34" charset="0"/>
                <a:ea typeface="Tahoma" panose="020B0604030504040204" pitchFamily="34" charset="0"/>
                <a:cs typeface="Tahoma" panose="020B0604030504040204" pitchFamily="34" charset="0"/>
              </a:rPr>
              <a:t>gradient </a:t>
            </a:r>
            <a:r>
              <a:rPr lang="en-US" sz="1650" spc="10" dirty="0">
                <a:solidFill>
                  <a:srgbClr val="606060"/>
                </a:solidFill>
                <a:latin typeface="Tahoma" panose="020B0604030504040204" pitchFamily="34" charset="0"/>
                <a:ea typeface="Tahoma" panose="020B0604030504040204" pitchFamily="34" charset="0"/>
                <a:cs typeface="Tahoma" panose="020B0604030504040204" pitchFamily="34" charset="0"/>
              </a:rPr>
              <a:t>updates </a:t>
            </a:r>
            <a:r>
              <a:rPr lang="en-US" sz="1650" spc="-670" dirty="0">
                <a:solidFill>
                  <a:srgbClr val="606060"/>
                </a:solidFill>
                <a:latin typeface="Tahoma" panose="020B0604030504040204" pitchFamily="34" charset="0"/>
                <a:ea typeface="Tahoma" panose="020B0604030504040204" pitchFamily="34" charset="0"/>
                <a:cs typeface="Tahoma" panose="020B0604030504040204" pitchFamily="34" charset="0"/>
              </a:rPr>
              <a:t>→</a:t>
            </a:r>
            <a:r>
              <a:rPr lang="en-US" sz="1650" spc="10" dirty="0">
                <a:solidFill>
                  <a:srgbClr val="606060"/>
                </a:solidFill>
                <a:latin typeface="Tahoma" panose="020B0604030504040204" pitchFamily="34" charset="0"/>
                <a:ea typeface="Tahoma" panose="020B0604030504040204" pitchFamily="34" charset="0"/>
                <a:cs typeface="Tahoma" panose="020B0604030504040204" pitchFamily="34" charset="0"/>
              </a:rPr>
              <a:t>   </a:t>
            </a:r>
            <a:r>
              <a:rPr lang="en-US" sz="1650" spc="-10" dirty="0">
                <a:solidFill>
                  <a:srgbClr val="606060"/>
                </a:solidFill>
                <a:latin typeface="Tahoma" panose="020B0604030504040204" pitchFamily="34" charset="0"/>
                <a:ea typeface="Tahoma" panose="020B0604030504040204" pitchFamily="34" charset="0"/>
                <a:cs typeface="Tahoma" panose="020B0604030504040204" pitchFamily="34" charset="0"/>
              </a:rPr>
              <a:t>Much </a:t>
            </a:r>
            <a:r>
              <a:rPr lang="en-US" sz="1650" dirty="0">
                <a:solidFill>
                  <a:srgbClr val="606060"/>
                </a:solidFill>
                <a:latin typeface="Tahoma" panose="020B0604030504040204" pitchFamily="34" charset="0"/>
                <a:ea typeface="Tahoma" panose="020B0604030504040204" pitchFamily="34" charset="0"/>
                <a:cs typeface="Tahoma" panose="020B0604030504040204" pitchFamily="34" charset="0"/>
              </a:rPr>
              <a:t>easier </a:t>
            </a:r>
            <a:r>
              <a:rPr lang="en-US" sz="1650" spc="40" dirty="0">
                <a:solidFill>
                  <a:srgbClr val="606060"/>
                </a:solidFill>
                <a:latin typeface="Tahoma" panose="020B0604030504040204" pitchFamily="34" charset="0"/>
                <a:ea typeface="Tahoma" panose="020B0604030504040204" pitchFamily="34" charset="0"/>
                <a:cs typeface="Tahoma" panose="020B0604030504040204" pitchFamily="34" charset="0"/>
              </a:rPr>
              <a:t>to </a:t>
            </a:r>
            <a:r>
              <a:rPr lang="en-US" sz="1650" spc="5" dirty="0">
                <a:solidFill>
                  <a:srgbClr val="606060"/>
                </a:solidFill>
                <a:latin typeface="Tahoma" panose="020B0604030504040204" pitchFamily="34" charset="0"/>
                <a:ea typeface="Tahoma" panose="020B0604030504040204" pitchFamily="34" charset="0"/>
                <a:cs typeface="Tahoma" panose="020B0604030504040204" pitchFamily="34" charset="0"/>
              </a:rPr>
              <a:t>use </a:t>
            </a:r>
            <a:r>
              <a:rPr lang="en-US" sz="1650" spc="15" dirty="0">
                <a:solidFill>
                  <a:srgbClr val="606060"/>
                </a:solidFill>
                <a:latin typeface="Tahoma" panose="020B0604030504040204" pitchFamily="34" charset="0"/>
                <a:ea typeface="Tahoma" panose="020B0604030504040204" pitchFamily="34" charset="0"/>
                <a:cs typeface="Tahoma" panose="020B0604030504040204" pitchFamily="34" charset="0"/>
              </a:rPr>
              <a:t>large </a:t>
            </a:r>
            <a:r>
              <a:rPr lang="en-US" sz="1650" spc="-10" dirty="0">
                <a:solidFill>
                  <a:srgbClr val="606060"/>
                </a:solidFill>
                <a:latin typeface="Tahoma" panose="020B0604030504040204" pitchFamily="34" charset="0"/>
                <a:ea typeface="Tahoma" panose="020B0604030504040204" pitchFamily="34" charset="0"/>
                <a:cs typeface="Tahoma" panose="020B0604030504040204" pitchFamily="34" charset="0"/>
              </a:rPr>
              <a:t>models!  </a:t>
            </a:r>
            <a:br>
              <a:rPr lang="en-US" sz="1650" spc="-10" dirty="0">
                <a:solidFill>
                  <a:srgbClr val="606060"/>
                </a:solidFill>
                <a:latin typeface="Tahoma" panose="020B0604030504040204" pitchFamily="34" charset="0"/>
                <a:ea typeface="Tahoma" panose="020B0604030504040204" pitchFamily="34" charset="0"/>
                <a:cs typeface="Tahoma" panose="020B0604030504040204" pitchFamily="34" charset="0"/>
              </a:rPr>
            </a:br>
            <a:endParaRPr lang="en-US" sz="1650" dirty="0">
              <a:latin typeface="Tahoma" panose="020B0604030504040204" pitchFamily="34" charset="0"/>
              <a:ea typeface="Tahoma" panose="020B0604030504040204" pitchFamily="34" charset="0"/>
              <a:cs typeface="Tahoma" panose="020B0604030504040204" pitchFamily="34" charset="0"/>
            </a:endParaRPr>
          </a:p>
          <a:p>
            <a:pPr marL="367665" marR="731520" indent="-355600">
              <a:lnSpc>
                <a:spcPct val="105000"/>
              </a:lnSpc>
              <a:buClr>
                <a:srgbClr val="606060"/>
              </a:buClr>
              <a:buFont typeface="Arial"/>
              <a:buChar char="●"/>
              <a:tabLst>
                <a:tab pos="367665" algn="l"/>
                <a:tab pos="368300" algn="l"/>
              </a:tabLst>
            </a:pPr>
            <a:endParaRPr lang="en-US" sz="1650" spc="-20" dirty="0">
              <a:solidFill>
                <a:schemeClr val="tx1">
                  <a:lumMod val="65000"/>
                  <a:lumOff val="35000"/>
                </a:schemeClr>
              </a:solidFill>
            </a:endParaRPr>
          </a:p>
          <a:p>
            <a:pPr marL="367665" marR="731520" indent="-355600">
              <a:lnSpc>
                <a:spcPct val="105000"/>
              </a:lnSpc>
              <a:buClr>
                <a:srgbClr val="606060"/>
              </a:buClr>
              <a:buFont typeface="Arial"/>
              <a:buChar char="●"/>
              <a:tabLst>
                <a:tab pos="367665" algn="l"/>
                <a:tab pos="368300" algn="l"/>
              </a:tabLst>
            </a:pPr>
            <a:r>
              <a:rPr lang="en-US" sz="1650" spc="-20" dirty="0">
                <a:solidFill>
                  <a:schemeClr val="tx1">
                    <a:lumMod val="65000"/>
                    <a:lumOff val="35000"/>
                  </a:schemeClr>
                </a:solidFill>
              </a:rPr>
              <a:t>Many open questions </a:t>
            </a:r>
            <a:r>
              <a:rPr lang="en-US" sz="1650" spc="5" dirty="0">
                <a:solidFill>
                  <a:schemeClr val="tx1">
                    <a:lumMod val="65000"/>
                    <a:lumOff val="35000"/>
                  </a:schemeClr>
                </a:solidFill>
              </a:rPr>
              <a:t> … </a:t>
            </a:r>
          </a:p>
          <a:p>
            <a:pPr marL="824865" marR="731520" lvl="1" indent="-355600">
              <a:lnSpc>
                <a:spcPct val="105000"/>
              </a:lnSpc>
              <a:buClr>
                <a:srgbClr val="606060"/>
              </a:buClr>
              <a:buFont typeface="Arial"/>
              <a:buChar char="●"/>
              <a:tabLst>
                <a:tab pos="367665" algn="l"/>
                <a:tab pos="368300" algn="l"/>
              </a:tabLst>
            </a:pPr>
            <a:r>
              <a:rPr lang="en-US" sz="1300" spc="10" dirty="0">
                <a:solidFill>
                  <a:srgbClr val="0E9352"/>
                </a:solidFill>
                <a:latin typeface="Tahoma" panose="020B0604030504040204" pitchFamily="34" charset="0"/>
                <a:ea typeface="Tahoma" panose="020B0604030504040204" pitchFamily="34" charset="0"/>
                <a:cs typeface="Tahoma" panose="020B0604030504040204" pitchFamily="34" charset="0"/>
              </a:rPr>
              <a:t>Understanding </a:t>
            </a:r>
            <a:r>
              <a:rPr lang="en-US" sz="1300" spc="25" dirty="0">
                <a:solidFill>
                  <a:srgbClr val="0E9352"/>
                </a:solidFill>
                <a:latin typeface="Tahoma" panose="020B0604030504040204" pitchFamily="34" charset="0"/>
                <a:ea typeface="Tahoma" panose="020B0604030504040204" pitchFamily="34" charset="0"/>
                <a:cs typeface="Tahoma" panose="020B0604030504040204" pitchFamily="34" charset="0"/>
              </a:rPr>
              <a:t>how/why </a:t>
            </a:r>
            <a:r>
              <a:rPr lang="en-US" sz="1300" spc="10" dirty="0">
                <a:solidFill>
                  <a:srgbClr val="0E9352"/>
                </a:solidFill>
                <a:latin typeface="Tahoma" panose="020B0604030504040204" pitchFamily="34" charset="0"/>
                <a:ea typeface="Tahoma" panose="020B0604030504040204" pitchFamily="34" charset="0"/>
                <a:cs typeface="Tahoma" panose="020B0604030504040204" pitchFamily="34" charset="0"/>
              </a:rPr>
              <a:t>it </a:t>
            </a:r>
            <a:r>
              <a:rPr lang="en-US" sz="1300" spc="-10" dirty="0">
                <a:solidFill>
                  <a:srgbClr val="0E9352"/>
                </a:solidFill>
                <a:latin typeface="Tahoma" panose="020B0604030504040204" pitchFamily="34" charset="0"/>
                <a:ea typeface="Tahoma" panose="020B0604030504040204" pitchFamily="34" charset="0"/>
                <a:cs typeface="Tahoma" panose="020B0604030504040204" pitchFamily="34" charset="0"/>
              </a:rPr>
              <a:t>works, </a:t>
            </a:r>
          </a:p>
          <a:p>
            <a:pPr marL="824865" marR="731520" lvl="1" indent="-355600">
              <a:lnSpc>
                <a:spcPct val="105000"/>
              </a:lnSpc>
              <a:buClr>
                <a:srgbClr val="606060"/>
              </a:buClr>
              <a:buFont typeface="Arial"/>
              <a:buChar char="●"/>
              <a:tabLst>
                <a:tab pos="367665" algn="l"/>
                <a:tab pos="368300" algn="l"/>
              </a:tabLst>
            </a:pPr>
            <a:r>
              <a:rPr lang="en-US" sz="1300" spc="-20" dirty="0">
                <a:solidFill>
                  <a:srgbClr val="0E9352"/>
                </a:solidFill>
                <a:latin typeface="Tahoma" panose="020B0604030504040204" pitchFamily="34" charset="0"/>
                <a:ea typeface="Tahoma" panose="020B0604030504040204" pitchFamily="34" charset="0"/>
                <a:cs typeface="Tahoma" panose="020B0604030504040204" pitchFamily="34" charset="0"/>
              </a:rPr>
              <a:t>Can </a:t>
            </a:r>
            <a:r>
              <a:rPr lang="en-US" sz="1300" spc="30" dirty="0">
                <a:solidFill>
                  <a:srgbClr val="0E9352"/>
                </a:solidFill>
                <a:latin typeface="Tahoma" panose="020B0604030504040204" pitchFamily="34" charset="0"/>
                <a:ea typeface="Tahoma" panose="020B0604030504040204" pitchFamily="34" charset="0"/>
                <a:cs typeface="Tahoma" panose="020B0604030504040204" pitchFamily="34" charset="0"/>
              </a:rPr>
              <a:t>we </a:t>
            </a:r>
            <a:r>
              <a:rPr lang="en-US" sz="1300" spc="10" dirty="0">
                <a:solidFill>
                  <a:srgbClr val="0E9352"/>
                </a:solidFill>
                <a:latin typeface="Tahoma" panose="020B0604030504040204" pitchFamily="34" charset="0"/>
                <a:ea typeface="Tahoma" panose="020B0604030504040204" pitchFamily="34" charset="0"/>
                <a:cs typeface="Tahoma" panose="020B0604030504040204" pitchFamily="34" charset="0"/>
              </a:rPr>
              <a:t>predict </a:t>
            </a:r>
            <a:r>
              <a:rPr lang="en-US" sz="1300" spc="25" dirty="0">
                <a:solidFill>
                  <a:srgbClr val="0E9352"/>
                </a:solidFill>
                <a:latin typeface="Tahoma" panose="020B0604030504040204" pitchFamily="34" charset="0"/>
                <a:ea typeface="Tahoma" panose="020B0604030504040204" pitchFamily="34" charset="0"/>
                <a:cs typeface="Tahoma" panose="020B0604030504040204" pitchFamily="34" charset="0"/>
              </a:rPr>
              <a:t>whether </a:t>
            </a:r>
            <a:r>
              <a:rPr lang="en-US" sz="1300" spc="15" dirty="0">
                <a:solidFill>
                  <a:srgbClr val="0E9352"/>
                </a:solidFill>
                <a:latin typeface="Tahoma" panose="020B0604030504040204" pitchFamily="34" charset="0"/>
                <a:ea typeface="Tahoma" panose="020B0604030504040204" pitchFamily="34" charset="0"/>
                <a:cs typeface="Tahoma" panose="020B0604030504040204" pitchFamily="34" charset="0"/>
              </a:rPr>
              <a:t>in-context learning </a:t>
            </a:r>
            <a:r>
              <a:rPr lang="en-US" sz="1300" spc="30" dirty="0">
                <a:solidFill>
                  <a:srgbClr val="0E9352"/>
                </a:solidFill>
                <a:latin typeface="Tahoma" panose="020B0604030504040204" pitchFamily="34" charset="0"/>
                <a:ea typeface="Tahoma" panose="020B0604030504040204" pitchFamily="34" charset="0"/>
                <a:cs typeface="Tahoma" panose="020B0604030504040204" pitchFamily="34" charset="0"/>
              </a:rPr>
              <a:t>would </a:t>
            </a:r>
            <a:r>
              <a:rPr lang="en-US" sz="1300" spc="15" dirty="0">
                <a:solidFill>
                  <a:srgbClr val="0E9352"/>
                </a:solidFill>
                <a:latin typeface="Tahoma" panose="020B0604030504040204" pitchFamily="34" charset="0"/>
                <a:ea typeface="Tahoma" panose="020B0604030504040204" pitchFamily="34" charset="0"/>
                <a:cs typeface="Tahoma" panose="020B0604030504040204" pitchFamily="34" charset="0"/>
              </a:rPr>
              <a:t>work </a:t>
            </a:r>
            <a:r>
              <a:rPr lang="en-US" sz="1300" spc="40" dirty="0">
                <a:solidFill>
                  <a:srgbClr val="0E9352"/>
                </a:solidFill>
                <a:latin typeface="Tahoma" panose="020B0604030504040204" pitchFamily="34" charset="0"/>
                <a:ea typeface="Tahoma" panose="020B0604030504040204" pitchFamily="34" charset="0"/>
                <a:cs typeface="Tahoma" panose="020B0604030504040204" pitchFamily="34" charset="0"/>
              </a:rPr>
              <a:t>on </a:t>
            </a:r>
            <a:r>
              <a:rPr lang="en-US" sz="1300" spc="-30" dirty="0">
                <a:solidFill>
                  <a:srgbClr val="0E9352"/>
                </a:solidFill>
                <a:latin typeface="Tahoma" panose="020B0604030504040204" pitchFamily="34" charset="0"/>
                <a:ea typeface="Tahoma" panose="020B0604030504040204" pitchFamily="34" charset="0"/>
                <a:cs typeface="Tahoma" panose="020B0604030504040204" pitchFamily="34" charset="0"/>
              </a:rPr>
              <a:t>a </a:t>
            </a:r>
            <a:r>
              <a:rPr lang="en-US" sz="1300" spc="20" dirty="0">
                <a:solidFill>
                  <a:srgbClr val="0E9352"/>
                </a:solidFill>
                <a:latin typeface="Tahoma" panose="020B0604030504040204" pitchFamily="34" charset="0"/>
                <a:ea typeface="Tahoma" panose="020B0604030504040204" pitchFamily="34" charset="0"/>
                <a:cs typeface="Tahoma" panose="020B0604030504040204" pitchFamily="34" charset="0"/>
              </a:rPr>
              <a:t>given </a:t>
            </a:r>
            <a:r>
              <a:rPr lang="en-US" sz="1300" spc="-15" dirty="0">
                <a:solidFill>
                  <a:srgbClr val="0E9352"/>
                </a:solidFill>
                <a:latin typeface="Tahoma" panose="020B0604030504040204" pitchFamily="34" charset="0"/>
                <a:ea typeface="Tahoma" panose="020B0604030504040204" pitchFamily="34" charset="0"/>
                <a:cs typeface="Tahoma" panose="020B0604030504040204" pitchFamily="34" charset="0"/>
              </a:rPr>
              <a:t>task </a:t>
            </a:r>
            <a:r>
              <a:rPr lang="en-US" sz="1300" spc="25" dirty="0">
                <a:solidFill>
                  <a:srgbClr val="0E9352"/>
                </a:solidFill>
                <a:latin typeface="Tahoma" panose="020B0604030504040204" pitchFamily="34" charset="0"/>
                <a:ea typeface="Tahoma" panose="020B0604030504040204" pitchFamily="34" charset="0"/>
                <a:cs typeface="Tahoma" panose="020B0604030504040204" pitchFamily="34" charset="0"/>
              </a:rPr>
              <a:t>or </a:t>
            </a:r>
            <a:r>
              <a:rPr lang="en-US" sz="1300" spc="-15" dirty="0">
                <a:solidFill>
                  <a:srgbClr val="0E9352"/>
                </a:solidFill>
                <a:latin typeface="Tahoma" panose="020B0604030504040204" pitchFamily="34" charset="0"/>
                <a:ea typeface="Tahoma" panose="020B0604030504040204" pitchFamily="34" charset="0"/>
                <a:cs typeface="Tahoma" panose="020B0604030504040204" pitchFamily="34" charset="0"/>
              </a:rPr>
              <a:t>not?</a:t>
            </a:r>
            <a:endParaRPr lang="en-US" sz="1300"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743F95-7DCF-54FE-670B-47521C3C019C}"/>
              </a:ext>
            </a:extLst>
          </p:cNvPr>
          <p:cNvSpPr>
            <a:spLocks noGrp="1"/>
          </p:cNvSpPr>
          <p:nvPr>
            <p:ph type="body" sz="quarter" idx="16"/>
          </p:nvPr>
        </p:nvSpPr>
        <p:spPr/>
        <p:txBody>
          <a:bodyPr anchor="ctr"/>
          <a:lstStyle/>
          <a:p>
            <a:pPr algn="ctr"/>
            <a:r>
              <a:rPr lang="en-US" sz="4800" dirty="0"/>
              <a:t>Prompting to Solve </a:t>
            </a:r>
            <a:br>
              <a:rPr lang="en-US" sz="4800" dirty="0"/>
            </a:br>
            <a:r>
              <a:rPr lang="en-US" sz="4800" dirty="0"/>
              <a:t>Multi-step Problems</a:t>
            </a:r>
          </a:p>
        </p:txBody>
      </p:sp>
      <p:sp>
        <p:nvSpPr>
          <p:cNvPr id="3" name="Text Placeholder 2">
            <a:extLst>
              <a:ext uri="{FF2B5EF4-FFF2-40B4-BE49-F238E27FC236}">
                <a16:creationId xmlns:a16="http://schemas.microsoft.com/office/drawing/2014/main" id="{221D3317-95BE-220F-3628-725D12F35D7F}"/>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544753199"/>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53C3B-FAF6-B2CF-3657-3A4D8AEE3EAF}"/>
              </a:ext>
            </a:extLst>
          </p:cNvPr>
          <p:cNvSpPr>
            <a:spLocks noGrp="1"/>
          </p:cNvSpPr>
          <p:nvPr>
            <p:ph type="title"/>
          </p:nvPr>
        </p:nvSpPr>
        <p:spPr/>
        <p:txBody>
          <a:bodyPr>
            <a:normAutofit/>
          </a:bodyPr>
          <a:lstStyle/>
          <a:p>
            <a:r>
              <a:rPr lang="en-US" dirty="0"/>
              <a:t>Some Problems Involve Reasoning </a:t>
            </a:r>
          </a:p>
        </p:txBody>
      </p:sp>
      <p:sp>
        <p:nvSpPr>
          <p:cNvPr id="22" name="Text Placeholder 21">
            <a:extLst>
              <a:ext uri="{FF2B5EF4-FFF2-40B4-BE49-F238E27FC236}">
                <a16:creationId xmlns:a16="http://schemas.microsoft.com/office/drawing/2014/main" id="{F248F645-A3C5-FE03-A562-E55693CF4440}"/>
              </a:ext>
            </a:extLst>
          </p:cNvPr>
          <p:cNvSpPr>
            <a:spLocks noGrp="1"/>
          </p:cNvSpPr>
          <p:nvPr>
            <p:ph type="body" sz="quarter" idx="16"/>
          </p:nvPr>
        </p:nvSpPr>
        <p:spPr/>
        <p:txBody>
          <a:bodyPr/>
          <a:lstStyle/>
          <a:p>
            <a:endParaRPr lang="en-US"/>
          </a:p>
        </p:txBody>
      </p:sp>
      <p:grpSp>
        <p:nvGrpSpPr>
          <p:cNvPr id="4" name="object 3">
            <a:extLst>
              <a:ext uri="{FF2B5EF4-FFF2-40B4-BE49-F238E27FC236}">
                <a16:creationId xmlns:a16="http://schemas.microsoft.com/office/drawing/2014/main" id="{641EAEBC-DF89-1A31-E4AF-4DA360109989}"/>
              </a:ext>
            </a:extLst>
          </p:cNvPr>
          <p:cNvGrpSpPr/>
          <p:nvPr/>
        </p:nvGrpSpPr>
        <p:grpSpPr>
          <a:xfrm>
            <a:off x="147337" y="1458799"/>
            <a:ext cx="2844165" cy="1718310"/>
            <a:chOff x="147337" y="1248487"/>
            <a:chExt cx="2844165" cy="1718310"/>
          </a:xfrm>
        </p:grpSpPr>
        <p:sp>
          <p:nvSpPr>
            <p:cNvPr id="5" name="object 4">
              <a:extLst>
                <a:ext uri="{FF2B5EF4-FFF2-40B4-BE49-F238E27FC236}">
                  <a16:creationId xmlns:a16="http://schemas.microsoft.com/office/drawing/2014/main" id="{EC3E42AD-9679-14EE-3FCA-239546A00C5F}"/>
                </a:ext>
              </a:extLst>
            </p:cNvPr>
            <p:cNvSpPr/>
            <p:nvPr/>
          </p:nvSpPr>
          <p:spPr>
            <a:xfrm>
              <a:off x="152099" y="1253249"/>
              <a:ext cx="2834640" cy="1708785"/>
            </a:xfrm>
            <a:custGeom>
              <a:avLst/>
              <a:gdLst/>
              <a:ahLst/>
              <a:cxnLst/>
              <a:rect l="l" t="t" r="r" b="b"/>
              <a:pathLst>
                <a:path w="2834640" h="1708785">
                  <a:moveTo>
                    <a:pt x="2549644" y="1708499"/>
                  </a:moveTo>
                  <a:lnTo>
                    <a:pt x="284755" y="1708499"/>
                  </a:lnTo>
                  <a:lnTo>
                    <a:pt x="238566" y="1704773"/>
                  </a:lnTo>
                  <a:lnTo>
                    <a:pt x="194750" y="1693982"/>
                  </a:lnTo>
                  <a:lnTo>
                    <a:pt x="153894" y="1676716"/>
                  </a:lnTo>
                  <a:lnTo>
                    <a:pt x="116582" y="1653558"/>
                  </a:lnTo>
                  <a:lnTo>
                    <a:pt x="83403" y="1625096"/>
                  </a:lnTo>
                  <a:lnTo>
                    <a:pt x="54941" y="1591917"/>
                  </a:lnTo>
                  <a:lnTo>
                    <a:pt x="31783" y="1554605"/>
                  </a:lnTo>
                  <a:lnTo>
                    <a:pt x="14517" y="1513749"/>
                  </a:lnTo>
                  <a:lnTo>
                    <a:pt x="3726" y="1469933"/>
                  </a:lnTo>
                  <a:lnTo>
                    <a:pt x="0" y="1423744"/>
                  </a:lnTo>
                  <a:lnTo>
                    <a:pt x="0" y="284755"/>
                  </a:lnTo>
                  <a:lnTo>
                    <a:pt x="3726" y="238566"/>
                  </a:lnTo>
                  <a:lnTo>
                    <a:pt x="14517" y="194750"/>
                  </a:lnTo>
                  <a:lnTo>
                    <a:pt x="31783" y="153894"/>
                  </a:lnTo>
                  <a:lnTo>
                    <a:pt x="54941" y="116582"/>
                  </a:lnTo>
                  <a:lnTo>
                    <a:pt x="83403" y="83403"/>
                  </a:lnTo>
                  <a:lnTo>
                    <a:pt x="116582" y="54941"/>
                  </a:lnTo>
                  <a:lnTo>
                    <a:pt x="153894" y="31783"/>
                  </a:lnTo>
                  <a:lnTo>
                    <a:pt x="194750" y="14517"/>
                  </a:lnTo>
                  <a:lnTo>
                    <a:pt x="238566" y="3726"/>
                  </a:lnTo>
                  <a:lnTo>
                    <a:pt x="284755" y="0"/>
                  </a:lnTo>
                  <a:lnTo>
                    <a:pt x="2549644" y="0"/>
                  </a:lnTo>
                  <a:lnTo>
                    <a:pt x="2594458" y="3547"/>
                  </a:lnTo>
                  <a:lnTo>
                    <a:pt x="2637766" y="13978"/>
                  </a:lnTo>
                  <a:lnTo>
                    <a:pt x="2678801" y="30975"/>
                  </a:lnTo>
                  <a:lnTo>
                    <a:pt x="2716800" y="54222"/>
                  </a:lnTo>
                  <a:lnTo>
                    <a:pt x="2750996" y="83402"/>
                  </a:lnTo>
                  <a:lnTo>
                    <a:pt x="2780177" y="117599"/>
                  </a:lnTo>
                  <a:lnTo>
                    <a:pt x="2803424" y="155598"/>
                  </a:lnTo>
                  <a:lnTo>
                    <a:pt x="2820421" y="196633"/>
                  </a:lnTo>
                  <a:lnTo>
                    <a:pt x="2830852" y="239941"/>
                  </a:lnTo>
                  <a:lnTo>
                    <a:pt x="2834399" y="284755"/>
                  </a:lnTo>
                  <a:lnTo>
                    <a:pt x="2834399" y="1423744"/>
                  </a:lnTo>
                  <a:lnTo>
                    <a:pt x="2830673" y="1469933"/>
                  </a:lnTo>
                  <a:lnTo>
                    <a:pt x="2819882" y="1513749"/>
                  </a:lnTo>
                  <a:lnTo>
                    <a:pt x="2802616" y="1554605"/>
                  </a:lnTo>
                  <a:lnTo>
                    <a:pt x="2779458" y="1591917"/>
                  </a:lnTo>
                  <a:lnTo>
                    <a:pt x="2750996" y="1625096"/>
                  </a:lnTo>
                  <a:lnTo>
                    <a:pt x="2717817" y="1653558"/>
                  </a:lnTo>
                  <a:lnTo>
                    <a:pt x="2680505" y="1676716"/>
                  </a:lnTo>
                  <a:lnTo>
                    <a:pt x="2639649" y="1693982"/>
                  </a:lnTo>
                  <a:lnTo>
                    <a:pt x="2595833" y="1704773"/>
                  </a:lnTo>
                  <a:lnTo>
                    <a:pt x="2549644" y="1708499"/>
                  </a:lnTo>
                  <a:close/>
                </a:path>
              </a:pathLst>
            </a:custGeom>
            <a:solidFill>
              <a:srgbClr val="EEEEEE"/>
            </a:solidFill>
          </p:spPr>
          <p:txBody>
            <a:bodyPr wrap="square" lIns="0" tIns="0" rIns="0" bIns="0" rtlCol="0"/>
            <a:lstStyle/>
            <a:p>
              <a:endParaRPr/>
            </a:p>
          </p:txBody>
        </p:sp>
        <p:sp>
          <p:nvSpPr>
            <p:cNvPr id="6" name="object 5">
              <a:extLst>
                <a:ext uri="{FF2B5EF4-FFF2-40B4-BE49-F238E27FC236}">
                  <a16:creationId xmlns:a16="http://schemas.microsoft.com/office/drawing/2014/main" id="{1A3E742C-E05F-79DC-2AE5-8DB3571EC969}"/>
                </a:ext>
              </a:extLst>
            </p:cNvPr>
            <p:cNvSpPr/>
            <p:nvPr/>
          </p:nvSpPr>
          <p:spPr>
            <a:xfrm>
              <a:off x="152099" y="1253249"/>
              <a:ext cx="2834640" cy="1708785"/>
            </a:xfrm>
            <a:custGeom>
              <a:avLst/>
              <a:gdLst/>
              <a:ahLst/>
              <a:cxnLst/>
              <a:rect l="l" t="t" r="r" b="b"/>
              <a:pathLst>
                <a:path w="2834640" h="1708785">
                  <a:moveTo>
                    <a:pt x="0" y="284755"/>
                  </a:moveTo>
                  <a:lnTo>
                    <a:pt x="3726" y="238566"/>
                  </a:lnTo>
                  <a:lnTo>
                    <a:pt x="14517" y="194750"/>
                  </a:lnTo>
                  <a:lnTo>
                    <a:pt x="31783" y="153894"/>
                  </a:lnTo>
                  <a:lnTo>
                    <a:pt x="54941" y="116582"/>
                  </a:lnTo>
                  <a:lnTo>
                    <a:pt x="83403" y="83403"/>
                  </a:lnTo>
                  <a:lnTo>
                    <a:pt x="116582" y="54941"/>
                  </a:lnTo>
                  <a:lnTo>
                    <a:pt x="153894" y="31783"/>
                  </a:lnTo>
                  <a:lnTo>
                    <a:pt x="194750" y="14517"/>
                  </a:lnTo>
                  <a:lnTo>
                    <a:pt x="238566" y="3726"/>
                  </a:lnTo>
                  <a:lnTo>
                    <a:pt x="284755" y="0"/>
                  </a:lnTo>
                  <a:lnTo>
                    <a:pt x="2549644" y="0"/>
                  </a:lnTo>
                  <a:lnTo>
                    <a:pt x="2594458" y="3547"/>
                  </a:lnTo>
                  <a:lnTo>
                    <a:pt x="2637766" y="13978"/>
                  </a:lnTo>
                  <a:lnTo>
                    <a:pt x="2678801" y="30975"/>
                  </a:lnTo>
                  <a:lnTo>
                    <a:pt x="2716800" y="54222"/>
                  </a:lnTo>
                  <a:lnTo>
                    <a:pt x="2750996" y="83402"/>
                  </a:lnTo>
                  <a:lnTo>
                    <a:pt x="2780177" y="117599"/>
                  </a:lnTo>
                  <a:lnTo>
                    <a:pt x="2803424" y="155598"/>
                  </a:lnTo>
                  <a:lnTo>
                    <a:pt x="2820421" y="196633"/>
                  </a:lnTo>
                  <a:lnTo>
                    <a:pt x="2830852" y="239941"/>
                  </a:lnTo>
                  <a:lnTo>
                    <a:pt x="2834399" y="284755"/>
                  </a:lnTo>
                  <a:lnTo>
                    <a:pt x="2834399" y="1423744"/>
                  </a:lnTo>
                  <a:lnTo>
                    <a:pt x="2830673" y="1469933"/>
                  </a:lnTo>
                  <a:lnTo>
                    <a:pt x="2819882" y="1513749"/>
                  </a:lnTo>
                  <a:lnTo>
                    <a:pt x="2802616" y="1554605"/>
                  </a:lnTo>
                  <a:lnTo>
                    <a:pt x="2779458" y="1591917"/>
                  </a:lnTo>
                  <a:lnTo>
                    <a:pt x="2750996" y="1625096"/>
                  </a:lnTo>
                  <a:lnTo>
                    <a:pt x="2717817" y="1653558"/>
                  </a:lnTo>
                  <a:lnTo>
                    <a:pt x="2680505" y="1676716"/>
                  </a:lnTo>
                  <a:lnTo>
                    <a:pt x="2639649" y="1693982"/>
                  </a:lnTo>
                  <a:lnTo>
                    <a:pt x="2595833" y="1704773"/>
                  </a:lnTo>
                  <a:lnTo>
                    <a:pt x="2549644" y="1708499"/>
                  </a:lnTo>
                  <a:lnTo>
                    <a:pt x="284755" y="1708499"/>
                  </a:lnTo>
                  <a:lnTo>
                    <a:pt x="238566" y="1704773"/>
                  </a:lnTo>
                  <a:lnTo>
                    <a:pt x="194750" y="1693982"/>
                  </a:lnTo>
                  <a:lnTo>
                    <a:pt x="153894" y="1676716"/>
                  </a:lnTo>
                  <a:lnTo>
                    <a:pt x="116582" y="1653558"/>
                  </a:lnTo>
                  <a:lnTo>
                    <a:pt x="83403" y="1625096"/>
                  </a:lnTo>
                  <a:lnTo>
                    <a:pt x="54941" y="1591917"/>
                  </a:lnTo>
                  <a:lnTo>
                    <a:pt x="31783" y="1554605"/>
                  </a:lnTo>
                  <a:lnTo>
                    <a:pt x="14517" y="1513749"/>
                  </a:lnTo>
                  <a:lnTo>
                    <a:pt x="3726" y="1469933"/>
                  </a:lnTo>
                  <a:lnTo>
                    <a:pt x="0" y="1423744"/>
                  </a:lnTo>
                  <a:lnTo>
                    <a:pt x="0" y="284755"/>
                  </a:lnTo>
                  <a:close/>
                </a:path>
              </a:pathLst>
            </a:custGeom>
            <a:ln w="9524">
              <a:solidFill>
                <a:srgbClr val="FF0000"/>
              </a:solidFill>
            </a:ln>
          </p:spPr>
          <p:txBody>
            <a:bodyPr wrap="square" lIns="0" tIns="0" rIns="0" bIns="0" rtlCol="0"/>
            <a:lstStyle/>
            <a:p>
              <a:endParaRPr/>
            </a:p>
          </p:txBody>
        </p:sp>
      </p:grpSp>
      <p:sp>
        <p:nvSpPr>
          <p:cNvPr id="7" name="object 6">
            <a:extLst>
              <a:ext uri="{FF2B5EF4-FFF2-40B4-BE49-F238E27FC236}">
                <a16:creationId xmlns:a16="http://schemas.microsoft.com/office/drawing/2014/main" id="{5AC08370-BF1C-4F61-732C-12534478FEDF}"/>
              </a:ext>
            </a:extLst>
          </p:cNvPr>
          <p:cNvSpPr txBox="1"/>
          <p:nvPr/>
        </p:nvSpPr>
        <p:spPr>
          <a:xfrm>
            <a:off x="308527" y="1612877"/>
            <a:ext cx="2257425" cy="867410"/>
          </a:xfrm>
          <a:prstGeom prst="rect">
            <a:avLst/>
          </a:prstGeom>
        </p:spPr>
        <p:txBody>
          <a:bodyPr vert="horz" wrap="square" lIns="0" tIns="22860" rIns="0" bIns="0" rtlCol="0">
            <a:spAutoFit/>
          </a:bodyPr>
          <a:lstStyle/>
          <a:p>
            <a:pPr marL="12700" marR="5080">
              <a:lnSpc>
                <a:spcPts val="1650"/>
              </a:lnSpc>
              <a:spcBef>
                <a:spcPts val="180"/>
              </a:spcBef>
            </a:pPr>
            <a:r>
              <a:rPr sz="1400" spc="-5" dirty="0">
                <a:latin typeface="Arial MT"/>
                <a:cs typeface="Arial MT"/>
              </a:rPr>
              <a:t>Q: If there are </a:t>
            </a:r>
            <a:r>
              <a:rPr sz="1400" dirty="0">
                <a:latin typeface="Arial MT"/>
                <a:cs typeface="Arial MT"/>
              </a:rPr>
              <a:t>3 cars </a:t>
            </a:r>
            <a:r>
              <a:rPr sz="1400" spc="-5" dirty="0">
                <a:latin typeface="Arial MT"/>
                <a:cs typeface="Arial MT"/>
              </a:rPr>
              <a:t>in the </a:t>
            </a:r>
            <a:r>
              <a:rPr sz="1400" dirty="0">
                <a:latin typeface="Arial MT"/>
                <a:cs typeface="Arial MT"/>
              </a:rPr>
              <a:t> </a:t>
            </a:r>
            <a:r>
              <a:rPr sz="1400" spc="-5" dirty="0">
                <a:latin typeface="Arial MT"/>
                <a:cs typeface="Arial MT"/>
              </a:rPr>
              <a:t>parking lot and </a:t>
            </a:r>
            <a:r>
              <a:rPr sz="1400" dirty="0">
                <a:latin typeface="Arial MT"/>
                <a:cs typeface="Arial MT"/>
              </a:rPr>
              <a:t>2 more cars </a:t>
            </a:r>
            <a:r>
              <a:rPr sz="1400" spc="5" dirty="0">
                <a:latin typeface="Arial MT"/>
                <a:cs typeface="Arial MT"/>
              </a:rPr>
              <a:t> </a:t>
            </a:r>
            <a:r>
              <a:rPr sz="1400" spc="-5" dirty="0">
                <a:latin typeface="Arial MT"/>
                <a:cs typeface="Arial MT"/>
              </a:rPr>
              <a:t>arrive,</a:t>
            </a:r>
            <a:r>
              <a:rPr sz="1400" spc="-25" dirty="0">
                <a:latin typeface="Arial MT"/>
                <a:cs typeface="Arial MT"/>
              </a:rPr>
              <a:t> </a:t>
            </a:r>
            <a:r>
              <a:rPr sz="1400" spc="-5" dirty="0">
                <a:latin typeface="Arial MT"/>
                <a:cs typeface="Arial MT"/>
              </a:rPr>
              <a:t>how</a:t>
            </a:r>
            <a:r>
              <a:rPr sz="1400" spc="-20" dirty="0">
                <a:latin typeface="Arial MT"/>
                <a:cs typeface="Arial MT"/>
              </a:rPr>
              <a:t> </a:t>
            </a:r>
            <a:r>
              <a:rPr sz="1400" dirty="0">
                <a:latin typeface="Arial MT"/>
                <a:cs typeface="Arial MT"/>
              </a:rPr>
              <a:t>many</a:t>
            </a:r>
            <a:r>
              <a:rPr sz="1400" spc="-20" dirty="0">
                <a:latin typeface="Arial MT"/>
                <a:cs typeface="Arial MT"/>
              </a:rPr>
              <a:t> </a:t>
            </a:r>
            <a:r>
              <a:rPr sz="1400" dirty="0">
                <a:latin typeface="Arial MT"/>
                <a:cs typeface="Arial MT"/>
              </a:rPr>
              <a:t>cars</a:t>
            </a:r>
            <a:r>
              <a:rPr sz="1400" spc="-25" dirty="0">
                <a:latin typeface="Arial MT"/>
                <a:cs typeface="Arial MT"/>
              </a:rPr>
              <a:t> </a:t>
            </a:r>
            <a:r>
              <a:rPr sz="1400" spc="-5" dirty="0">
                <a:latin typeface="Arial MT"/>
                <a:cs typeface="Arial MT"/>
              </a:rPr>
              <a:t>are</a:t>
            </a:r>
            <a:r>
              <a:rPr sz="1400" spc="-20" dirty="0">
                <a:latin typeface="Arial MT"/>
                <a:cs typeface="Arial MT"/>
              </a:rPr>
              <a:t> </a:t>
            </a:r>
            <a:r>
              <a:rPr sz="1400" spc="-5" dirty="0">
                <a:latin typeface="Arial MT"/>
                <a:cs typeface="Arial MT"/>
              </a:rPr>
              <a:t>in </a:t>
            </a:r>
            <a:r>
              <a:rPr sz="1400" spc="-375" dirty="0">
                <a:latin typeface="Arial MT"/>
                <a:cs typeface="Arial MT"/>
              </a:rPr>
              <a:t> </a:t>
            </a:r>
            <a:r>
              <a:rPr sz="1400" spc="-5" dirty="0">
                <a:latin typeface="Arial MT"/>
                <a:cs typeface="Arial MT"/>
              </a:rPr>
              <a:t>the</a:t>
            </a:r>
            <a:r>
              <a:rPr sz="1400" spc="-10" dirty="0">
                <a:latin typeface="Arial MT"/>
                <a:cs typeface="Arial MT"/>
              </a:rPr>
              <a:t> </a:t>
            </a:r>
            <a:r>
              <a:rPr sz="1400" spc="-5" dirty="0">
                <a:latin typeface="Arial MT"/>
                <a:cs typeface="Arial MT"/>
              </a:rPr>
              <a:t>parking</a:t>
            </a:r>
            <a:r>
              <a:rPr sz="1400" spc="-10" dirty="0">
                <a:latin typeface="Arial MT"/>
                <a:cs typeface="Arial MT"/>
              </a:rPr>
              <a:t> </a:t>
            </a:r>
            <a:r>
              <a:rPr sz="1400" spc="-5" dirty="0">
                <a:latin typeface="Arial MT"/>
                <a:cs typeface="Arial MT"/>
              </a:rPr>
              <a:t>lot?</a:t>
            </a:r>
            <a:endParaRPr sz="1400">
              <a:latin typeface="Arial MT"/>
              <a:cs typeface="Arial MT"/>
            </a:endParaRPr>
          </a:p>
        </p:txBody>
      </p:sp>
      <p:sp>
        <p:nvSpPr>
          <p:cNvPr id="8" name="object 7">
            <a:extLst>
              <a:ext uri="{FF2B5EF4-FFF2-40B4-BE49-F238E27FC236}">
                <a16:creationId xmlns:a16="http://schemas.microsoft.com/office/drawing/2014/main" id="{D865992B-ABFE-83A3-DB1D-EAFAE3E1DB34}"/>
              </a:ext>
            </a:extLst>
          </p:cNvPr>
          <p:cNvSpPr txBox="1"/>
          <p:nvPr/>
        </p:nvSpPr>
        <p:spPr>
          <a:xfrm>
            <a:off x="308527" y="2660627"/>
            <a:ext cx="1494155" cy="238760"/>
          </a:xfrm>
          <a:prstGeom prst="rect">
            <a:avLst/>
          </a:prstGeom>
        </p:spPr>
        <p:txBody>
          <a:bodyPr vert="horz" wrap="square" lIns="0" tIns="12700" rIns="0" bIns="0" rtlCol="0">
            <a:spAutoFit/>
          </a:bodyPr>
          <a:lstStyle/>
          <a:p>
            <a:pPr marL="12700">
              <a:lnSpc>
                <a:spcPct val="100000"/>
              </a:lnSpc>
              <a:spcBef>
                <a:spcPts val="100"/>
              </a:spcBef>
            </a:pPr>
            <a:r>
              <a:rPr sz="1400" spc="-5" dirty="0">
                <a:latin typeface="Arial MT"/>
                <a:cs typeface="Arial MT"/>
              </a:rPr>
              <a:t>A:</a:t>
            </a:r>
            <a:r>
              <a:rPr sz="1400" spc="-50" dirty="0">
                <a:latin typeface="Arial MT"/>
                <a:cs typeface="Arial MT"/>
              </a:rPr>
              <a:t> </a:t>
            </a:r>
            <a:r>
              <a:rPr sz="1400" spc="-5" dirty="0">
                <a:latin typeface="Arial MT"/>
                <a:cs typeface="Arial MT"/>
              </a:rPr>
              <a:t>The</a:t>
            </a:r>
            <a:r>
              <a:rPr sz="1400" spc="-25" dirty="0">
                <a:latin typeface="Arial MT"/>
                <a:cs typeface="Arial MT"/>
              </a:rPr>
              <a:t> </a:t>
            </a:r>
            <a:r>
              <a:rPr sz="1400" spc="-5" dirty="0">
                <a:latin typeface="Arial MT"/>
                <a:cs typeface="Arial MT"/>
              </a:rPr>
              <a:t>answer</a:t>
            </a:r>
            <a:r>
              <a:rPr sz="1400" spc="-20" dirty="0">
                <a:latin typeface="Arial MT"/>
                <a:cs typeface="Arial MT"/>
              </a:rPr>
              <a:t> </a:t>
            </a:r>
            <a:r>
              <a:rPr sz="1400" spc="-5" dirty="0">
                <a:latin typeface="Arial MT"/>
                <a:cs typeface="Arial MT"/>
              </a:rPr>
              <a:t>is</a:t>
            </a:r>
            <a:r>
              <a:rPr sz="1400" spc="-10" dirty="0">
                <a:latin typeface="Arial MT"/>
                <a:cs typeface="Arial MT"/>
              </a:rPr>
              <a:t> </a:t>
            </a:r>
            <a:r>
              <a:rPr sz="1400" b="1" dirty="0">
                <a:solidFill>
                  <a:srgbClr val="A61B00"/>
                </a:solidFill>
                <a:latin typeface="Arial"/>
                <a:cs typeface="Arial"/>
              </a:rPr>
              <a:t>5</a:t>
            </a:r>
            <a:endParaRPr sz="1400">
              <a:latin typeface="Arial"/>
              <a:cs typeface="Arial"/>
            </a:endParaRPr>
          </a:p>
        </p:txBody>
      </p:sp>
      <p:sp>
        <p:nvSpPr>
          <p:cNvPr id="9" name="object 8">
            <a:extLst>
              <a:ext uri="{FF2B5EF4-FFF2-40B4-BE49-F238E27FC236}">
                <a16:creationId xmlns:a16="http://schemas.microsoft.com/office/drawing/2014/main" id="{5762790A-48FA-1FB0-E493-231CAEE64DF3}"/>
              </a:ext>
            </a:extLst>
          </p:cNvPr>
          <p:cNvSpPr txBox="1"/>
          <p:nvPr/>
        </p:nvSpPr>
        <p:spPr>
          <a:xfrm>
            <a:off x="428649" y="3589508"/>
            <a:ext cx="2329815" cy="469265"/>
          </a:xfrm>
          <a:prstGeom prst="rect">
            <a:avLst/>
          </a:prstGeom>
        </p:spPr>
        <p:txBody>
          <a:bodyPr vert="horz" wrap="square" lIns="0" tIns="12700" rIns="0" bIns="0" rtlCol="0">
            <a:spAutoFit/>
          </a:bodyPr>
          <a:lstStyle/>
          <a:p>
            <a:pPr marL="12700">
              <a:lnSpc>
                <a:spcPct val="100000"/>
              </a:lnSpc>
              <a:spcBef>
                <a:spcPts val="100"/>
              </a:spcBef>
            </a:pPr>
            <a:r>
              <a:rPr sz="1600" spc="-5" dirty="0">
                <a:latin typeface="Times New Roman"/>
                <a:cs typeface="Times New Roman"/>
              </a:rPr>
              <a:t>Arithmetic</a:t>
            </a:r>
            <a:r>
              <a:rPr sz="1600" spc="-35" dirty="0">
                <a:latin typeface="Times New Roman"/>
                <a:cs typeface="Times New Roman"/>
              </a:rPr>
              <a:t> </a:t>
            </a:r>
            <a:r>
              <a:rPr sz="1600" spc="-5" dirty="0">
                <a:latin typeface="Times New Roman"/>
                <a:cs typeface="Times New Roman"/>
              </a:rPr>
              <a:t>Reasoning</a:t>
            </a:r>
            <a:r>
              <a:rPr sz="1600" spc="345" dirty="0">
                <a:latin typeface="Times New Roman"/>
                <a:cs typeface="Times New Roman"/>
              </a:rPr>
              <a:t> </a:t>
            </a:r>
            <a:r>
              <a:rPr sz="1600" dirty="0">
                <a:latin typeface="Times New Roman"/>
                <a:cs typeface="Times New Roman"/>
              </a:rPr>
              <a:t>(AR)</a:t>
            </a:r>
            <a:endParaRPr sz="1600">
              <a:latin typeface="Times New Roman"/>
              <a:cs typeface="Times New Roman"/>
            </a:endParaRPr>
          </a:p>
          <a:p>
            <a:pPr marL="12700">
              <a:lnSpc>
                <a:spcPct val="100000"/>
              </a:lnSpc>
              <a:spcBef>
                <a:spcPts val="10"/>
              </a:spcBef>
            </a:pPr>
            <a:r>
              <a:rPr sz="1300" dirty="0">
                <a:latin typeface="Arial MT"/>
                <a:cs typeface="Arial MT"/>
              </a:rPr>
              <a:t>(+</a:t>
            </a:r>
            <a:r>
              <a:rPr sz="1300" spc="-5" dirty="0">
                <a:latin typeface="Arial MT"/>
                <a:cs typeface="Arial MT"/>
              </a:rPr>
              <a:t> </a:t>
            </a:r>
            <a:r>
              <a:rPr sz="1300" spc="-545" dirty="0">
                <a:latin typeface="Arial MT"/>
                <a:cs typeface="Arial MT"/>
              </a:rPr>
              <a:t>−</a:t>
            </a:r>
            <a:r>
              <a:rPr sz="1300" spc="-5" dirty="0">
                <a:latin typeface="Arial MT"/>
                <a:cs typeface="Arial MT"/>
              </a:rPr>
              <a:t> ×÷…)</a:t>
            </a:r>
            <a:endParaRPr sz="1300">
              <a:latin typeface="Arial MT"/>
              <a:cs typeface="Arial MT"/>
            </a:endParaRPr>
          </a:p>
        </p:txBody>
      </p:sp>
      <p:grpSp>
        <p:nvGrpSpPr>
          <p:cNvPr id="10" name="object 9">
            <a:extLst>
              <a:ext uri="{FF2B5EF4-FFF2-40B4-BE49-F238E27FC236}">
                <a16:creationId xmlns:a16="http://schemas.microsoft.com/office/drawing/2014/main" id="{386A917A-69B7-57ED-89DF-FA95051ACC3C}"/>
              </a:ext>
            </a:extLst>
          </p:cNvPr>
          <p:cNvGrpSpPr/>
          <p:nvPr/>
        </p:nvGrpSpPr>
        <p:grpSpPr>
          <a:xfrm>
            <a:off x="6089137" y="1458799"/>
            <a:ext cx="2982595" cy="1718310"/>
            <a:chOff x="6089137" y="1248487"/>
            <a:chExt cx="2982595" cy="1718310"/>
          </a:xfrm>
        </p:grpSpPr>
        <p:sp>
          <p:nvSpPr>
            <p:cNvPr id="11" name="object 10">
              <a:extLst>
                <a:ext uri="{FF2B5EF4-FFF2-40B4-BE49-F238E27FC236}">
                  <a16:creationId xmlns:a16="http://schemas.microsoft.com/office/drawing/2014/main" id="{DA73F52C-7B64-5F2C-6637-0FDDA3F34074}"/>
                </a:ext>
              </a:extLst>
            </p:cNvPr>
            <p:cNvSpPr/>
            <p:nvPr/>
          </p:nvSpPr>
          <p:spPr>
            <a:xfrm>
              <a:off x="6093900" y="1253249"/>
              <a:ext cx="2973070" cy="1708785"/>
            </a:xfrm>
            <a:custGeom>
              <a:avLst/>
              <a:gdLst/>
              <a:ahLst/>
              <a:cxnLst/>
              <a:rect l="l" t="t" r="r" b="b"/>
              <a:pathLst>
                <a:path w="2973070" h="1708785">
                  <a:moveTo>
                    <a:pt x="2688244" y="1708499"/>
                  </a:moveTo>
                  <a:lnTo>
                    <a:pt x="284755" y="1708499"/>
                  </a:lnTo>
                  <a:lnTo>
                    <a:pt x="238566" y="1704773"/>
                  </a:lnTo>
                  <a:lnTo>
                    <a:pt x="194750" y="1693982"/>
                  </a:lnTo>
                  <a:lnTo>
                    <a:pt x="153894" y="1676716"/>
                  </a:lnTo>
                  <a:lnTo>
                    <a:pt x="116582" y="1653558"/>
                  </a:lnTo>
                  <a:lnTo>
                    <a:pt x="83403" y="1625096"/>
                  </a:lnTo>
                  <a:lnTo>
                    <a:pt x="54941" y="1591917"/>
                  </a:lnTo>
                  <a:lnTo>
                    <a:pt x="31783" y="1554605"/>
                  </a:lnTo>
                  <a:lnTo>
                    <a:pt x="14517" y="1513749"/>
                  </a:lnTo>
                  <a:lnTo>
                    <a:pt x="3726" y="1469933"/>
                  </a:lnTo>
                  <a:lnTo>
                    <a:pt x="0" y="1423744"/>
                  </a:lnTo>
                  <a:lnTo>
                    <a:pt x="0" y="284755"/>
                  </a:lnTo>
                  <a:lnTo>
                    <a:pt x="3726" y="238566"/>
                  </a:lnTo>
                  <a:lnTo>
                    <a:pt x="14517" y="194750"/>
                  </a:lnTo>
                  <a:lnTo>
                    <a:pt x="31783" y="153894"/>
                  </a:lnTo>
                  <a:lnTo>
                    <a:pt x="54941" y="116582"/>
                  </a:lnTo>
                  <a:lnTo>
                    <a:pt x="83403" y="83403"/>
                  </a:lnTo>
                  <a:lnTo>
                    <a:pt x="116582" y="54941"/>
                  </a:lnTo>
                  <a:lnTo>
                    <a:pt x="153894" y="31783"/>
                  </a:lnTo>
                  <a:lnTo>
                    <a:pt x="194750" y="14517"/>
                  </a:lnTo>
                  <a:lnTo>
                    <a:pt x="238566" y="3726"/>
                  </a:lnTo>
                  <a:lnTo>
                    <a:pt x="284755" y="0"/>
                  </a:lnTo>
                  <a:lnTo>
                    <a:pt x="2688244" y="0"/>
                  </a:lnTo>
                  <a:lnTo>
                    <a:pt x="2733059" y="3547"/>
                  </a:lnTo>
                  <a:lnTo>
                    <a:pt x="2776366" y="13978"/>
                  </a:lnTo>
                  <a:lnTo>
                    <a:pt x="2817401" y="30975"/>
                  </a:lnTo>
                  <a:lnTo>
                    <a:pt x="2855400" y="54222"/>
                  </a:lnTo>
                  <a:lnTo>
                    <a:pt x="2889596" y="83402"/>
                  </a:lnTo>
                  <a:lnTo>
                    <a:pt x="2918777" y="117599"/>
                  </a:lnTo>
                  <a:lnTo>
                    <a:pt x="2942024" y="155598"/>
                  </a:lnTo>
                  <a:lnTo>
                    <a:pt x="2959021" y="196633"/>
                  </a:lnTo>
                  <a:lnTo>
                    <a:pt x="2969452" y="239941"/>
                  </a:lnTo>
                  <a:lnTo>
                    <a:pt x="2972999" y="284755"/>
                  </a:lnTo>
                  <a:lnTo>
                    <a:pt x="2972999" y="1423744"/>
                  </a:lnTo>
                  <a:lnTo>
                    <a:pt x="2969273" y="1469933"/>
                  </a:lnTo>
                  <a:lnTo>
                    <a:pt x="2958482" y="1513749"/>
                  </a:lnTo>
                  <a:lnTo>
                    <a:pt x="2941215" y="1554605"/>
                  </a:lnTo>
                  <a:lnTo>
                    <a:pt x="2918058" y="1591917"/>
                  </a:lnTo>
                  <a:lnTo>
                    <a:pt x="2889596" y="1625096"/>
                  </a:lnTo>
                  <a:lnTo>
                    <a:pt x="2856417" y="1653558"/>
                  </a:lnTo>
                  <a:lnTo>
                    <a:pt x="2819105" y="1676716"/>
                  </a:lnTo>
                  <a:lnTo>
                    <a:pt x="2778249" y="1693982"/>
                  </a:lnTo>
                  <a:lnTo>
                    <a:pt x="2734433" y="1704773"/>
                  </a:lnTo>
                  <a:lnTo>
                    <a:pt x="2688244" y="1708499"/>
                  </a:lnTo>
                  <a:close/>
                </a:path>
              </a:pathLst>
            </a:custGeom>
            <a:solidFill>
              <a:srgbClr val="EEEEEE"/>
            </a:solidFill>
          </p:spPr>
          <p:txBody>
            <a:bodyPr wrap="square" lIns="0" tIns="0" rIns="0" bIns="0" rtlCol="0"/>
            <a:lstStyle/>
            <a:p>
              <a:endParaRPr/>
            </a:p>
          </p:txBody>
        </p:sp>
        <p:sp>
          <p:nvSpPr>
            <p:cNvPr id="12" name="object 11">
              <a:extLst>
                <a:ext uri="{FF2B5EF4-FFF2-40B4-BE49-F238E27FC236}">
                  <a16:creationId xmlns:a16="http://schemas.microsoft.com/office/drawing/2014/main" id="{8AB39D68-3708-94E9-2F4C-5EC1C30510C7}"/>
                </a:ext>
              </a:extLst>
            </p:cNvPr>
            <p:cNvSpPr/>
            <p:nvPr/>
          </p:nvSpPr>
          <p:spPr>
            <a:xfrm>
              <a:off x="6093900" y="1253249"/>
              <a:ext cx="2973070" cy="1708785"/>
            </a:xfrm>
            <a:custGeom>
              <a:avLst/>
              <a:gdLst/>
              <a:ahLst/>
              <a:cxnLst/>
              <a:rect l="l" t="t" r="r" b="b"/>
              <a:pathLst>
                <a:path w="2973070" h="1708785">
                  <a:moveTo>
                    <a:pt x="0" y="284755"/>
                  </a:moveTo>
                  <a:lnTo>
                    <a:pt x="3726" y="238566"/>
                  </a:lnTo>
                  <a:lnTo>
                    <a:pt x="14517" y="194750"/>
                  </a:lnTo>
                  <a:lnTo>
                    <a:pt x="31783" y="153894"/>
                  </a:lnTo>
                  <a:lnTo>
                    <a:pt x="54941" y="116582"/>
                  </a:lnTo>
                  <a:lnTo>
                    <a:pt x="83403" y="83403"/>
                  </a:lnTo>
                  <a:lnTo>
                    <a:pt x="116582" y="54941"/>
                  </a:lnTo>
                  <a:lnTo>
                    <a:pt x="153894" y="31783"/>
                  </a:lnTo>
                  <a:lnTo>
                    <a:pt x="194750" y="14517"/>
                  </a:lnTo>
                  <a:lnTo>
                    <a:pt x="238566" y="3726"/>
                  </a:lnTo>
                  <a:lnTo>
                    <a:pt x="284755" y="0"/>
                  </a:lnTo>
                  <a:lnTo>
                    <a:pt x="2688244" y="0"/>
                  </a:lnTo>
                  <a:lnTo>
                    <a:pt x="2733059" y="3547"/>
                  </a:lnTo>
                  <a:lnTo>
                    <a:pt x="2776366" y="13978"/>
                  </a:lnTo>
                  <a:lnTo>
                    <a:pt x="2817401" y="30975"/>
                  </a:lnTo>
                  <a:lnTo>
                    <a:pt x="2855400" y="54222"/>
                  </a:lnTo>
                  <a:lnTo>
                    <a:pt x="2889596" y="83402"/>
                  </a:lnTo>
                  <a:lnTo>
                    <a:pt x="2918777" y="117599"/>
                  </a:lnTo>
                  <a:lnTo>
                    <a:pt x="2942024" y="155598"/>
                  </a:lnTo>
                  <a:lnTo>
                    <a:pt x="2959021" y="196633"/>
                  </a:lnTo>
                  <a:lnTo>
                    <a:pt x="2969452" y="239941"/>
                  </a:lnTo>
                  <a:lnTo>
                    <a:pt x="2972999" y="284755"/>
                  </a:lnTo>
                  <a:lnTo>
                    <a:pt x="2972999" y="1423744"/>
                  </a:lnTo>
                  <a:lnTo>
                    <a:pt x="2969273" y="1469933"/>
                  </a:lnTo>
                  <a:lnTo>
                    <a:pt x="2958482" y="1513749"/>
                  </a:lnTo>
                  <a:lnTo>
                    <a:pt x="2941215" y="1554605"/>
                  </a:lnTo>
                  <a:lnTo>
                    <a:pt x="2918058" y="1591917"/>
                  </a:lnTo>
                  <a:lnTo>
                    <a:pt x="2889596" y="1625096"/>
                  </a:lnTo>
                  <a:lnTo>
                    <a:pt x="2856417" y="1653558"/>
                  </a:lnTo>
                  <a:lnTo>
                    <a:pt x="2819105" y="1676716"/>
                  </a:lnTo>
                  <a:lnTo>
                    <a:pt x="2778249" y="1693982"/>
                  </a:lnTo>
                  <a:lnTo>
                    <a:pt x="2734433" y="1704773"/>
                  </a:lnTo>
                  <a:lnTo>
                    <a:pt x="2688244" y="1708499"/>
                  </a:lnTo>
                  <a:lnTo>
                    <a:pt x="284755" y="1708499"/>
                  </a:lnTo>
                  <a:lnTo>
                    <a:pt x="238566" y="1704773"/>
                  </a:lnTo>
                  <a:lnTo>
                    <a:pt x="194750" y="1693982"/>
                  </a:lnTo>
                  <a:lnTo>
                    <a:pt x="153894" y="1676716"/>
                  </a:lnTo>
                  <a:lnTo>
                    <a:pt x="116582" y="1653558"/>
                  </a:lnTo>
                  <a:lnTo>
                    <a:pt x="83403" y="1625096"/>
                  </a:lnTo>
                  <a:lnTo>
                    <a:pt x="54941" y="1591917"/>
                  </a:lnTo>
                  <a:lnTo>
                    <a:pt x="31783" y="1554605"/>
                  </a:lnTo>
                  <a:lnTo>
                    <a:pt x="14517" y="1513749"/>
                  </a:lnTo>
                  <a:lnTo>
                    <a:pt x="3726" y="1469933"/>
                  </a:lnTo>
                  <a:lnTo>
                    <a:pt x="0" y="1423744"/>
                  </a:lnTo>
                  <a:lnTo>
                    <a:pt x="0" y="284755"/>
                  </a:lnTo>
                  <a:close/>
                </a:path>
              </a:pathLst>
            </a:custGeom>
            <a:ln w="9524">
              <a:solidFill>
                <a:srgbClr val="FF0000"/>
              </a:solidFill>
            </a:ln>
          </p:spPr>
          <p:txBody>
            <a:bodyPr wrap="square" lIns="0" tIns="0" rIns="0" bIns="0" rtlCol="0"/>
            <a:lstStyle/>
            <a:p>
              <a:endParaRPr/>
            </a:p>
          </p:txBody>
        </p:sp>
      </p:grpSp>
      <p:sp>
        <p:nvSpPr>
          <p:cNvPr id="13" name="object 12">
            <a:extLst>
              <a:ext uri="{FF2B5EF4-FFF2-40B4-BE49-F238E27FC236}">
                <a16:creationId xmlns:a16="http://schemas.microsoft.com/office/drawing/2014/main" id="{B4AE2C4C-13E3-A878-9435-01D80ED6180A}"/>
              </a:ext>
            </a:extLst>
          </p:cNvPr>
          <p:cNvSpPr txBox="1"/>
          <p:nvPr/>
        </p:nvSpPr>
        <p:spPr>
          <a:xfrm>
            <a:off x="6250327" y="1612877"/>
            <a:ext cx="2581910" cy="1076960"/>
          </a:xfrm>
          <a:prstGeom prst="rect">
            <a:avLst/>
          </a:prstGeom>
        </p:spPr>
        <p:txBody>
          <a:bodyPr vert="horz" wrap="square" lIns="0" tIns="22860" rIns="0" bIns="0" rtlCol="0">
            <a:spAutoFit/>
          </a:bodyPr>
          <a:lstStyle/>
          <a:p>
            <a:pPr marL="12700" marR="281305">
              <a:lnSpc>
                <a:spcPts val="1650"/>
              </a:lnSpc>
              <a:spcBef>
                <a:spcPts val="180"/>
              </a:spcBef>
            </a:pPr>
            <a:r>
              <a:rPr sz="1400" spc="-5" dirty="0">
                <a:latin typeface="Arial MT"/>
                <a:cs typeface="Arial MT"/>
              </a:rPr>
              <a:t>Q: What home entertainment </a:t>
            </a:r>
            <a:r>
              <a:rPr sz="1400" spc="-375" dirty="0">
                <a:latin typeface="Arial MT"/>
                <a:cs typeface="Arial MT"/>
              </a:rPr>
              <a:t> </a:t>
            </a:r>
            <a:r>
              <a:rPr sz="1400" spc="-5" dirty="0">
                <a:latin typeface="Arial MT"/>
                <a:cs typeface="Arial MT"/>
              </a:rPr>
              <a:t>equipment</a:t>
            </a:r>
            <a:r>
              <a:rPr sz="1400" spc="-25" dirty="0">
                <a:latin typeface="Arial MT"/>
                <a:cs typeface="Arial MT"/>
              </a:rPr>
              <a:t> </a:t>
            </a:r>
            <a:r>
              <a:rPr sz="1400" dirty="0">
                <a:latin typeface="Arial MT"/>
                <a:cs typeface="Arial MT"/>
              </a:rPr>
              <a:t>requires</a:t>
            </a:r>
            <a:r>
              <a:rPr sz="1400" spc="-20" dirty="0">
                <a:latin typeface="Arial MT"/>
                <a:cs typeface="Arial MT"/>
              </a:rPr>
              <a:t> </a:t>
            </a:r>
            <a:r>
              <a:rPr sz="1400" dirty="0">
                <a:latin typeface="Arial MT"/>
                <a:cs typeface="Arial MT"/>
              </a:rPr>
              <a:t>cable?</a:t>
            </a:r>
            <a:endParaRPr sz="1400">
              <a:latin typeface="Arial MT"/>
              <a:cs typeface="Arial MT"/>
            </a:endParaRPr>
          </a:p>
          <a:p>
            <a:pPr marL="12700">
              <a:lnSpc>
                <a:spcPts val="1585"/>
              </a:lnSpc>
            </a:pPr>
            <a:r>
              <a:rPr sz="1400" spc="-5" dirty="0">
                <a:latin typeface="Arial MT"/>
                <a:cs typeface="Arial MT"/>
              </a:rPr>
              <a:t>Answer</a:t>
            </a:r>
            <a:r>
              <a:rPr sz="1400" spc="-30" dirty="0">
                <a:latin typeface="Arial MT"/>
                <a:cs typeface="Arial MT"/>
              </a:rPr>
              <a:t> </a:t>
            </a:r>
            <a:r>
              <a:rPr sz="1400" spc="-5" dirty="0">
                <a:latin typeface="Arial MT"/>
                <a:cs typeface="Arial MT"/>
              </a:rPr>
              <a:t>Choices:</a:t>
            </a:r>
            <a:r>
              <a:rPr sz="1400" spc="-25" dirty="0">
                <a:latin typeface="Arial MT"/>
                <a:cs typeface="Arial MT"/>
              </a:rPr>
              <a:t> </a:t>
            </a:r>
            <a:r>
              <a:rPr sz="1400" dirty="0">
                <a:latin typeface="Arial MT"/>
                <a:cs typeface="Arial MT"/>
              </a:rPr>
              <a:t>(a)</a:t>
            </a:r>
            <a:r>
              <a:rPr sz="1400" spc="-25" dirty="0">
                <a:latin typeface="Arial MT"/>
                <a:cs typeface="Arial MT"/>
              </a:rPr>
              <a:t> </a:t>
            </a:r>
            <a:r>
              <a:rPr sz="1400" dirty="0">
                <a:latin typeface="Arial MT"/>
                <a:cs typeface="Arial MT"/>
              </a:rPr>
              <a:t>radio</a:t>
            </a:r>
            <a:r>
              <a:rPr sz="1400" spc="-25" dirty="0">
                <a:latin typeface="Arial MT"/>
                <a:cs typeface="Arial MT"/>
              </a:rPr>
              <a:t> </a:t>
            </a:r>
            <a:r>
              <a:rPr sz="1400" dirty="0">
                <a:latin typeface="Arial MT"/>
                <a:cs typeface="Arial MT"/>
              </a:rPr>
              <a:t>shack</a:t>
            </a:r>
            <a:endParaRPr sz="1400">
              <a:latin typeface="Arial MT"/>
              <a:cs typeface="Arial MT"/>
            </a:endParaRPr>
          </a:p>
          <a:p>
            <a:pPr marL="12700" marR="173355">
              <a:lnSpc>
                <a:spcPts val="1650"/>
              </a:lnSpc>
              <a:spcBef>
                <a:spcPts val="65"/>
              </a:spcBef>
            </a:pPr>
            <a:r>
              <a:rPr sz="1400" dirty="0">
                <a:latin typeface="Arial MT"/>
                <a:cs typeface="Arial MT"/>
              </a:rPr>
              <a:t>(b)</a:t>
            </a:r>
            <a:r>
              <a:rPr sz="1400" spc="-30" dirty="0">
                <a:latin typeface="Arial MT"/>
                <a:cs typeface="Arial MT"/>
              </a:rPr>
              <a:t> </a:t>
            </a:r>
            <a:r>
              <a:rPr sz="1400" dirty="0">
                <a:latin typeface="Arial MT"/>
                <a:cs typeface="Arial MT"/>
              </a:rPr>
              <a:t>substation</a:t>
            </a:r>
            <a:r>
              <a:rPr sz="1400" spc="-30" dirty="0">
                <a:latin typeface="Arial MT"/>
                <a:cs typeface="Arial MT"/>
              </a:rPr>
              <a:t> </a:t>
            </a:r>
            <a:r>
              <a:rPr sz="1400" dirty="0">
                <a:latin typeface="Arial MT"/>
                <a:cs typeface="Arial MT"/>
              </a:rPr>
              <a:t>(c)</a:t>
            </a:r>
            <a:r>
              <a:rPr sz="1400" spc="-25" dirty="0">
                <a:latin typeface="Arial MT"/>
                <a:cs typeface="Arial MT"/>
              </a:rPr>
              <a:t> </a:t>
            </a:r>
            <a:r>
              <a:rPr sz="1400" spc="-5" dirty="0">
                <a:latin typeface="Arial MT"/>
                <a:cs typeface="Arial MT"/>
              </a:rPr>
              <a:t>television</a:t>
            </a:r>
            <a:r>
              <a:rPr sz="1400" spc="-30" dirty="0">
                <a:latin typeface="Arial MT"/>
                <a:cs typeface="Arial MT"/>
              </a:rPr>
              <a:t> </a:t>
            </a:r>
            <a:r>
              <a:rPr sz="1400" dirty="0">
                <a:latin typeface="Arial MT"/>
                <a:cs typeface="Arial MT"/>
              </a:rPr>
              <a:t>(d) </a:t>
            </a:r>
            <a:r>
              <a:rPr sz="1400" spc="-375" dirty="0">
                <a:latin typeface="Arial MT"/>
                <a:cs typeface="Arial MT"/>
              </a:rPr>
              <a:t> </a:t>
            </a:r>
            <a:r>
              <a:rPr sz="1400" dirty="0">
                <a:latin typeface="Arial MT"/>
                <a:cs typeface="Arial MT"/>
              </a:rPr>
              <a:t>cabinet</a:t>
            </a:r>
            <a:endParaRPr sz="1400">
              <a:latin typeface="Arial MT"/>
              <a:cs typeface="Arial MT"/>
            </a:endParaRPr>
          </a:p>
        </p:txBody>
      </p:sp>
      <p:sp>
        <p:nvSpPr>
          <p:cNvPr id="14" name="object 13">
            <a:extLst>
              <a:ext uri="{FF2B5EF4-FFF2-40B4-BE49-F238E27FC236}">
                <a16:creationId xmlns:a16="http://schemas.microsoft.com/office/drawing/2014/main" id="{C5CD2D41-D04A-AF71-051B-26E4C30229D9}"/>
              </a:ext>
            </a:extLst>
          </p:cNvPr>
          <p:cNvSpPr txBox="1"/>
          <p:nvPr/>
        </p:nvSpPr>
        <p:spPr>
          <a:xfrm>
            <a:off x="6250327" y="2870177"/>
            <a:ext cx="1661795" cy="238760"/>
          </a:xfrm>
          <a:prstGeom prst="rect">
            <a:avLst/>
          </a:prstGeom>
        </p:spPr>
        <p:txBody>
          <a:bodyPr vert="horz" wrap="square" lIns="0" tIns="12700" rIns="0" bIns="0" rtlCol="0">
            <a:spAutoFit/>
          </a:bodyPr>
          <a:lstStyle/>
          <a:p>
            <a:pPr marL="12700">
              <a:lnSpc>
                <a:spcPct val="100000"/>
              </a:lnSpc>
              <a:spcBef>
                <a:spcPts val="100"/>
              </a:spcBef>
            </a:pPr>
            <a:r>
              <a:rPr sz="1400" spc="-5" dirty="0">
                <a:latin typeface="Arial MT"/>
                <a:cs typeface="Arial MT"/>
              </a:rPr>
              <a:t>A:</a:t>
            </a:r>
            <a:r>
              <a:rPr sz="1400" spc="-50" dirty="0">
                <a:latin typeface="Arial MT"/>
                <a:cs typeface="Arial MT"/>
              </a:rPr>
              <a:t> </a:t>
            </a:r>
            <a:r>
              <a:rPr sz="1400" spc="-5" dirty="0">
                <a:latin typeface="Arial MT"/>
                <a:cs typeface="Arial MT"/>
              </a:rPr>
              <a:t>The</a:t>
            </a:r>
            <a:r>
              <a:rPr sz="1400" spc="-25" dirty="0">
                <a:latin typeface="Arial MT"/>
                <a:cs typeface="Arial MT"/>
              </a:rPr>
              <a:t> </a:t>
            </a:r>
            <a:r>
              <a:rPr sz="1400" spc="-5" dirty="0">
                <a:latin typeface="Arial MT"/>
                <a:cs typeface="Arial MT"/>
              </a:rPr>
              <a:t>answer</a:t>
            </a:r>
            <a:r>
              <a:rPr sz="1400" spc="-20" dirty="0">
                <a:latin typeface="Arial MT"/>
                <a:cs typeface="Arial MT"/>
              </a:rPr>
              <a:t> </a:t>
            </a:r>
            <a:r>
              <a:rPr sz="1400" spc="-5" dirty="0">
                <a:latin typeface="Arial MT"/>
                <a:cs typeface="Arial MT"/>
              </a:rPr>
              <a:t>is</a:t>
            </a:r>
            <a:r>
              <a:rPr sz="1400" spc="-10" dirty="0">
                <a:latin typeface="Arial MT"/>
                <a:cs typeface="Arial MT"/>
              </a:rPr>
              <a:t> </a:t>
            </a:r>
            <a:r>
              <a:rPr sz="1400" b="1" dirty="0">
                <a:solidFill>
                  <a:srgbClr val="A61B00"/>
                </a:solidFill>
                <a:latin typeface="Arial"/>
                <a:cs typeface="Arial"/>
              </a:rPr>
              <a:t>(c).</a:t>
            </a:r>
            <a:endParaRPr sz="1400">
              <a:latin typeface="Arial"/>
              <a:cs typeface="Arial"/>
            </a:endParaRPr>
          </a:p>
        </p:txBody>
      </p:sp>
      <p:sp>
        <p:nvSpPr>
          <p:cNvPr id="15" name="object 14">
            <a:extLst>
              <a:ext uri="{FF2B5EF4-FFF2-40B4-BE49-F238E27FC236}">
                <a16:creationId xmlns:a16="http://schemas.microsoft.com/office/drawing/2014/main" id="{E756BD19-645F-E203-C8CB-0EEDB84846A1}"/>
              </a:ext>
            </a:extLst>
          </p:cNvPr>
          <p:cNvSpPr txBox="1"/>
          <p:nvPr/>
        </p:nvSpPr>
        <p:spPr>
          <a:xfrm>
            <a:off x="6244025" y="3604959"/>
            <a:ext cx="2580005" cy="269240"/>
          </a:xfrm>
          <a:prstGeom prst="rect">
            <a:avLst/>
          </a:prstGeom>
        </p:spPr>
        <p:txBody>
          <a:bodyPr vert="horz" wrap="square" lIns="0" tIns="12700" rIns="0" bIns="0" rtlCol="0">
            <a:spAutoFit/>
          </a:bodyPr>
          <a:lstStyle/>
          <a:p>
            <a:pPr marL="12700">
              <a:lnSpc>
                <a:spcPct val="100000"/>
              </a:lnSpc>
              <a:spcBef>
                <a:spcPts val="100"/>
              </a:spcBef>
            </a:pPr>
            <a:r>
              <a:rPr sz="1600" spc="-5" dirty="0">
                <a:latin typeface="Times New Roman"/>
                <a:cs typeface="Times New Roman"/>
              </a:rPr>
              <a:t>Commonsense</a:t>
            </a:r>
            <a:r>
              <a:rPr sz="1600" spc="-45" dirty="0">
                <a:latin typeface="Times New Roman"/>
                <a:cs typeface="Times New Roman"/>
              </a:rPr>
              <a:t> </a:t>
            </a:r>
            <a:r>
              <a:rPr sz="1600" spc="-5" dirty="0">
                <a:latin typeface="Times New Roman"/>
                <a:cs typeface="Times New Roman"/>
              </a:rPr>
              <a:t>Reasoning</a:t>
            </a:r>
            <a:r>
              <a:rPr sz="1600" spc="-45" dirty="0">
                <a:latin typeface="Times New Roman"/>
                <a:cs typeface="Times New Roman"/>
              </a:rPr>
              <a:t> </a:t>
            </a:r>
            <a:r>
              <a:rPr sz="1600" dirty="0">
                <a:latin typeface="Times New Roman"/>
                <a:cs typeface="Times New Roman"/>
              </a:rPr>
              <a:t>(CR)</a:t>
            </a:r>
            <a:endParaRPr sz="1600">
              <a:latin typeface="Times New Roman"/>
              <a:cs typeface="Times New Roman"/>
            </a:endParaRPr>
          </a:p>
        </p:txBody>
      </p:sp>
      <p:grpSp>
        <p:nvGrpSpPr>
          <p:cNvPr id="16" name="object 15">
            <a:extLst>
              <a:ext uri="{FF2B5EF4-FFF2-40B4-BE49-F238E27FC236}">
                <a16:creationId xmlns:a16="http://schemas.microsoft.com/office/drawing/2014/main" id="{2D066D56-B91A-6807-FBDD-160588C48983}"/>
              </a:ext>
            </a:extLst>
          </p:cNvPr>
          <p:cNvGrpSpPr/>
          <p:nvPr/>
        </p:nvGrpSpPr>
        <p:grpSpPr>
          <a:xfrm>
            <a:off x="3222212" y="1458799"/>
            <a:ext cx="2604135" cy="1718310"/>
            <a:chOff x="3222212" y="1248487"/>
            <a:chExt cx="2604135" cy="1718310"/>
          </a:xfrm>
        </p:grpSpPr>
        <p:sp>
          <p:nvSpPr>
            <p:cNvPr id="17" name="object 16">
              <a:extLst>
                <a:ext uri="{FF2B5EF4-FFF2-40B4-BE49-F238E27FC236}">
                  <a16:creationId xmlns:a16="http://schemas.microsoft.com/office/drawing/2014/main" id="{75404E07-10BA-B936-DBCE-8A39190B7A97}"/>
                </a:ext>
              </a:extLst>
            </p:cNvPr>
            <p:cNvSpPr/>
            <p:nvPr/>
          </p:nvSpPr>
          <p:spPr>
            <a:xfrm>
              <a:off x="3226974" y="1253249"/>
              <a:ext cx="2594610" cy="1708785"/>
            </a:xfrm>
            <a:custGeom>
              <a:avLst/>
              <a:gdLst/>
              <a:ahLst/>
              <a:cxnLst/>
              <a:rect l="l" t="t" r="r" b="b"/>
              <a:pathLst>
                <a:path w="2594610" h="1708785">
                  <a:moveTo>
                    <a:pt x="2309644" y="1708499"/>
                  </a:moveTo>
                  <a:lnTo>
                    <a:pt x="284755" y="1708499"/>
                  </a:lnTo>
                  <a:lnTo>
                    <a:pt x="238566" y="1704773"/>
                  </a:lnTo>
                  <a:lnTo>
                    <a:pt x="194750" y="1693982"/>
                  </a:lnTo>
                  <a:lnTo>
                    <a:pt x="153894" y="1676716"/>
                  </a:lnTo>
                  <a:lnTo>
                    <a:pt x="116582" y="1653558"/>
                  </a:lnTo>
                  <a:lnTo>
                    <a:pt x="83403" y="1625096"/>
                  </a:lnTo>
                  <a:lnTo>
                    <a:pt x="54941" y="1591917"/>
                  </a:lnTo>
                  <a:lnTo>
                    <a:pt x="31783" y="1554605"/>
                  </a:lnTo>
                  <a:lnTo>
                    <a:pt x="14517" y="1513749"/>
                  </a:lnTo>
                  <a:lnTo>
                    <a:pt x="3726" y="1469933"/>
                  </a:lnTo>
                  <a:lnTo>
                    <a:pt x="0" y="1423744"/>
                  </a:lnTo>
                  <a:lnTo>
                    <a:pt x="0" y="284755"/>
                  </a:lnTo>
                  <a:lnTo>
                    <a:pt x="3726" y="238566"/>
                  </a:lnTo>
                  <a:lnTo>
                    <a:pt x="14517" y="194750"/>
                  </a:lnTo>
                  <a:lnTo>
                    <a:pt x="31783" y="153894"/>
                  </a:lnTo>
                  <a:lnTo>
                    <a:pt x="54941" y="116582"/>
                  </a:lnTo>
                  <a:lnTo>
                    <a:pt x="83403" y="83403"/>
                  </a:lnTo>
                  <a:lnTo>
                    <a:pt x="116582" y="54941"/>
                  </a:lnTo>
                  <a:lnTo>
                    <a:pt x="153894" y="31783"/>
                  </a:lnTo>
                  <a:lnTo>
                    <a:pt x="194750" y="14517"/>
                  </a:lnTo>
                  <a:lnTo>
                    <a:pt x="238566" y="3726"/>
                  </a:lnTo>
                  <a:lnTo>
                    <a:pt x="284755" y="0"/>
                  </a:lnTo>
                  <a:lnTo>
                    <a:pt x="2309644" y="0"/>
                  </a:lnTo>
                  <a:lnTo>
                    <a:pt x="2354458" y="3547"/>
                  </a:lnTo>
                  <a:lnTo>
                    <a:pt x="2397766" y="13978"/>
                  </a:lnTo>
                  <a:lnTo>
                    <a:pt x="2438801" y="30975"/>
                  </a:lnTo>
                  <a:lnTo>
                    <a:pt x="2476800" y="54222"/>
                  </a:lnTo>
                  <a:lnTo>
                    <a:pt x="2510996" y="83402"/>
                  </a:lnTo>
                  <a:lnTo>
                    <a:pt x="2540177" y="117599"/>
                  </a:lnTo>
                  <a:lnTo>
                    <a:pt x="2563424" y="155598"/>
                  </a:lnTo>
                  <a:lnTo>
                    <a:pt x="2580421" y="196633"/>
                  </a:lnTo>
                  <a:lnTo>
                    <a:pt x="2590852" y="239941"/>
                  </a:lnTo>
                  <a:lnTo>
                    <a:pt x="2594399" y="284755"/>
                  </a:lnTo>
                  <a:lnTo>
                    <a:pt x="2594399" y="1423744"/>
                  </a:lnTo>
                  <a:lnTo>
                    <a:pt x="2590673" y="1469933"/>
                  </a:lnTo>
                  <a:lnTo>
                    <a:pt x="2579882" y="1513749"/>
                  </a:lnTo>
                  <a:lnTo>
                    <a:pt x="2562616" y="1554605"/>
                  </a:lnTo>
                  <a:lnTo>
                    <a:pt x="2539458" y="1591917"/>
                  </a:lnTo>
                  <a:lnTo>
                    <a:pt x="2510996" y="1625096"/>
                  </a:lnTo>
                  <a:lnTo>
                    <a:pt x="2477817" y="1653558"/>
                  </a:lnTo>
                  <a:lnTo>
                    <a:pt x="2440505" y="1676716"/>
                  </a:lnTo>
                  <a:lnTo>
                    <a:pt x="2399649" y="1693982"/>
                  </a:lnTo>
                  <a:lnTo>
                    <a:pt x="2355833" y="1704773"/>
                  </a:lnTo>
                  <a:lnTo>
                    <a:pt x="2309644" y="1708499"/>
                  </a:lnTo>
                  <a:close/>
                </a:path>
              </a:pathLst>
            </a:custGeom>
            <a:solidFill>
              <a:srgbClr val="EEEEEE"/>
            </a:solidFill>
          </p:spPr>
          <p:txBody>
            <a:bodyPr wrap="square" lIns="0" tIns="0" rIns="0" bIns="0" rtlCol="0"/>
            <a:lstStyle/>
            <a:p>
              <a:endParaRPr/>
            </a:p>
          </p:txBody>
        </p:sp>
        <p:sp>
          <p:nvSpPr>
            <p:cNvPr id="18" name="object 17">
              <a:extLst>
                <a:ext uri="{FF2B5EF4-FFF2-40B4-BE49-F238E27FC236}">
                  <a16:creationId xmlns:a16="http://schemas.microsoft.com/office/drawing/2014/main" id="{52499F60-732C-3236-306D-46424D104B2C}"/>
                </a:ext>
              </a:extLst>
            </p:cNvPr>
            <p:cNvSpPr/>
            <p:nvPr/>
          </p:nvSpPr>
          <p:spPr>
            <a:xfrm>
              <a:off x="3226974" y="1253249"/>
              <a:ext cx="2594610" cy="1708785"/>
            </a:xfrm>
            <a:custGeom>
              <a:avLst/>
              <a:gdLst/>
              <a:ahLst/>
              <a:cxnLst/>
              <a:rect l="l" t="t" r="r" b="b"/>
              <a:pathLst>
                <a:path w="2594610" h="1708785">
                  <a:moveTo>
                    <a:pt x="0" y="284755"/>
                  </a:moveTo>
                  <a:lnTo>
                    <a:pt x="3726" y="238566"/>
                  </a:lnTo>
                  <a:lnTo>
                    <a:pt x="14517" y="194750"/>
                  </a:lnTo>
                  <a:lnTo>
                    <a:pt x="31783" y="153894"/>
                  </a:lnTo>
                  <a:lnTo>
                    <a:pt x="54941" y="116582"/>
                  </a:lnTo>
                  <a:lnTo>
                    <a:pt x="83403" y="83403"/>
                  </a:lnTo>
                  <a:lnTo>
                    <a:pt x="116582" y="54941"/>
                  </a:lnTo>
                  <a:lnTo>
                    <a:pt x="153894" y="31783"/>
                  </a:lnTo>
                  <a:lnTo>
                    <a:pt x="194750" y="14517"/>
                  </a:lnTo>
                  <a:lnTo>
                    <a:pt x="238566" y="3726"/>
                  </a:lnTo>
                  <a:lnTo>
                    <a:pt x="284755" y="0"/>
                  </a:lnTo>
                  <a:lnTo>
                    <a:pt x="2309644" y="0"/>
                  </a:lnTo>
                  <a:lnTo>
                    <a:pt x="2354458" y="3547"/>
                  </a:lnTo>
                  <a:lnTo>
                    <a:pt x="2397766" y="13978"/>
                  </a:lnTo>
                  <a:lnTo>
                    <a:pt x="2438801" y="30975"/>
                  </a:lnTo>
                  <a:lnTo>
                    <a:pt x="2476800" y="54222"/>
                  </a:lnTo>
                  <a:lnTo>
                    <a:pt x="2510996" y="83402"/>
                  </a:lnTo>
                  <a:lnTo>
                    <a:pt x="2540177" y="117599"/>
                  </a:lnTo>
                  <a:lnTo>
                    <a:pt x="2563424" y="155598"/>
                  </a:lnTo>
                  <a:lnTo>
                    <a:pt x="2580421" y="196633"/>
                  </a:lnTo>
                  <a:lnTo>
                    <a:pt x="2590852" y="239941"/>
                  </a:lnTo>
                  <a:lnTo>
                    <a:pt x="2594399" y="284755"/>
                  </a:lnTo>
                  <a:lnTo>
                    <a:pt x="2594399" y="1423744"/>
                  </a:lnTo>
                  <a:lnTo>
                    <a:pt x="2590673" y="1469933"/>
                  </a:lnTo>
                  <a:lnTo>
                    <a:pt x="2579882" y="1513749"/>
                  </a:lnTo>
                  <a:lnTo>
                    <a:pt x="2562616" y="1554605"/>
                  </a:lnTo>
                  <a:lnTo>
                    <a:pt x="2539458" y="1591917"/>
                  </a:lnTo>
                  <a:lnTo>
                    <a:pt x="2510996" y="1625096"/>
                  </a:lnTo>
                  <a:lnTo>
                    <a:pt x="2477817" y="1653558"/>
                  </a:lnTo>
                  <a:lnTo>
                    <a:pt x="2440505" y="1676716"/>
                  </a:lnTo>
                  <a:lnTo>
                    <a:pt x="2399649" y="1693982"/>
                  </a:lnTo>
                  <a:lnTo>
                    <a:pt x="2355833" y="1704773"/>
                  </a:lnTo>
                  <a:lnTo>
                    <a:pt x="2309644" y="1708499"/>
                  </a:lnTo>
                  <a:lnTo>
                    <a:pt x="284755" y="1708499"/>
                  </a:lnTo>
                  <a:lnTo>
                    <a:pt x="238566" y="1704773"/>
                  </a:lnTo>
                  <a:lnTo>
                    <a:pt x="194750" y="1693982"/>
                  </a:lnTo>
                  <a:lnTo>
                    <a:pt x="153894" y="1676716"/>
                  </a:lnTo>
                  <a:lnTo>
                    <a:pt x="116582" y="1653558"/>
                  </a:lnTo>
                  <a:lnTo>
                    <a:pt x="83403" y="1625096"/>
                  </a:lnTo>
                  <a:lnTo>
                    <a:pt x="54941" y="1591917"/>
                  </a:lnTo>
                  <a:lnTo>
                    <a:pt x="31783" y="1554605"/>
                  </a:lnTo>
                  <a:lnTo>
                    <a:pt x="14517" y="1513749"/>
                  </a:lnTo>
                  <a:lnTo>
                    <a:pt x="3726" y="1469933"/>
                  </a:lnTo>
                  <a:lnTo>
                    <a:pt x="0" y="1423744"/>
                  </a:lnTo>
                  <a:lnTo>
                    <a:pt x="0" y="284755"/>
                  </a:lnTo>
                  <a:close/>
                </a:path>
              </a:pathLst>
            </a:custGeom>
            <a:ln w="9524">
              <a:solidFill>
                <a:srgbClr val="FF0000"/>
              </a:solidFill>
            </a:ln>
          </p:spPr>
          <p:txBody>
            <a:bodyPr wrap="square" lIns="0" tIns="0" rIns="0" bIns="0" rtlCol="0"/>
            <a:lstStyle/>
            <a:p>
              <a:endParaRPr/>
            </a:p>
          </p:txBody>
        </p:sp>
      </p:grpSp>
      <p:sp>
        <p:nvSpPr>
          <p:cNvPr id="19" name="object 18">
            <a:extLst>
              <a:ext uri="{FF2B5EF4-FFF2-40B4-BE49-F238E27FC236}">
                <a16:creationId xmlns:a16="http://schemas.microsoft.com/office/drawing/2014/main" id="{617D6C24-4F15-D561-2C95-12C8F5727417}"/>
              </a:ext>
            </a:extLst>
          </p:cNvPr>
          <p:cNvSpPr txBox="1"/>
          <p:nvPr/>
        </p:nvSpPr>
        <p:spPr>
          <a:xfrm>
            <a:off x="3383402" y="1612877"/>
            <a:ext cx="1986280" cy="657860"/>
          </a:xfrm>
          <a:prstGeom prst="rect">
            <a:avLst/>
          </a:prstGeom>
        </p:spPr>
        <p:txBody>
          <a:bodyPr vert="horz" wrap="square" lIns="0" tIns="22860" rIns="0" bIns="0" rtlCol="0">
            <a:spAutoFit/>
          </a:bodyPr>
          <a:lstStyle/>
          <a:p>
            <a:pPr marL="12700" marR="5080" algn="just">
              <a:lnSpc>
                <a:spcPts val="1650"/>
              </a:lnSpc>
              <a:spcBef>
                <a:spcPts val="180"/>
              </a:spcBef>
            </a:pPr>
            <a:r>
              <a:rPr sz="1400" spc="-5" dirty="0">
                <a:latin typeface="Arial MT"/>
                <a:cs typeface="Arial MT"/>
              </a:rPr>
              <a:t>Q: </a:t>
            </a:r>
            <a:r>
              <a:rPr sz="1400" spc="-45" dirty="0">
                <a:latin typeface="Arial MT"/>
                <a:cs typeface="Arial MT"/>
              </a:rPr>
              <a:t>Take </a:t>
            </a:r>
            <a:r>
              <a:rPr sz="1400" spc="-5" dirty="0">
                <a:latin typeface="Arial MT"/>
                <a:cs typeface="Arial MT"/>
              </a:rPr>
              <a:t>the last letters of </a:t>
            </a:r>
            <a:r>
              <a:rPr sz="1400" spc="-375" dirty="0">
                <a:latin typeface="Arial MT"/>
                <a:cs typeface="Arial MT"/>
              </a:rPr>
              <a:t> </a:t>
            </a:r>
            <a:r>
              <a:rPr sz="1400" spc="-5" dirty="0">
                <a:latin typeface="Arial MT"/>
                <a:cs typeface="Arial MT"/>
              </a:rPr>
              <a:t>the</a:t>
            </a:r>
            <a:r>
              <a:rPr sz="1400" spc="-25" dirty="0">
                <a:latin typeface="Arial MT"/>
                <a:cs typeface="Arial MT"/>
              </a:rPr>
              <a:t> </a:t>
            </a:r>
            <a:r>
              <a:rPr sz="1400" spc="-5" dirty="0">
                <a:latin typeface="Arial MT"/>
                <a:cs typeface="Arial MT"/>
              </a:rPr>
              <a:t>words</a:t>
            </a:r>
            <a:r>
              <a:rPr sz="1400" spc="-25" dirty="0">
                <a:latin typeface="Arial MT"/>
                <a:cs typeface="Arial MT"/>
              </a:rPr>
              <a:t> </a:t>
            </a:r>
            <a:r>
              <a:rPr sz="1400" spc="-5" dirty="0">
                <a:latin typeface="Arial MT"/>
                <a:cs typeface="Arial MT"/>
              </a:rPr>
              <a:t>in</a:t>
            </a:r>
            <a:r>
              <a:rPr sz="1400" spc="-25" dirty="0">
                <a:latin typeface="Arial MT"/>
                <a:cs typeface="Arial MT"/>
              </a:rPr>
              <a:t> </a:t>
            </a:r>
            <a:r>
              <a:rPr sz="1400" spc="-5" dirty="0">
                <a:latin typeface="Arial MT"/>
                <a:cs typeface="Arial MT"/>
              </a:rPr>
              <a:t>"Elon</a:t>
            </a:r>
            <a:r>
              <a:rPr sz="1400" spc="-25" dirty="0">
                <a:latin typeface="Arial MT"/>
                <a:cs typeface="Arial MT"/>
              </a:rPr>
              <a:t> </a:t>
            </a:r>
            <a:r>
              <a:rPr sz="1400" dirty="0">
                <a:latin typeface="Arial MT"/>
                <a:cs typeface="Arial MT"/>
              </a:rPr>
              <a:t>Musk" </a:t>
            </a:r>
            <a:r>
              <a:rPr sz="1400" spc="-375" dirty="0">
                <a:latin typeface="Arial MT"/>
                <a:cs typeface="Arial MT"/>
              </a:rPr>
              <a:t> </a:t>
            </a:r>
            <a:r>
              <a:rPr sz="1400" spc="-5" dirty="0">
                <a:latin typeface="Arial MT"/>
                <a:cs typeface="Arial MT"/>
              </a:rPr>
              <a:t>and</a:t>
            </a:r>
            <a:r>
              <a:rPr sz="1400" spc="-25" dirty="0">
                <a:latin typeface="Arial MT"/>
                <a:cs typeface="Arial MT"/>
              </a:rPr>
              <a:t> </a:t>
            </a:r>
            <a:r>
              <a:rPr sz="1400" dirty="0">
                <a:latin typeface="Arial MT"/>
                <a:cs typeface="Arial MT"/>
              </a:rPr>
              <a:t>concatenate</a:t>
            </a:r>
            <a:r>
              <a:rPr sz="1400" spc="-20" dirty="0">
                <a:latin typeface="Arial MT"/>
                <a:cs typeface="Arial MT"/>
              </a:rPr>
              <a:t> </a:t>
            </a:r>
            <a:r>
              <a:rPr sz="1400" spc="-5" dirty="0">
                <a:latin typeface="Arial MT"/>
                <a:cs typeface="Arial MT"/>
              </a:rPr>
              <a:t>them</a:t>
            </a:r>
            <a:endParaRPr sz="1400">
              <a:latin typeface="Arial MT"/>
              <a:cs typeface="Arial MT"/>
            </a:endParaRPr>
          </a:p>
        </p:txBody>
      </p:sp>
      <p:sp>
        <p:nvSpPr>
          <p:cNvPr id="20" name="object 19">
            <a:extLst>
              <a:ext uri="{FF2B5EF4-FFF2-40B4-BE49-F238E27FC236}">
                <a16:creationId xmlns:a16="http://schemas.microsoft.com/office/drawing/2014/main" id="{1BE2BC22-BFAC-CF52-0BB6-CB75856F145B}"/>
              </a:ext>
            </a:extLst>
          </p:cNvPr>
          <p:cNvSpPr txBox="1"/>
          <p:nvPr/>
        </p:nvSpPr>
        <p:spPr>
          <a:xfrm>
            <a:off x="3383402" y="2451077"/>
            <a:ext cx="1652270" cy="238760"/>
          </a:xfrm>
          <a:prstGeom prst="rect">
            <a:avLst/>
          </a:prstGeom>
        </p:spPr>
        <p:txBody>
          <a:bodyPr vert="horz" wrap="square" lIns="0" tIns="12700" rIns="0" bIns="0" rtlCol="0">
            <a:spAutoFit/>
          </a:bodyPr>
          <a:lstStyle/>
          <a:p>
            <a:pPr marL="12700">
              <a:lnSpc>
                <a:spcPct val="100000"/>
              </a:lnSpc>
              <a:spcBef>
                <a:spcPts val="100"/>
              </a:spcBef>
            </a:pPr>
            <a:r>
              <a:rPr sz="1400" spc="-5" dirty="0">
                <a:latin typeface="Arial MT"/>
                <a:cs typeface="Arial MT"/>
              </a:rPr>
              <a:t>A:</a:t>
            </a:r>
            <a:r>
              <a:rPr sz="1400" spc="-45" dirty="0">
                <a:latin typeface="Arial MT"/>
                <a:cs typeface="Arial MT"/>
              </a:rPr>
              <a:t> </a:t>
            </a:r>
            <a:r>
              <a:rPr sz="1400" spc="-5" dirty="0">
                <a:latin typeface="Arial MT"/>
                <a:cs typeface="Arial MT"/>
              </a:rPr>
              <a:t>The</a:t>
            </a:r>
            <a:r>
              <a:rPr sz="1400" spc="-25" dirty="0">
                <a:latin typeface="Arial MT"/>
                <a:cs typeface="Arial MT"/>
              </a:rPr>
              <a:t> </a:t>
            </a:r>
            <a:r>
              <a:rPr sz="1400" spc="-5" dirty="0">
                <a:latin typeface="Arial MT"/>
                <a:cs typeface="Arial MT"/>
              </a:rPr>
              <a:t>answer</a:t>
            </a:r>
            <a:r>
              <a:rPr sz="1400" spc="-20" dirty="0">
                <a:latin typeface="Arial MT"/>
                <a:cs typeface="Arial MT"/>
              </a:rPr>
              <a:t> </a:t>
            </a:r>
            <a:r>
              <a:rPr sz="1400" spc="-5" dirty="0">
                <a:latin typeface="Arial MT"/>
                <a:cs typeface="Arial MT"/>
              </a:rPr>
              <a:t>is </a:t>
            </a:r>
            <a:r>
              <a:rPr sz="1400" b="1" spc="-5" dirty="0">
                <a:solidFill>
                  <a:srgbClr val="A61B00"/>
                </a:solidFill>
                <a:latin typeface="Arial"/>
                <a:cs typeface="Arial"/>
              </a:rPr>
              <a:t>nk</a:t>
            </a:r>
            <a:r>
              <a:rPr sz="1400" b="1" spc="-5" dirty="0">
                <a:latin typeface="Arial"/>
                <a:cs typeface="Arial"/>
              </a:rPr>
              <a:t>.</a:t>
            </a:r>
            <a:endParaRPr sz="1400">
              <a:latin typeface="Arial"/>
              <a:cs typeface="Arial"/>
            </a:endParaRPr>
          </a:p>
        </p:txBody>
      </p:sp>
      <p:sp>
        <p:nvSpPr>
          <p:cNvPr id="21" name="object 20">
            <a:extLst>
              <a:ext uri="{FF2B5EF4-FFF2-40B4-BE49-F238E27FC236}">
                <a16:creationId xmlns:a16="http://schemas.microsoft.com/office/drawing/2014/main" id="{EBECE2DA-CB9F-72B7-6394-63E1FDCB130D}"/>
              </a:ext>
            </a:extLst>
          </p:cNvPr>
          <p:cNvSpPr txBox="1"/>
          <p:nvPr/>
        </p:nvSpPr>
        <p:spPr>
          <a:xfrm>
            <a:off x="3381000" y="3604959"/>
            <a:ext cx="2143760" cy="269240"/>
          </a:xfrm>
          <a:prstGeom prst="rect">
            <a:avLst/>
          </a:prstGeom>
        </p:spPr>
        <p:txBody>
          <a:bodyPr vert="horz" wrap="square" lIns="0" tIns="12700" rIns="0" bIns="0" rtlCol="0">
            <a:spAutoFit/>
          </a:bodyPr>
          <a:lstStyle/>
          <a:p>
            <a:pPr marL="12700">
              <a:lnSpc>
                <a:spcPct val="100000"/>
              </a:lnSpc>
              <a:spcBef>
                <a:spcPts val="100"/>
              </a:spcBef>
            </a:pPr>
            <a:r>
              <a:rPr sz="1600" spc="-5" dirty="0">
                <a:latin typeface="Times New Roman"/>
                <a:cs typeface="Times New Roman"/>
              </a:rPr>
              <a:t>Symbolic</a:t>
            </a:r>
            <a:r>
              <a:rPr sz="1600" spc="-45" dirty="0">
                <a:latin typeface="Times New Roman"/>
                <a:cs typeface="Times New Roman"/>
              </a:rPr>
              <a:t> </a:t>
            </a:r>
            <a:r>
              <a:rPr sz="1600" spc="-5" dirty="0">
                <a:latin typeface="Times New Roman"/>
                <a:cs typeface="Times New Roman"/>
              </a:rPr>
              <a:t>Reasoning</a:t>
            </a:r>
            <a:r>
              <a:rPr sz="1600" spc="-45" dirty="0">
                <a:latin typeface="Times New Roman"/>
                <a:cs typeface="Times New Roman"/>
              </a:rPr>
              <a:t> </a:t>
            </a:r>
            <a:r>
              <a:rPr sz="1600" dirty="0">
                <a:latin typeface="Times New Roman"/>
                <a:cs typeface="Times New Roman"/>
              </a:rPr>
              <a:t>(SR)</a:t>
            </a:r>
            <a:endParaRPr sz="1600">
              <a:latin typeface="Times New Roman"/>
              <a:cs typeface="Times New Roman"/>
            </a:endParaRPr>
          </a:p>
        </p:txBody>
      </p:sp>
    </p:spTree>
    <p:extLst>
      <p:ext uri="{BB962C8B-B14F-4D97-AF65-F5344CB8AC3E}">
        <p14:creationId xmlns:p14="http://schemas.microsoft.com/office/powerpoint/2010/main" val="2071430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11701" y="3460336"/>
            <a:ext cx="1086714" cy="584775"/>
          </a:xfrm>
          <a:prstGeom prst="rect">
            <a:avLst/>
          </a:prstGeom>
        </p:spPr>
        <p:txBody>
          <a:bodyPr vert="horz" wrap="square" lIns="0" tIns="12700" rIns="0" bIns="0" rtlCol="0">
            <a:spAutoFit/>
          </a:bodyPr>
          <a:lstStyle/>
          <a:p>
            <a:pPr marR="5080" algn="r">
              <a:lnSpc>
                <a:spcPct val="100000"/>
              </a:lnSpc>
              <a:spcBef>
                <a:spcPts val="100"/>
              </a:spcBef>
            </a:pPr>
            <a:r>
              <a:rPr dirty="0">
                <a:latin typeface="Corbel" panose="020B0503020204020204" pitchFamily="34" charset="0"/>
              </a:rPr>
              <a:t>Embeddings</a:t>
            </a:r>
          </a:p>
          <a:p>
            <a:pPr marR="5080" algn="r">
              <a:lnSpc>
                <a:spcPct val="100000"/>
              </a:lnSpc>
              <a:spcBef>
                <a:spcPts val="1135"/>
              </a:spcBef>
            </a:pPr>
            <a:r>
              <a:rPr dirty="0">
                <a:latin typeface="Corbel" panose="020B0503020204020204" pitchFamily="34" charset="0"/>
              </a:rPr>
              <a:t>Input</a:t>
            </a:r>
          </a:p>
        </p:txBody>
      </p:sp>
      <p:sp>
        <p:nvSpPr>
          <p:cNvPr id="4" name="object 4"/>
          <p:cNvSpPr txBox="1"/>
          <p:nvPr/>
        </p:nvSpPr>
        <p:spPr>
          <a:xfrm>
            <a:off x="396240" y="2482769"/>
            <a:ext cx="1002040" cy="443711"/>
          </a:xfrm>
          <a:prstGeom prst="rect">
            <a:avLst/>
          </a:prstGeom>
        </p:spPr>
        <p:txBody>
          <a:bodyPr vert="horz" wrap="square" lIns="0" tIns="12700" rIns="0" bIns="0" rtlCol="0">
            <a:spAutoFit/>
          </a:bodyPr>
          <a:lstStyle/>
          <a:p>
            <a:pPr marR="5080" algn="r">
              <a:lnSpc>
                <a:spcPct val="100000"/>
              </a:lnSpc>
              <a:spcBef>
                <a:spcPts val="100"/>
              </a:spcBef>
            </a:pPr>
            <a:r>
              <a:rPr dirty="0">
                <a:latin typeface="Corbel" panose="020B0503020204020204" pitchFamily="34" charset="0"/>
              </a:rPr>
              <a:t>Language</a:t>
            </a:r>
          </a:p>
          <a:p>
            <a:pPr marR="5080" algn="r">
              <a:lnSpc>
                <a:spcPct val="100000"/>
              </a:lnSpc>
            </a:pPr>
            <a:r>
              <a:rPr dirty="0">
                <a:latin typeface="Corbel" panose="020B0503020204020204" pitchFamily="34" charset="0"/>
              </a:rPr>
              <a:t>Model</a:t>
            </a:r>
          </a:p>
        </p:txBody>
      </p:sp>
      <p:grpSp>
        <p:nvGrpSpPr>
          <p:cNvPr id="5" name="object 5"/>
          <p:cNvGrpSpPr/>
          <p:nvPr/>
        </p:nvGrpSpPr>
        <p:grpSpPr>
          <a:xfrm>
            <a:off x="1723834" y="2107720"/>
            <a:ext cx="2931160" cy="1216660"/>
            <a:chOff x="1723834" y="2107720"/>
            <a:chExt cx="2931160" cy="1216660"/>
          </a:xfrm>
        </p:grpSpPr>
        <p:sp>
          <p:nvSpPr>
            <p:cNvPr id="6" name="object 6"/>
            <p:cNvSpPr/>
            <p:nvPr/>
          </p:nvSpPr>
          <p:spPr>
            <a:xfrm>
              <a:off x="1728596" y="2112483"/>
              <a:ext cx="2921635" cy="1207135"/>
            </a:xfrm>
            <a:custGeom>
              <a:avLst/>
              <a:gdLst/>
              <a:ahLst/>
              <a:cxnLst/>
              <a:rect l="l" t="t" r="r" b="b"/>
              <a:pathLst>
                <a:path w="2921635" h="1207135">
                  <a:moveTo>
                    <a:pt x="2921094" y="1206910"/>
                  </a:moveTo>
                  <a:lnTo>
                    <a:pt x="0" y="1206910"/>
                  </a:lnTo>
                  <a:lnTo>
                    <a:pt x="0" y="0"/>
                  </a:lnTo>
                  <a:lnTo>
                    <a:pt x="2921094" y="0"/>
                  </a:lnTo>
                  <a:lnTo>
                    <a:pt x="2921094" y="1206910"/>
                  </a:lnTo>
                  <a:close/>
                </a:path>
              </a:pathLst>
            </a:custGeom>
            <a:solidFill>
              <a:srgbClr val="62D197"/>
            </a:solidFill>
          </p:spPr>
          <p:txBody>
            <a:bodyPr wrap="square" lIns="0" tIns="0" rIns="0" bIns="0" rtlCol="0"/>
            <a:lstStyle/>
            <a:p>
              <a:endParaRPr dirty="0">
                <a:latin typeface="Corbel" panose="020B0503020204020204" pitchFamily="34" charset="0"/>
              </a:endParaRPr>
            </a:p>
          </p:txBody>
        </p:sp>
        <p:sp>
          <p:nvSpPr>
            <p:cNvPr id="7" name="object 7"/>
            <p:cNvSpPr/>
            <p:nvPr/>
          </p:nvSpPr>
          <p:spPr>
            <a:xfrm>
              <a:off x="1728596" y="2112483"/>
              <a:ext cx="2921635" cy="1207135"/>
            </a:xfrm>
            <a:custGeom>
              <a:avLst/>
              <a:gdLst/>
              <a:ahLst/>
              <a:cxnLst/>
              <a:rect l="l" t="t" r="r" b="b"/>
              <a:pathLst>
                <a:path w="2921635" h="1207135">
                  <a:moveTo>
                    <a:pt x="0" y="0"/>
                  </a:moveTo>
                  <a:lnTo>
                    <a:pt x="2921094" y="0"/>
                  </a:lnTo>
                  <a:lnTo>
                    <a:pt x="2921094" y="1206910"/>
                  </a:lnTo>
                  <a:lnTo>
                    <a:pt x="0" y="1206910"/>
                  </a:lnTo>
                  <a:lnTo>
                    <a:pt x="0" y="0"/>
                  </a:lnTo>
                  <a:close/>
                </a:path>
              </a:pathLst>
            </a:custGeom>
            <a:ln w="9524">
              <a:solidFill>
                <a:srgbClr val="4BA172"/>
              </a:solidFill>
            </a:ln>
          </p:spPr>
          <p:txBody>
            <a:bodyPr wrap="square" lIns="0" tIns="0" rIns="0" bIns="0" rtlCol="0"/>
            <a:lstStyle/>
            <a:p>
              <a:endParaRPr dirty="0">
                <a:latin typeface="Corbel" panose="020B0503020204020204" pitchFamily="34" charset="0"/>
              </a:endParaRPr>
            </a:p>
          </p:txBody>
        </p:sp>
      </p:grpSp>
      <p:sp>
        <p:nvSpPr>
          <p:cNvPr id="8" name="object 8"/>
          <p:cNvSpPr txBox="1"/>
          <p:nvPr/>
        </p:nvSpPr>
        <p:spPr>
          <a:xfrm>
            <a:off x="172720" y="1383271"/>
            <a:ext cx="1225952" cy="443711"/>
          </a:xfrm>
          <a:prstGeom prst="rect">
            <a:avLst/>
          </a:prstGeom>
        </p:spPr>
        <p:txBody>
          <a:bodyPr vert="horz" wrap="square" lIns="0" tIns="12700" rIns="0" bIns="0" rtlCol="0">
            <a:spAutoFit/>
          </a:bodyPr>
          <a:lstStyle/>
          <a:p>
            <a:pPr marR="5080" algn="r">
              <a:lnSpc>
                <a:spcPct val="100000"/>
              </a:lnSpc>
              <a:spcBef>
                <a:spcPts val="100"/>
              </a:spcBef>
            </a:pPr>
            <a:r>
              <a:rPr dirty="0">
                <a:latin typeface="Corbel" panose="020B0503020204020204" pitchFamily="34" charset="0"/>
              </a:rPr>
              <a:t>Classiﬁcation</a:t>
            </a:r>
          </a:p>
          <a:p>
            <a:pPr marR="5080" algn="r">
              <a:lnSpc>
                <a:spcPct val="100000"/>
              </a:lnSpc>
            </a:pPr>
            <a:r>
              <a:rPr dirty="0">
                <a:latin typeface="Corbel" panose="020B0503020204020204" pitchFamily="34" charset="0"/>
              </a:rPr>
              <a:t>Head</a:t>
            </a:r>
          </a:p>
        </p:txBody>
      </p:sp>
      <p:sp>
        <p:nvSpPr>
          <p:cNvPr id="9" name="object 9"/>
          <p:cNvSpPr txBox="1"/>
          <p:nvPr/>
        </p:nvSpPr>
        <p:spPr>
          <a:xfrm>
            <a:off x="1690118" y="3862164"/>
            <a:ext cx="2997200" cy="166712"/>
          </a:xfrm>
          <a:prstGeom prst="rect">
            <a:avLst/>
          </a:prstGeom>
        </p:spPr>
        <p:txBody>
          <a:bodyPr vert="horz" wrap="square" lIns="0" tIns="12700" rIns="0" bIns="0" rtlCol="0">
            <a:spAutoFit/>
          </a:bodyPr>
          <a:lstStyle/>
          <a:p>
            <a:pPr marL="12700">
              <a:lnSpc>
                <a:spcPct val="100000"/>
              </a:lnSpc>
              <a:spcBef>
                <a:spcPts val="100"/>
              </a:spcBef>
            </a:pPr>
            <a:r>
              <a:rPr sz="1000" spc="-5" dirty="0">
                <a:solidFill>
                  <a:srgbClr val="343644"/>
                </a:solidFill>
                <a:latin typeface="Courier New"/>
                <a:cs typeface="Courier New"/>
              </a:rPr>
              <a:t>[CLS] </a:t>
            </a:r>
            <a:r>
              <a:rPr sz="1000" dirty="0">
                <a:solidFill>
                  <a:srgbClr val="343644"/>
                </a:solidFill>
                <a:latin typeface="Courier New"/>
                <a:cs typeface="Courier New"/>
              </a:rPr>
              <a:t>A </a:t>
            </a:r>
            <a:r>
              <a:rPr sz="1000" spc="-5" dirty="0">
                <a:solidFill>
                  <a:srgbClr val="343644"/>
                </a:solidFill>
                <a:latin typeface="Courier New"/>
                <a:cs typeface="Courier New"/>
              </a:rPr>
              <a:t>three-hour cinema master</a:t>
            </a:r>
            <a:r>
              <a:rPr sz="1000" spc="-85" dirty="0">
                <a:solidFill>
                  <a:srgbClr val="343644"/>
                </a:solidFill>
                <a:latin typeface="Courier New"/>
                <a:cs typeface="Courier New"/>
              </a:rPr>
              <a:t> </a:t>
            </a:r>
            <a:r>
              <a:rPr sz="1000" spc="-5" dirty="0">
                <a:solidFill>
                  <a:srgbClr val="343644"/>
                </a:solidFill>
                <a:latin typeface="Courier New"/>
                <a:cs typeface="Courier New"/>
              </a:rPr>
              <a:t>class.</a:t>
            </a:r>
            <a:endParaRPr sz="1000" dirty="0">
              <a:latin typeface="Courier New"/>
              <a:cs typeface="Courier New"/>
            </a:endParaRPr>
          </a:p>
        </p:txBody>
      </p:sp>
      <p:grpSp>
        <p:nvGrpSpPr>
          <p:cNvPr id="10" name="object 10"/>
          <p:cNvGrpSpPr/>
          <p:nvPr/>
        </p:nvGrpSpPr>
        <p:grpSpPr>
          <a:xfrm>
            <a:off x="1738321" y="1300097"/>
            <a:ext cx="532130" cy="357505"/>
            <a:chOff x="1738321" y="1300097"/>
            <a:chExt cx="532130" cy="357505"/>
          </a:xfrm>
        </p:grpSpPr>
        <p:sp>
          <p:nvSpPr>
            <p:cNvPr id="11" name="object 11"/>
            <p:cNvSpPr/>
            <p:nvPr/>
          </p:nvSpPr>
          <p:spPr>
            <a:xfrm>
              <a:off x="1824037" y="1300098"/>
              <a:ext cx="243204" cy="353060"/>
            </a:xfrm>
            <a:custGeom>
              <a:avLst/>
              <a:gdLst/>
              <a:ahLst/>
              <a:cxnLst/>
              <a:rect l="l" t="t" r="r" b="b"/>
              <a:pathLst>
                <a:path w="243205" h="353060">
                  <a:moveTo>
                    <a:pt x="81000" y="0"/>
                  </a:moveTo>
                  <a:lnTo>
                    <a:pt x="0" y="0"/>
                  </a:lnTo>
                  <a:lnTo>
                    <a:pt x="0" y="352501"/>
                  </a:lnTo>
                  <a:lnTo>
                    <a:pt x="81000" y="352501"/>
                  </a:lnTo>
                  <a:lnTo>
                    <a:pt x="81000" y="0"/>
                  </a:lnTo>
                  <a:close/>
                </a:path>
                <a:path w="243205" h="353060">
                  <a:moveTo>
                    <a:pt x="242925" y="157226"/>
                  </a:moveTo>
                  <a:lnTo>
                    <a:pt x="161925" y="157226"/>
                  </a:lnTo>
                  <a:lnTo>
                    <a:pt x="161925" y="352526"/>
                  </a:lnTo>
                  <a:lnTo>
                    <a:pt x="242925" y="352526"/>
                  </a:lnTo>
                  <a:lnTo>
                    <a:pt x="242925" y="157226"/>
                  </a:lnTo>
                  <a:close/>
                </a:path>
              </a:pathLst>
            </a:custGeom>
            <a:solidFill>
              <a:srgbClr val="62D197"/>
            </a:solidFill>
          </p:spPr>
          <p:txBody>
            <a:bodyPr wrap="square" lIns="0" tIns="0" rIns="0" bIns="0" rtlCol="0"/>
            <a:lstStyle/>
            <a:p>
              <a:endParaRPr dirty="0">
                <a:latin typeface="Corbel" panose="020B0503020204020204" pitchFamily="34" charset="0"/>
              </a:endParaRPr>
            </a:p>
          </p:txBody>
        </p:sp>
        <p:sp>
          <p:nvSpPr>
            <p:cNvPr id="12" name="object 12"/>
            <p:cNvSpPr/>
            <p:nvPr/>
          </p:nvSpPr>
          <p:spPr>
            <a:xfrm>
              <a:off x="1738321" y="1652596"/>
              <a:ext cx="532130" cy="0"/>
            </a:xfrm>
            <a:custGeom>
              <a:avLst/>
              <a:gdLst/>
              <a:ahLst/>
              <a:cxnLst/>
              <a:rect l="l" t="t" r="r" b="b"/>
              <a:pathLst>
                <a:path w="532130">
                  <a:moveTo>
                    <a:pt x="0" y="0"/>
                  </a:moveTo>
                  <a:lnTo>
                    <a:pt x="531598" y="0"/>
                  </a:lnTo>
                </a:path>
              </a:pathLst>
            </a:custGeom>
            <a:ln w="9524">
              <a:solidFill>
                <a:srgbClr val="606060"/>
              </a:solidFill>
            </a:ln>
          </p:spPr>
          <p:txBody>
            <a:bodyPr wrap="square" lIns="0" tIns="0" rIns="0" bIns="0" rtlCol="0"/>
            <a:lstStyle/>
            <a:p>
              <a:endParaRPr dirty="0">
                <a:latin typeface="Corbel" panose="020B0503020204020204" pitchFamily="34" charset="0"/>
              </a:endParaRPr>
            </a:p>
          </p:txBody>
        </p:sp>
      </p:grpSp>
      <p:sp>
        <p:nvSpPr>
          <p:cNvPr id="13" name="object 13"/>
          <p:cNvSpPr txBox="1"/>
          <p:nvPr/>
        </p:nvSpPr>
        <p:spPr>
          <a:xfrm rot="18900000">
            <a:off x="1432986" y="1800634"/>
            <a:ext cx="498150" cy="107722"/>
          </a:xfrm>
          <a:prstGeom prst="rect">
            <a:avLst/>
          </a:prstGeom>
        </p:spPr>
        <p:txBody>
          <a:bodyPr vert="horz" wrap="square" lIns="0" tIns="0" rIns="0" bIns="0" rtlCol="0">
            <a:spAutoFit/>
          </a:bodyPr>
          <a:lstStyle/>
          <a:p>
            <a:pPr>
              <a:lnSpc>
                <a:spcPts val="800"/>
              </a:lnSpc>
            </a:pPr>
            <a:r>
              <a:rPr sz="800" spc="-5" dirty="0">
                <a:solidFill>
                  <a:srgbClr val="1F2628"/>
                </a:solidFill>
                <a:latin typeface="Courier New"/>
                <a:cs typeface="Courier New"/>
              </a:rPr>
              <a:t>Positive</a:t>
            </a:r>
            <a:endParaRPr sz="800" dirty="0">
              <a:latin typeface="Courier New"/>
              <a:cs typeface="Courier New"/>
            </a:endParaRPr>
          </a:p>
        </p:txBody>
      </p:sp>
      <p:sp>
        <p:nvSpPr>
          <p:cNvPr id="14" name="object 14"/>
          <p:cNvSpPr txBox="1"/>
          <p:nvPr/>
        </p:nvSpPr>
        <p:spPr>
          <a:xfrm rot="18900000">
            <a:off x="1611929" y="1803527"/>
            <a:ext cx="498150" cy="107722"/>
          </a:xfrm>
          <a:prstGeom prst="rect">
            <a:avLst/>
          </a:prstGeom>
        </p:spPr>
        <p:txBody>
          <a:bodyPr vert="horz" wrap="square" lIns="0" tIns="0" rIns="0" bIns="0" rtlCol="0">
            <a:spAutoFit/>
          </a:bodyPr>
          <a:lstStyle/>
          <a:p>
            <a:pPr>
              <a:lnSpc>
                <a:spcPts val="800"/>
              </a:lnSpc>
            </a:pPr>
            <a:r>
              <a:rPr sz="800" spc="-5" dirty="0">
                <a:solidFill>
                  <a:srgbClr val="1F2628"/>
                </a:solidFill>
                <a:latin typeface="Courier New"/>
                <a:cs typeface="Courier New"/>
              </a:rPr>
              <a:t>Negative</a:t>
            </a:r>
            <a:endParaRPr sz="800" dirty="0">
              <a:latin typeface="Courier New"/>
              <a:cs typeface="Courier New"/>
            </a:endParaRPr>
          </a:p>
        </p:txBody>
      </p:sp>
      <p:graphicFrame>
        <p:nvGraphicFramePr>
          <p:cNvPr id="15" name="object 15"/>
          <p:cNvGraphicFramePr>
            <a:graphicFrameLocks noGrp="1"/>
          </p:cNvGraphicFramePr>
          <p:nvPr/>
        </p:nvGraphicFramePr>
        <p:xfrm>
          <a:off x="1725609" y="3511580"/>
          <a:ext cx="572768" cy="140999"/>
        </p:xfrm>
        <a:graphic>
          <a:graphicData uri="http://schemas.openxmlformats.org/drawingml/2006/table">
            <a:tbl>
              <a:tblPr firstRow="1" bandRow="1">
                <a:tableStyleId>{2D5ABB26-0587-4C30-8999-92F81FD0307C}</a:tableStyleId>
              </a:tblPr>
              <a:tblGrid>
                <a:gridCol w="143510">
                  <a:extLst>
                    <a:ext uri="{9D8B030D-6E8A-4147-A177-3AD203B41FA5}">
                      <a16:colId xmlns:a16="http://schemas.microsoft.com/office/drawing/2014/main" val="20000"/>
                    </a:ext>
                  </a:extLst>
                </a:gridCol>
                <a:gridCol w="142875">
                  <a:extLst>
                    <a:ext uri="{9D8B030D-6E8A-4147-A177-3AD203B41FA5}">
                      <a16:colId xmlns:a16="http://schemas.microsoft.com/office/drawing/2014/main" val="20001"/>
                    </a:ext>
                  </a:extLst>
                </a:gridCol>
                <a:gridCol w="142874">
                  <a:extLst>
                    <a:ext uri="{9D8B030D-6E8A-4147-A177-3AD203B41FA5}">
                      <a16:colId xmlns:a16="http://schemas.microsoft.com/office/drawing/2014/main" val="20002"/>
                    </a:ext>
                  </a:extLst>
                </a:gridCol>
                <a:gridCol w="143509">
                  <a:extLst>
                    <a:ext uri="{9D8B030D-6E8A-4147-A177-3AD203B41FA5}">
                      <a16:colId xmlns:a16="http://schemas.microsoft.com/office/drawing/2014/main" val="20003"/>
                    </a:ext>
                  </a:extLst>
                </a:gridCol>
              </a:tblGrid>
              <a:tr h="140999">
                <a:tc>
                  <a:txBody>
                    <a:bodyPr/>
                    <a:lstStyle/>
                    <a:p>
                      <a:pPr>
                        <a:lnSpc>
                          <a:spcPct val="100000"/>
                        </a:lnSpc>
                      </a:pPr>
                      <a:endParaRPr sz="700">
                        <a:latin typeface="Times New Roman"/>
                        <a:cs typeface="Times New Roman"/>
                      </a:endParaRPr>
                    </a:p>
                  </a:txBody>
                  <a:tcPr marL="0" marR="0" marT="0" marB="0">
                    <a:lnL w="9525">
                      <a:solidFill>
                        <a:srgbClr val="4BA172"/>
                      </a:solidFill>
                      <a:prstDash val="solid"/>
                    </a:lnL>
                    <a:lnR w="12700">
                      <a:solidFill>
                        <a:srgbClr val="4BA172"/>
                      </a:solidFill>
                      <a:prstDash val="solid"/>
                    </a:lnR>
                    <a:lnT w="9525">
                      <a:solidFill>
                        <a:srgbClr val="4BA172"/>
                      </a:solidFill>
                      <a:prstDash val="solid"/>
                    </a:lnT>
                    <a:lnB w="9525">
                      <a:solidFill>
                        <a:srgbClr val="4BA172"/>
                      </a:solidFill>
                      <a:prstDash val="solid"/>
                    </a:lnB>
                    <a:solidFill>
                      <a:srgbClr val="62D197"/>
                    </a:solidFill>
                  </a:tcPr>
                </a:tc>
                <a:tc>
                  <a:txBody>
                    <a:bodyPr/>
                    <a:lstStyle/>
                    <a:p>
                      <a:pPr>
                        <a:lnSpc>
                          <a:spcPct val="100000"/>
                        </a:lnSpc>
                      </a:pPr>
                      <a:endParaRPr sz="700">
                        <a:latin typeface="Times New Roman"/>
                        <a:cs typeface="Times New Roman"/>
                      </a:endParaRPr>
                    </a:p>
                  </a:txBody>
                  <a:tcPr marL="0" marR="0" marT="0" marB="0">
                    <a:lnL w="12700">
                      <a:solidFill>
                        <a:srgbClr val="4BA172"/>
                      </a:solidFill>
                      <a:prstDash val="solid"/>
                    </a:lnL>
                    <a:lnR w="12700">
                      <a:solidFill>
                        <a:srgbClr val="4BA172"/>
                      </a:solidFill>
                      <a:prstDash val="solid"/>
                    </a:lnR>
                    <a:lnT w="9525">
                      <a:solidFill>
                        <a:srgbClr val="4BA172"/>
                      </a:solidFill>
                      <a:prstDash val="solid"/>
                    </a:lnT>
                    <a:lnB w="9525">
                      <a:solidFill>
                        <a:srgbClr val="4BA172"/>
                      </a:solidFill>
                      <a:prstDash val="solid"/>
                    </a:lnB>
                    <a:solidFill>
                      <a:srgbClr val="62D197"/>
                    </a:solidFill>
                  </a:tcPr>
                </a:tc>
                <a:tc>
                  <a:txBody>
                    <a:bodyPr/>
                    <a:lstStyle/>
                    <a:p>
                      <a:pPr>
                        <a:lnSpc>
                          <a:spcPct val="100000"/>
                        </a:lnSpc>
                      </a:pPr>
                      <a:endParaRPr sz="700">
                        <a:latin typeface="Times New Roman"/>
                        <a:cs typeface="Times New Roman"/>
                      </a:endParaRPr>
                    </a:p>
                  </a:txBody>
                  <a:tcPr marL="0" marR="0" marT="0" marB="0">
                    <a:lnL w="12700">
                      <a:solidFill>
                        <a:srgbClr val="4BA172"/>
                      </a:solidFill>
                      <a:prstDash val="solid"/>
                    </a:lnL>
                    <a:lnR w="12700">
                      <a:solidFill>
                        <a:srgbClr val="4BA172"/>
                      </a:solidFill>
                      <a:prstDash val="solid"/>
                    </a:lnR>
                    <a:lnT w="9525">
                      <a:solidFill>
                        <a:srgbClr val="4BA172"/>
                      </a:solidFill>
                      <a:prstDash val="solid"/>
                    </a:lnT>
                    <a:lnB w="9525">
                      <a:solidFill>
                        <a:srgbClr val="4BA172"/>
                      </a:solidFill>
                      <a:prstDash val="solid"/>
                    </a:lnB>
                    <a:solidFill>
                      <a:srgbClr val="62D197"/>
                    </a:solidFill>
                  </a:tcPr>
                </a:tc>
                <a:tc>
                  <a:txBody>
                    <a:bodyPr/>
                    <a:lstStyle/>
                    <a:p>
                      <a:pPr>
                        <a:lnSpc>
                          <a:spcPct val="100000"/>
                        </a:lnSpc>
                      </a:pPr>
                      <a:endParaRPr sz="700">
                        <a:latin typeface="Times New Roman"/>
                        <a:cs typeface="Times New Roman"/>
                      </a:endParaRPr>
                    </a:p>
                  </a:txBody>
                  <a:tcPr marL="0" marR="0" marT="0" marB="0">
                    <a:lnL w="12700">
                      <a:solidFill>
                        <a:srgbClr val="4BA172"/>
                      </a:solidFill>
                      <a:prstDash val="solid"/>
                    </a:lnL>
                    <a:lnR w="9525">
                      <a:solidFill>
                        <a:srgbClr val="4BA172"/>
                      </a:solidFill>
                      <a:prstDash val="solid"/>
                    </a:lnR>
                    <a:lnT w="9525">
                      <a:solidFill>
                        <a:srgbClr val="4BA172"/>
                      </a:solidFill>
                      <a:prstDash val="solid"/>
                    </a:lnT>
                    <a:lnB w="9525">
                      <a:solidFill>
                        <a:srgbClr val="4BA172"/>
                      </a:solidFill>
                      <a:prstDash val="solid"/>
                    </a:lnB>
                    <a:solidFill>
                      <a:srgbClr val="62D197"/>
                    </a:solidFill>
                  </a:tcPr>
                </a:tc>
                <a:extLst>
                  <a:ext uri="{0D108BD9-81ED-4DB2-BD59-A6C34878D82A}">
                    <a16:rowId xmlns:a16="http://schemas.microsoft.com/office/drawing/2014/main" val="10000"/>
                  </a:ext>
                </a:extLst>
              </a:tr>
            </a:tbl>
          </a:graphicData>
        </a:graphic>
      </p:graphicFrame>
      <p:graphicFrame>
        <p:nvGraphicFramePr>
          <p:cNvPr id="16" name="object 16"/>
          <p:cNvGraphicFramePr>
            <a:graphicFrameLocks noGrp="1"/>
          </p:cNvGraphicFramePr>
          <p:nvPr/>
        </p:nvGraphicFramePr>
        <p:xfrm>
          <a:off x="2507282" y="3511580"/>
          <a:ext cx="572768" cy="140999"/>
        </p:xfrm>
        <a:graphic>
          <a:graphicData uri="http://schemas.openxmlformats.org/drawingml/2006/table">
            <a:tbl>
              <a:tblPr firstRow="1" bandRow="1">
                <a:tableStyleId>{2D5ABB26-0587-4C30-8999-92F81FD0307C}</a:tableStyleId>
              </a:tblPr>
              <a:tblGrid>
                <a:gridCol w="143510">
                  <a:extLst>
                    <a:ext uri="{9D8B030D-6E8A-4147-A177-3AD203B41FA5}">
                      <a16:colId xmlns:a16="http://schemas.microsoft.com/office/drawing/2014/main" val="20000"/>
                    </a:ext>
                  </a:extLst>
                </a:gridCol>
                <a:gridCol w="142875">
                  <a:extLst>
                    <a:ext uri="{9D8B030D-6E8A-4147-A177-3AD203B41FA5}">
                      <a16:colId xmlns:a16="http://schemas.microsoft.com/office/drawing/2014/main" val="20001"/>
                    </a:ext>
                  </a:extLst>
                </a:gridCol>
                <a:gridCol w="142874">
                  <a:extLst>
                    <a:ext uri="{9D8B030D-6E8A-4147-A177-3AD203B41FA5}">
                      <a16:colId xmlns:a16="http://schemas.microsoft.com/office/drawing/2014/main" val="20002"/>
                    </a:ext>
                  </a:extLst>
                </a:gridCol>
                <a:gridCol w="143509">
                  <a:extLst>
                    <a:ext uri="{9D8B030D-6E8A-4147-A177-3AD203B41FA5}">
                      <a16:colId xmlns:a16="http://schemas.microsoft.com/office/drawing/2014/main" val="20003"/>
                    </a:ext>
                  </a:extLst>
                </a:gridCol>
              </a:tblGrid>
              <a:tr h="140999">
                <a:tc>
                  <a:txBody>
                    <a:bodyPr/>
                    <a:lstStyle/>
                    <a:p>
                      <a:pPr>
                        <a:lnSpc>
                          <a:spcPct val="100000"/>
                        </a:lnSpc>
                      </a:pPr>
                      <a:endParaRPr sz="700">
                        <a:latin typeface="Times New Roman"/>
                        <a:cs typeface="Times New Roman"/>
                      </a:endParaRPr>
                    </a:p>
                  </a:txBody>
                  <a:tcPr marL="0" marR="0" marT="0" marB="0">
                    <a:lnL w="9525">
                      <a:solidFill>
                        <a:srgbClr val="4BA172"/>
                      </a:solidFill>
                      <a:prstDash val="solid"/>
                    </a:lnL>
                    <a:lnR w="12700">
                      <a:solidFill>
                        <a:srgbClr val="4BA172"/>
                      </a:solidFill>
                      <a:prstDash val="solid"/>
                    </a:lnR>
                    <a:lnT w="9525">
                      <a:solidFill>
                        <a:srgbClr val="4BA172"/>
                      </a:solidFill>
                      <a:prstDash val="solid"/>
                    </a:lnT>
                    <a:lnB w="9525">
                      <a:solidFill>
                        <a:srgbClr val="4BA172"/>
                      </a:solidFill>
                      <a:prstDash val="solid"/>
                    </a:lnB>
                    <a:solidFill>
                      <a:srgbClr val="62D197"/>
                    </a:solidFill>
                  </a:tcPr>
                </a:tc>
                <a:tc>
                  <a:txBody>
                    <a:bodyPr/>
                    <a:lstStyle/>
                    <a:p>
                      <a:pPr>
                        <a:lnSpc>
                          <a:spcPct val="100000"/>
                        </a:lnSpc>
                      </a:pPr>
                      <a:endParaRPr sz="700">
                        <a:latin typeface="Times New Roman"/>
                        <a:cs typeface="Times New Roman"/>
                      </a:endParaRPr>
                    </a:p>
                  </a:txBody>
                  <a:tcPr marL="0" marR="0" marT="0" marB="0">
                    <a:lnL w="12700">
                      <a:solidFill>
                        <a:srgbClr val="4BA172"/>
                      </a:solidFill>
                      <a:prstDash val="solid"/>
                    </a:lnL>
                    <a:lnR w="12700">
                      <a:solidFill>
                        <a:srgbClr val="4BA172"/>
                      </a:solidFill>
                      <a:prstDash val="solid"/>
                    </a:lnR>
                    <a:lnT w="9525">
                      <a:solidFill>
                        <a:srgbClr val="4BA172"/>
                      </a:solidFill>
                      <a:prstDash val="solid"/>
                    </a:lnT>
                    <a:lnB w="9525">
                      <a:solidFill>
                        <a:srgbClr val="4BA172"/>
                      </a:solidFill>
                      <a:prstDash val="solid"/>
                    </a:lnB>
                    <a:solidFill>
                      <a:srgbClr val="62D197"/>
                    </a:solidFill>
                  </a:tcPr>
                </a:tc>
                <a:tc>
                  <a:txBody>
                    <a:bodyPr/>
                    <a:lstStyle/>
                    <a:p>
                      <a:pPr>
                        <a:lnSpc>
                          <a:spcPct val="100000"/>
                        </a:lnSpc>
                      </a:pPr>
                      <a:endParaRPr sz="700">
                        <a:latin typeface="Times New Roman"/>
                        <a:cs typeface="Times New Roman"/>
                      </a:endParaRPr>
                    </a:p>
                  </a:txBody>
                  <a:tcPr marL="0" marR="0" marT="0" marB="0">
                    <a:lnL w="12700">
                      <a:solidFill>
                        <a:srgbClr val="4BA172"/>
                      </a:solidFill>
                      <a:prstDash val="solid"/>
                    </a:lnL>
                    <a:lnR w="12700">
                      <a:solidFill>
                        <a:srgbClr val="4BA172"/>
                      </a:solidFill>
                      <a:prstDash val="solid"/>
                    </a:lnR>
                    <a:lnT w="9525">
                      <a:solidFill>
                        <a:srgbClr val="4BA172"/>
                      </a:solidFill>
                      <a:prstDash val="solid"/>
                    </a:lnT>
                    <a:lnB w="9525">
                      <a:solidFill>
                        <a:srgbClr val="4BA172"/>
                      </a:solidFill>
                      <a:prstDash val="solid"/>
                    </a:lnB>
                    <a:solidFill>
                      <a:srgbClr val="62D197"/>
                    </a:solidFill>
                  </a:tcPr>
                </a:tc>
                <a:tc>
                  <a:txBody>
                    <a:bodyPr/>
                    <a:lstStyle/>
                    <a:p>
                      <a:pPr>
                        <a:lnSpc>
                          <a:spcPct val="100000"/>
                        </a:lnSpc>
                      </a:pPr>
                      <a:endParaRPr sz="700">
                        <a:latin typeface="Times New Roman"/>
                        <a:cs typeface="Times New Roman"/>
                      </a:endParaRPr>
                    </a:p>
                  </a:txBody>
                  <a:tcPr marL="0" marR="0" marT="0" marB="0">
                    <a:lnL w="12700">
                      <a:solidFill>
                        <a:srgbClr val="4BA172"/>
                      </a:solidFill>
                      <a:prstDash val="solid"/>
                    </a:lnL>
                    <a:lnR w="9525">
                      <a:solidFill>
                        <a:srgbClr val="4BA172"/>
                      </a:solidFill>
                      <a:prstDash val="solid"/>
                    </a:lnR>
                    <a:lnT w="9525">
                      <a:solidFill>
                        <a:srgbClr val="4BA172"/>
                      </a:solidFill>
                      <a:prstDash val="solid"/>
                    </a:lnT>
                    <a:lnB w="9525">
                      <a:solidFill>
                        <a:srgbClr val="4BA172"/>
                      </a:solidFill>
                      <a:prstDash val="solid"/>
                    </a:lnB>
                    <a:solidFill>
                      <a:srgbClr val="62D197"/>
                    </a:solidFill>
                  </a:tcPr>
                </a:tc>
                <a:extLst>
                  <a:ext uri="{0D108BD9-81ED-4DB2-BD59-A6C34878D82A}">
                    <a16:rowId xmlns:a16="http://schemas.microsoft.com/office/drawing/2014/main" val="10000"/>
                  </a:ext>
                </a:extLst>
              </a:tr>
            </a:tbl>
          </a:graphicData>
        </a:graphic>
      </p:graphicFrame>
      <p:graphicFrame>
        <p:nvGraphicFramePr>
          <p:cNvPr id="17" name="object 17"/>
          <p:cNvGraphicFramePr>
            <a:graphicFrameLocks noGrp="1"/>
          </p:cNvGraphicFramePr>
          <p:nvPr/>
        </p:nvGraphicFramePr>
        <p:xfrm>
          <a:off x="3288955" y="3511580"/>
          <a:ext cx="572768" cy="140999"/>
        </p:xfrm>
        <a:graphic>
          <a:graphicData uri="http://schemas.openxmlformats.org/drawingml/2006/table">
            <a:tbl>
              <a:tblPr firstRow="1" bandRow="1">
                <a:tableStyleId>{2D5ABB26-0587-4C30-8999-92F81FD0307C}</a:tableStyleId>
              </a:tblPr>
              <a:tblGrid>
                <a:gridCol w="143510">
                  <a:extLst>
                    <a:ext uri="{9D8B030D-6E8A-4147-A177-3AD203B41FA5}">
                      <a16:colId xmlns:a16="http://schemas.microsoft.com/office/drawing/2014/main" val="20000"/>
                    </a:ext>
                  </a:extLst>
                </a:gridCol>
                <a:gridCol w="142875">
                  <a:extLst>
                    <a:ext uri="{9D8B030D-6E8A-4147-A177-3AD203B41FA5}">
                      <a16:colId xmlns:a16="http://schemas.microsoft.com/office/drawing/2014/main" val="20001"/>
                    </a:ext>
                  </a:extLst>
                </a:gridCol>
                <a:gridCol w="142874">
                  <a:extLst>
                    <a:ext uri="{9D8B030D-6E8A-4147-A177-3AD203B41FA5}">
                      <a16:colId xmlns:a16="http://schemas.microsoft.com/office/drawing/2014/main" val="20002"/>
                    </a:ext>
                  </a:extLst>
                </a:gridCol>
                <a:gridCol w="143509">
                  <a:extLst>
                    <a:ext uri="{9D8B030D-6E8A-4147-A177-3AD203B41FA5}">
                      <a16:colId xmlns:a16="http://schemas.microsoft.com/office/drawing/2014/main" val="20003"/>
                    </a:ext>
                  </a:extLst>
                </a:gridCol>
              </a:tblGrid>
              <a:tr h="140999">
                <a:tc>
                  <a:txBody>
                    <a:bodyPr/>
                    <a:lstStyle/>
                    <a:p>
                      <a:pPr>
                        <a:lnSpc>
                          <a:spcPct val="100000"/>
                        </a:lnSpc>
                      </a:pPr>
                      <a:endParaRPr sz="700">
                        <a:latin typeface="Times New Roman"/>
                        <a:cs typeface="Times New Roman"/>
                      </a:endParaRPr>
                    </a:p>
                  </a:txBody>
                  <a:tcPr marL="0" marR="0" marT="0" marB="0">
                    <a:lnL w="9525">
                      <a:solidFill>
                        <a:srgbClr val="4BA172"/>
                      </a:solidFill>
                      <a:prstDash val="solid"/>
                    </a:lnL>
                    <a:lnR w="12700">
                      <a:solidFill>
                        <a:srgbClr val="4BA172"/>
                      </a:solidFill>
                      <a:prstDash val="solid"/>
                    </a:lnR>
                    <a:lnT w="9525">
                      <a:solidFill>
                        <a:srgbClr val="4BA172"/>
                      </a:solidFill>
                      <a:prstDash val="solid"/>
                    </a:lnT>
                    <a:lnB w="9525">
                      <a:solidFill>
                        <a:srgbClr val="4BA172"/>
                      </a:solidFill>
                      <a:prstDash val="solid"/>
                    </a:lnB>
                    <a:solidFill>
                      <a:srgbClr val="62D197"/>
                    </a:solidFill>
                  </a:tcPr>
                </a:tc>
                <a:tc>
                  <a:txBody>
                    <a:bodyPr/>
                    <a:lstStyle/>
                    <a:p>
                      <a:pPr>
                        <a:lnSpc>
                          <a:spcPct val="100000"/>
                        </a:lnSpc>
                      </a:pPr>
                      <a:endParaRPr sz="700">
                        <a:latin typeface="Times New Roman"/>
                        <a:cs typeface="Times New Roman"/>
                      </a:endParaRPr>
                    </a:p>
                  </a:txBody>
                  <a:tcPr marL="0" marR="0" marT="0" marB="0">
                    <a:lnL w="12700">
                      <a:solidFill>
                        <a:srgbClr val="4BA172"/>
                      </a:solidFill>
                      <a:prstDash val="solid"/>
                    </a:lnL>
                    <a:lnR w="12700">
                      <a:solidFill>
                        <a:srgbClr val="4BA172"/>
                      </a:solidFill>
                      <a:prstDash val="solid"/>
                    </a:lnR>
                    <a:lnT w="9525">
                      <a:solidFill>
                        <a:srgbClr val="4BA172"/>
                      </a:solidFill>
                      <a:prstDash val="solid"/>
                    </a:lnT>
                    <a:lnB w="9525">
                      <a:solidFill>
                        <a:srgbClr val="4BA172"/>
                      </a:solidFill>
                      <a:prstDash val="solid"/>
                    </a:lnB>
                    <a:solidFill>
                      <a:srgbClr val="62D197"/>
                    </a:solidFill>
                  </a:tcPr>
                </a:tc>
                <a:tc>
                  <a:txBody>
                    <a:bodyPr/>
                    <a:lstStyle/>
                    <a:p>
                      <a:pPr>
                        <a:lnSpc>
                          <a:spcPct val="100000"/>
                        </a:lnSpc>
                      </a:pPr>
                      <a:endParaRPr sz="700">
                        <a:latin typeface="Times New Roman"/>
                        <a:cs typeface="Times New Roman"/>
                      </a:endParaRPr>
                    </a:p>
                  </a:txBody>
                  <a:tcPr marL="0" marR="0" marT="0" marB="0">
                    <a:lnL w="12700">
                      <a:solidFill>
                        <a:srgbClr val="4BA172"/>
                      </a:solidFill>
                      <a:prstDash val="solid"/>
                    </a:lnL>
                    <a:lnR w="12700">
                      <a:solidFill>
                        <a:srgbClr val="4BA172"/>
                      </a:solidFill>
                      <a:prstDash val="solid"/>
                    </a:lnR>
                    <a:lnT w="9525">
                      <a:solidFill>
                        <a:srgbClr val="4BA172"/>
                      </a:solidFill>
                      <a:prstDash val="solid"/>
                    </a:lnT>
                    <a:lnB w="9525">
                      <a:solidFill>
                        <a:srgbClr val="4BA172"/>
                      </a:solidFill>
                      <a:prstDash val="solid"/>
                    </a:lnB>
                    <a:solidFill>
                      <a:srgbClr val="62D197"/>
                    </a:solidFill>
                  </a:tcPr>
                </a:tc>
                <a:tc>
                  <a:txBody>
                    <a:bodyPr/>
                    <a:lstStyle/>
                    <a:p>
                      <a:pPr>
                        <a:lnSpc>
                          <a:spcPct val="100000"/>
                        </a:lnSpc>
                      </a:pPr>
                      <a:endParaRPr sz="700">
                        <a:latin typeface="Times New Roman"/>
                        <a:cs typeface="Times New Roman"/>
                      </a:endParaRPr>
                    </a:p>
                  </a:txBody>
                  <a:tcPr marL="0" marR="0" marT="0" marB="0">
                    <a:lnL w="12700">
                      <a:solidFill>
                        <a:srgbClr val="4BA172"/>
                      </a:solidFill>
                      <a:prstDash val="solid"/>
                    </a:lnL>
                    <a:lnR w="9525">
                      <a:solidFill>
                        <a:srgbClr val="4BA172"/>
                      </a:solidFill>
                      <a:prstDash val="solid"/>
                    </a:lnR>
                    <a:lnT w="9525">
                      <a:solidFill>
                        <a:srgbClr val="4BA172"/>
                      </a:solidFill>
                      <a:prstDash val="solid"/>
                    </a:lnT>
                    <a:lnB w="9525">
                      <a:solidFill>
                        <a:srgbClr val="4BA172"/>
                      </a:solidFill>
                      <a:prstDash val="solid"/>
                    </a:lnB>
                    <a:solidFill>
                      <a:srgbClr val="62D197"/>
                    </a:solidFill>
                  </a:tcPr>
                </a:tc>
                <a:extLst>
                  <a:ext uri="{0D108BD9-81ED-4DB2-BD59-A6C34878D82A}">
                    <a16:rowId xmlns:a16="http://schemas.microsoft.com/office/drawing/2014/main" val="10000"/>
                  </a:ext>
                </a:extLst>
              </a:tr>
            </a:tbl>
          </a:graphicData>
        </a:graphic>
      </p:graphicFrame>
      <p:graphicFrame>
        <p:nvGraphicFramePr>
          <p:cNvPr id="18" name="object 18"/>
          <p:cNvGraphicFramePr>
            <a:graphicFrameLocks noGrp="1"/>
          </p:cNvGraphicFramePr>
          <p:nvPr/>
        </p:nvGraphicFramePr>
        <p:xfrm>
          <a:off x="4070629" y="3511580"/>
          <a:ext cx="572768" cy="140999"/>
        </p:xfrm>
        <a:graphic>
          <a:graphicData uri="http://schemas.openxmlformats.org/drawingml/2006/table">
            <a:tbl>
              <a:tblPr firstRow="1" bandRow="1">
                <a:tableStyleId>{2D5ABB26-0587-4C30-8999-92F81FD0307C}</a:tableStyleId>
              </a:tblPr>
              <a:tblGrid>
                <a:gridCol w="143510">
                  <a:extLst>
                    <a:ext uri="{9D8B030D-6E8A-4147-A177-3AD203B41FA5}">
                      <a16:colId xmlns:a16="http://schemas.microsoft.com/office/drawing/2014/main" val="20000"/>
                    </a:ext>
                  </a:extLst>
                </a:gridCol>
                <a:gridCol w="142875">
                  <a:extLst>
                    <a:ext uri="{9D8B030D-6E8A-4147-A177-3AD203B41FA5}">
                      <a16:colId xmlns:a16="http://schemas.microsoft.com/office/drawing/2014/main" val="20001"/>
                    </a:ext>
                  </a:extLst>
                </a:gridCol>
                <a:gridCol w="142874">
                  <a:extLst>
                    <a:ext uri="{9D8B030D-6E8A-4147-A177-3AD203B41FA5}">
                      <a16:colId xmlns:a16="http://schemas.microsoft.com/office/drawing/2014/main" val="20002"/>
                    </a:ext>
                  </a:extLst>
                </a:gridCol>
                <a:gridCol w="143509">
                  <a:extLst>
                    <a:ext uri="{9D8B030D-6E8A-4147-A177-3AD203B41FA5}">
                      <a16:colId xmlns:a16="http://schemas.microsoft.com/office/drawing/2014/main" val="20003"/>
                    </a:ext>
                  </a:extLst>
                </a:gridCol>
              </a:tblGrid>
              <a:tr h="140999">
                <a:tc>
                  <a:txBody>
                    <a:bodyPr/>
                    <a:lstStyle/>
                    <a:p>
                      <a:pPr>
                        <a:lnSpc>
                          <a:spcPct val="100000"/>
                        </a:lnSpc>
                      </a:pPr>
                      <a:endParaRPr sz="700">
                        <a:latin typeface="Times New Roman"/>
                        <a:cs typeface="Times New Roman"/>
                      </a:endParaRPr>
                    </a:p>
                  </a:txBody>
                  <a:tcPr marL="0" marR="0" marT="0" marB="0">
                    <a:lnL w="9525">
                      <a:solidFill>
                        <a:srgbClr val="4BA172"/>
                      </a:solidFill>
                      <a:prstDash val="solid"/>
                    </a:lnL>
                    <a:lnR w="12700">
                      <a:solidFill>
                        <a:srgbClr val="4BA172"/>
                      </a:solidFill>
                      <a:prstDash val="solid"/>
                    </a:lnR>
                    <a:lnT w="9525">
                      <a:solidFill>
                        <a:srgbClr val="4BA172"/>
                      </a:solidFill>
                      <a:prstDash val="solid"/>
                    </a:lnT>
                    <a:lnB w="9525">
                      <a:solidFill>
                        <a:srgbClr val="4BA172"/>
                      </a:solidFill>
                      <a:prstDash val="solid"/>
                    </a:lnB>
                    <a:solidFill>
                      <a:srgbClr val="62D197"/>
                    </a:solidFill>
                  </a:tcPr>
                </a:tc>
                <a:tc>
                  <a:txBody>
                    <a:bodyPr/>
                    <a:lstStyle/>
                    <a:p>
                      <a:pPr>
                        <a:lnSpc>
                          <a:spcPct val="100000"/>
                        </a:lnSpc>
                      </a:pPr>
                      <a:endParaRPr sz="700">
                        <a:latin typeface="Times New Roman"/>
                        <a:cs typeface="Times New Roman"/>
                      </a:endParaRPr>
                    </a:p>
                  </a:txBody>
                  <a:tcPr marL="0" marR="0" marT="0" marB="0">
                    <a:lnL w="12700">
                      <a:solidFill>
                        <a:srgbClr val="4BA172"/>
                      </a:solidFill>
                      <a:prstDash val="solid"/>
                    </a:lnL>
                    <a:lnR w="12700">
                      <a:solidFill>
                        <a:srgbClr val="4BA172"/>
                      </a:solidFill>
                      <a:prstDash val="solid"/>
                    </a:lnR>
                    <a:lnT w="9525">
                      <a:solidFill>
                        <a:srgbClr val="4BA172"/>
                      </a:solidFill>
                      <a:prstDash val="solid"/>
                    </a:lnT>
                    <a:lnB w="9525">
                      <a:solidFill>
                        <a:srgbClr val="4BA172"/>
                      </a:solidFill>
                      <a:prstDash val="solid"/>
                    </a:lnB>
                    <a:solidFill>
                      <a:srgbClr val="62D197"/>
                    </a:solidFill>
                  </a:tcPr>
                </a:tc>
                <a:tc>
                  <a:txBody>
                    <a:bodyPr/>
                    <a:lstStyle/>
                    <a:p>
                      <a:pPr>
                        <a:lnSpc>
                          <a:spcPct val="100000"/>
                        </a:lnSpc>
                      </a:pPr>
                      <a:endParaRPr sz="700">
                        <a:latin typeface="Times New Roman"/>
                        <a:cs typeface="Times New Roman"/>
                      </a:endParaRPr>
                    </a:p>
                  </a:txBody>
                  <a:tcPr marL="0" marR="0" marT="0" marB="0">
                    <a:lnL w="12700">
                      <a:solidFill>
                        <a:srgbClr val="4BA172"/>
                      </a:solidFill>
                      <a:prstDash val="solid"/>
                    </a:lnL>
                    <a:lnR w="12700">
                      <a:solidFill>
                        <a:srgbClr val="4BA172"/>
                      </a:solidFill>
                      <a:prstDash val="solid"/>
                    </a:lnR>
                    <a:lnT w="9525">
                      <a:solidFill>
                        <a:srgbClr val="4BA172"/>
                      </a:solidFill>
                      <a:prstDash val="solid"/>
                    </a:lnT>
                    <a:lnB w="9525">
                      <a:solidFill>
                        <a:srgbClr val="4BA172"/>
                      </a:solidFill>
                      <a:prstDash val="solid"/>
                    </a:lnB>
                    <a:solidFill>
                      <a:srgbClr val="62D197"/>
                    </a:solidFill>
                  </a:tcPr>
                </a:tc>
                <a:tc>
                  <a:txBody>
                    <a:bodyPr/>
                    <a:lstStyle/>
                    <a:p>
                      <a:pPr>
                        <a:lnSpc>
                          <a:spcPct val="100000"/>
                        </a:lnSpc>
                      </a:pPr>
                      <a:endParaRPr sz="700">
                        <a:latin typeface="Times New Roman"/>
                        <a:cs typeface="Times New Roman"/>
                      </a:endParaRPr>
                    </a:p>
                  </a:txBody>
                  <a:tcPr marL="0" marR="0" marT="0" marB="0">
                    <a:lnL w="12700">
                      <a:solidFill>
                        <a:srgbClr val="4BA172"/>
                      </a:solidFill>
                      <a:prstDash val="solid"/>
                    </a:lnL>
                    <a:lnR w="9525">
                      <a:solidFill>
                        <a:srgbClr val="4BA172"/>
                      </a:solidFill>
                      <a:prstDash val="solid"/>
                    </a:lnR>
                    <a:lnT w="9525">
                      <a:solidFill>
                        <a:srgbClr val="4BA172"/>
                      </a:solidFill>
                      <a:prstDash val="solid"/>
                    </a:lnT>
                    <a:lnB w="9525">
                      <a:solidFill>
                        <a:srgbClr val="4BA172"/>
                      </a:solidFill>
                      <a:prstDash val="solid"/>
                    </a:lnB>
                    <a:solidFill>
                      <a:srgbClr val="62D197"/>
                    </a:solidFill>
                  </a:tcPr>
                </a:tc>
                <a:extLst>
                  <a:ext uri="{0D108BD9-81ED-4DB2-BD59-A6C34878D82A}">
                    <a16:rowId xmlns:a16="http://schemas.microsoft.com/office/drawing/2014/main" val="10000"/>
                  </a:ext>
                </a:extLst>
              </a:tr>
            </a:tbl>
          </a:graphicData>
        </a:graphic>
      </p:graphicFrame>
      <p:sp>
        <p:nvSpPr>
          <p:cNvPr id="19" name="object 19"/>
          <p:cNvSpPr txBox="1"/>
          <p:nvPr/>
        </p:nvSpPr>
        <p:spPr>
          <a:xfrm>
            <a:off x="8776375" y="102819"/>
            <a:ext cx="142240" cy="166712"/>
          </a:xfrm>
          <a:prstGeom prst="rect">
            <a:avLst/>
          </a:prstGeom>
        </p:spPr>
        <p:txBody>
          <a:bodyPr vert="horz" wrap="square" lIns="0" tIns="12700" rIns="0" bIns="0" rtlCol="0">
            <a:spAutoFit/>
          </a:bodyPr>
          <a:lstStyle/>
          <a:p>
            <a:pPr marL="12700">
              <a:lnSpc>
                <a:spcPct val="100000"/>
              </a:lnSpc>
              <a:spcBef>
                <a:spcPts val="100"/>
              </a:spcBef>
            </a:pPr>
            <a:r>
              <a:rPr sz="1000" spc="-100" dirty="0">
                <a:solidFill>
                  <a:srgbClr val="999999"/>
                </a:solidFill>
                <a:latin typeface="Corbel" panose="020B0503020204020204" pitchFamily="34" charset="0"/>
                <a:cs typeface="FreeSans"/>
              </a:rPr>
              <a:t>81</a:t>
            </a:r>
            <a:endParaRPr sz="1000" dirty="0">
              <a:latin typeface="Corbel" panose="020B0503020204020204" pitchFamily="34" charset="0"/>
              <a:cs typeface="FreeSans"/>
            </a:endParaRPr>
          </a:p>
        </p:txBody>
      </p:sp>
      <p:sp>
        <p:nvSpPr>
          <p:cNvPr id="21" name="Google Shape;138;g1501cc781cf_0_0">
            <a:extLst>
              <a:ext uri="{FF2B5EF4-FFF2-40B4-BE49-F238E27FC236}">
                <a16:creationId xmlns:a16="http://schemas.microsoft.com/office/drawing/2014/main" id="{F28049AA-CFF5-82F4-A6E1-CF9AF1966833}"/>
              </a:ext>
            </a:extLst>
          </p:cNvPr>
          <p:cNvSpPr txBox="1"/>
          <p:nvPr/>
        </p:nvSpPr>
        <p:spPr>
          <a:xfrm>
            <a:off x="2586780" y="4865004"/>
            <a:ext cx="349823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dirty="0">
                <a:latin typeface="Corbel"/>
                <a:ea typeface="Corbel"/>
                <a:cs typeface="Corbel"/>
                <a:sym typeface="Corbel"/>
              </a:rPr>
              <a:t>[</a:t>
            </a:r>
            <a:r>
              <a:rPr lang="en-US" sz="900" dirty="0">
                <a:latin typeface="Corbel"/>
                <a:ea typeface="Corbel"/>
                <a:cs typeface="Corbel"/>
                <a:sym typeface="Corbel"/>
                <a:hlinkClick r:id="rId2"/>
              </a:rPr>
              <a:t>ACL 2022 Tutorial </a:t>
            </a:r>
            <a:r>
              <a:rPr lang="en-US" sz="900" dirty="0" err="1">
                <a:latin typeface="Corbel"/>
                <a:ea typeface="Corbel"/>
                <a:cs typeface="Corbel"/>
                <a:sym typeface="Corbel"/>
                <a:hlinkClick r:id="rId2"/>
              </a:rPr>
              <a:t>Beltagy</a:t>
            </a:r>
            <a:r>
              <a:rPr lang="en-US" sz="900" dirty="0">
                <a:latin typeface="Corbel"/>
                <a:ea typeface="Corbel"/>
                <a:cs typeface="Corbel"/>
                <a:sym typeface="Corbel"/>
                <a:hlinkClick r:id="rId2"/>
              </a:rPr>
              <a:t>, Cohan, Logan IV, Min and Singh</a:t>
            </a:r>
            <a:r>
              <a:rPr lang="en" sz="900" dirty="0">
                <a:latin typeface="Corbel"/>
                <a:ea typeface="Corbel"/>
                <a:cs typeface="Corbel"/>
                <a:sym typeface="Corbel"/>
              </a:rPr>
              <a:t>]</a:t>
            </a:r>
            <a:endParaRPr sz="900" dirty="0">
              <a:latin typeface="Corbel"/>
              <a:ea typeface="Corbel"/>
              <a:cs typeface="Corbel"/>
              <a:sym typeface="Corbel"/>
            </a:endParaRPr>
          </a:p>
        </p:txBody>
      </p:sp>
      <p:sp>
        <p:nvSpPr>
          <p:cNvPr id="22" name="Title 21">
            <a:extLst>
              <a:ext uri="{FF2B5EF4-FFF2-40B4-BE49-F238E27FC236}">
                <a16:creationId xmlns:a16="http://schemas.microsoft.com/office/drawing/2014/main" id="{342508B4-BDD1-5ECF-B7EE-A81F6B1CE519}"/>
              </a:ext>
            </a:extLst>
          </p:cNvPr>
          <p:cNvSpPr>
            <a:spLocks noGrp="1"/>
          </p:cNvSpPr>
          <p:nvPr>
            <p:ph type="title"/>
          </p:nvPr>
        </p:nvSpPr>
        <p:spPr/>
        <p:txBody>
          <a:bodyPr>
            <a:normAutofit/>
          </a:bodyPr>
          <a:lstStyle/>
          <a:p>
            <a:r>
              <a:rPr lang="en-US" dirty="0"/>
              <a:t>Fine-tuning Pre-trained Models</a:t>
            </a:r>
          </a:p>
        </p:txBody>
      </p:sp>
      <p:sp>
        <p:nvSpPr>
          <p:cNvPr id="24" name="Content Placeholder 23">
            <a:extLst>
              <a:ext uri="{FF2B5EF4-FFF2-40B4-BE49-F238E27FC236}">
                <a16:creationId xmlns:a16="http://schemas.microsoft.com/office/drawing/2014/main" id="{6F630B2D-36EE-C548-27C3-750915AB32A9}"/>
              </a:ext>
            </a:extLst>
          </p:cNvPr>
          <p:cNvSpPr>
            <a:spLocks noGrp="1"/>
          </p:cNvSpPr>
          <p:nvPr>
            <p:ph type="body" sz="quarter" idx="16"/>
          </p:nvPr>
        </p:nvSpPr>
        <p:spPr>
          <a:xfrm>
            <a:off x="4773034" y="1390650"/>
            <a:ext cx="4277660" cy="3077573"/>
          </a:xfrm>
        </p:spPr>
        <p:txBody>
          <a:bodyPr/>
          <a:lstStyle/>
          <a:p>
            <a:r>
              <a:rPr lang="en-US" dirty="0">
                <a:solidFill>
                  <a:schemeClr val="tx1"/>
                </a:solidFill>
              </a:rPr>
              <a:t>Whole model tuning: </a:t>
            </a:r>
          </a:p>
          <a:p>
            <a:pPr lvl="1"/>
            <a:r>
              <a:rPr lang="en-US" dirty="0">
                <a:solidFill>
                  <a:schemeClr val="tx1"/>
                </a:solidFill>
              </a:rPr>
              <a:t>Run an optimization defined on your task data that updates </a:t>
            </a:r>
            <a:r>
              <a:rPr lang="en-US" b="1" dirty="0">
                <a:solidFill>
                  <a:schemeClr val="tx1"/>
                </a:solidFill>
              </a:rPr>
              <a:t>all </a:t>
            </a:r>
            <a:r>
              <a:rPr lang="en-US" dirty="0">
                <a:solidFill>
                  <a:schemeClr val="tx1"/>
                </a:solidFill>
              </a:rPr>
              <a:t>model parameters </a:t>
            </a:r>
          </a:p>
          <a:p>
            <a:endParaRPr lang="en-US" dirty="0"/>
          </a:p>
          <a:p>
            <a:endParaRPr lang="en-US" dirty="0"/>
          </a:p>
          <a:p>
            <a:r>
              <a:rPr lang="en-US" dirty="0"/>
              <a:t>Head-tuning: </a:t>
            </a:r>
          </a:p>
          <a:p>
            <a:pPr lvl="1"/>
            <a:r>
              <a:rPr lang="en-US" dirty="0">
                <a:solidFill>
                  <a:schemeClr val="tx1"/>
                </a:solidFill>
              </a:rPr>
              <a:t>Run an optimization defined on your task data that updates the parameters of the model “head” </a:t>
            </a:r>
          </a:p>
          <a:p>
            <a:endParaRPr lang="en-US" dirty="0">
              <a:solidFill>
                <a:schemeClr val="tx1"/>
              </a:solidFill>
            </a:endParaRPr>
          </a:p>
          <a:p>
            <a:pPr lvl="1"/>
            <a:endParaRPr lang="en-US" dirty="0"/>
          </a:p>
          <a:p>
            <a:pPr lvl="1"/>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19584500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5F49BD0-94AE-F180-9228-B6AAD470206E}"/>
              </a:ext>
            </a:extLst>
          </p:cNvPr>
          <p:cNvSpPr>
            <a:spLocks noGrp="1"/>
          </p:cNvSpPr>
          <p:nvPr>
            <p:ph type="title"/>
          </p:nvPr>
        </p:nvSpPr>
        <p:spPr/>
        <p:txBody>
          <a:bodyPr>
            <a:normAutofit/>
          </a:bodyPr>
          <a:lstStyle/>
          <a:p>
            <a:r>
              <a:rPr lang="en-US" spc="-10" dirty="0"/>
              <a:t>Fine-tuning on Reasoning</a:t>
            </a:r>
            <a:r>
              <a:rPr lang="en-US" spc="-85" dirty="0"/>
              <a:t> </a:t>
            </a:r>
            <a:r>
              <a:rPr lang="en-US" spc="-5" dirty="0"/>
              <a:t>Problems</a:t>
            </a:r>
            <a:endParaRPr lang="en-US" dirty="0"/>
          </a:p>
        </p:txBody>
      </p:sp>
      <p:sp>
        <p:nvSpPr>
          <p:cNvPr id="8" name="Content Placeholder 7">
            <a:extLst>
              <a:ext uri="{FF2B5EF4-FFF2-40B4-BE49-F238E27FC236}">
                <a16:creationId xmlns:a16="http://schemas.microsoft.com/office/drawing/2014/main" id="{1081DF93-1A63-99D2-E603-71C7AE76C93F}"/>
              </a:ext>
            </a:extLst>
          </p:cNvPr>
          <p:cNvSpPr>
            <a:spLocks noGrp="1"/>
          </p:cNvSpPr>
          <p:nvPr>
            <p:ph type="body" sz="quarter" idx="16"/>
          </p:nvPr>
        </p:nvSpPr>
        <p:spPr/>
        <p:txBody>
          <a:bodyPr/>
          <a:lstStyle/>
          <a:p>
            <a:r>
              <a:rPr lang="en-US" sz="1800" spc="-5" dirty="0">
                <a:latin typeface="Corbel" panose="020B0503020204020204" pitchFamily="34" charset="0"/>
                <a:cs typeface="Times New Roman"/>
              </a:rPr>
              <a:t>Fine-tune</a:t>
            </a:r>
            <a:r>
              <a:rPr lang="en-US" sz="1800" spc="-15" dirty="0">
                <a:latin typeface="Corbel" panose="020B0503020204020204" pitchFamily="34" charset="0"/>
                <a:cs typeface="Times New Roman"/>
              </a:rPr>
              <a:t> </a:t>
            </a:r>
            <a:r>
              <a:rPr lang="en-US" sz="1800" spc="-35" dirty="0">
                <a:latin typeface="Corbel" panose="020B0503020204020204" pitchFamily="34" charset="0"/>
                <a:cs typeface="Times New Roman"/>
              </a:rPr>
              <a:t>LMs on </a:t>
            </a:r>
            <a:r>
              <a:rPr lang="en-US" sz="1800" spc="-5" dirty="0">
                <a:latin typeface="Corbel" panose="020B0503020204020204" pitchFamily="34" charset="0"/>
                <a:cs typeface="Times New Roman"/>
              </a:rPr>
              <a:t>GSM8K</a:t>
            </a:r>
            <a:r>
              <a:rPr lang="en-US" sz="1800" spc="-15" dirty="0">
                <a:latin typeface="Corbel" panose="020B0503020204020204" pitchFamily="34" charset="0"/>
                <a:cs typeface="Times New Roman"/>
              </a:rPr>
              <a:t> </a:t>
            </a:r>
            <a:r>
              <a:rPr lang="en-US" sz="1800" dirty="0">
                <a:latin typeface="Corbel" panose="020B0503020204020204" pitchFamily="34" charset="0"/>
                <a:cs typeface="Times New Roman"/>
              </a:rPr>
              <a:t>(arithmetic reasoning)</a:t>
            </a:r>
          </a:p>
          <a:p>
            <a:endParaRPr lang="en-US" sz="1800" spc="-5" dirty="0">
              <a:latin typeface="Corbel" panose="020B0503020204020204" pitchFamily="34" charset="0"/>
              <a:cs typeface="Times New Roman"/>
            </a:endParaRPr>
          </a:p>
          <a:p>
            <a:r>
              <a:rPr lang="en-US" sz="1800" spc="-5" dirty="0">
                <a:latin typeface="Corbel" panose="020B0503020204020204" pitchFamily="34" charset="0"/>
                <a:cs typeface="Times New Roman"/>
              </a:rPr>
              <a:t>One may conjecture that, to achieve </a:t>
            </a:r>
            <a:r>
              <a:rPr lang="en-US" sz="1800" dirty="0">
                <a:latin typeface="Corbel" panose="020B0503020204020204" pitchFamily="34" charset="0"/>
                <a:cs typeface="Times New Roman"/>
              </a:rPr>
              <a:t>&gt;80%, </a:t>
            </a:r>
            <a:br>
              <a:rPr lang="en-US" sz="1800" dirty="0">
                <a:latin typeface="Corbel" panose="020B0503020204020204" pitchFamily="34" charset="0"/>
                <a:cs typeface="Times New Roman"/>
              </a:rPr>
            </a:br>
            <a:r>
              <a:rPr lang="en-US" sz="1800" dirty="0">
                <a:latin typeface="Corbel" panose="020B0503020204020204" pitchFamily="34" charset="0"/>
                <a:cs typeface="Times New Roman"/>
              </a:rPr>
              <a:t>one needs </a:t>
            </a:r>
            <a:r>
              <a:rPr lang="en-US" sz="1800" dirty="0">
                <a:solidFill>
                  <a:srgbClr val="C00000"/>
                </a:solidFill>
                <a:latin typeface="Corbel" panose="020B0503020204020204" pitchFamily="34" charset="0"/>
                <a:cs typeface="Times New Roman"/>
              </a:rPr>
              <a:t>100x </a:t>
            </a:r>
            <a:r>
              <a:rPr lang="en-US" sz="1800" spc="-5" dirty="0">
                <a:solidFill>
                  <a:srgbClr val="C00000"/>
                </a:solidFill>
                <a:latin typeface="Corbel" panose="020B0503020204020204" pitchFamily="34" charset="0"/>
                <a:cs typeface="Times New Roman"/>
              </a:rPr>
              <a:t>more</a:t>
            </a:r>
            <a:r>
              <a:rPr lang="en-US" sz="1800" spc="-20" dirty="0">
                <a:solidFill>
                  <a:srgbClr val="C00000"/>
                </a:solidFill>
                <a:latin typeface="Corbel" panose="020B0503020204020204" pitchFamily="34" charset="0"/>
                <a:cs typeface="Times New Roman"/>
              </a:rPr>
              <a:t> </a:t>
            </a:r>
            <a:r>
              <a:rPr lang="en-US" sz="1800" dirty="0">
                <a:solidFill>
                  <a:srgbClr val="C00000"/>
                </a:solidFill>
                <a:latin typeface="Corbel" panose="020B0503020204020204" pitchFamily="34" charset="0"/>
                <a:cs typeface="Times New Roman"/>
              </a:rPr>
              <a:t>training data</a:t>
            </a:r>
            <a:r>
              <a:rPr lang="en-US" sz="1800" spc="-15" dirty="0">
                <a:solidFill>
                  <a:srgbClr val="C00000"/>
                </a:solidFill>
                <a:latin typeface="Corbel" panose="020B0503020204020204" pitchFamily="34" charset="0"/>
                <a:cs typeface="Times New Roman"/>
              </a:rPr>
              <a:t> </a:t>
            </a:r>
            <a:r>
              <a:rPr lang="en-US" sz="1800" dirty="0">
                <a:latin typeface="Corbel" panose="020B0503020204020204" pitchFamily="34" charset="0"/>
                <a:cs typeface="Times New Roman"/>
              </a:rPr>
              <a:t>for</a:t>
            </a:r>
            <a:r>
              <a:rPr lang="en-US" sz="1800" spc="-15" dirty="0">
                <a:latin typeface="Corbel" panose="020B0503020204020204" pitchFamily="34" charset="0"/>
                <a:cs typeface="Times New Roman"/>
              </a:rPr>
              <a:t> </a:t>
            </a:r>
            <a:r>
              <a:rPr lang="en-US" sz="1800" dirty="0">
                <a:latin typeface="Corbel" panose="020B0503020204020204" pitchFamily="34" charset="0"/>
                <a:cs typeface="Times New Roman"/>
              </a:rPr>
              <a:t>175B</a:t>
            </a:r>
            <a:r>
              <a:rPr lang="en-US" sz="1800" spc="-15" dirty="0">
                <a:latin typeface="Corbel" panose="020B0503020204020204" pitchFamily="34" charset="0"/>
                <a:cs typeface="Times New Roman"/>
              </a:rPr>
              <a:t> </a:t>
            </a:r>
            <a:r>
              <a:rPr lang="en-US" sz="1800" spc="-5" dirty="0">
                <a:latin typeface="Corbel" panose="020B0503020204020204" pitchFamily="34" charset="0"/>
                <a:cs typeface="Times New Roman"/>
              </a:rPr>
              <a:t>model</a:t>
            </a:r>
          </a:p>
          <a:p>
            <a:pPr marL="114300" indent="0">
              <a:buNone/>
            </a:pPr>
            <a:endParaRPr lang="en-US" spc="-5" dirty="0">
              <a:latin typeface="Corbel" panose="020B0503020204020204" pitchFamily="34" charset="0"/>
              <a:cs typeface="Times New Roman"/>
            </a:endParaRPr>
          </a:p>
          <a:p>
            <a:r>
              <a:rPr lang="en-US" spc="-5" dirty="0">
                <a:latin typeface="Corbel" panose="020B0503020204020204" pitchFamily="34" charset="0"/>
                <a:cs typeface="Times New Roman"/>
              </a:rPr>
              <a:t>Another option is to </a:t>
            </a:r>
            <a:r>
              <a:rPr lang="en-US" spc="-5" dirty="0">
                <a:solidFill>
                  <a:srgbClr val="C00000"/>
                </a:solidFill>
                <a:latin typeface="Corbel" panose="020B0503020204020204" pitchFamily="34" charset="0"/>
                <a:cs typeface="Times New Roman"/>
              </a:rPr>
              <a:t>increase model sizes</a:t>
            </a:r>
            <a:r>
              <a:rPr lang="en-US" spc="-5" dirty="0">
                <a:latin typeface="Corbel" panose="020B0503020204020204" pitchFamily="34" charset="0"/>
                <a:cs typeface="Times New Roman"/>
              </a:rPr>
              <a:t>, which </a:t>
            </a:r>
            <a:br>
              <a:rPr lang="en-US" spc="-5" dirty="0">
                <a:latin typeface="Corbel" panose="020B0503020204020204" pitchFamily="34" charset="0"/>
                <a:cs typeface="Times New Roman"/>
              </a:rPr>
            </a:br>
            <a:r>
              <a:rPr lang="en-US" spc="-5" dirty="0">
                <a:latin typeface="Corbel" panose="020B0503020204020204" pitchFamily="34" charset="0"/>
                <a:cs typeface="Times New Roman"/>
              </a:rPr>
              <a:t>is expensive. </a:t>
            </a:r>
          </a:p>
          <a:p>
            <a:endParaRPr lang="en-US" spc="-5" dirty="0">
              <a:latin typeface="Corbel" panose="020B0503020204020204" pitchFamily="34" charset="0"/>
              <a:cs typeface="Times New Roman"/>
            </a:endParaRPr>
          </a:p>
          <a:p>
            <a:r>
              <a:rPr lang="en-US" sz="1800" spc="-5" dirty="0">
                <a:latin typeface="Corbel" panose="020B0503020204020204" pitchFamily="34" charset="0"/>
                <a:cs typeface="Times New Roman"/>
              </a:rPr>
              <a:t>Other than these, how else can we improve the model performance on tasks that </a:t>
            </a:r>
            <a:r>
              <a:rPr lang="en-US" spc="-5" dirty="0">
                <a:latin typeface="Corbel" panose="020B0503020204020204" pitchFamily="34" charset="0"/>
                <a:cs typeface="Times New Roman"/>
              </a:rPr>
              <a:t>require </a:t>
            </a:r>
            <a:r>
              <a:rPr lang="en-US" sz="1800" spc="-5" dirty="0">
                <a:latin typeface="Corbel" panose="020B0503020204020204" pitchFamily="34" charset="0"/>
                <a:cs typeface="Times New Roman"/>
              </a:rPr>
              <a:t>multi-step reasoning? </a:t>
            </a:r>
            <a:endParaRPr lang="en-US" sz="1800" dirty="0">
              <a:latin typeface="Corbel" panose="020B0503020204020204" pitchFamily="34" charset="0"/>
              <a:cs typeface="Times New Roman"/>
            </a:endParaRPr>
          </a:p>
          <a:p>
            <a:endParaRPr lang="en-US" dirty="0">
              <a:latin typeface="Corbel" panose="020B0503020204020204" pitchFamily="34" charset="0"/>
            </a:endParaRPr>
          </a:p>
        </p:txBody>
      </p:sp>
      <p:pic>
        <p:nvPicPr>
          <p:cNvPr id="3" name="object 3"/>
          <p:cNvPicPr/>
          <p:nvPr/>
        </p:nvPicPr>
        <p:blipFill>
          <a:blip r:embed="rId2" cstate="print"/>
          <a:stretch>
            <a:fillRect/>
          </a:stretch>
        </p:blipFill>
        <p:spPr>
          <a:xfrm>
            <a:off x="5783121" y="1273245"/>
            <a:ext cx="2660904" cy="2478374"/>
          </a:xfrm>
          <a:prstGeom prst="rect">
            <a:avLst/>
          </a:prstGeom>
        </p:spPr>
      </p:pic>
      <p:sp>
        <p:nvSpPr>
          <p:cNvPr id="12" name="TextBox 11">
            <a:extLst>
              <a:ext uri="{FF2B5EF4-FFF2-40B4-BE49-F238E27FC236}">
                <a16:creationId xmlns:a16="http://schemas.microsoft.com/office/drawing/2014/main" id="{306AF484-689A-CF6F-EB04-1CC145F2A795}"/>
              </a:ext>
            </a:extLst>
          </p:cNvPr>
          <p:cNvSpPr txBox="1"/>
          <p:nvPr/>
        </p:nvSpPr>
        <p:spPr>
          <a:xfrm>
            <a:off x="6475017" y="965468"/>
            <a:ext cx="1581912" cy="307777"/>
          </a:xfrm>
          <a:prstGeom prst="rect">
            <a:avLst/>
          </a:prstGeom>
          <a:noFill/>
        </p:spPr>
        <p:txBody>
          <a:bodyPr wrap="square">
            <a:spAutoFit/>
          </a:bodyPr>
          <a:lstStyle/>
          <a:p>
            <a:r>
              <a:rPr lang="en-US" sz="1400" dirty="0">
                <a:latin typeface="Corbel" panose="020B0503020204020204" pitchFamily="34" charset="0"/>
                <a:cs typeface="Times New Roman"/>
              </a:rPr>
              <a:t>(Cobbe</a:t>
            </a:r>
            <a:r>
              <a:rPr lang="en-US" sz="1400" spc="-10" dirty="0">
                <a:latin typeface="Corbel" panose="020B0503020204020204" pitchFamily="34" charset="0"/>
                <a:cs typeface="Times New Roman"/>
              </a:rPr>
              <a:t> </a:t>
            </a:r>
            <a:r>
              <a:rPr lang="en-US" sz="1400" spc="-5" dirty="0">
                <a:latin typeface="Corbel" panose="020B0503020204020204" pitchFamily="34" charset="0"/>
                <a:cs typeface="Times New Roman"/>
              </a:rPr>
              <a:t>et</a:t>
            </a:r>
            <a:r>
              <a:rPr lang="en-US" sz="1400" spc="-10" dirty="0">
                <a:latin typeface="Corbel" panose="020B0503020204020204" pitchFamily="34" charset="0"/>
                <a:cs typeface="Times New Roman"/>
              </a:rPr>
              <a:t> </a:t>
            </a:r>
            <a:r>
              <a:rPr lang="en-US" sz="1400" spc="-5" dirty="0">
                <a:latin typeface="Corbel" panose="020B0503020204020204" pitchFamily="34" charset="0"/>
                <a:cs typeface="Times New Roman"/>
              </a:rPr>
              <a:t>al.</a:t>
            </a:r>
            <a:r>
              <a:rPr lang="en-US" sz="1400" spc="-15" dirty="0">
                <a:latin typeface="Corbel" panose="020B0503020204020204" pitchFamily="34" charset="0"/>
                <a:cs typeface="Times New Roman"/>
              </a:rPr>
              <a:t> </a:t>
            </a:r>
            <a:r>
              <a:rPr lang="en-US" sz="1400" dirty="0">
                <a:latin typeface="Corbel" panose="020B0503020204020204" pitchFamily="34" charset="0"/>
                <a:cs typeface="Times New Roman"/>
              </a:rPr>
              <a:t>2021)</a:t>
            </a:r>
          </a:p>
        </p:txBody>
      </p:sp>
    </p:spTree>
    <p:extLst>
      <p:ext uri="{BB962C8B-B14F-4D97-AF65-F5344CB8AC3E}">
        <p14:creationId xmlns:p14="http://schemas.microsoft.com/office/powerpoint/2010/main" val="30234992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4EB59-B700-5436-3966-712DDA5AE515}"/>
              </a:ext>
            </a:extLst>
          </p:cNvPr>
          <p:cNvSpPr>
            <a:spLocks noGrp="1"/>
          </p:cNvSpPr>
          <p:nvPr>
            <p:ph type="title"/>
          </p:nvPr>
        </p:nvSpPr>
        <p:spPr/>
        <p:txBody>
          <a:bodyPr/>
          <a:lstStyle/>
          <a:p>
            <a:r>
              <a:rPr lang="en-US" dirty="0"/>
              <a:t>Vanilla ICL on Reasoning Problems</a:t>
            </a:r>
          </a:p>
        </p:txBody>
      </p:sp>
      <p:sp>
        <p:nvSpPr>
          <p:cNvPr id="3" name="Text Placeholder 2">
            <a:extLst>
              <a:ext uri="{FF2B5EF4-FFF2-40B4-BE49-F238E27FC236}">
                <a16:creationId xmlns:a16="http://schemas.microsoft.com/office/drawing/2014/main" id="{025351F1-3D69-22EA-7455-EE0971905CD6}"/>
              </a:ext>
            </a:extLst>
          </p:cNvPr>
          <p:cNvSpPr>
            <a:spLocks noGrp="1"/>
          </p:cNvSpPr>
          <p:nvPr>
            <p:ph type="body" sz="quarter" idx="16"/>
          </p:nvPr>
        </p:nvSpPr>
        <p:spPr/>
        <p:txBody>
          <a:bodyPr/>
          <a:lstStyle/>
          <a:p>
            <a:endParaRPr lang="en-US" dirty="0"/>
          </a:p>
        </p:txBody>
      </p:sp>
      <p:sp>
        <p:nvSpPr>
          <p:cNvPr id="4" name="object 2">
            <a:extLst>
              <a:ext uri="{FF2B5EF4-FFF2-40B4-BE49-F238E27FC236}">
                <a16:creationId xmlns:a16="http://schemas.microsoft.com/office/drawing/2014/main" id="{CA10B14F-F0D2-C919-7797-BB308577CE50}"/>
              </a:ext>
            </a:extLst>
          </p:cNvPr>
          <p:cNvSpPr txBox="1"/>
          <p:nvPr/>
        </p:nvSpPr>
        <p:spPr>
          <a:xfrm>
            <a:off x="1261249" y="1686962"/>
            <a:ext cx="2343785" cy="2155190"/>
          </a:xfrm>
          <a:prstGeom prst="rect">
            <a:avLst/>
          </a:prstGeom>
          <a:ln w="9524">
            <a:solidFill>
              <a:srgbClr val="000000"/>
            </a:solidFill>
          </a:ln>
        </p:spPr>
        <p:txBody>
          <a:bodyPr vert="horz" wrap="square" lIns="0" tIns="77470" rIns="0" bIns="0" rtlCol="0">
            <a:spAutoFit/>
          </a:bodyPr>
          <a:lstStyle/>
          <a:p>
            <a:pPr marL="85725" marR="895350">
              <a:lnSpc>
                <a:spcPct val="100000"/>
              </a:lnSpc>
              <a:spcBef>
                <a:spcPts val="610"/>
              </a:spcBef>
            </a:pPr>
            <a:r>
              <a:rPr sz="1600" dirty="0">
                <a:latin typeface="Arial MT"/>
                <a:cs typeface="Arial MT"/>
              </a:rPr>
              <a:t>Q:</a:t>
            </a:r>
            <a:r>
              <a:rPr sz="1600" spc="-30" dirty="0">
                <a:latin typeface="Arial MT"/>
                <a:cs typeface="Arial MT"/>
              </a:rPr>
              <a:t> </a:t>
            </a:r>
            <a:r>
              <a:rPr sz="1600" dirty="0">
                <a:latin typeface="Arial MT"/>
                <a:cs typeface="Arial MT"/>
              </a:rPr>
              <a:t>“Elon</a:t>
            </a:r>
            <a:r>
              <a:rPr sz="1600" spc="-25" dirty="0">
                <a:latin typeface="Arial MT"/>
                <a:cs typeface="Arial MT"/>
              </a:rPr>
              <a:t> </a:t>
            </a:r>
            <a:r>
              <a:rPr sz="1600" spc="-10" dirty="0">
                <a:latin typeface="Arial MT"/>
                <a:cs typeface="Arial MT"/>
              </a:rPr>
              <a:t>Musk” </a:t>
            </a:r>
            <a:r>
              <a:rPr sz="1600" dirty="0">
                <a:latin typeface="Arial MT"/>
                <a:cs typeface="Arial MT"/>
              </a:rPr>
              <a:t>A:</a:t>
            </a:r>
            <a:r>
              <a:rPr sz="1600" spc="-30" dirty="0">
                <a:latin typeface="Arial MT"/>
                <a:cs typeface="Arial MT"/>
              </a:rPr>
              <a:t> </a:t>
            </a:r>
            <a:r>
              <a:rPr sz="1600" spc="-20" dirty="0">
                <a:latin typeface="Arial MT"/>
                <a:cs typeface="Arial MT"/>
              </a:rPr>
              <a:t>“nk”</a:t>
            </a:r>
            <a:endParaRPr sz="1600">
              <a:latin typeface="Arial MT"/>
              <a:cs typeface="Arial MT"/>
            </a:endParaRPr>
          </a:p>
          <a:p>
            <a:pPr>
              <a:lnSpc>
                <a:spcPct val="100000"/>
              </a:lnSpc>
              <a:spcBef>
                <a:spcPts val="80"/>
              </a:spcBef>
            </a:pPr>
            <a:endParaRPr sz="1600">
              <a:latin typeface="Arial MT"/>
              <a:cs typeface="Arial MT"/>
            </a:endParaRPr>
          </a:p>
          <a:p>
            <a:pPr marL="85725" marR="974725">
              <a:lnSpc>
                <a:spcPct val="100000"/>
              </a:lnSpc>
            </a:pPr>
            <a:r>
              <a:rPr sz="1600" dirty="0">
                <a:latin typeface="Arial MT"/>
                <a:cs typeface="Arial MT"/>
              </a:rPr>
              <a:t>Q:</a:t>
            </a:r>
            <a:r>
              <a:rPr sz="1600" spc="-30" dirty="0">
                <a:latin typeface="Arial MT"/>
                <a:cs typeface="Arial MT"/>
              </a:rPr>
              <a:t> </a:t>
            </a:r>
            <a:r>
              <a:rPr sz="1600" dirty="0">
                <a:latin typeface="Arial MT"/>
                <a:cs typeface="Arial MT"/>
              </a:rPr>
              <a:t>“Bill</a:t>
            </a:r>
            <a:r>
              <a:rPr sz="1600" spc="-25" dirty="0">
                <a:latin typeface="Arial MT"/>
                <a:cs typeface="Arial MT"/>
              </a:rPr>
              <a:t> </a:t>
            </a:r>
            <a:r>
              <a:rPr sz="1600" spc="-10" dirty="0">
                <a:latin typeface="Arial MT"/>
                <a:cs typeface="Arial MT"/>
              </a:rPr>
              <a:t>Gates” </a:t>
            </a:r>
            <a:r>
              <a:rPr sz="1600" dirty="0">
                <a:latin typeface="Arial MT"/>
                <a:cs typeface="Arial MT"/>
              </a:rPr>
              <a:t>A:</a:t>
            </a:r>
            <a:r>
              <a:rPr sz="1600" spc="-30" dirty="0">
                <a:latin typeface="Arial MT"/>
                <a:cs typeface="Arial MT"/>
              </a:rPr>
              <a:t> </a:t>
            </a:r>
            <a:r>
              <a:rPr sz="1600" spc="-20" dirty="0">
                <a:latin typeface="Arial MT"/>
                <a:cs typeface="Arial MT"/>
              </a:rPr>
              <a:t>“ls”</a:t>
            </a:r>
            <a:endParaRPr sz="1600">
              <a:latin typeface="Arial MT"/>
              <a:cs typeface="Arial MT"/>
            </a:endParaRPr>
          </a:p>
          <a:p>
            <a:pPr>
              <a:lnSpc>
                <a:spcPct val="100000"/>
              </a:lnSpc>
              <a:spcBef>
                <a:spcPts val="80"/>
              </a:spcBef>
            </a:pPr>
            <a:endParaRPr sz="1600">
              <a:latin typeface="Arial MT"/>
              <a:cs typeface="Arial MT"/>
            </a:endParaRPr>
          </a:p>
          <a:p>
            <a:pPr marL="85725" marR="488950">
              <a:lnSpc>
                <a:spcPct val="100000"/>
              </a:lnSpc>
            </a:pPr>
            <a:r>
              <a:rPr sz="1600" dirty="0">
                <a:latin typeface="Arial MT"/>
                <a:cs typeface="Arial MT"/>
              </a:rPr>
              <a:t>Q:</a:t>
            </a:r>
            <a:r>
              <a:rPr sz="1600" spc="-20" dirty="0">
                <a:latin typeface="Arial MT"/>
                <a:cs typeface="Arial MT"/>
              </a:rPr>
              <a:t> </a:t>
            </a:r>
            <a:r>
              <a:rPr sz="1600" dirty="0">
                <a:latin typeface="Arial MT"/>
                <a:cs typeface="Arial MT"/>
              </a:rPr>
              <a:t>“Barack</a:t>
            </a:r>
            <a:r>
              <a:rPr sz="1600" spc="-15" dirty="0">
                <a:latin typeface="Arial MT"/>
                <a:cs typeface="Arial MT"/>
              </a:rPr>
              <a:t> </a:t>
            </a:r>
            <a:r>
              <a:rPr sz="1600" spc="-10" dirty="0">
                <a:latin typeface="Arial MT"/>
                <a:cs typeface="Arial MT"/>
              </a:rPr>
              <a:t>Obama” </a:t>
            </a:r>
            <a:r>
              <a:rPr sz="1600" spc="-25" dirty="0">
                <a:latin typeface="Arial MT"/>
                <a:cs typeface="Arial MT"/>
              </a:rPr>
              <a:t>A:</a:t>
            </a:r>
            <a:endParaRPr sz="1600">
              <a:latin typeface="Arial MT"/>
              <a:cs typeface="Arial MT"/>
            </a:endParaRPr>
          </a:p>
        </p:txBody>
      </p:sp>
      <p:grpSp>
        <p:nvGrpSpPr>
          <p:cNvPr id="5" name="object 3">
            <a:extLst>
              <a:ext uri="{FF2B5EF4-FFF2-40B4-BE49-F238E27FC236}">
                <a16:creationId xmlns:a16="http://schemas.microsoft.com/office/drawing/2014/main" id="{F80EAD75-E63D-9C3E-6454-3665A797EEEA}"/>
              </a:ext>
            </a:extLst>
          </p:cNvPr>
          <p:cNvGrpSpPr/>
          <p:nvPr/>
        </p:nvGrpSpPr>
        <p:grpSpPr>
          <a:xfrm>
            <a:off x="3599787" y="2272750"/>
            <a:ext cx="2221230" cy="983615"/>
            <a:chOff x="3599787" y="2272750"/>
            <a:chExt cx="2221230" cy="983615"/>
          </a:xfrm>
        </p:grpSpPr>
        <p:sp>
          <p:nvSpPr>
            <p:cNvPr id="6" name="object 4">
              <a:extLst>
                <a:ext uri="{FF2B5EF4-FFF2-40B4-BE49-F238E27FC236}">
                  <a16:creationId xmlns:a16="http://schemas.microsoft.com/office/drawing/2014/main" id="{9C1E7982-C581-A09D-A401-FDACD17FD1B6}"/>
                </a:ext>
              </a:extLst>
            </p:cNvPr>
            <p:cNvSpPr/>
            <p:nvPr/>
          </p:nvSpPr>
          <p:spPr>
            <a:xfrm>
              <a:off x="3604550" y="2764126"/>
              <a:ext cx="1180465" cy="635"/>
            </a:xfrm>
            <a:custGeom>
              <a:avLst/>
              <a:gdLst/>
              <a:ahLst/>
              <a:cxnLst/>
              <a:rect l="l" t="t" r="r" b="b"/>
              <a:pathLst>
                <a:path w="1180464" h="635">
                  <a:moveTo>
                    <a:pt x="0" y="286"/>
                  </a:moveTo>
                  <a:lnTo>
                    <a:pt x="1180349" y="0"/>
                  </a:lnTo>
                </a:path>
              </a:pathLst>
            </a:custGeom>
            <a:ln w="9524">
              <a:solidFill>
                <a:srgbClr val="595959"/>
              </a:solidFill>
            </a:ln>
          </p:spPr>
          <p:txBody>
            <a:bodyPr wrap="square" lIns="0" tIns="0" rIns="0" bIns="0" rtlCol="0"/>
            <a:lstStyle/>
            <a:p>
              <a:endParaRPr/>
            </a:p>
          </p:txBody>
        </p:sp>
        <p:sp>
          <p:nvSpPr>
            <p:cNvPr id="7" name="object 5">
              <a:extLst>
                <a:ext uri="{FF2B5EF4-FFF2-40B4-BE49-F238E27FC236}">
                  <a16:creationId xmlns:a16="http://schemas.microsoft.com/office/drawing/2014/main" id="{03D015BE-DE65-7305-889C-9DC7361AC4C8}"/>
                </a:ext>
              </a:extLst>
            </p:cNvPr>
            <p:cNvSpPr/>
            <p:nvPr/>
          </p:nvSpPr>
          <p:spPr>
            <a:xfrm>
              <a:off x="4784896" y="2748393"/>
              <a:ext cx="43815" cy="31750"/>
            </a:xfrm>
            <a:custGeom>
              <a:avLst/>
              <a:gdLst/>
              <a:ahLst/>
              <a:cxnLst/>
              <a:rect l="l" t="t" r="r" b="b"/>
              <a:pathLst>
                <a:path w="43814" h="31750">
                  <a:moveTo>
                    <a:pt x="7" y="31465"/>
                  </a:moveTo>
                  <a:lnTo>
                    <a:pt x="0" y="0"/>
                  </a:lnTo>
                  <a:lnTo>
                    <a:pt x="43229" y="15722"/>
                  </a:lnTo>
                  <a:lnTo>
                    <a:pt x="7" y="31465"/>
                  </a:lnTo>
                  <a:close/>
                </a:path>
              </a:pathLst>
            </a:custGeom>
            <a:solidFill>
              <a:srgbClr val="595959"/>
            </a:solidFill>
          </p:spPr>
          <p:txBody>
            <a:bodyPr wrap="square" lIns="0" tIns="0" rIns="0" bIns="0" rtlCol="0"/>
            <a:lstStyle/>
            <a:p>
              <a:endParaRPr/>
            </a:p>
          </p:txBody>
        </p:sp>
        <p:sp>
          <p:nvSpPr>
            <p:cNvPr id="8" name="object 6">
              <a:extLst>
                <a:ext uri="{FF2B5EF4-FFF2-40B4-BE49-F238E27FC236}">
                  <a16:creationId xmlns:a16="http://schemas.microsoft.com/office/drawing/2014/main" id="{501C9DB2-8B66-A9F9-499F-5029DFBCC63C}"/>
                </a:ext>
              </a:extLst>
            </p:cNvPr>
            <p:cNvSpPr/>
            <p:nvPr/>
          </p:nvSpPr>
          <p:spPr>
            <a:xfrm>
              <a:off x="4784896" y="2748393"/>
              <a:ext cx="43815" cy="31750"/>
            </a:xfrm>
            <a:custGeom>
              <a:avLst/>
              <a:gdLst/>
              <a:ahLst/>
              <a:cxnLst/>
              <a:rect l="l" t="t" r="r" b="b"/>
              <a:pathLst>
                <a:path w="43814" h="31750">
                  <a:moveTo>
                    <a:pt x="7" y="31465"/>
                  </a:moveTo>
                  <a:lnTo>
                    <a:pt x="43229" y="15722"/>
                  </a:lnTo>
                  <a:lnTo>
                    <a:pt x="0" y="0"/>
                  </a:lnTo>
                  <a:lnTo>
                    <a:pt x="7" y="31465"/>
                  </a:lnTo>
                  <a:close/>
                </a:path>
              </a:pathLst>
            </a:custGeom>
            <a:ln w="9524">
              <a:solidFill>
                <a:srgbClr val="595959"/>
              </a:solidFill>
            </a:ln>
          </p:spPr>
          <p:txBody>
            <a:bodyPr wrap="square" lIns="0" tIns="0" rIns="0" bIns="0" rtlCol="0"/>
            <a:lstStyle/>
            <a:p>
              <a:endParaRPr/>
            </a:p>
          </p:txBody>
        </p:sp>
        <p:sp>
          <p:nvSpPr>
            <p:cNvPr id="9" name="object 7">
              <a:extLst>
                <a:ext uri="{FF2B5EF4-FFF2-40B4-BE49-F238E27FC236}">
                  <a16:creationId xmlns:a16="http://schemas.microsoft.com/office/drawing/2014/main" id="{4843119F-1C30-CDE4-77AB-33C49AE42C86}"/>
                </a:ext>
              </a:extLst>
            </p:cNvPr>
            <p:cNvSpPr/>
            <p:nvPr/>
          </p:nvSpPr>
          <p:spPr>
            <a:xfrm>
              <a:off x="4842150" y="2277512"/>
              <a:ext cx="974090" cy="974090"/>
            </a:xfrm>
            <a:custGeom>
              <a:avLst/>
              <a:gdLst/>
              <a:ahLst/>
              <a:cxnLst/>
              <a:rect l="l" t="t" r="r" b="b"/>
              <a:pathLst>
                <a:path w="974089" h="974089">
                  <a:moveTo>
                    <a:pt x="0" y="162303"/>
                  </a:moveTo>
                  <a:lnTo>
                    <a:pt x="5797" y="119156"/>
                  </a:lnTo>
                  <a:lnTo>
                    <a:pt x="22159" y="80385"/>
                  </a:lnTo>
                  <a:lnTo>
                    <a:pt x="47537" y="47537"/>
                  </a:lnTo>
                  <a:lnTo>
                    <a:pt x="80385" y="22159"/>
                  </a:lnTo>
                  <a:lnTo>
                    <a:pt x="119156" y="5797"/>
                  </a:lnTo>
                  <a:lnTo>
                    <a:pt x="162302" y="0"/>
                  </a:lnTo>
                  <a:lnTo>
                    <a:pt x="811496" y="0"/>
                  </a:lnTo>
                  <a:lnTo>
                    <a:pt x="873607" y="12354"/>
                  </a:lnTo>
                  <a:lnTo>
                    <a:pt x="926262" y="47537"/>
                  </a:lnTo>
                  <a:lnTo>
                    <a:pt x="961445" y="100192"/>
                  </a:lnTo>
                  <a:lnTo>
                    <a:pt x="973799" y="162303"/>
                  </a:lnTo>
                  <a:lnTo>
                    <a:pt x="973799" y="811496"/>
                  </a:lnTo>
                  <a:lnTo>
                    <a:pt x="968002" y="854643"/>
                  </a:lnTo>
                  <a:lnTo>
                    <a:pt x="951640" y="893414"/>
                  </a:lnTo>
                  <a:lnTo>
                    <a:pt x="926262" y="926262"/>
                  </a:lnTo>
                  <a:lnTo>
                    <a:pt x="893414" y="951640"/>
                  </a:lnTo>
                  <a:lnTo>
                    <a:pt x="854643" y="968002"/>
                  </a:lnTo>
                  <a:lnTo>
                    <a:pt x="811496" y="973799"/>
                  </a:lnTo>
                  <a:lnTo>
                    <a:pt x="162302" y="973799"/>
                  </a:lnTo>
                  <a:lnTo>
                    <a:pt x="119156" y="968002"/>
                  </a:lnTo>
                  <a:lnTo>
                    <a:pt x="80385" y="951640"/>
                  </a:lnTo>
                  <a:lnTo>
                    <a:pt x="47537" y="926262"/>
                  </a:lnTo>
                  <a:lnTo>
                    <a:pt x="22159" y="893414"/>
                  </a:lnTo>
                  <a:lnTo>
                    <a:pt x="5797" y="854643"/>
                  </a:lnTo>
                  <a:lnTo>
                    <a:pt x="0" y="811496"/>
                  </a:lnTo>
                  <a:lnTo>
                    <a:pt x="0" y="162303"/>
                  </a:lnTo>
                  <a:close/>
                </a:path>
              </a:pathLst>
            </a:custGeom>
            <a:ln w="9524">
              <a:solidFill>
                <a:srgbClr val="000000"/>
              </a:solidFill>
            </a:ln>
          </p:spPr>
          <p:txBody>
            <a:bodyPr wrap="square" lIns="0" tIns="0" rIns="0" bIns="0" rtlCol="0"/>
            <a:lstStyle/>
            <a:p>
              <a:endParaRPr/>
            </a:p>
          </p:txBody>
        </p:sp>
      </p:grpSp>
      <p:sp>
        <p:nvSpPr>
          <p:cNvPr id="10" name="object 8">
            <a:extLst>
              <a:ext uri="{FF2B5EF4-FFF2-40B4-BE49-F238E27FC236}">
                <a16:creationId xmlns:a16="http://schemas.microsoft.com/office/drawing/2014/main" id="{621B2575-FFF9-1E81-996A-9B5E418B3464}"/>
              </a:ext>
            </a:extLst>
          </p:cNvPr>
          <p:cNvSpPr txBox="1"/>
          <p:nvPr/>
        </p:nvSpPr>
        <p:spPr>
          <a:xfrm>
            <a:off x="5118754" y="2619759"/>
            <a:ext cx="421005" cy="269240"/>
          </a:xfrm>
          <a:prstGeom prst="rect">
            <a:avLst/>
          </a:prstGeom>
        </p:spPr>
        <p:txBody>
          <a:bodyPr vert="horz" wrap="square" lIns="0" tIns="12700" rIns="0" bIns="0" rtlCol="0">
            <a:spAutoFit/>
          </a:bodyPr>
          <a:lstStyle/>
          <a:p>
            <a:pPr marL="12700">
              <a:lnSpc>
                <a:spcPct val="100000"/>
              </a:lnSpc>
              <a:spcBef>
                <a:spcPts val="100"/>
              </a:spcBef>
            </a:pPr>
            <a:r>
              <a:rPr sz="1600" spc="-25" dirty="0">
                <a:latin typeface="Arial MT"/>
                <a:cs typeface="Arial MT"/>
              </a:rPr>
              <a:t>LM</a:t>
            </a:r>
            <a:endParaRPr sz="1600" dirty="0">
              <a:latin typeface="Arial MT"/>
              <a:cs typeface="Arial MT"/>
            </a:endParaRPr>
          </a:p>
        </p:txBody>
      </p:sp>
      <p:sp>
        <p:nvSpPr>
          <p:cNvPr id="11" name="object 9">
            <a:extLst>
              <a:ext uri="{FF2B5EF4-FFF2-40B4-BE49-F238E27FC236}">
                <a16:creationId xmlns:a16="http://schemas.microsoft.com/office/drawing/2014/main" id="{FB2C52B7-1855-2A2A-9E04-4439FC99C57A}"/>
              </a:ext>
            </a:extLst>
          </p:cNvPr>
          <p:cNvSpPr txBox="1"/>
          <p:nvPr/>
        </p:nvSpPr>
        <p:spPr>
          <a:xfrm>
            <a:off x="2087784" y="4030834"/>
            <a:ext cx="476884" cy="269240"/>
          </a:xfrm>
          <a:prstGeom prst="rect">
            <a:avLst/>
          </a:prstGeom>
        </p:spPr>
        <p:txBody>
          <a:bodyPr vert="horz" wrap="square" lIns="0" tIns="12700" rIns="0" bIns="0" rtlCol="0">
            <a:spAutoFit/>
          </a:bodyPr>
          <a:lstStyle/>
          <a:p>
            <a:pPr marL="12700">
              <a:lnSpc>
                <a:spcPct val="100000"/>
              </a:lnSpc>
              <a:spcBef>
                <a:spcPts val="100"/>
              </a:spcBef>
            </a:pPr>
            <a:r>
              <a:rPr sz="1600" spc="-10" dirty="0">
                <a:latin typeface="Arial MT"/>
                <a:cs typeface="Arial MT"/>
              </a:rPr>
              <a:t>Input</a:t>
            </a:r>
            <a:endParaRPr sz="1600">
              <a:latin typeface="Arial MT"/>
              <a:cs typeface="Arial MT"/>
            </a:endParaRPr>
          </a:p>
        </p:txBody>
      </p:sp>
      <p:grpSp>
        <p:nvGrpSpPr>
          <p:cNvPr id="12" name="object 10">
            <a:extLst>
              <a:ext uri="{FF2B5EF4-FFF2-40B4-BE49-F238E27FC236}">
                <a16:creationId xmlns:a16="http://schemas.microsoft.com/office/drawing/2014/main" id="{493BCBCE-FC42-F044-D498-7E024EDCC701}"/>
              </a:ext>
            </a:extLst>
          </p:cNvPr>
          <p:cNvGrpSpPr/>
          <p:nvPr/>
        </p:nvGrpSpPr>
        <p:grpSpPr>
          <a:xfrm>
            <a:off x="5811187" y="2743780"/>
            <a:ext cx="1233170" cy="41275"/>
            <a:chOff x="5811187" y="2743780"/>
            <a:chExt cx="1233170" cy="41275"/>
          </a:xfrm>
        </p:grpSpPr>
        <p:sp>
          <p:nvSpPr>
            <p:cNvPr id="13" name="object 11">
              <a:extLst>
                <a:ext uri="{FF2B5EF4-FFF2-40B4-BE49-F238E27FC236}">
                  <a16:creationId xmlns:a16="http://schemas.microsoft.com/office/drawing/2014/main" id="{CFE26A1C-42C7-BD32-4B89-4C7908EC0744}"/>
                </a:ext>
              </a:extLst>
            </p:cNvPr>
            <p:cNvSpPr/>
            <p:nvPr/>
          </p:nvSpPr>
          <p:spPr>
            <a:xfrm>
              <a:off x="5815950" y="2764276"/>
              <a:ext cx="1180465" cy="635"/>
            </a:xfrm>
            <a:custGeom>
              <a:avLst/>
              <a:gdLst/>
              <a:ahLst/>
              <a:cxnLst/>
              <a:rect l="l" t="t" r="r" b="b"/>
              <a:pathLst>
                <a:path w="1180465" h="635">
                  <a:moveTo>
                    <a:pt x="0" y="286"/>
                  </a:moveTo>
                  <a:lnTo>
                    <a:pt x="1180349" y="0"/>
                  </a:lnTo>
                </a:path>
              </a:pathLst>
            </a:custGeom>
            <a:ln w="9524">
              <a:solidFill>
                <a:srgbClr val="595959"/>
              </a:solidFill>
            </a:ln>
          </p:spPr>
          <p:txBody>
            <a:bodyPr wrap="square" lIns="0" tIns="0" rIns="0" bIns="0" rtlCol="0"/>
            <a:lstStyle/>
            <a:p>
              <a:endParaRPr/>
            </a:p>
          </p:txBody>
        </p:sp>
        <p:sp>
          <p:nvSpPr>
            <p:cNvPr id="14" name="object 12">
              <a:extLst>
                <a:ext uri="{FF2B5EF4-FFF2-40B4-BE49-F238E27FC236}">
                  <a16:creationId xmlns:a16="http://schemas.microsoft.com/office/drawing/2014/main" id="{F7D3F388-B8F7-4CB6-282B-95E0BF6D9438}"/>
                </a:ext>
              </a:extLst>
            </p:cNvPr>
            <p:cNvSpPr/>
            <p:nvPr/>
          </p:nvSpPr>
          <p:spPr>
            <a:xfrm>
              <a:off x="6996296" y="2748543"/>
              <a:ext cx="43815" cy="31750"/>
            </a:xfrm>
            <a:custGeom>
              <a:avLst/>
              <a:gdLst/>
              <a:ahLst/>
              <a:cxnLst/>
              <a:rect l="l" t="t" r="r" b="b"/>
              <a:pathLst>
                <a:path w="43815" h="31750">
                  <a:moveTo>
                    <a:pt x="7" y="31465"/>
                  </a:moveTo>
                  <a:lnTo>
                    <a:pt x="0" y="0"/>
                  </a:lnTo>
                  <a:lnTo>
                    <a:pt x="43228" y="15722"/>
                  </a:lnTo>
                  <a:lnTo>
                    <a:pt x="7" y="31465"/>
                  </a:lnTo>
                  <a:close/>
                </a:path>
              </a:pathLst>
            </a:custGeom>
            <a:solidFill>
              <a:srgbClr val="595959"/>
            </a:solidFill>
          </p:spPr>
          <p:txBody>
            <a:bodyPr wrap="square" lIns="0" tIns="0" rIns="0" bIns="0" rtlCol="0"/>
            <a:lstStyle/>
            <a:p>
              <a:endParaRPr/>
            </a:p>
          </p:txBody>
        </p:sp>
        <p:sp>
          <p:nvSpPr>
            <p:cNvPr id="15" name="object 13">
              <a:extLst>
                <a:ext uri="{FF2B5EF4-FFF2-40B4-BE49-F238E27FC236}">
                  <a16:creationId xmlns:a16="http://schemas.microsoft.com/office/drawing/2014/main" id="{35E429F4-1233-C5D6-6C1F-EBFC0B990991}"/>
                </a:ext>
              </a:extLst>
            </p:cNvPr>
            <p:cNvSpPr/>
            <p:nvPr/>
          </p:nvSpPr>
          <p:spPr>
            <a:xfrm>
              <a:off x="6996296" y="2748543"/>
              <a:ext cx="43815" cy="31750"/>
            </a:xfrm>
            <a:custGeom>
              <a:avLst/>
              <a:gdLst/>
              <a:ahLst/>
              <a:cxnLst/>
              <a:rect l="l" t="t" r="r" b="b"/>
              <a:pathLst>
                <a:path w="43815" h="31750">
                  <a:moveTo>
                    <a:pt x="7" y="31465"/>
                  </a:moveTo>
                  <a:lnTo>
                    <a:pt x="43228" y="15722"/>
                  </a:lnTo>
                  <a:lnTo>
                    <a:pt x="0" y="0"/>
                  </a:lnTo>
                  <a:lnTo>
                    <a:pt x="7" y="31465"/>
                  </a:lnTo>
                  <a:close/>
                </a:path>
              </a:pathLst>
            </a:custGeom>
            <a:ln w="9524">
              <a:solidFill>
                <a:srgbClr val="595959"/>
              </a:solidFill>
            </a:ln>
          </p:spPr>
          <p:txBody>
            <a:bodyPr wrap="square" lIns="0" tIns="0" rIns="0" bIns="0" rtlCol="0"/>
            <a:lstStyle/>
            <a:p>
              <a:endParaRPr/>
            </a:p>
          </p:txBody>
        </p:sp>
      </p:grpSp>
    </p:spTree>
    <p:extLst>
      <p:ext uri="{BB962C8B-B14F-4D97-AF65-F5344CB8AC3E}">
        <p14:creationId xmlns:p14="http://schemas.microsoft.com/office/powerpoint/2010/main" val="12497728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2400" y="218009"/>
            <a:ext cx="8070215" cy="4728210"/>
            <a:chOff x="152400" y="218009"/>
            <a:chExt cx="8070215" cy="4728210"/>
          </a:xfrm>
        </p:grpSpPr>
        <p:pic>
          <p:nvPicPr>
            <p:cNvPr id="3" name="object 3"/>
            <p:cNvPicPr/>
            <p:nvPr/>
          </p:nvPicPr>
          <p:blipFill>
            <a:blip r:embed="rId2" cstate="print"/>
            <a:stretch>
              <a:fillRect/>
            </a:stretch>
          </p:blipFill>
          <p:spPr>
            <a:xfrm>
              <a:off x="152400" y="218009"/>
              <a:ext cx="8069966" cy="4727983"/>
            </a:xfrm>
            <a:prstGeom prst="rect">
              <a:avLst/>
            </a:prstGeom>
          </p:spPr>
        </p:pic>
        <p:pic>
          <p:nvPicPr>
            <p:cNvPr id="4" name="object 4"/>
            <p:cNvPicPr/>
            <p:nvPr/>
          </p:nvPicPr>
          <p:blipFill>
            <a:blip r:embed="rId3" cstate="print"/>
            <a:stretch>
              <a:fillRect/>
            </a:stretch>
          </p:blipFill>
          <p:spPr>
            <a:xfrm>
              <a:off x="3353623" y="2273574"/>
              <a:ext cx="2593148" cy="1817198"/>
            </a:xfrm>
            <a:prstGeom prst="rect">
              <a:avLst/>
            </a:prstGeom>
          </p:spPr>
        </p:pic>
      </p:grpSp>
      <p:sp>
        <p:nvSpPr>
          <p:cNvPr id="5" name="Google Shape;138;g1501cc781cf_0_0">
            <a:extLst>
              <a:ext uri="{FF2B5EF4-FFF2-40B4-BE49-F238E27FC236}">
                <a16:creationId xmlns:a16="http://schemas.microsoft.com/office/drawing/2014/main" id="{E114D7FC-4A67-29B9-8996-D32E9727EBC1}"/>
              </a:ext>
            </a:extLst>
          </p:cNvPr>
          <p:cNvSpPr txBox="1"/>
          <p:nvPr/>
        </p:nvSpPr>
        <p:spPr>
          <a:xfrm>
            <a:off x="2586780" y="4865004"/>
            <a:ext cx="349823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dirty="0">
                <a:solidFill>
                  <a:schemeClr val="tx1">
                    <a:lumMod val="50000"/>
                    <a:lumOff val="50000"/>
                  </a:schemeClr>
                </a:solidFill>
                <a:latin typeface="Corbel"/>
                <a:ea typeface="Corbel"/>
                <a:cs typeface="Corbel"/>
                <a:sym typeface="Corbel"/>
              </a:rPr>
              <a:t>[</a:t>
            </a:r>
            <a:r>
              <a:rPr lang="en-US" sz="900" dirty="0">
                <a:solidFill>
                  <a:schemeClr val="tx1">
                    <a:lumMod val="50000"/>
                    <a:lumOff val="50000"/>
                  </a:schemeClr>
                </a:solidFill>
                <a:latin typeface="Corbel"/>
                <a:ea typeface="Corbel"/>
                <a:cs typeface="Corbel"/>
                <a:sym typeface="Corbel"/>
              </a:rPr>
              <a:t>Denny Zhou</a:t>
            </a:r>
            <a:r>
              <a:rPr lang="en" sz="900" dirty="0">
                <a:solidFill>
                  <a:schemeClr val="tx1">
                    <a:lumMod val="50000"/>
                    <a:lumOff val="50000"/>
                  </a:schemeClr>
                </a:solidFill>
                <a:latin typeface="Corbel"/>
                <a:ea typeface="Corbel"/>
                <a:cs typeface="Corbel"/>
                <a:sym typeface="Corbel"/>
              </a:rPr>
              <a:t>]</a:t>
            </a:r>
            <a:endParaRPr sz="900" dirty="0">
              <a:solidFill>
                <a:schemeClr val="tx1">
                  <a:lumMod val="50000"/>
                  <a:lumOff val="50000"/>
                </a:schemeClr>
              </a:solidFill>
              <a:latin typeface="Corbel"/>
              <a:ea typeface="Corbel"/>
              <a:cs typeface="Corbel"/>
              <a:sym typeface="Corbe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 y="218009"/>
            <a:ext cx="8069966" cy="4727983"/>
          </a:xfrm>
          <a:prstGeom prst="rect">
            <a:avLst/>
          </a:prstGeom>
        </p:spPr>
      </p:pic>
      <p:sp>
        <p:nvSpPr>
          <p:cNvPr id="3" name="object 3"/>
          <p:cNvSpPr txBox="1"/>
          <p:nvPr/>
        </p:nvSpPr>
        <p:spPr>
          <a:xfrm>
            <a:off x="1575950" y="3292606"/>
            <a:ext cx="3619500"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FF0000"/>
                </a:solidFill>
                <a:latin typeface="Arial MT"/>
                <a:cs typeface="Arial MT"/>
              </a:rPr>
              <a:t>How</a:t>
            </a:r>
            <a:r>
              <a:rPr sz="1800" spc="-25" dirty="0">
                <a:solidFill>
                  <a:srgbClr val="FF0000"/>
                </a:solidFill>
                <a:latin typeface="Arial MT"/>
                <a:cs typeface="Arial MT"/>
              </a:rPr>
              <a:t> </a:t>
            </a:r>
            <a:r>
              <a:rPr sz="1800" dirty="0">
                <a:solidFill>
                  <a:srgbClr val="FF0000"/>
                </a:solidFill>
                <a:latin typeface="Arial MT"/>
                <a:cs typeface="Arial MT"/>
              </a:rPr>
              <a:t>about</a:t>
            </a:r>
            <a:r>
              <a:rPr sz="1800" spc="-20" dirty="0">
                <a:solidFill>
                  <a:srgbClr val="FF0000"/>
                </a:solidFill>
                <a:latin typeface="Arial MT"/>
                <a:cs typeface="Arial MT"/>
              </a:rPr>
              <a:t> </a:t>
            </a:r>
            <a:r>
              <a:rPr sz="1800" dirty="0">
                <a:solidFill>
                  <a:srgbClr val="FF0000"/>
                </a:solidFill>
                <a:latin typeface="Arial MT"/>
                <a:cs typeface="Arial MT"/>
              </a:rPr>
              <a:t>adding</a:t>
            </a:r>
            <a:r>
              <a:rPr sz="1800" spc="-25" dirty="0">
                <a:solidFill>
                  <a:srgbClr val="FF0000"/>
                </a:solidFill>
                <a:latin typeface="Arial MT"/>
                <a:cs typeface="Arial MT"/>
              </a:rPr>
              <a:t> </a:t>
            </a:r>
            <a:r>
              <a:rPr sz="1800" dirty="0">
                <a:solidFill>
                  <a:srgbClr val="FF0000"/>
                </a:solidFill>
                <a:latin typeface="Arial MT"/>
                <a:cs typeface="Arial MT"/>
              </a:rPr>
              <a:t>more</a:t>
            </a:r>
            <a:r>
              <a:rPr sz="1800" spc="-20" dirty="0">
                <a:solidFill>
                  <a:srgbClr val="FF0000"/>
                </a:solidFill>
                <a:latin typeface="Arial MT"/>
                <a:cs typeface="Arial MT"/>
              </a:rPr>
              <a:t> </a:t>
            </a:r>
            <a:r>
              <a:rPr sz="1800" spc="-10" dirty="0">
                <a:solidFill>
                  <a:srgbClr val="FF0000"/>
                </a:solidFill>
                <a:latin typeface="Arial MT"/>
                <a:cs typeface="Arial MT"/>
              </a:rPr>
              <a:t>examples?</a:t>
            </a:r>
            <a:endParaRPr sz="1800">
              <a:latin typeface="Arial MT"/>
              <a:cs typeface="Arial MT"/>
            </a:endParaRPr>
          </a:p>
        </p:txBody>
      </p:sp>
      <p:sp>
        <p:nvSpPr>
          <p:cNvPr id="4" name="Google Shape;138;g1501cc781cf_0_0">
            <a:extLst>
              <a:ext uri="{FF2B5EF4-FFF2-40B4-BE49-F238E27FC236}">
                <a16:creationId xmlns:a16="http://schemas.microsoft.com/office/drawing/2014/main" id="{413AA69A-D0F2-28E5-93D8-224071136A1E}"/>
              </a:ext>
            </a:extLst>
          </p:cNvPr>
          <p:cNvSpPr txBox="1"/>
          <p:nvPr/>
        </p:nvSpPr>
        <p:spPr>
          <a:xfrm>
            <a:off x="2586780" y="4865004"/>
            <a:ext cx="349823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dirty="0">
                <a:solidFill>
                  <a:schemeClr val="tx1">
                    <a:lumMod val="50000"/>
                    <a:lumOff val="50000"/>
                  </a:schemeClr>
                </a:solidFill>
                <a:latin typeface="Corbel"/>
                <a:ea typeface="Corbel"/>
                <a:cs typeface="Corbel"/>
                <a:sym typeface="Corbel"/>
              </a:rPr>
              <a:t>[</a:t>
            </a:r>
            <a:r>
              <a:rPr lang="en-US" sz="900" dirty="0">
                <a:solidFill>
                  <a:schemeClr val="tx1">
                    <a:lumMod val="50000"/>
                    <a:lumOff val="50000"/>
                  </a:schemeClr>
                </a:solidFill>
                <a:latin typeface="Corbel"/>
                <a:ea typeface="Corbel"/>
                <a:cs typeface="Corbel"/>
                <a:sym typeface="Corbel"/>
              </a:rPr>
              <a:t>Denny Zhou</a:t>
            </a:r>
            <a:r>
              <a:rPr lang="en" sz="900" dirty="0">
                <a:solidFill>
                  <a:schemeClr val="tx1">
                    <a:lumMod val="50000"/>
                    <a:lumOff val="50000"/>
                  </a:schemeClr>
                </a:solidFill>
                <a:latin typeface="Corbel"/>
                <a:ea typeface="Corbel"/>
                <a:cs typeface="Corbel"/>
                <a:sym typeface="Corbel"/>
              </a:rPr>
              <a:t>]</a:t>
            </a:r>
            <a:endParaRPr sz="900" dirty="0">
              <a:solidFill>
                <a:schemeClr val="tx1">
                  <a:lumMod val="50000"/>
                  <a:lumOff val="50000"/>
                </a:schemeClr>
              </a:solidFill>
              <a:latin typeface="Corbel"/>
              <a:ea typeface="Corbel"/>
              <a:cs typeface="Corbel"/>
              <a:sym typeface="Corbe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2400" y="218120"/>
            <a:ext cx="8100695" cy="4736465"/>
            <a:chOff x="152400" y="218120"/>
            <a:chExt cx="8100695" cy="4736465"/>
          </a:xfrm>
        </p:grpSpPr>
        <p:pic>
          <p:nvPicPr>
            <p:cNvPr id="3" name="object 3"/>
            <p:cNvPicPr/>
            <p:nvPr/>
          </p:nvPicPr>
          <p:blipFill>
            <a:blip r:embed="rId2" cstate="print"/>
            <a:stretch>
              <a:fillRect/>
            </a:stretch>
          </p:blipFill>
          <p:spPr>
            <a:xfrm>
              <a:off x="152400" y="218120"/>
              <a:ext cx="8100102" cy="4736013"/>
            </a:xfrm>
            <a:prstGeom prst="rect">
              <a:avLst/>
            </a:prstGeom>
          </p:spPr>
        </p:pic>
        <p:pic>
          <p:nvPicPr>
            <p:cNvPr id="4" name="object 4"/>
            <p:cNvPicPr/>
            <p:nvPr/>
          </p:nvPicPr>
          <p:blipFill>
            <a:blip r:embed="rId3" cstate="print"/>
            <a:stretch>
              <a:fillRect/>
            </a:stretch>
          </p:blipFill>
          <p:spPr>
            <a:xfrm>
              <a:off x="3353623" y="2273574"/>
              <a:ext cx="2593148" cy="1817198"/>
            </a:xfrm>
            <a:prstGeom prst="rect">
              <a:avLst/>
            </a:prstGeom>
          </p:spPr>
        </p:pic>
      </p:grpSp>
      <p:sp>
        <p:nvSpPr>
          <p:cNvPr id="5" name="Google Shape;138;g1501cc781cf_0_0">
            <a:extLst>
              <a:ext uri="{FF2B5EF4-FFF2-40B4-BE49-F238E27FC236}">
                <a16:creationId xmlns:a16="http://schemas.microsoft.com/office/drawing/2014/main" id="{89AD1CD0-12B3-149C-7F4F-3F2872915DB0}"/>
              </a:ext>
            </a:extLst>
          </p:cNvPr>
          <p:cNvSpPr txBox="1"/>
          <p:nvPr/>
        </p:nvSpPr>
        <p:spPr>
          <a:xfrm>
            <a:off x="2586780" y="4865004"/>
            <a:ext cx="349823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dirty="0">
                <a:solidFill>
                  <a:schemeClr val="tx1">
                    <a:lumMod val="50000"/>
                    <a:lumOff val="50000"/>
                  </a:schemeClr>
                </a:solidFill>
                <a:latin typeface="Corbel"/>
                <a:ea typeface="Corbel"/>
                <a:cs typeface="Corbel"/>
                <a:sym typeface="Corbel"/>
              </a:rPr>
              <a:t>[</a:t>
            </a:r>
            <a:r>
              <a:rPr lang="en-US" sz="900" dirty="0">
                <a:solidFill>
                  <a:schemeClr val="tx1">
                    <a:lumMod val="50000"/>
                    <a:lumOff val="50000"/>
                  </a:schemeClr>
                </a:solidFill>
                <a:latin typeface="Corbel"/>
                <a:ea typeface="Corbel"/>
                <a:cs typeface="Corbel"/>
                <a:sym typeface="Corbel"/>
              </a:rPr>
              <a:t>Denny Zhou</a:t>
            </a:r>
            <a:r>
              <a:rPr lang="en" sz="900" dirty="0">
                <a:solidFill>
                  <a:schemeClr val="tx1">
                    <a:lumMod val="50000"/>
                    <a:lumOff val="50000"/>
                  </a:schemeClr>
                </a:solidFill>
                <a:latin typeface="Corbel"/>
                <a:ea typeface="Corbel"/>
                <a:cs typeface="Corbel"/>
                <a:sym typeface="Corbel"/>
              </a:rPr>
              <a:t>]</a:t>
            </a:r>
            <a:endParaRPr sz="900" dirty="0">
              <a:solidFill>
                <a:schemeClr val="tx1">
                  <a:lumMod val="50000"/>
                  <a:lumOff val="50000"/>
                </a:schemeClr>
              </a:solidFill>
              <a:latin typeface="Corbel"/>
              <a:ea typeface="Corbel"/>
              <a:cs typeface="Corbel"/>
              <a:sym typeface="Corbe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34B7B-B672-6FA0-A017-96F48A536FC9}"/>
              </a:ext>
            </a:extLst>
          </p:cNvPr>
          <p:cNvSpPr>
            <a:spLocks noGrp="1"/>
          </p:cNvSpPr>
          <p:nvPr>
            <p:ph type="title"/>
          </p:nvPr>
        </p:nvSpPr>
        <p:spPr/>
        <p:txBody>
          <a:bodyPr>
            <a:normAutofit fontScale="90000"/>
          </a:bodyPr>
          <a:lstStyle/>
          <a:p>
            <a:r>
              <a:rPr lang="en-US" sz="2800" spc="-10" dirty="0"/>
              <a:t>Reasoning</a:t>
            </a:r>
            <a:r>
              <a:rPr lang="en-US" sz="2800" spc="-85" dirty="0"/>
              <a:t> </a:t>
            </a:r>
            <a:r>
              <a:rPr lang="en-US" sz="2800" spc="-5" dirty="0"/>
              <a:t>Problems via Multi-Step Prompting </a:t>
            </a:r>
            <a:endParaRPr lang="en-US" dirty="0"/>
          </a:p>
        </p:txBody>
      </p:sp>
      <p:sp>
        <p:nvSpPr>
          <p:cNvPr id="3" name="Content Placeholder 2">
            <a:extLst>
              <a:ext uri="{FF2B5EF4-FFF2-40B4-BE49-F238E27FC236}">
                <a16:creationId xmlns:a16="http://schemas.microsoft.com/office/drawing/2014/main" id="{C48DFB84-4EC9-371A-47BC-ED7CEEE628AA}"/>
              </a:ext>
            </a:extLst>
          </p:cNvPr>
          <p:cNvSpPr>
            <a:spLocks noGrp="1"/>
          </p:cNvSpPr>
          <p:nvPr>
            <p:ph type="body" sz="quarter" idx="16"/>
          </p:nvPr>
        </p:nvSpPr>
        <p:spPr/>
        <p:txBody>
          <a:bodyPr/>
          <a:lstStyle/>
          <a:p>
            <a:r>
              <a:rPr lang="en-US" b="1" dirty="0"/>
              <a:t>Basic idea: </a:t>
            </a:r>
            <a:r>
              <a:rPr lang="en-US" dirty="0"/>
              <a:t>Rather than showing input-output pairs, prompting the model such that it shows its proof steps. </a:t>
            </a:r>
          </a:p>
          <a:p>
            <a:endParaRPr lang="en-US" dirty="0"/>
          </a:p>
          <a:p>
            <a:r>
              <a:rPr lang="en-US" b="1" dirty="0"/>
              <a:t>Note:</a:t>
            </a:r>
            <a:r>
              <a:rPr lang="en-US" dirty="0"/>
              <a:t> ideas around models that are capable </a:t>
            </a:r>
            <a:br>
              <a:rPr lang="en-US" dirty="0"/>
            </a:br>
            <a:r>
              <a:rPr lang="en-US" dirty="0"/>
              <a:t>of multi-step reasoning go way back. </a:t>
            </a:r>
          </a:p>
          <a:p>
            <a:pPr lvl="1"/>
            <a:r>
              <a:rPr lang="en-US" dirty="0"/>
              <a:t>Aristotle (deduction), </a:t>
            </a:r>
          </a:p>
          <a:p>
            <a:pPr lvl="1"/>
            <a:r>
              <a:rPr lang="en-US" dirty="0"/>
              <a:t>Hume (induction), </a:t>
            </a:r>
          </a:p>
          <a:p>
            <a:pPr lvl="1"/>
            <a:r>
              <a:rPr lang="en-US" dirty="0"/>
              <a:t>Peirce (abduction) </a:t>
            </a:r>
          </a:p>
          <a:p>
            <a:pPr lvl="1"/>
            <a:r>
              <a:rPr lang="en-US" dirty="0"/>
              <a:t>Lots of other works in pre-LM era </a:t>
            </a:r>
          </a:p>
          <a:p>
            <a:pPr lvl="1"/>
            <a:r>
              <a:rPr lang="en-US" dirty="0"/>
              <a:t>Namely, my Ph.D. thesis </a:t>
            </a:r>
            <a:r>
              <a:rPr lang="en-US" dirty="0">
                <a:sym typeface="Wingdings" pitchFamily="2" charset="2"/>
              </a:rPr>
              <a:t> </a:t>
            </a:r>
            <a:r>
              <a:rPr lang="en-US" dirty="0"/>
              <a:t>on multi-step reasoning </a:t>
            </a:r>
            <a:br>
              <a:rPr lang="en-US" dirty="0"/>
            </a:br>
            <a:r>
              <a:rPr lang="en-US" dirty="0"/>
              <a:t>in semantic representations of language!  </a:t>
            </a:r>
          </a:p>
          <a:p>
            <a:endParaRPr lang="en-US" dirty="0"/>
          </a:p>
          <a:p>
            <a:endParaRPr lang="en-US" dirty="0"/>
          </a:p>
          <a:p>
            <a:endParaRPr lang="en-US" dirty="0"/>
          </a:p>
        </p:txBody>
      </p:sp>
      <p:pic>
        <p:nvPicPr>
          <p:cNvPr id="3074" name="Picture 2" descr="STR - Strategic Management Division on Twitter: &quot;What's the #Deducion vs. # Induction vs. #Abduction? Here's a simple example in the words of #Peirce  himself - @AMD #PDW w. @pbamberger at #Startup2Scaleup @AOMConnect">
            <a:extLst>
              <a:ext uri="{FF2B5EF4-FFF2-40B4-BE49-F238E27FC236}">
                <a16:creationId xmlns:a16="http://schemas.microsoft.com/office/drawing/2014/main" id="{D7121434-8FBB-6553-4D86-0293CEDC2E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48" t="11171" r="13481"/>
          <a:stretch/>
        </p:blipFill>
        <p:spPr bwMode="auto">
          <a:xfrm>
            <a:off x="6012968" y="2081998"/>
            <a:ext cx="2885320" cy="2495257"/>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object 14">
            <a:extLst>
              <a:ext uri="{FF2B5EF4-FFF2-40B4-BE49-F238E27FC236}">
                <a16:creationId xmlns:a16="http://schemas.microsoft.com/office/drawing/2014/main" id="{D722CD6B-E0A3-5580-A609-E7EF9FF5D935}"/>
              </a:ext>
            </a:extLst>
          </p:cNvPr>
          <p:cNvSpPr txBox="1"/>
          <p:nvPr/>
        </p:nvSpPr>
        <p:spPr>
          <a:xfrm>
            <a:off x="788572" y="4342077"/>
            <a:ext cx="4808270" cy="182788"/>
          </a:xfrm>
          <a:prstGeom prst="rect">
            <a:avLst/>
          </a:prstGeom>
        </p:spPr>
        <p:txBody>
          <a:bodyPr vert="horz" wrap="square" lIns="0" tIns="0" rIns="0" bIns="0" rtlCol="0">
            <a:spAutoFit/>
          </a:bodyPr>
          <a:lstStyle/>
          <a:p>
            <a:pPr marL="12700" algn="ctr">
              <a:lnSpc>
                <a:spcPts val="1480"/>
              </a:lnSpc>
            </a:pPr>
            <a:r>
              <a:rPr lang="en-US" sz="1000" spc="-5" dirty="0">
                <a:solidFill>
                  <a:srgbClr val="424242"/>
                </a:solidFill>
                <a:latin typeface="Corbel" panose="020B0503020204020204" pitchFamily="34" charset="0"/>
              </a:rPr>
              <a:t>[</a:t>
            </a:r>
            <a:r>
              <a:rPr lang="en-US" sz="1000" spc="-5" dirty="0">
                <a:solidFill>
                  <a:srgbClr val="424242"/>
                </a:solidFill>
                <a:latin typeface="Corbel" panose="020B0503020204020204" pitchFamily="34" charset="0"/>
                <a:hlinkClick r:id="rId4"/>
              </a:rPr>
              <a:t>Reasoning-Driven Question-Answering for Natural Language Understanding</a:t>
            </a:r>
            <a:r>
              <a:rPr lang="en-US" sz="1000" spc="-5" dirty="0">
                <a:solidFill>
                  <a:srgbClr val="424242"/>
                </a:solidFill>
                <a:latin typeface="Corbel" panose="020B0503020204020204" pitchFamily="34" charset="0"/>
              </a:rPr>
              <a:t>]</a:t>
            </a:r>
            <a:endParaRPr sz="1000" dirty="0">
              <a:latin typeface="Corbel" panose="020B0503020204020204" pitchFamily="34" charset="0"/>
            </a:endParaRPr>
          </a:p>
        </p:txBody>
      </p:sp>
    </p:spTree>
    <p:extLst>
      <p:ext uri="{BB962C8B-B14F-4D97-AF65-F5344CB8AC3E}">
        <p14:creationId xmlns:p14="http://schemas.microsoft.com/office/powerpoint/2010/main" val="12285363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5240" rIns="0" bIns="0" rtlCol="0">
            <a:spAutoFit/>
          </a:bodyPr>
          <a:lstStyle/>
          <a:p>
            <a:pPr marL="12700">
              <a:lnSpc>
                <a:spcPct val="100000"/>
              </a:lnSpc>
              <a:spcBef>
                <a:spcPts val="120"/>
              </a:spcBef>
            </a:pPr>
            <a:r>
              <a:rPr spc="-65" dirty="0"/>
              <a:t>CoT:</a:t>
            </a:r>
            <a:r>
              <a:rPr spc="-135" dirty="0"/>
              <a:t> </a:t>
            </a:r>
            <a:r>
              <a:rPr dirty="0"/>
              <a:t>Adding</a:t>
            </a:r>
            <a:r>
              <a:rPr spc="5" dirty="0"/>
              <a:t> </a:t>
            </a:r>
            <a:r>
              <a:rPr dirty="0"/>
              <a:t>“thought”</a:t>
            </a:r>
            <a:r>
              <a:rPr spc="10" dirty="0"/>
              <a:t> </a:t>
            </a:r>
            <a:r>
              <a:rPr dirty="0"/>
              <a:t>before</a:t>
            </a:r>
            <a:r>
              <a:rPr spc="5" dirty="0"/>
              <a:t> </a:t>
            </a:r>
            <a:r>
              <a:rPr spc="-10" dirty="0"/>
              <a:t>“answer”</a:t>
            </a:r>
          </a:p>
        </p:txBody>
      </p:sp>
      <p:sp>
        <p:nvSpPr>
          <p:cNvPr id="3" name="object 3"/>
          <p:cNvSpPr/>
          <p:nvPr/>
        </p:nvSpPr>
        <p:spPr>
          <a:xfrm>
            <a:off x="397575" y="1615099"/>
            <a:ext cx="7740015" cy="546735"/>
          </a:xfrm>
          <a:custGeom>
            <a:avLst/>
            <a:gdLst/>
            <a:ahLst/>
            <a:cxnLst/>
            <a:rect l="l" t="t" r="r" b="b"/>
            <a:pathLst>
              <a:path w="7740015" h="546735">
                <a:moveTo>
                  <a:pt x="0" y="0"/>
                </a:moveTo>
                <a:lnTo>
                  <a:pt x="7739999" y="0"/>
                </a:lnTo>
                <a:lnTo>
                  <a:pt x="7739999" y="273299"/>
                </a:lnTo>
                <a:lnTo>
                  <a:pt x="0" y="273299"/>
                </a:lnTo>
                <a:lnTo>
                  <a:pt x="0" y="0"/>
                </a:lnTo>
                <a:close/>
              </a:path>
              <a:path w="7740015" h="546735">
                <a:moveTo>
                  <a:pt x="12424" y="273324"/>
                </a:moveTo>
                <a:lnTo>
                  <a:pt x="1192624" y="273324"/>
                </a:lnTo>
                <a:lnTo>
                  <a:pt x="1192624" y="546624"/>
                </a:lnTo>
                <a:lnTo>
                  <a:pt x="12424" y="546624"/>
                </a:lnTo>
                <a:lnTo>
                  <a:pt x="12424" y="273324"/>
                </a:lnTo>
                <a:close/>
              </a:path>
            </a:pathLst>
          </a:custGeom>
          <a:ln w="9524">
            <a:solidFill>
              <a:srgbClr val="FF0000"/>
            </a:solidFill>
          </a:ln>
        </p:spPr>
        <p:txBody>
          <a:bodyPr wrap="square" lIns="0" tIns="0" rIns="0" bIns="0" rtlCol="0"/>
          <a:lstStyle/>
          <a:p>
            <a:endParaRPr/>
          </a:p>
        </p:txBody>
      </p:sp>
      <p:sp>
        <p:nvSpPr>
          <p:cNvPr id="4" name="object 4"/>
          <p:cNvSpPr txBox="1"/>
          <p:nvPr/>
        </p:nvSpPr>
        <p:spPr>
          <a:xfrm>
            <a:off x="311699" y="1254824"/>
            <a:ext cx="8237220" cy="2980055"/>
          </a:xfrm>
          <a:prstGeom prst="rect">
            <a:avLst/>
          </a:prstGeom>
          <a:ln w="9524">
            <a:solidFill>
              <a:srgbClr val="000000"/>
            </a:solidFill>
          </a:ln>
        </p:spPr>
        <p:txBody>
          <a:bodyPr vert="horz" wrap="square" lIns="0" tIns="77470" rIns="0" bIns="0" rtlCol="0">
            <a:spAutoFit/>
          </a:bodyPr>
          <a:lstStyle/>
          <a:p>
            <a:pPr marL="85725">
              <a:lnSpc>
                <a:spcPct val="100000"/>
              </a:lnSpc>
              <a:spcBef>
                <a:spcPts val="610"/>
              </a:spcBef>
            </a:pPr>
            <a:r>
              <a:rPr sz="1600" dirty="0">
                <a:solidFill>
                  <a:srgbClr val="353740"/>
                </a:solidFill>
                <a:latin typeface="Arial MT"/>
                <a:cs typeface="Arial MT"/>
              </a:rPr>
              <a:t>Q:</a:t>
            </a:r>
            <a:r>
              <a:rPr sz="1600" spc="-30" dirty="0">
                <a:solidFill>
                  <a:srgbClr val="353740"/>
                </a:solidFill>
                <a:latin typeface="Arial MT"/>
                <a:cs typeface="Arial MT"/>
              </a:rPr>
              <a:t> </a:t>
            </a:r>
            <a:r>
              <a:rPr sz="1600" dirty="0">
                <a:solidFill>
                  <a:srgbClr val="353740"/>
                </a:solidFill>
                <a:latin typeface="Arial MT"/>
                <a:cs typeface="Arial MT"/>
              </a:rPr>
              <a:t>“Elon</a:t>
            </a:r>
            <a:r>
              <a:rPr sz="1600" spc="-25" dirty="0">
                <a:solidFill>
                  <a:srgbClr val="353740"/>
                </a:solidFill>
                <a:latin typeface="Arial MT"/>
                <a:cs typeface="Arial MT"/>
              </a:rPr>
              <a:t> </a:t>
            </a:r>
            <a:r>
              <a:rPr sz="1600" spc="-10" dirty="0">
                <a:solidFill>
                  <a:srgbClr val="353740"/>
                </a:solidFill>
                <a:latin typeface="Arial MT"/>
                <a:cs typeface="Arial MT"/>
              </a:rPr>
              <a:t>Musk”</a:t>
            </a:r>
            <a:endParaRPr sz="1600">
              <a:latin typeface="Arial MT"/>
              <a:cs typeface="Arial MT"/>
            </a:endParaRPr>
          </a:p>
          <a:p>
            <a:pPr marL="85725" marR="602615">
              <a:lnSpc>
                <a:spcPts val="2210"/>
              </a:lnSpc>
              <a:spcBef>
                <a:spcPts val="120"/>
              </a:spcBef>
              <a:tabLst>
                <a:tab pos="5668010" algn="l"/>
              </a:tabLst>
            </a:pPr>
            <a:r>
              <a:rPr sz="1600" dirty="0">
                <a:solidFill>
                  <a:srgbClr val="353740"/>
                </a:solidFill>
                <a:latin typeface="Arial MT"/>
                <a:cs typeface="Arial MT"/>
              </a:rPr>
              <a:t>A:</a:t>
            </a:r>
            <a:r>
              <a:rPr sz="1600" spc="-30" dirty="0">
                <a:solidFill>
                  <a:srgbClr val="353740"/>
                </a:solidFill>
                <a:latin typeface="Arial MT"/>
                <a:cs typeface="Arial MT"/>
              </a:rPr>
              <a:t> </a:t>
            </a:r>
            <a:r>
              <a:rPr sz="1600" dirty="0">
                <a:solidFill>
                  <a:srgbClr val="353740"/>
                </a:solidFill>
                <a:latin typeface="Arial MT"/>
                <a:cs typeface="Arial MT"/>
              </a:rPr>
              <a:t>the</a:t>
            </a:r>
            <a:r>
              <a:rPr sz="1600" spc="-25" dirty="0">
                <a:solidFill>
                  <a:srgbClr val="353740"/>
                </a:solidFill>
                <a:latin typeface="Arial MT"/>
                <a:cs typeface="Arial MT"/>
              </a:rPr>
              <a:t> </a:t>
            </a:r>
            <a:r>
              <a:rPr sz="1600" dirty="0">
                <a:solidFill>
                  <a:srgbClr val="353740"/>
                </a:solidFill>
                <a:latin typeface="Arial MT"/>
                <a:cs typeface="Arial MT"/>
              </a:rPr>
              <a:t>last</a:t>
            </a:r>
            <a:r>
              <a:rPr sz="1600" spc="-30" dirty="0">
                <a:solidFill>
                  <a:srgbClr val="353740"/>
                </a:solidFill>
                <a:latin typeface="Arial MT"/>
                <a:cs typeface="Arial MT"/>
              </a:rPr>
              <a:t> </a:t>
            </a:r>
            <a:r>
              <a:rPr sz="1600" dirty="0">
                <a:solidFill>
                  <a:srgbClr val="353740"/>
                </a:solidFill>
                <a:latin typeface="Arial MT"/>
                <a:cs typeface="Arial MT"/>
              </a:rPr>
              <a:t>letter</a:t>
            </a:r>
            <a:r>
              <a:rPr sz="1600" spc="-25" dirty="0">
                <a:solidFill>
                  <a:srgbClr val="353740"/>
                </a:solidFill>
                <a:latin typeface="Arial MT"/>
                <a:cs typeface="Arial MT"/>
              </a:rPr>
              <a:t> </a:t>
            </a:r>
            <a:r>
              <a:rPr sz="1600" dirty="0">
                <a:solidFill>
                  <a:srgbClr val="353740"/>
                </a:solidFill>
                <a:latin typeface="Arial MT"/>
                <a:cs typeface="Arial MT"/>
              </a:rPr>
              <a:t>of</a:t>
            </a:r>
            <a:r>
              <a:rPr sz="1600" spc="-30" dirty="0">
                <a:solidFill>
                  <a:srgbClr val="353740"/>
                </a:solidFill>
                <a:latin typeface="Arial MT"/>
                <a:cs typeface="Arial MT"/>
              </a:rPr>
              <a:t> </a:t>
            </a:r>
            <a:r>
              <a:rPr sz="1600" dirty="0">
                <a:solidFill>
                  <a:srgbClr val="353740"/>
                </a:solidFill>
                <a:latin typeface="Arial MT"/>
                <a:cs typeface="Arial MT"/>
              </a:rPr>
              <a:t>"Elon"</a:t>
            </a:r>
            <a:r>
              <a:rPr sz="1600" spc="-25" dirty="0">
                <a:solidFill>
                  <a:srgbClr val="353740"/>
                </a:solidFill>
                <a:latin typeface="Arial MT"/>
                <a:cs typeface="Arial MT"/>
              </a:rPr>
              <a:t> </a:t>
            </a:r>
            <a:r>
              <a:rPr sz="1600" dirty="0">
                <a:solidFill>
                  <a:srgbClr val="353740"/>
                </a:solidFill>
                <a:latin typeface="Arial MT"/>
                <a:cs typeface="Arial MT"/>
              </a:rPr>
              <a:t>is</a:t>
            </a:r>
            <a:r>
              <a:rPr sz="1600" spc="-30" dirty="0">
                <a:solidFill>
                  <a:srgbClr val="353740"/>
                </a:solidFill>
                <a:latin typeface="Arial MT"/>
                <a:cs typeface="Arial MT"/>
              </a:rPr>
              <a:t> </a:t>
            </a:r>
            <a:r>
              <a:rPr sz="1600" dirty="0">
                <a:solidFill>
                  <a:srgbClr val="353740"/>
                </a:solidFill>
                <a:latin typeface="Arial MT"/>
                <a:cs typeface="Arial MT"/>
              </a:rPr>
              <a:t>"n".</a:t>
            </a:r>
            <a:r>
              <a:rPr sz="1600" spc="-25" dirty="0">
                <a:solidFill>
                  <a:srgbClr val="353740"/>
                </a:solidFill>
                <a:latin typeface="Arial MT"/>
                <a:cs typeface="Arial MT"/>
              </a:rPr>
              <a:t> </a:t>
            </a:r>
            <a:r>
              <a:rPr sz="1600" dirty="0">
                <a:solidFill>
                  <a:srgbClr val="353740"/>
                </a:solidFill>
                <a:latin typeface="Arial MT"/>
                <a:cs typeface="Arial MT"/>
              </a:rPr>
              <a:t>the</a:t>
            </a:r>
            <a:r>
              <a:rPr sz="1600" spc="-25" dirty="0">
                <a:solidFill>
                  <a:srgbClr val="353740"/>
                </a:solidFill>
                <a:latin typeface="Arial MT"/>
                <a:cs typeface="Arial MT"/>
              </a:rPr>
              <a:t> </a:t>
            </a:r>
            <a:r>
              <a:rPr sz="1600" dirty="0">
                <a:solidFill>
                  <a:srgbClr val="353740"/>
                </a:solidFill>
                <a:latin typeface="Arial MT"/>
                <a:cs typeface="Arial MT"/>
              </a:rPr>
              <a:t>last</a:t>
            </a:r>
            <a:r>
              <a:rPr sz="1600" spc="-30" dirty="0">
                <a:solidFill>
                  <a:srgbClr val="353740"/>
                </a:solidFill>
                <a:latin typeface="Arial MT"/>
                <a:cs typeface="Arial MT"/>
              </a:rPr>
              <a:t> </a:t>
            </a:r>
            <a:r>
              <a:rPr sz="1600" dirty="0">
                <a:solidFill>
                  <a:srgbClr val="353740"/>
                </a:solidFill>
                <a:latin typeface="Arial MT"/>
                <a:cs typeface="Arial MT"/>
              </a:rPr>
              <a:t>letter</a:t>
            </a:r>
            <a:r>
              <a:rPr sz="1600" spc="-25" dirty="0">
                <a:solidFill>
                  <a:srgbClr val="353740"/>
                </a:solidFill>
                <a:latin typeface="Arial MT"/>
                <a:cs typeface="Arial MT"/>
              </a:rPr>
              <a:t> </a:t>
            </a:r>
            <a:r>
              <a:rPr sz="1600" dirty="0">
                <a:solidFill>
                  <a:srgbClr val="353740"/>
                </a:solidFill>
                <a:latin typeface="Arial MT"/>
                <a:cs typeface="Arial MT"/>
              </a:rPr>
              <a:t>of</a:t>
            </a:r>
            <a:r>
              <a:rPr sz="1600" spc="-30" dirty="0">
                <a:solidFill>
                  <a:srgbClr val="353740"/>
                </a:solidFill>
                <a:latin typeface="Arial MT"/>
                <a:cs typeface="Arial MT"/>
              </a:rPr>
              <a:t> </a:t>
            </a:r>
            <a:r>
              <a:rPr sz="1600" dirty="0">
                <a:solidFill>
                  <a:srgbClr val="353740"/>
                </a:solidFill>
                <a:latin typeface="Arial MT"/>
                <a:cs typeface="Arial MT"/>
              </a:rPr>
              <a:t>"Musk"</a:t>
            </a:r>
            <a:r>
              <a:rPr sz="1600" spc="-25" dirty="0">
                <a:solidFill>
                  <a:srgbClr val="353740"/>
                </a:solidFill>
                <a:latin typeface="Arial MT"/>
                <a:cs typeface="Arial MT"/>
              </a:rPr>
              <a:t> </a:t>
            </a:r>
            <a:r>
              <a:rPr sz="1600" dirty="0">
                <a:solidFill>
                  <a:srgbClr val="353740"/>
                </a:solidFill>
                <a:latin typeface="Arial MT"/>
                <a:cs typeface="Arial MT"/>
              </a:rPr>
              <a:t>is</a:t>
            </a:r>
            <a:r>
              <a:rPr sz="1600" spc="-30" dirty="0">
                <a:solidFill>
                  <a:srgbClr val="353740"/>
                </a:solidFill>
                <a:latin typeface="Arial MT"/>
                <a:cs typeface="Arial MT"/>
              </a:rPr>
              <a:t> </a:t>
            </a:r>
            <a:r>
              <a:rPr sz="1600" dirty="0">
                <a:solidFill>
                  <a:srgbClr val="353740"/>
                </a:solidFill>
                <a:latin typeface="Arial MT"/>
                <a:cs typeface="Arial MT"/>
              </a:rPr>
              <a:t>"k".</a:t>
            </a:r>
            <a:r>
              <a:rPr sz="1600" spc="-25" dirty="0">
                <a:solidFill>
                  <a:srgbClr val="353740"/>
                </a:solidFill>
                <a:latin typeface="Arial MT"/>
                <a:cs typeface="Arial MT"/>
              </a:rPr>
              <a:t> </a:t>
            </a:r>
            <a:r>
              <a:rPr sz="1600" dirty="0">
                <a:solidFill>
                  <a:srgbClr val="353740"/>
                </a:solidFill>
                <a:latin typeface="Arial MT"/>
                <a:cs typeface="Arial MT"/>
              </a:rPr>
              <a:t>Concatenating</a:t>
            </a:r>
            <a:r>
              <a:rPr sz="1600" spc="-30" dirty="0">
                <a:solidFill>
                  <a:srgbClr val="353740"/>
                </a:solidFill>
                <a:latin typeface="Arial MT"/>
                <a:cs typeface="Arial MT"/>
              </a:rPr>
              <a:t> </a:t>
            </a:r>
            <a:r>
              <a:rPr sz="1600" dirty="0">
                <a:solidFill>
                  <a:srgbClr val="353740"/>
                </a:solidFill>
                <a:latin typeface="Arial MT"/>
                <a:cs typeface="Arial MT"/>
              </a:rPr>
              <a:t>"n",</a:t>
            </a:r>
            <a:r>
              <a:rPr sz="1600" spc="-25" dirty="0">
                <a:solidFill>
                  <a:srgbClr val="353740"/>
                </a:solidFill>
                <a:latin typeface="Arial MT"/>
                <a:cs typeface="Arial MT"/>
              </a:rPr>
              <a:t> "k" </a:t>
            </a:r>
            <a:r>
              <a:rPr sz="1600" dirty="0">
                <a:solidFill>
                  <a:srgbClr val="353740"/>
                </a:solidFill>
                <a:latin typeface="Arial MT"/>
                <a:cs typeface="Arial MT"/>
              </a:rPr>
              <a:t>leads</a:t>
            </a:r>
            <a:r>
              <a:rPr sz="1600" spc="-30" dirty="0">
                <a:solidFill>
                  <a:srgbClr val="353740"/>
                </a:solidFill>
                <a:latin typeface="Arial MT"/>
                <a:cs typeface="Arial MT"/>
              </a:rPr>
              <a:t> </a:t>
            </a:r>
            <a:r>
              <a:rPr sz="1600" dirty="0">
                <a:solidFill>
                  <a:srgbClr val="353740"/>
                </a:solidFill>
                <a:latin typeface="Arial MT"/>
                <a:cs typeface="Arial MT"/>
              </a:rPr>
              <a:t>to</a:t>
            </a:r>
            <a:r>
              <a:rPr sz="1600" spc="-25" dirty="0">
                <a:solidFill>
                  <a:srgbClr val="353740"/>
                </a:solidFill>
                <a:latin typeface="Arial MT"/>
                <a:cs typeface="Arial MT"/>
              </a:rPr>
              <a:t> </a:t>
            </a:r>
            <a:r>
              <a:rPr sz="1600" dirty="0">
                <a:solidFill>
                  <a:srgbClr val="353740"/>
                </a:solidFill>
                <a:latin typeface="Arial MT"/>
                <a:cs typeface="Arial MT"/>
              </a:rPr>
              <a:t>"nk".</a:t>
            </a:r>
            <a:r>
              <a:rPr sz="1600" spc="-25" dirty="0">
                <a:solidFill>
                  <a:srgbClr val="353740"/>
                </a:solidFill>
                <a:latin typeface="Arial MT"/>
                <a:cs typeface="Arial MT"/>
              </a:rPr>
              <a:t> </a:t>
            </a:r>
            <a:r>
              <a:rPr sz="1600" dirty="0">
                <a:solidFill>
                  <a:srgbClr val="353740"/>
                </a:solidFill>
                <a:latin typeface="Arial MT"/>
                <a:cs typeface="Arial MT"/>
              </a:rPr>
              <a:t>so</a:t>
            </a:r>
            <a:r>
              <a:rPr sz="1600" spc="-25" dirty="0">
                <a:solidFill>
                  <a:srgbClr val="353740"/>
                </a:solidFill>
                <a:latin typeface="Arial MT"/>
                <a:cs typeface="Arial MT"/>
              </a:rPr>
              <a:t> </a:t>
            </a:r>
            <a:r>
              <a:rPr sz="1600" dirty="0">
                <a:solidFill>
                  <a:srgbClr val="353740"/>
                </a:solidFill>
                <a:latin typeface="Arial MT"/>
                <a:cs typeface="Arial MT"/>
              </a:rPr>
              <a:t>the</a:t>
            </a:r>
            <a:r>
              <a:rPr sz="1600" spc="-25" dirty="0">
                <a:solidFill>
                  <a:srgbClr val="353740"/>
                </a:solidFill>
                <a:latin typeface="Arial MT"/>
                <a:cs typeface="Arial MT"/>
              </a:rPr>
              <a:t> </a:t>
            </a:r>
            <a:r>
              <a:rPr sz="1600" dirty="0">
                <a:solidFill>
                  <a:srgbClr val="353740"/>
                </a:solidFill>
                <a:latin typeface="Arial MT"/>
                <a:cs typeface="Arial MT"/>
              </a:rPr>
              <a:t>output</a:t>
            </a:r>
            <a:r>
              <a:rPr sz="1600" spc="-25" dirty="0">
                <a:solidFill>
                  <a:srgbClr val="353740"/>
                </a:solidFill>
                <a:latin typeface="Arial MT"/>
                <a:cs typeface="Arial MT"/>
              </a:rPr>
              <a:t> </a:t>
            </a:r>
            <a:r>
              <a:rPr sz="1600" dirty="0">
                <a:solidFill>
                  <a:srgbClr val="353740"/>
                </a:solidFill>
                <a:latin typeface="Arial MT"/>
                <a:cs typeface="Arial MT"/>
              </a:rPr>
              <a:t>is</a:t>
            </a:r>
            <a:r>
              <a:rPr sz="1600" spc="-30" dirty="0">
                <a:solidFill>
                  <a:srgbClr val="353740"/>
                </a:solidFill>
                <a:latin typeface="Arial MT"/>
                <a:cs typeface="Arial MT"/>
              </a:rPr>
              <a:t> </a:t>
            </a:r>
            <a:r>
              <a:rPr sz="1600" spc="-10" dirty="0">
                <a:solidFill>
                  <a:srgbClr val="353740"/>
                </a:solidFill>
                <a:latin typeface="Arial MT"/>
                <a:cs typeface="Arial MT"/>
              </a:rPr>
              <a:t>"nk".</a:t>
            </a:r>
            <a:r>
              <a:rPr sz="1600" dirty="0">
                <a:solidFill>
                  <a:srgbClr val="353740"/>
                </a:solidFill>
                <a:latin typeface="Arial MT"/>
                <a:cs typeface="Arial MT"/>
              </a:rPr>
              <a:t>	</a:t>
            </a:r>
            <a:r>
              <a:rPr sz="3000" spc="-15" baseline="-37500" dirty="0">
                <a:solidFill>
                  <a:srgbClr val="FF0000"/>
                </a:solidFill>
                <a:latin typeface="Arial MT"/>
                <a:cs typeface="Arial MT"/>
              </a:rPr>
              <a:t>thought</a:t>
            </a:r>
            <a:endParaRPr sz="3000" baseline="-37500">
              <a:latin typeface="Arial MT"/>
              <a:cs typeface="Arial MT"/>
            </a:endParaRPr>
          </a:p>
          <a:p>
            <a:pPr>
              <a:lnSpc>
                <a:spcPct val="100000"/>
              </a:lnSpc>
              <a:spcBef>
                <a:spcPts val="530"/>
              </a:spcBef>
            </a:pPr>
            <a:endParaRPr sz="1600">
              <a:latin typeface="Arial MT"/>
              <a:cs typeface="Arial MT"/>
            </a:endParaRPr>
          </a:p>
          <a:p>
            <a:pPr marL="85725">
              <a:lnSpc>
                <a:spcPct val="100000"/>
              </a:lnSpc>
            </a:pPr>
            <a:r>
              <a:rPr sz="1600" dirty="0">
                <a:solidFill>
                  <a:srgbClr val="353740"/>
                </a:solidFill>
                <a:latin typeface="Arial MT"/>
                <a:cs typeface="Arial MT"/>
              </a:rPr>
              <a:t>Q:</a:t>
            </a:r>
            <a:r>
              <a:rPr sz="1600" spc="-30" dirty="0">
                <a:solidFill>
                  <a:srgbClr val="353740"/>
                </a:solidFill>
                <a:latin typeface="Arial MT"/>
                <a:cs typeface="Arial MT"/>
              </a:rPr>
              <a:t> </a:t>
            </a:r>
            <a:r>
              <a:rPr sz="1600" dirty="0">
                <a:solidFill>
                  <a:srgbClr val="353740"/>
                </a:solidFill>
                <a:latin typeface="Arial MT"/>
                <a:cs typeface="Arial MT"/>
              </a:rPr>
              <a:t>“Bill</a:t>
            </a:r>
            <a:r>
              <a:rPr sz="1600" spc="-25" dirty="0">
                <a:solidFill>
                  <a:srgbClr val="353740"/>
                </a:solidFill>
                <a:latin typeface="Arial MT"/>
                <a:cs typeface="Arial MT"/>
              </a:rPr>
              <a:t> </a:t>
            </a:r>
            <a:r>
              <a:rPr sz="1600" spc="-10" dirty="0">
                <a:solidFill>
                  <a:srgbClr val="353740"/>
                </a:solidFill>
                <a:latin typeface="Arial MT"/>
                <a:cs typeface="Arial MT"/>
              </a:rPr>
              <a:t>Gates”</a:t>
            </a:r>
            <a:endParaRPr sz="1600">
              <a:latin typeface="Arial MT"/>
              <a:cs typeface="Arial MT"/>
            </a:endParaRPr>
          </a:p>
          <a:p>
            <a:pPr marL="85725" marR="275590">
              <a:lnSpc>
                <a:spcPct val="114999"/>
              </a:lnSpc>
            </a:pPr>
            <a:r>
              <a:rPr sz="1600" dirty="0">
                <a:solidFill>
                  <a:srgbClr val="353740"/>
                </a:solidFill>
                <a:latin typeface="Arial MT"/>
                <a:cs typeface="Arial MT"/>
              </a:rPr>
              <a:t>A:</a:t>
            </a:r>
            <a:r>
              <a:rPr sz="1600" spc="-30" dirty="0">
                <a:solidFill>
                  <a:srgbClr val="353740"/>
                </a:solidFill>
                <a:latin typeface="Arial MT"/>
                <a:cs typeface="Arial MT"/>
              </a:rPr>
              <a:t> </a:t>
            </a:r>
            <a:r>
              <a:rPr sz="1600" dirty="0">
                <a:solidFill>
                  <a:srgbClr val="353740"/>
                </a:solidFill>
                <a:latin typeface="Arial MT"/>
                <a:cs typeface="Arial MT"/>
              </a:rPr>
              <a:t>the</a:t>
            </a:r>
            <a:r>
              <a:rPr sz="1600" spc="-25" dirty="0">
                <a:solidFill>
                  <a:srgbClr val="353740"/>
                </a:solidFill>
                <a:latin typeface="Arial MT"/>
                <a:cs typeface="Arial MT"/>
              </a:rPr>
              <a:t> </a:t>
            </a:r>
            <a:r>
              <a:rPr sz="1600" dirty="0">
                <a:solidFill>
                  <a:srgbClr val="353740"/>
                </a:solidFill>
                <a:latin typeface="Arial MT"/>
                <a:cs typeface="Arial MT"/>
              </a:rPr>
              <a:t>last</a:t>
            </a:r>
            <a:r>
              <a:rPr sz="1600" spc="-30" dirty="0">
                <a:solidFill>
                  <a:srgbClr val="353740"/>
                </a:solidFill>
                <a:latin typeface="Arial MT"/>
                <a:cs typeface="Arial MT"/>
              </a:rPr>
              <a:t> </a:t>
            </a:r>
            <a:r>
              <a:rPr sz="1600" dirty="0">
                <a:solidFill>
                  <a:srgbClr val="353740"/>
                </a:solidFill>
                <a:latin typeface="Arial MT"/>
                <a:cs typeface="Arial MT"/>
              </a:rPr>
              <a:t>letter</a:t>
            </a:r>
            <a:r>
              <a:rPr sz="1600" spc="-25" dirty="0">
                <a:solidFill>
                  <a:srgbClr val="353740"/>
                </a:solidFill>
                <a:latin typeface="Arial MT"/>
                <a:cs typeface="Arial MT"/>
              </a:rPr>
              <a:t> </a:t>
            </a:r>
            <a:r>
              <a:rPr sz="1600" dirty="0">
                <a:solidFill>
                  <a:srgbClr val="353740"/>
                </a:solidFill>
                <a:latin typeface="Arial MT"/>
                <a:cs typeface="Arial MT"/>
              </a:rPr>
              <a:t>of</a:t>
            </a:r>
            <a:r>
              <a:rPr sz="1600" spc="-25" dirty="0">
                <a:solidFill>
                  <a:srgbClr val="353740"/>
                </a:solidFill>
                <a:latin typeface="Arial MT"/>
                <a:cs typeface="Arial MT"/>
              </a:rPr>
              <a:t> </a:t>
            </a:r>
            <a:r>
              <a:rPr sz="1600" dirty="0">
                <a:solidFill>
                  <a:srgbClr val="353740"/>
                </a:solidFill>
                <a:latin typeface="Arial MT"/>
                <a:cs typeface="Arial MT"/>
              </a:rPr>
              <a:t>"Bill"</a:t>
            </a:r>
            <a:r>
              <a:rPr sz="1600" spc="-30" dirty="0">
                <a:solidFill>
                  <a:srgbClr val="353740"/>
                </a:solidFill>
                <a:latin typeface="Arial MT"/>
                <a:cs typeface="Arial MT"/>
              </a:rPr>
              <a:t> </a:t>
            </a:r>
            <a:r>
              <a:rPr sz="1600" dirty="0">
                <a:solidFill>
                  <a:srgbClr val="353740"/>
                </a:solidFill>
                <a:latin typeface="Arial MT"/>
                <a:cs typeface="Arial MT"/>
              </a:rPr>
              <a:t>is</a:t>
            </a:r>
            <a:r>
              <a:rPr sz="1600" spc="-25" dirty="0">
                <a:solidFill>
                  <a:srgbClr val="353740"/>
                </a:solidFill>
                <a:latin typeface="Arial MT"/>
                <a:cs typeface="Arial MT"/>
              </a:rPr>
              <a:t> </a:t>
            </a:r>
            <a:r>
              <a:rPr sz="1600" dirty="0">
                <a:solidFill>
                  <a:srgbClr val="353740"/>
                </a:solidFill>
                <a:latin typeface="Arial MT"/>
                <a:cs typeface="Arial MT"/>
              </a:rPr>
              <a:t>"l".</a:t>
            </a:r>
            <a:r>
              <a:rPr sz="1600" spc="-25" dirty="0">
                <a:solidFill>
                  <a:srgbClr val="353740"/>
                </a:solidFill>
                <a:latin typeface="Arial MT"/>
                <a:cs typeface="Arial MT"/>
              </a:rPr>
              <a:t> </a:t>
            </a:r>
            <a:r>
              <a:rPr sz="1600" dirty="0">
                <a:solidFill>
                  <a:srgbClr val="353740"/>
                </a:solidFill>
                <a:latin typeface="Arial MT"/>
                <a:cs typeface="Arial MT"/>
              </a:rPr>
              <a:t>the</a:t>
            </a:r>
            <a:r>
              <a:rPr sz="1600" spc="-30" dirty="0">
                <a:solidFill>
                  <a:srgbClr val="353740"/>
                </a:solidFill>
                <a:latin typeface="Arial MT"/>
                <a:cs typeface="Arial MT"/>
              </a:rPr>
              <a:t> </a:t>
            </a:r>
            <a:r>
              <a:rPr sz="1600" dirty="0">
                <a:solidFill>
                  <a:srgbClr val="353740"/>
                </a:solidFill>
                <a:latin typeface="Arial MT"/>
                <a:cs typeface="Arial MT"/>
              </a:rPr>
              <a:t>last</a:t>
            </a:r>
            <a:r>
              <a:rPr sz="1600" spc="-25" dirty="0">
                <a:solidFill>
                  <a:srgbClr val="353740"/>
                </a:solidFill>
                <a:latin typeface="Arial MT"/>
                <a:cs typeface="Arial MT"/>
              </a:rPr>
              <a:t> </a:t>
            </a:r>
            <a:r>
              <a:rPr sz="1600" dirty="0">
                <a:solidFill>
                  <a:srgbClr val="353740"/>
                </a:solidFill>
                <a:latin typeface="Arial MT"/>
                <a:cs typeface="Arial MT"/>
              </a:rPr>
              <a:t>letter</a:t>
            </a:r>
            <a:r>
              <a:rPr sz="1600" spc="-25" dirty="0">
                <a:solidFill>
                  <a:srgbClr val="353740"/>
                </a:solidFill>
                <a:latin typeface="Arial MT"/>
                <a:cs typeface="Arial MT"/>
              </a:rPr>
              <a:t> </a:t>
            </a:r>
            <a:r>
              <a:rPr sz="1600" dirty="0">
                <a:solidFill>
                  <a:srgbClr val="353740"/>
                </a:solidFill>
                <a:latin typeface="Arial MT"/>
                <a:cs typeface="Arial MT"/>
              </a:rPr>
              <a:t>of</a:t>
            </a:r>
            <a:r>
              <a:rPr sz="1600" spc="-30" dirty="0">
                <a:solidFill>
                  <a:srgbClr val="353740"/>
                </a:solidFill>
                <a:latin typeface="Arial MT"/>
                <a:cs typeface="Arial MT"/>
              </a:rPr>
              <a:t> </a:t>
            </a:r>
            <a:r>
              <a:rPr sz="1600" dirty="0">
                <a:solidFill>
                  <a:srgbClr val="353740"/>
                </a:solidFill>
                <a:latin typeface="Arial MT"/>
                <a:cs typeface="Arial MT"/>
              </a:rPr>
              <a:t>"Gates"</a:t>
            </a:r>
            <a:r>
              <a:rPr sz="1600" spc="-25" dirty="0">
                <a:solidFill>
                  <a:srgbClr val="353740"/>
                </a:solidFill>
                <a:latin typeface="Arial MT"/>
                <a:cs typeface="Arial MT"/>
              </a:rPr>
              <a:t> </a:t>
            </a:r>
            <a:r>
              <a:rPr sz="1600" dirty="0">
                <a:solidFill>
                  <a:srgbClr val="353740"/>
                </a:solidFill>
                <a:latin typeface="Arial MT"/>
                <a:cs typeface="Arial MT"/>
              </a:rPr>
              <a:t>is</a:t>
            </a:r>
            <a:r>
              <a:rPr sz="1600" spc="-30" dirty="0">
                <a:solidFill>
                  <a:srgbClr val="353740"/>
                </a:solidFill>
                <a:latin typeface="Arial MT"/>
                <a:cs typeface="Arial MT"/>
              </a:rPr>
              <a:t> </a:t>
            </a:r>
            <a:r>
              <a:rPr sz="1600" dirty="0">
                <a:solidFill>
                  <a:srgbClr val="353740"/>
                </a:solidFill>
                <a:latin typeface="Arial MT"/>
                <a:cs typeface="Arial MT"/>
              </a:rPr>
              <a:t>"s".</a:t>
            </a:r>
            <a:r>
              <a:rPr sz="1600" spc="-25" dirty="0">
                <a:solidFill>
                  <a:srgbClr val="353740"/>
                </a:solidFill>
                <a:latin typeface="Arial MT"/>
                <a:cs typeface="Arial MT"/>
              </a:rPr>
              <a:t> </a:t>
            </a:r>
            <a:r>
              <a:rPr sz="1600" dirty="0">
                <a:solidFill>
                  <a:srgbClr val="353740"/>
                </a:solidFill>
                <a:latin typeface="Arial MT"/>
                <a:cs typeface="Arial MT"/>
              </a:rPr>
              <a:t>Concatenating</a:t>
            </a:r>
            <a:r>
              <a:rPr sz="1600" spc="-25" dirty="0">
                <a:solidFill>
                  <a:srgbClr val="353740"/>
                </a:solidFill>
                <a:latin typeface="Arial MT"/>
                <a:cs typeface="Arial MT"/>
              </a:rPr>
              <a:t> </a:t>
            </a:r>
            <a:r>
              <a:rPr sz="1600" dirty="0">
                <a:solidFill>
                  <a:srgbClr val="353740"/>
                </a:solidFill>
                <a:latin typeface="Arial MT"/>
                <a:cs typeface="Arial MT"/>
              </a:rPr>
              <a:t>"l",</a:t>
            </a:r>
            <a:r>
              <a:rPr sz="1600" spc="-30" dirty="0">
                <a:solidFill>
                  <a:srgbClr val="353740"/>
                </a:solidFill>
                <a:latin typeface="Arial MT"/>
                <a:cs typeface="Arial MT"/>
              </a:rPr>
              <a:t> </a:t>
            </a:r>
            <a:r>
              <a:rPr sz="1600" dirty="0">
                <a:solidFill>
                  <a:srgbClr val="353740"/>
                </a:solidFill>
                <a:latin typeface="Arial MT"/>
                <a:cs typeface="Arial MT"/>
              </a:rPr>
              <a:t>"s"</a:t>
            </a:r>
            <a:r>
              <a:rPr sz="1600" spc="-25" dirty="0">
                <a:solidFill>
                  <a:srgbClr val="353740"/>
                </a:solidFill>
                <a:latin typeface="Arial MT"/>
                <a:cs typeface="Arial MT"/>
              </a:rPr>
              <a:t> </a:t>
            </a:r>
            <a:r>
              <a:rPr sz="1600" spc="-10" dirty="0">
                <a:solidFill>
                  <a:srgbClr val="353740"/>
                </a:solidFill>
                <a:latin typeface="Arial MT"/>
                <a:cs typeface="Arial MT"/>
              </a:rPr>
              <a:t>leads </a:t>
            </a:r>
            <a:r>
              <a:rPr sz="1600" dirty="0">
                <a:solidFill>
                  <a:srgbClr val="353740"/>
                </a:solidFill>
                <a:latin typeface="Arial MT"/>
                <a:cs typeface="Arial MT"/>
              </a:rPr>
              <a:t>to</a:t>
            </a:r>
            <a:r>
              <a:rPr sz="1600" spc="-30" dirty="0">
                <a:solidFill>
                  <a:srgbClr val="353740"/>
                </a:solidFill>
                <a:latin typeface="Arial MT"/>
                <a:cs typeface="Arial MT"/>
              </a:rPr>
              <a:t> </a:t>
            </a:r>
            <a:r>
              <a:rPr sz="1600" dirty="0">
                <a:solidFill>
                  <a:srgbClr val="353740"/>
                </a:solidFill>
                <a:latin typeface="Arial MT"/>
                <a:cs typeface="Arial MT"/>
              </a:rPr>
              <a:t>"ls".</a:t>
            </a:r>
            <a:r>
              <a:rPr sz="1600" spc="-30" dirty="0">
                <a:solidFill>
                  <a:srgbClr val="353740"/>
                </a:solidFill>
                <a:latin typeface="Arial MT"/>
                <a:cs typeface="Arial MT"/>
              </a:rPr>
              <a:t> </a:t>
            </a:r>
            <a:r>
              <a:rPr sz="1600" dirty="0">
                <a:solidFill>
                  <a:srgbClr val="353740"/>
                </a:solidFill>
                <a:latin typeface="Arial MT"/>
                <a:cs typeface="Arial MT"/>
              </a:rPr>
              <a:t>so</a:t>
            </a:r>
            <a:r>
              <a:rPr sz="1600" spc="-30" dirty="0">
                <a:solidFill>
                  <a:srgbClr val="353740"/>
                </a:solidFill>
                <a:latin typeface="Arial MT"/>
                <a:cs typeface="Arial MT"/>
              </a:rPr>
              <a:t> </a:t>
            </a:r>
            <a:r>
              <a:rPr sz="1600" dirty="0">
                <a:solidFill>
                  <a:srgbClr val="353740"/>
                </a:solidFill>
                <a:latin typeface="Arial MT"/>
                <a:cs typeface="Arial MT"/>
              </a:rPr>
              <a:t>the</a:t>
            </a:r>
            <a:r>
              <a:rPr sz="1600" spc="-30" dirty="0">
                <a:solidFill>
                  <a:srgbClr val="353740"/>
                </a:solidFill>
                <a:latin typeface="Arial MT"/>
                <a:cs typeface="Arial MT"/>
              </a:rPr>
              <a:t> </a:t>
            </a:r>
            <a:r>
              <a:rPr sz="1600" dirty="0">
                <a:solidFill>
                  <a:srgbClr val="353740"/>
                </a:solidFill>
                <a:latin typeface="Arial MT"/>
                <a:cs typeface="Arial MT"/>
              </a:rPr>
              <a:t>output</a:t>
            </a:r>
            <a:r>
              <a:rPr sz="1600" spc="-30" dirty="0">
                <a:solidFill>
                  <a:srgbClr val="353740"/>
                </a:solidFill>
                <a:latin typeface="Arial MT"/>
                <a:cs typeface="Arial MT"/>
              </a:rPr>
              <a:t> </a:t>
            </a:r>
            <a:r>
              <a:rPr sz="1600" dirty="0">
                <a:solidFill>
                  <a:srgbClr val="353740"/>
                </a:solidFill>
                <a:latin typeface="Arial MT"/>
                <a:cs typeface="Arial MT"/>
              </a:rPr>
              <a:t>is</a:t>
            </a:r>
            <a:r>
              <a:rPr sz="1600" spc="-30" dirty="0">
                <a:solidFill>
                  <a:srgbClr val="353740"/>
                </a:solidFill>
                <a:latin typeface="Arial MT"/>
                <a:cs typeface="Arial MT"/>
              </a:rPr>
              <a:t> </a:t>
            </a:r>
            <a:r>
              <a:rPr sz="1600" spc="-10" dirty="0">
                <a:solidFill>
                  <a:srgbClr val="353740"/>
                </a:solidFill>
                <a:latin typeface="Arial MT"/>
                <a:cs typeface="Arial MT"/>
              </a:rPr>
              <a:t>"ls".</a:t>
            </a:r>
            <a:endParaRPr sz="1600">
              <a:latin typeface="Arial MT"/>
              <a:cs typeface="Arial MT"/>
            </a:endParaRPr>
          </a:p>
          <a:p>
            <a:pPr>
              <a:lnSpc>
                <a:spcPct val="100000"/>
              </a:lnSpc>
              <a:spcBef>
                <a:spcPts val="370"/>
              </a:spcBef>
            </a:pPr>
            <a:endParaRPr sz="1600">
              <a:latin typeface="Arial MT"/>
              <a:cs typeface="Arial MT"/>
            </a:endParaRPr>
          </a:p>
          <a:p>
            <a:pPr marL="85725" marR="6379210">
              <a:lnSpc>
                <a:spcPct val="114999"/>
              </a:lnSpc>
            </a:pPr>
            <a:r>
              <a:rPr sz="1600" dirty="0">
                <a:solidFill>
                  <a:srgbClr val="353740"/>
                </a:solidFill>
                <a:latin typeface="Arial MT"/>
                <a:cs typeface="Arial MT"/>
              </a:rPr>
              <a:t>Q:</a:t>
            </a:r>
            <a:r>
              <a:rPr sz="1600" spc="-20" dirty="0">
                <a:solidFill>
                  <a:srgbClr val="353740"/>
                </a:solidFill>
                <a:latin typeface="Arial MT"/>
                <a:cs typeface="Arial MT"/>
              </a:rPr>
              <a:t> </a:t>
            </a:r>
            <a:r>
              <a:rPr sz="1600" dirty="0">
                <a:solidFill>
                  <a:srgbClr val="353740"/>
                </a:solidFill>
                <a:latin typeface="Arial MT"/>
                <a:cs typeface="Arial MT"/>
              </a:rPr>
              <a:t>“Barack</a:t>
            </a:r>
            <a:r>
              <a:rPr sz="1600" spc="-15" dirty="0">
                <a:solidFill>
                  <a:srgbClr val="353740"/>
                </a:solidFill>
                <a:latin typeface="Arial MT"/>
                <a:cs typeface="Arial MT"/>
              </a:rPr>
              <a:t> </a:t>
            </a:r>
            <a:r>
              <a:rPr sz="1600" spc="-10" dirty="0">
                <a:solidFill>
                  <a:srgbClr val="353740"/>
                </a:solidFill>
                <a:latin typeface="Arial MT"/>
                <a:cs typeface="Arial MT"/>
              </a:rPr>
              <a:t>Obama" </a:t>
            </a:r>
            <a:r>
              <a:rPr sz="1600" spc="-25" dirty="0">
                <a:solidFill>
                  <a:srgbClr val="353740"/>
                </a:solidFill>
                <a:latin typeface="Arial MT"/>
                <a:cs typeface="Arial MT"/>
              </a:rPr>
              <a:t>A:</a:t>
            </a:r>
            <a:endParaRPr sz="1600">
              <a:latin typeface="Arial MT"/>
              <a:cs typeface="Arial MT"/>
            </a:endParaRPr>
          </a:p>
        </p:txBody>
      </p:sp>
      <p:sp>
        <p:nvSpPr>
          <p:cNvPr id="6" name="Google Shape;138;g1501cc781cf_0_0">
            <a:extLst>
              <a:ext uri="{FF2B5EF4-FFF2-40B4-BE49-F238E27FC236}">
                <a16:creationId xmlns:a16="http://schemas.microsoft.com/office/drawing/2014/main" id="{813CBAFE-8A74-7F8D-8905-F3C783B6437C}"/>
              </a:ext>
            </a:extLst>
          </p:cNvPr>
          <p:cNvSpPr txBox="1"/>
          <p:nvPr/>
        </p:nvSpPr>
        <p:spPr>
          <a:xfrm>
            <a:off x="2586780" y="4865004"/>
            <a:ext cx="349823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dirty="0">
                <a:solidFill>
                  <a:schemeClr val="tx1">
                    <a:lumMod val="50000"/>
                    <a:lumOff val="50000"/>
                  </a:schemeClr>
                </a:solidFill>
                <a:latin typeface="Corbel"/>
                <a:ea typeface="Corbel"/>
                <a:cs typeface="Corbel"/>
                <a:sym typeface="Corbel"/>
              </a:rPr>
              <a:t>[</a:t>
            </a:r>
            <a:r>
              <a:rPr lang="en-US" sz="900" dirty="0">
                <a:solidFill>
                  <a:schemeClr val="tx1">
                    <a:lumMod val="50000"/>
                    <a:lumOff val="50000"/>
                  </a:schemeClr>
                </a:solidFill>
                <a:latin typeface="Corbel"/>
                <a:ea typeface="Corbel"/>
                <a:cs typeface="Corbel"/>
                <a:sym typeface="Corbel"/>
              </a:rPr>
              <a:t>Denny Zhou</a:t>
            </a:r>
            <a:r>
              <a:rPr lang="en" sz="900" dirty="0">
                <a:solidFill>
                  <a:schemeClr val="tx1">
                    <a:lumMod val="50000"/>
                    <a:lumOff val="50000"/>
                  </a:schemeClr>
                </a:solidFill>
                <a:latin typeface="Corbel"/>
                <a:ea typeface="Corbel"/>
                <a:cs typeface="Corbel"/>
                <a:sym typeface="Corbel"/>
              </a:rPr>
              <a:t>]</a:t>
            </a:r>
            <a:endParaRPr sz="900" dirty="0">
              <a:solidFill>
                <a:schemeClr val="tx1">
                  <a:lumMod val="50000"/>
                  <a:lumOff val="50000"/>
                </a:schemeClr>
              </a:solidFill>
              <a:latin typeface="Corbel"/>
              <a:ea typeface="Corbel"/>
              <a:cs typeface="Corbel"/>
              <a:sym typeface="Corbe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5240" rIns="0" bIns="0" rtlCol="0">
            <a:spAutoFit/>
          </a:bodyPr>
          <a:lstStyle/>
          <a:p>
            <a:pPr marL="12700">
              <a:lnSpc>
                <a:spcPct val="100000"/>
              </a:lnSpc>
              <a:spcBef>
                <a:spcPts val="120"/>
              </a:spcBef>
            </a:pPr>
            <a:r>
              <a:rPr spc="-65" dirty="0"/>
              <a:t>CoT:</a:t>
            </a:r>
            <a:r>
              <a:rPr spc="-135" dirty="0"/>
              <a:t> </a:t>
            </a:r>
            <a:r>
              <a:rPr dirty="0"/>
              <a:t>Adding</a:t>
            </a:r>
            <a:r>
              <a:rPr spc="5" dirty="0"/>
              <a:t> </a:t>
            </a:r>
            <a:r>
              <a:rPr dirty="0"/>
              <a:t>“thought”</a:t>
            </a:r>
            <a:r>
              <a:rPr spc="10" dirty="0"/>
              <a:t> </a:t>
            </a:r>
            <a:r>
              <a:rPr dirty="0"/>
              <a:t>before</a:t>
            </a:r>
            <a:r>
              <a:rPr spc="5" dirty="0"/>
              <a:t> </a:t>
            </a:r>
            <a:r>
              <a:rPr spc="-10" dirty="0"/>
              <a:t>“answer”</a:t>
            </a:r>
          </a:p>
        </p:txBody>
      </p:sp>
      <p:sp>
        <p:nvSpPr>
          <p:cNvPr id="3" name="object 3"/>
          <p:cNvSpPr/>
          <p:nvPr/>
        </p:nvSpPr>
        <p:spPr>
          <a:xfrm>
            <a:off x="311699" y="1254824"/>
            <a:ext cx="8237220" cy="3515995"/>
          </a:xfrm>
          <a:custGeom>
            <a:avLst/>
            <a:gdLst/>
            <a:ahLst/>
            <a:cxnLst/>
            <a:rect l="l" t="t" r="r" b="b"/>
            <a:pathLst>
              <a:path w="8237220" h="3515995">
                <a:moveTo>
                  <a:pt x="0" y="0"/>
                </a:moveTo>
                <a:lnTo>
                  <a:pt x="8237099" y="0"/>
                </a:lnTo>
                <a:lnTo>
                  <a:pt x="8237099" y="3515699"/>
                </a:lnTo>
                <a:lnTo>
                  <a:pt x="0" y="3515699"/>
                </a:lnTo>
                <a:lnTo>
                  <a:pt x="0" y="0"/>
                </a:lnTo>
                <a:close/>
              </a:path>
            </a:pathLst>
          </a:custGeom>
          <a:ln w="9524">
            <a:solidFill>
              <a:srgbClr val="000000"/>
            </a:solidFill>
          </a:ln>
        </p:spPr>
        <p:txBody>
          <a:bodyPr wrap="square" lIns="0" tIns="0" rIns="0" bIns="0" rtlCol="0"/>
          <a:lstStyle/>
          <a:p>
            <a:endParaRPr/>
          </a:p>
        </p:txBody>
      </p:sp>
      <p:sp>
        <p:nvSpPr>
          <p:cNvPr id="4" name="object 4"/>
          <p:cNvSpPr txBox="1"/>
          <p:nvPr/>
        </p:nvSpPr>
        <p:spPr>
          <a:xfrm>
            <a:off x="384725" y="1319722"/>
            <a:ext cx="1379855" cy="269240"/>
          </a:xfrm>
          <a:prstGeom prst="rect">
            <a:avLst/>
          </a:prstGeom>
        </p:spPr>
        <p:txBody>
          <a:bodyPr vert="horz" wrap="square" lIns="0" tIns="12700" rIns="0" bIns="0" rtlCol="0">
            <a:spAutoFit/>
          </a:bodyPr>
          <a:lstStyle/>
          <a:p>
            <a:pPr marL="12700">
              <a:lnSpc>
                <a:spcPct val="100000"/>
              </a:lnSpc>
              <a:spcBef>
                <a:spcPts val="100"/>
              </a:spcBef>
            </a:pPr>
            <a:r>
              <a:rPr sz="1600" dirty="0">
                <a:solidFill>
                  <a:srgbClr val="353740"/>
                </a:solidFill>
                <a:latin typeface="Arial MT"/>
                <a:cs typeface="Arial MT"/>
              </a:rPr>
              <a:t>Q:</a:t>
            </a:r>
            <a:r>
              <a:rPr sz="1600" spc="-30" dirty="0">
                <a:solidFill>
                  <a:srgbClr val="353740"/>
                </a:solidFill>
                <a:latin typeface="Arial MT"/>
                <a:cs typeface="Arial MT"/>
              </a:rPr>
              <a:t> </a:t>
            </a:r>
            <a:r>
              <a:rPr sz="1600" dirty="0">
                <a:solidFill>
                  <a:srgbClr val="353740"/>
                </a:solidFill>
                <a:latin typeface="Arial MT"/>
                <a:cs typeface="Arial MT"/>
              </a:rPr>
              <a:t>“Elon</a:t>
            </a:r>
            <a:r>
              <a:rPr sz="1600" spc="-25" dirty="0">
                <a:solidFill>
                  <a:srgbClr val="353740"/>
                </a:solidFill>
                <a:latin typeface="Arial MT"/>
                <a:cs typeface="Arial MT"/>
              </a:rPr>
              <a:t> </a:t>
            </a:r>
            <a:r>
              <a:rPr sz="1600" spc="-10" dirty="0">
                <a:solidFill>
                  <a:srgbClr val="353740"/>
                </a:solidFill>
                <a:latin typeface="Arial MT"/>
                <a:cs typeface="Arial MT"/>
              </a:rPr>
              <a:t>Musk”</a:t>
            </a:r>
            <a:endParaRPr sz="1600">
              <a:latin typeface="Arial MT"/>
              <a:cs typeface="Arial MT"/>
            </a:endParaRPr>
          </a:p>
        </p:txBody>
      </p:sp>
      <p:sp>
        <p:nvSpPr>
          <p:cNvPr id="5" name="object 5"/>
          <p:cNvSpPr txBox="1"/>
          <p:nvPr/>
        </p:nvSpPr>
        <p:spPr>
          <a:xfrm>
            <a:off x="403787" y="1615099"/>
            <a:ext cx="7734300" cy="273685"/>
          </a:xfrm>
          <a:prstGeom prst="rect">
            <a:avLst/>
          </a:prstGeom>
          <a:ln w="9524">
            <a:solidFill>
              <a:srgbClr val="FF0000"/>
            </a:solidFill>
          </a:ln>
        </p:spPr>
        <p:txBody>
          <a:bodyPr vert="horz" wrap="square" lIns="0" tIns="0" rIns="0" bIns="0" rtlCol="0">
            <a:spAutoFit/>
          </a:bodyPr>
          <a:lstStyle/>
          <a:p>
            <a:pPr>
              <a:lnSpc>
                <a:spcPts val="1900"/>
              </a:lnSpc>
            </a:pPr>
            <a:r>
              <a:rPr sz="1600" dirty="0">
                <a:solidFill>
                  <a:srgbClr val="353740"/>
                </a:solidFill>
                <a:latin typeface="Arial MT"/>
                <a:cs typeface="Arial MT"/>
              </a:rPr>
              <a:t>A:</a:t>
            </a:r>
            <a:r>
              <a:rPr sz="1600" spc="-30" dirty="0">
                <a:solidFill>
                  <a:srgbClr val="353740"/>
                </a:solidFill>
                <a:latin typeface="Arial MT"/>
                <a:cs typeface="Arial MT"/>
              </a:rPr>
              <a:t> </a:t>
            </a:r>
            <a:r>
              <a:rPr sz="1600" dirty="0">
                <a:solidFill>
                  <a:srgbClr val="353740"/>
                </a:solidFill>
                <a:latin typeface="Arial MT"/>
                <a:cs typeface="Arial MT"/>
              </a:rPr>
              <a:t>the</a:t>
            </a:r>
            <a:r>
              <a:rPr sz="1600" spc="-25" dirty="0">
                <a:solidFill>
                  <a:srgbClr val="353740"/>
                </a:solidFill>
                <a:latin typeface="Arial MT"/>
                <a:cs typeface="Arial MT"/>
              </a:rPr>
              <a:t> </a:t>
            </a:r>
            <a:r>
              <a:rPr sz="1600" dirty="0">
                <a:solidFill>
                  <a:srgbClr val="353740"/>
                </a:solidFill>
                <a:latin typeface="Arial MT"/>
                <a:cs typeface="Arial MT"/>
              </a:rPr>
              <a:t>last</a:t>
            </a:r>
            <a:r>
              <a:rPr sz="1600" spc="-30" dirty="0">
                <a:solidFill>
                  <a:srgbClr val="353740"/>
                </a:solidFill>
                <a:latin typeface="Arial MT"/>
                <a:cs typeface="Arial MT"/>
              </a:rPr>
              <a:t> </a:t>
            </a:r>
            <a:r>
              <a:rPr sz="1600" dirty="0">
                <a:solidFill>
                  <a:srgbClr val="353740"/>
                </a:solidFill>
                <a:latin typeface="Arial MT"/>
                <a:cs typeface="Arial MT"/>
              </a:rPr>
              <a:t>letter</a:t>
            </a:r>
            <a:r>
              <a:rPr sz="1600" spc="-25" dirty="0">
                <a:solidFill>
                  <a:srgbClr val="353740"/>
                </a:solidFill>
                <a:latin typeface="Arial MT"/>
                <a:cs typeface="Arial MT"/>
              </a:rPr>
              <a:t> </a:t>
            </a:r>
            <a:r>
              <a:rPr sz="1600" dirty="0">
                <a:solidFill>
                  <a:srgbClr val="353740"/>
                </a:solidFill>
                <a:latin typeface="Arial MT"/>
                <a:cs typeface="Arial MT"/>
              </a:rPr>
              <a:t>of</a:t>
            </a:r>
            <a:r>
              <a:rPr sz="1600" spc="-30" dirty="0">
                <a:solidFill>
                  <a:srgbClr val="353740"/>
                </a:solidFill>
                <a:latin typeface="Arial MT"/>
                <a:cs typeface="Arial MT"/>
              </a:rPr>
              <a:t> </a:t>
            </a:r>
            <a:r>
              <a:rPr sz="1600" dirty="0">
                <a:solidFill>
                  <a:srgbClr val="353740"/>
                </a:solidFill>
                <a:latin typeface="Arial MT"/>
                <a:cs typeface="Arial MT"/>
              </a:rPr>
              <a:t>"Elon"</a:t>
            </a:r>
            <a:r>
              <a:rPr sz="1600" spc="-25" dirty="0">
                <a:solidFill>
                  <a:srgbClr val="353740"/>
                </a:solidFill>
                <a:latin typeface="Arial MT"/>
                <a:cs typeface="Arial MT"/>
              </a:rPr>
              <a:t> </a:t>
            </a:r>
            <a:r>
              <a:rPr sz="1600" dirty="0">
                <a:solidFill>
                  <a:srgbClr val="353740"/>
                </a:solidFill>
                <a:latin typeface="Arial MT"/>
                <a:cs typeface="Arial MT"/>
              </a:rPr>
              <a:t>is</a:t>
            </a:r>
            <a:r>
              <a:rPr sz="1600" spc="-30" dirty="0">
                <a:solidFill>
                  <a:srgbClr val="353740"/>
                </a:solidFill>
                <a:latin typeface="Arial MT"/>
                <a:cs typeface="Arial MT"/>
              </a:rPr>
              <a:t> </a:t>
            </a:r>
            <a:r>
              <a:rPr sz="1600" dirty="0">
                <a:solidFill>
                  <a:srgbClr val="353740"/>
                </a:solidFill>
                <a:latin typeface="Arial MT"/>
                <a:cs typeface="Arial MT"/>
              </a:rPr>
              <a:t>"n".</a:t>
            </a:r>
            <a:r>
              <a:rPr sz="1600" spc="-25" dirty="0">
                <a:solidFill>
                  <a:srgbClr val="353740"/>
                </a:solidFill>
                <a:latin typeface="Arial MT"/>
                <a:cs typeface="Arial MT"/>
              </a:rPr>
              <a:t> </a:t>
            </a:r>
            <a:r>
              <a:rPr sz="1600" dirty="0">
                <a:solidFill>
                  <a:srgbClr val="353740"/>
                </a:solidFill>
                <a:latin typeface="Arial MT"/>
                <a:cs typeface="Arial MT"/>
              </a:rPr>
              <a:t>the</a:t>
            </a:r>
            <a:r>
              <a:rPr sz="1600" spc="-25" dirty="0">
                <a:solidFill>
                  <a:srgbClr val="353740"/>
                </a:solidFill>
                <a:latin typeface="Arial MT"/>
                <a:cs typeface="Arial MT"/>
              </a:rPr>
              <a:t> </a:t>
            </a:r>
            <a:r>
              <a:rPr sz="1600" dirty="0">
                <a:solidFill>
                  <a:srgbClr val="353740"/>
                </a:solidFill>
                <a:latin typeface="Arial MT"/>
                <a:cs typeface="Arial MT"/>
              </a:rPr>
              <a:t>last</a:t>
            </a:r>
            <a:r>
              <a:rPr sz="1600" spc="-30" dirty="0">
                <a:solidFill>
                  <a:srgbClr val="353740"/>
                </a:solidFill>
                <a:latin typeface="Arial MT"/>
                <a:cs typeface="Arial MT"/>
              </a:rPr>
              <a:t> </a:t>
            </a:r>
            <a:r>
              <a:rPr sz="1600" dirty="0">
                <a:solidFill>
                  <a:srgbClr val="353740"/>
                </a:solidFill>
                <a:latin typeface="Arial MT"/>
                <a:cs typeface="Arial MT"/>
              </a:rPr>
              <a:t>letter</a:t>
            </a:r>
            <a:r>
              <a:rPr sz="1600" spc="-25" dirty="0">
                <a:solidFill>
                  <a:srgbClr val="353740"/>
                </a:solidFill>
                <a:latin typeface="Arial MT"/>
                <a:cs typeface="Arial MT"/>
              </a:rPr>
              <a:t> </a:t>
            </a:r>
            <a:r>
              <a:rPr sz="1600" dirty="0">
                <a:solidFill>
                  <a:srgbClr val="353740"/>
                </a:solidFill>
                <a:latin typeface="Arial MT"/>
                <a:cs typeface="Arial MT"/>
              </a:rPr>
              <a:t>of</a:t>
            </a:r>
            <a:r>
              <a:rPr sz="1600" spc="-30" dirty="0">
                <a:solidFill>
                  <a:srgbClr val="353740"/>
                </a:solidFill>
                <a:latin typeface="Arial MT"/>
                <a:cs typeface="Arial MT"/>
              </a:rPr>
              <a:t> </a:t>
            </a:r>
            <a:r>
              <a:rPr sz="1600" dirty="0">
                <a:solidFill>
                  <a:srgbClr val="353740"/>
                </a:solidFill>
                <a:latin typeface="Arial MT"/>
                <a:cs typeface="Arial MT"/>
              </a:rPr>
              <a:t>"Musk"</a:t>
            </a:r>
            <a:r>
              <a:rPr sz="1600" spc="-25" dirty="0">
                <a:solidFill>
                  <a:srgbClr val="353740"/>
                </a:solidFill>
                <a:latin typeface="Arial MT"/>
                <a:cs typeface="Arial MT"/>
              </a:rPr>
              <a:t> </a:t>
            </a:r>
            <a:r>
              <a:rPr sz="1600" dirty="0">
                <a:solidFill>
                  <a:srgbClr val="353740"/>
                </a:solidFill>
                <a:latin typeface="Arial MT"/>
                <a:cs typeface="Arial MT"/>
              </a:rPr>
              <a:t>is</a:t>
            </a:r>
            <a:r>
              <a:rPr sz="1600" spc="-30" dirty="0">
                <a:solidFill>
                  <a:srgbClr val="353740"/>
                </a:solidFill>
                <a:latin typeface="Arial MT"/>
                <a:cs typeface="Arial MT"/>
              </a:rPr>
              <a:t> </a:t>
            </a:r>
            <a:r>
              <a:rPr sz="1600" dirty="0">
                <a:solidFill>
                  <a:srgbClr val="353740"/>
                </a:solidFill>
                <a:latin typeface="Arial MT"/>
                <a:cs typeface="Arial MT"/>
              </a:rPr>
              <a:t>"k".</a:t>
            </a:r>
            <a:r>
              <a:rPr sz="1600" spc="-25" dirty="0">
                <a:solidFill>
                  <a:srgbClr val="353740"/>
                </a:solidFill>
                <a:latin typeface="Arial MT"/>
                <a:cs typeface="Arial MT"/>
              </a:rPr>
              <a:t> </a:t>
            </a:r>
            <a:r>
              <a:rPr sz="1600" dirty="0">
                <a:solidFill>
                  <a:srgbClr val="353740"/>
                </a:solidFill>
                <a:latin typeface="Arial MT"/>
                <a:cs typeface="Arial MT"/>
              </a:rPr>
              <a:t>Concatenating</a:t>
            </a:r>
            <a:r>
              <a:rPr sz="1600" spc="-30" dirty="0">
                <a:solidFill>
                  <a:srgbClr val="353740"/>
                </a:solidFill>
                <a:latin typeface="Arial MT"/>
                <a:cs typeface="Arial MT"/>
              </a:rPr>
              <a:t> </a:t>
            </a:r>
            <a:r>
              <a:rPr sz="1600" dirty="0">
                <a:solidFill>
                  <a:srgbClr val="353740"/>
                </a:solidFill>
                <a:latin typeface="Arial MT"/>
                <a:cs typeface="Arial MT"/>
              </a:rPr>
              <a:t>"n",</a:t>
            </a:r>
            <a:r>
              <a:rPr sz="1600" spc="-25" dirty="0">
                <a:solidFill>
                  <a:srgbClr val="353740"/>
                </a:solidFill>
                <a:latin typeface="Arial MT"/>
                <a:cs typeface="Arial MT"/>
              </a:rPr>
              <a:t> "k"</a:t>
            </a:r>
            <a:endParaRPr sz="1600">
              <a:latin typeface="Arial MT"/>
              <a:cs typeface="Arial MT"/>
            </a:endParaRPr>
          </a:p>
        </p:txBody>
      </p:sp>
      <p:sp>
        <p:nvSpPr>
          <p:cNvPr id="6" name="object 6"/>
          <p:cNvSpPr txBox="1"/>
          <p:nvPr/>
        </p:nvSpPr>
        <p:spPr>
          <a:xfrm>
            <a:off x="403787" y="1888400"/>
            <a:ext cx="1186815" cy="273685"/>
          </a:xfrm>
          <a:prstGeom prst="rect">
            <a:avLst/>
          </a:prstGeom>
          <a:ln w="9524">
            <a:solidFill>
              <a:srgbClr val="FF0000"/>
            </a:solidFill>
          </a:ln>
        </p:spPr>
        <p:txBody>
          <a:bodyPr vert="horz" wrap="square" lIns="0" tIns="4445" rIns="0" bIns="0" rtlCol="0">
            <a:spAutoFit/>
          </a:bodyPr>
          <a:lstStyle/>
          <a:p>
            <a:pPr>
              <a:lnSpc>
                <a:spcPct val="100000"/>
              </a:lnSpc>
              <a:spcBef>
                <a:spcPts val="35"/>
              </a:spcBef>
            </a:pPr>
            <a:r>
              <a:rPr sz="1600" dirty="0">
                <a:solidFill>
                  <a:srgbClr val="353740"/>
                </a:solidFill>
                <a:latin typeface="Arial MT"/>
                <a:cs typeface="Arial MT"/>
              </a:rPr>
              <a:t>leads</a:t>
            </a:r>
            <a:r>
              <a:rPr sz="1600" spc="-15" dirty="0">
                <a:solidFill>
                  <a:srgbClr val="353740"/>
                </a:solidFill>
                <a:latin typeface="Arial MT"/>
                <a:cs typeface="Arial MT"/>
              </a:rPr>
              <a:t> </a:t>
            </a:r>
            <a:r>
              <a:rPr sz="1600" dirty="0">
                <a:solidFill>
                  <a:srgbClr val="353740"/>
                </a:solidFill>
                <a:latin typeface="Arial MT"/>
                <a:cs typeface="Arial MT"/>
              </a:rPr>
              <a:t>to</a:t>
            </a:r>
            <a:r>
              <a:rPr sz="1600" spc="-15" dirty="0">
                <a:solidFill>
                  <a:srgbClr val="353740"/>
                </a:solidFill>
                <a:latin typeface="Arial MT"/>
                <a:cs typeface="Arial MT"/>
              </a:rPr>
              <a:t> </a:t>
            </a:r>
            <a:r>
              <a:rPr sz="1600" spc="-10" dirty="0">
                <a:solidFill>
                  <a:srgbClr val="353740"/>
                </a:solidFill>
                <a:latin typeface="Arial MT"/>
                <a:cs typeface="Arial MT"/>
              </a:rPr>
              <a:t>"nk".</a:t>
            </a:r>
            <a:endParaRPr sz="1600">
              <a:latin typeface="Arial MT"/>
              <a:cs typeface="Arial MT"/>
            </a:endParaRPr>
          </a:p>
        </p:txBody>
      </p:sp>
      <p:sp>
        <p:nvSpPr>
          <p:cNvPr id="7" name="object 7"/>
          <p:cNvSpPr txBox="1"/>
          <p:nvPr/>
        </p:nvSpPr>
        <p:spPr>
          <a:xfrm>
            <a:off x="1623247" y="1880554"/>
            <a:ext cx="1873250" cy="269240"/>
          </a:xfrm>
          <a:prstGeom prst="rect">
            <a:avLst/>
          </a:prstGeom>
        </p:spPr>
        <p:txBody>
          <a:bodyPr vert="horz" wrap="square" lIns="0" tIns="12700" rIns="0" bIns="0" rtlCol="0">
            <a:spAutoFit/>
          </a:bodyPr>
          <a:lstStyle/>
          <a:p>
            <a:pPr marL="12700">
              <a:lnSpc>
                <a:spcPct val="100000"/>
              </a:lnSpc>
              <a:spcBef>
                <a:spcPts val="100"/>
              </a:spcBef>
            </a:pPr>
            <a:r>
              <a:rPr sz="1600" dirty="0">
                <a:solidFill>
                  <a:srgbClr val="353740"/>
                </a:solidFill>
                <a:latin typeface="Arial MT"/>
                <a:cs typeface="Arial MT"/>
              </a:rPr>
              <a:t>so</a:t>
            </a:r>
            <a:r>
              <a:rPr sz="1600" spc="-35" dirty="0">
                <a:solidFill>
                  <a:srgbClr val="353740"/>
                </a:solidFill>
                <a:latin typeface="Arial MT"/>
                <a:cs typeface="Arial MT"/>
              </a:rPr>
              <a:t> </a:t>
            </a:r>
            <a:r>
              <a:rPr sz="1600" dirty="0">
                <a:solidFill>
                  <a:srgbClr val="353740"/>
                </a:solidFill>
                <a:latin typeface="Arial MT"/>
                <a:cs typeface="Arial MT"/>
              </a:rPr>
              <a:t>the</a:t>
            </a:r>
            <a:r>
              <a:rPr sz="1600" spc="-30" dirty="0">
                <a:solidFill>
                  <a:srgbClr val="353740"/>
                </a:solidFill>
                <a:latin typeface="Arial MT"/>
                <a:cs typeface="Arial MT"/>
              </a:rPr>
              <a:t> </a:t>
            </a:r>
            <a:r>
              <a:rPr sz="1600" dirty="0">
                <a:solidFill>
                  <a:srgbClr val="353740"/>
                </a:solidFill>
                <a:latin typeface="Arial MT"/>
                <a:cs typeface="Arial MT"/>
              </a:rPr>
              <a:t>output</a:t>
            </a:r>
            <a:r>
              <a:rPr sz="1600" spc="-35" dirty="0">
                <a:solidFill>
                  <a:srgbClr val="353740"/>
                </a:solidFill>
                <a:latin typeface="Arial MT"/>
                <a:cs typeface="Arial MT"/>
              </a:rPr>
              <a:t> </a:t>
            </a:r>
            <a:r>
              <a:rPr sz="1600" dirty="0">
                <a:solidFill>
                  <a:srgbClr val="353740"/>
                </a:solidFill>
                <a:latin typeface="Arial MT"/>
                <a:cs typeface="Arial MT"/>
              </a:rPr>
              <a:t>is</a:t>
            </a:r>
            <a:r>
              <a:rPr sz="1600" spc="-30" dirty="0">
                <a:solidFill>
                  <a:srgbClr val="353740"/>
                </a:solidFill>
                <a:latin typeface="Arial MT"/>
                <a:cs typeface="Arial MT"/>
              </a:rPr>
              <a:t> </a:t>
            </a:r>
            <a:r>
              <a:rPr sz="1600" spc="-10" dirty="0">
                <a:solidFill>
                  <a:srgbClr val="353740"/>
                </a:solidFill>
                <a:latin typeface="Arial MT"/>
                <a:cs typeface="Arial MT"/>
              </a:rPr>
              <a:t>"nk".</a:t>
            </a:r>
            <a:endParaRPr sz="1600">
              <a:latin typeface="Arial MT"/>
              <a:cs typeface="Arial MT"/>
            </a:endParaRPr>
          </a:p>
        </p:txBody>
      </p:sp>
      <p:sp>
        <p:nvSpPr>
          <p:cNvPr id="8" name="object 8"/>
          <p:cNvSpPr txBox="1"/>
          <p:nvPr/>
        </p:nvSpPr>
        <p:spPr>
          <a:xfrm>
            <a:off x="384725" y="2404810"/>
            <a:ext cx="7893684" cy="1427480"/>
          </a:xfrm>
          <a:prstGeom prst="rect">
            <a:avLst/>
          </a:prstGeom>
        </p:spPr>
        <p:txBody>
          <a:bodyPr vert="horz" wrap="square" lIns="0" tIns="48895" rIns="0" bIns="0" rtlCol="0">
            <a:spAutoFit/>
          </a:bodyPr>
          <a:lstStyle/>
          <a:p>
            <a:pPr marL="12700">
              <a:lnSpc>
                <a:spcPct val="100000"/>
              </a:lnSpc>
              <a:spcBef>
                <a:spcPts val="385"/>
              </a:spcBef>
            </a:pPr>
            <a:r>
              <a:rPr sz="1600" dirty="0">
                <a:solidFill>
                  <a:srgbClr val="353740"/>
                </a:solidFill>
                <a:latin typeface="Arial MT"/>
                <a:cs typeface="Arial MT"/>
              </a:rPr>
              <a:t>Q:</a:t>
            </a:r>
            <a:r>
              <a:rPr sz="1600" spc="-30" dirty="0">
                <a:solidFill>
                  <a:srgbClr val="353740"/>
                </a:solidFill>
                <a:latin typeface="Arial MT"/>
                <a:cs typeface="Arial MT"/>
              </a:rPr>
              <a:t> </a:t>
            </a:r>
            <a:r>
              <a:rPr sz="1600" dirty="0">
                <a:solidFill>
                  <a:srgbClr val="353740"/>
                </a:solidFill>
                <a:latin typeface="Arial MT"/>
                <a:cs typeface="Arial MT"/>
              </a:rPr>
              <a:t>“Bill</a:t>
            </a:r>
            <a:r>
              <a:rPr sz="1600" spc="-25" dirty="0">
                <a:solidFill>
                  <a:srgbClr val="353740"/>
                </a:solidFill>
                <a:latin typeface="Arial MT"/>
                <a:cs typeface="Arial MT"/>
              </a:rPr>
              <a:t> </a:t>
            </a:r>
            <a:r>
              <a:rPr sz="1600" spc="-10" dirty="0">
                <a:solidFill>
                  <a:srgbClr val="353740"/>
                </a:solidFill>
                <a:latin typeface="Arial MT"/>
                <a:cs typeface="Arial MT"/>
              </a:rPr>
              <a:t>Gates”</a:t>
            </a:r>
            <a:endParaRPr sz="1600">
              <a:latin typeface="Arial MT"/>
              <a:cs typeface="Arial MT"/>
            </a:endParaRPr>
          </a:p>
          <a:p>
            <a:pPr marL="12700" marR="5080">
              <a:lnSpc>
                <a:spcPct val="114999"/>
              </a:lnSpc>
            </a:pPr>
            <a:r>
              <a:rPr sz="1600" dirty="0">
                <a:solidFill>
                  <a:srgbClr val="353740"/>
                </a:solidFill>
                <a:latin typeface="Arial MT"/>
                <a:cs typeface="Arial MT"/>
              </a:rPr>
              <a:t>A:</a:t>
            </a:r>
            <a:r>
              <a:rPr sz="1600" spc="-30" dirty="0">
                <a:solidFill>
                  <a:srgbClr val="353740"/>
                </a:solidFill>
                <a:latin typeface="Arial MT"/>
                <a:cs typeface="Arial MT"/>
              </a:rPr>
              <a:t> </a:t>
            </a:r>
            <a:r>
              <a:rPr sz="1600" dirty="0">
                <a:solidFill>
                  <a:srgbClr val="353740"/>
                </a:solidFill>
                <a:latin typeface="Arial MT"/>
                <a:cs typeface="Arial MT"/>
              </a:rPr>
              <a:t>the</a:t>
            </a:r>
            <a:r>
              <a:rPr sz="1600" spc="-25" dirty="0">
                <a:solidFill>
                  <a:srgbClr val="353740"/>
                </a:solidFill>
                <a:latin typeface="Arial MT"/>
                <a:cs typeface="Arial MT"/>
              </a:rPr>
              <a:t> </a:t>
            </a:r>
            <a:r>
              <a:rPr sz="1600" dirty="0">
                <a:solidFill>
                  <a:srgbClr val="353740"/>
                </a:solidFill>
                <a:latin typeface="Arial MT"/>
                <a:cs typeface="Arial MT"/>
              </a:rPr>
              <a:t>last</a:t>
            </a:r>
            <a:r>
              <a:rPr sz="1600" spc="-30" dirty="0">
                <a:solidFill>
                  <a:srgbClr val="353740"/>
                </a:solidFill>
                <a:latin typeface="Arial MT"/>
                <a:cs typeface="Arial MT"/>
              </a:rPr>
              <a:t> </a:t>
            </a:r>
            <a:r>
              <a:rPr sz="1600" dirty="0">
                <a:solidFill>
                  <a:srgbClr val="353740"/>
                </a:solidFill>
                <a:latin typeface="Arial MT"/>
                <a:cs typeface="Arial MT"/>
              </a:rPr>
              <a:t>letter</a:t>
            </a:r>
            <a:r>
              <a:rPr sz="1600" spc="-25" dirty="0">
                <a:solidFill>
                  <a:srgbClr val="353740"/>
                </a:solidFill>
                <a:latin typeface="Arial MT"/>
                <a:cs typeface="Arial MT"/>
              </a:rPr>
              <a:t> </a:t>
            </a:r>
            <a:r>
              <a:rPr sz="1600" dirty="0">
                <a:solidFill>
                  <a:srgbClr val="353740"/>
                </a:solidFill>
                <a:latin typeface="Arial MT"/>
                <a:cs typeface="Arial MT"/>
              </a:rPr>
              <a:t>of</a:t>
            </a:r>
            <a:r>
              <a:rPr sz="1600" spc="-25" dirty="0">
                <a:solidFill>
                  <a:srgbClr val="353740"/>
                </a:solidFill>
                <a:latin typeface="Arial MT"/>
                <a:cs typeface="Arial MT"/>
              </a:rPr>
              <a:t> </a:t>
            </a:r>
            <a:r>
              <a:rPr sz="1600" dirty="0">
                <a:solidFill>
                  <a:srgbClr val="353740"/>
                </a:solidFill>
                <a:latin typeface="Arial MT"/>
                <a:cs typeface="Arial MT"/>
              </a:rPr>
              <a:t>"Bill"</a:t>
            </a:r>
            <a:r>
              <a:rPr sz="1600" spc="-30" dirty="0">
                <a:solidFill>
                  <a:srgbClr val="353740"/>
                </a:solidFill>
                <a:latin typeface="Arial MT"/>
                <a:cs typeface="Arial MT"/>
              </a:rPr>
              <a:t> </a:t>
            </a:r>
            <a:r>
              <a:rPr sz="1600" dirty="0">
                <a:solidFill>
                  <a:srgbClr val="353740"/>
                </a:solidFill>
                <a:latin typeface="Arial MT"/>
                <a:cs typeface="Arial MT"/>
              </a:rPr>
              <a:t>is</a:t>
            </a:r>
            <a:r>
              <a:rPr sz="1600" spc="-25" dirty="0">
                <a:solidFill>
                  <a:srgbClr val="353740"/>
                </a:solidFill>
                <a:latin typeface="Arial MT"/>
                <a:cs typeface="Arial MT"/>
              </a:rPr>
              <a:t> </a:t>
            </a:r>
            <a:r>
              <a:rPr sz="1600" dirty="0">
                <a:solidFill>
                  <a:srgbClr val="353740"/>
                </a:solidFill>
                <a:latin typeface="Arial MT"/>
                <a:cs typeface="Arial MT"/>
              </a:rPr>
              <a:t>"l".</a:t>
            </a:r>
            <a:r>
              <a:rPr sz="1600" spc="-25" dirty="0">
                <a:solidFill>
                  <a:srgbClr val="353740"/>
                </a:solidFill>
                <a:latin typeface="Arial MT"/>
                <a:cs typeface="Arial MT"/>
              </a:rPr>
              <a:t> </a:t>
            </a:r>
            <a:r>
              <a:rPr sz="1600" dirty="0">
                <a:solidFill>
                  <a:srgbClr val="353740"/>
                </a:solidFill>
                <a:latin typeface="Arial MT"/>
                <a:cs typeface="Arial MT"/>
              </a:rPr>
              <a:t>the</a:t>
            </a:r>
            <a:r>
              <a:rPr sz="1600" spc="-30" dirty="0">
                <a:solidFill>
                  <a:srgbClr val="353740"/>
                </a:solidFill>
                <a:latin typeface="Arial MT"/>
                <a:cs typeface="Arial MT"/>
              </a:rPr>
              <a:t> </a:t>
            </a:r>
            <a:r>
              <a:rPr sz="1600" dirty="0">
                <a:solidFill>
                  <a:srgbClr val="353740"/>
                </a:solidFill>
                <a:latin typeface="Arial MT"/>
                <a:cs typeface="Arial MT"/>
              </a:rPr>
              <a:t>last</a:t>
            </a:r>
            <a:r>
              <a:rPr sz="1600" spc="-25" dirty="0">
                <a:solidFill>
                  <a:srgbClr val="353740"/>
                </a:solidFill>
                <a:latin typeface="Arial MT"/>
                <a:cs typeface="Arial MT"/>
              </a:rPr>
              <a:t> </a:t>
            </a:r>
            <a:r>
              <a:rPr sz="1600" dirty="0">
                <a:solidFill>
                  <a:srgbClr val="353740"/>
                </a:solidFill>
                <a:latin typeface="Arial MT"/>
                <a:cs typeface="Arial MT"/>
              </a:rPr>
              <a:t>letter</a:t>
            </a:r>
            <a:r>
              <a:rPr sz="1600" spc="-25" dirty="0">
                <a:solidFill>
                  <a:srgbClr val="353740"/>
                </a:solidFill>
                <a:latin typeface="Arial MT"/>
                <a:cs typeface="Arial MT"/>
              </a:rPr>
              <a:t> </a:t>
            </a:r>
            <a:r>
              <a:rPr sz="1600" dirty="0">
                <a:solidFill>
                  <a:srgbClr val="353740"/>
                </a:solidFill>
                <a:latin typeface="Arial MT"/>
                <a:cs typeface="Arial MT"/>
              </a:rPr>
              <a:t>of</a:t>
            </a:r>
            <a:r>
              <a:rPr sz="1600" spc="-30" dirty="0">
                <a:solidFill>
                  <a:srgbClr val="353740"/>
                </a:solidFill>
                <a:latin typeface="Arial MT"/>
                <a:cs typeface="Arial MT"/>
              </a:rPr>
              <a:t> </a:t>
            </a:r>
            <a:r>
              <a:rPr sz="1600" dirty="0">
                <a:solidFill>
                  <a:srgbClr val="353740"/>
                </a:solidFill>
                <a:latin typeface="Arial MT"/>
                <a:cs typeface="Arial MT"/>
              </a:rPr>
              <a:t>"Gates"</a:t>
            </a:r>
            <a:r>
              <a:rPr sz="1600" spc="-25" dirty="0">
                <a:solidFill>
                  <a:srgbClr val="353740"/>
                </a:solidFill>
                <a:latin typeface="Arial MT"/>
                <a:cs typeface="Arial MT"/>
              </a:rPr>
              <a:t> </a:t>
            </a:r>
            <a:r>
              <a:rPr sz="1600" dirty="0">
                <a:solidFill>
                  <a:srgbClr val="353740"/>
                </a:solidFill>
                <a:latin typeface="Arial MT"/>
                <a:cs typeface="Arial MT"/>
              </a:rPr>
              <a:t>is</a:t>
            </a:r>
            <a:r>
              <a:rPr sz="1600" spc="-30" dirty="0">
                <a:solidFill>
                  <a:srgbClr val="353740"/>
                </a:solidFill>
                <a:latin typeface="Arial MT"/>
                <a:cs typeface="Arial MT"/>
              </a:rPr>
              <a:t> </a:t>
            </a:r>
            <a:r>
              <a:rPr sz="1600" dirty="0">
                <a:solidFill>
                  <a:srgbClr val="353740"/>
                </a:solidFill>
                <a:latin typeface="Arial MT"/>
                <a:cs typeface="Arial MT"/>
              </a:rPr>
              <a:t>"s".</a:t>
            </a:r>
            <a:r>
              <a:rPr sz="1600" spc="-25" dirty="0">
                <a:solidFill>
                  <a:srgbClr val="353740"/>
                </a:solidFill>
                <a:latin typeface="Arial MT"/>
                <a:cs typeface="Arial MT"/>
              </a:rPr>
              <a:t> </a:t>
            </a:r>
            <a:r>
              <a:rPr sz="1600" dirty="0">
                <a:solidFill>
                  <a:srgbClr val="353740"/>
                </a:solidFill>
                <a:latin typeface="Arial MT"/>
                <a:cs typeface="Arial MT"/>
              </a:rPr>
              <a:t>Concatenating</a:t>
            </a:r>
            <a:r>
              <a:rPr sz="1600" spc="-25" dirty="0">
                <a:solidFill>
                  <a:srgbClr val="353740"/>
                </a:solidFill>
                <a:latin typeface="Arial MT"/>
                <a:cs typeface="Arial MT"/>
              </a:rPr>
              <a:t> </a:t>
            </a:r>
            <a:r>
              <a:rPr sz="1600" dirty="0">
                <a:solidFill>
                  <a:srgbClr val="353740"/>
                </a:solidFill>
                <a:latin typeface="Arial MT"/>
                <a:cs typeface="Arial MT"/>
              </a:rPr>
              <a:t>"l",</a:t>
            </a:r>
            <a:r>
              <a:rPr sz="1600" spc="-30" dirty="0">
                <a:solidFill>
                  <a:srgbClr val="353740"/>
                </a:solidFill>
                <a:latin typeface="Arial MT"/>
                <a:cs typeface="Arial MT"/>
              </a:rPr>
              <a:t> </a:t>
            </a:r>
            <a:r>
              <a:rPr sz="1600" dirty="0">
                <a:solidFill>
                  <a:srgbClr val="353740"/>
                </a:solidFill>
                <a:latin typeface="Arial MT"/>
                <a:cs typeface="Arial MT"/>
              </a:rPr>
              <a:t>"s"</a:t>
            </a:r>
            <a:r>
              <a:rPr sz="1600" spc="-25" dirty="0">
                <a:solidFill>
                  <a:srgbClr val="353740"/>
                </a:solidFill>
                <a:latin typeface="Arial MT"/>
                <a:cs typeface="Arial MT"/>
              </a:rPr>
              <a:t> </a:t>
            </a:r>
            <a:r>
              <a:rPr sz="1600" spc="-10" dirty="0">
                <a:solidFill>
                  <a:srgbClr val="353740"/>
                </a:solidFill>
                <a:latin typeface="Arial MT"/>
                <a:cs typeface="Arial MT"/>
              </a:rPr>
              <a:t>leads </a:t>
            </a:r>
            <a:r>
              <a:rPr sz="1600" dirty="0">
                <a:solidFill>
                  <a:srgbClr val="353740"/>
                </a:solidFill>
                <a:latin typeface="Arial MT"/>
                <a:cs typeface="Arial MT"/>
              </a:rPr>
              <a:t>to</a:t>
            </a:r>
            <a:r>
              <a:rPr sz="1600" spc="-30" dirty="0">
                <a:solidFill>
                  <a:srgbClr val="353740"/>
                </a:solidFill>
                <a:latin typeface="Arial MT"/>
                <a:cs typeface="Arial MT"/>
              </a:rPr>
              <a:t> </a:t>
            </a:r>
            <a:r>
              <a:rPr sz="1600" dirty="0">
                <a:solidFill>
                  <a:srgbClr val="353740"/>
                </a:solidFill>
                <a:latin typeface="Arial MT"/>
                <a:cs typeface="Arial MT"/>
              </a:rPr>
              <a:t>"ls".</a:t>
            </a:r>
            <a:r>
              <a:rPr sz="1600" spc="-30" dirty="0">
                <a:solidFill>
                  <a:srgbClr val="353740"/>
                </a:solidFill>
                <a:latin typeface="Arial MT"/>
                <a:cs typeface="Arial MT"/>
              </a:rPr>
              <a:t> </a:t>
            </a:r>
            <a:r>
              <a:rPr sz="1600" dirty="0">
                <a:solidFill>
                  <a:srgbClr val="353740"/>
                </a:solidFill>
                <a:latin typeface="Arial MT"/>
                <a:cs typeface="Arial MT"/>
              </a:rPr>
              <a:t>so</a:t>
            </a:r>
            <a:r>
              <a:rPr sz="1600" spc="-30" dirty="0">
                <a:solidFill>
                  <a:srgbClr val="353740"/>
                </a:solidFill>
                <a:latin typeface="Arial MT"/>
                <a:cs typeface="Arial MT"/>
              </a:rPr>
              <a:t> </a:t>
            </a:r>
            <a:r>
              <a:rPr sz="1600" dirty="0">
                <a:solidFill>
                  <a:srgbClr val="353740"/>
                </a:solidFill>
                <a:latin typeface="Arial MT"/>
                <a:cs typeface="Arial MT"/>
              </a:rPr>
              <a:t>the</a:t>
            </a:r>
            <a:r>
              <a:rPr sz="1600" spc="-30" dirty="0">
                <a:solidFill>
                  <a:srgbClr val="353740"/>
                </a:solidFill>
                <a:latin typeface="Arial MT"/>
                <a:cs typeface="Arial MT"/>
              </a:rPr>
              <a:t> </a:t>
            </a:r>
            <a:r>
              <a:rPr sz="1600" dirty="0">
                <a:solidFill>
                  <a:srgbClr val="353740"/>
                </a:solidFill>
                <a:latin typeface="Arial MT"/>
                <a:cs typeface="Arial MT"/>
              </a:rPr>
              <a:t>output</a:t>
            </a:r>
            <a:r>
              <a:rPr sz="1600" spc="-30" dirty="0">
                <a:solidFill>
                  <a:srgbClr val="353740"/>
                </a:solidFill>
                <a:latin typeface="Arial MT"/>
                <a:cs typeface="Arial MT"/>
              </a:rPr>
              <a:t> </a:t>
            </a:r>
            <a:r>
              <a:rPr sz="1600" dirty="0">
                <a:solidFill>
                  <a:srgbClr val="353740"/>
                </a:solidFill>
                <a:latin typeface="Arial MT"/>
                <a:cs typeface="Arial MT"/>
              </a:rPr>
              <a:t>is</a:t>
            </a:r>
            <a:r>
              <a:rPr sz="1600" spc="-30" dirty="0">
                <a:solidFill>
                  <a:srgbClr val="353740"/>
                </a:solidFill>
                <a:latin typeface="Arial MT"/>
                <a:cs typeface="Arial MT"/>
              </a:rPr>
              <a:t> </a:t>
            </a:r>
            <a:r>
              <a:rPr sz="1600" spc="-10" dirty="0">
                <a:solidFill>
                  <a:srgbClr val="353740"/>
                </a:solidFill>
                <a:latin typeface="Arial MT"/>
                <a:cs typeface="Arial MT"/>
              </a:rPr>
              <a:t>"ls".</a:t>
            </a:r>
            <a:endParaRPr sz="1600">
              <a:latin typeface="Arial MT"/>
              <a:cs typeface="Arial MT"/>
            </a:endParaRPr>
          </a:p>
          <a:p>
            <a:pPr>
              <a:lnSpc>
                <a:spcPct val="100000"/>
              </a:lnSpc>
              <a:spcBef>
                <a:spcPts val="655"/>
              </a:spcBef>
            </a:pPr>
            <a:endParaRPr sz="1600">
              <a:latin typeface="Arial MT"/>
              <a:cs typeface="Arial MT"/>
            </a:endParaRPr>
          </a:p>
          <a:p>
            <a:pPr marL="12700">
              <a:lnSpc>
                <a:spcPct val="100000"/>
              </a:lnSpc>
              <a:spcBef>
                <a:spcPts val="5"/>
              </a:spcBef>
            </a:pPr>
            <a:r>
              <a:rPr sz="1600" dirty="0">
                <a:solidFill>
                  <a:srgbClr val="353740"/>
                </a:solidFill>
                <a:latin typeface="Arial MT"/>
                <a:cs typeface="Arial MT"/>
              </a:rPr>
              <a:t>Q:</a:t>
            </a:r>
            <a:r>
              <a:rPr sz="1600" spc="-20" dirty="0">
                <a:solidFill>
                  <a:srgbClr val="353740"/>
                </a:solidFill>
                <a:latin typeface="Arial MT"/>
                <a:cs typeface="Arial MT"/>
              </a:rPr>
              <a:t> </a:t>
            </a:r>
            <a:r>
              <a:rPr sz="1600" dirty="0">
                <a:solidFill>
                  <a:srgbClr val="353740"/>
                </a:solidFill>
                <a:latin typeface="Arial MT"/>
                <a:cs typeface="Arial MT"/>
              </a:rPr>
              <a:t>“Barack</a:t>
            </a:r>
            <a:r>
              <a:rPr sz="1600" spc="-15" dirty="0">
                <a:solidFill>
                  <a:srgbClr val="353740"/>
                </a:solidFill>
                <a:latin typeface="Arial MT"/>
                <a:cs typeface="Arial MT"/>
              </a:rPr>
              <a:t> </a:t>
            </a:r>
            <a:r>
              <a:rPr sz="1600" spc="-10" dirty="0">
                <a:solidFill>
                  <a:srgbClr val="353740"/>
                </a:solidFill>
                <a:latin typeface="Arial MT"/>
                <a:cs typeface="Arial MT"/>
              </a:rPr>
              <a:t>Obama"</a:t>
            </a:r>
            <a:endParaRPr sz="1600">
              <a:latin typeface="Arial MT"/>
              <a:cs typeface="Arial MT"/>
            </a:endParaRPr>
          </a:p>
        </p:txBody>
      </p:sp>
      <p:sp>
        <p:nvSpPr>
          <p:cNvPr id="9" name="object 9"/>
          <p:cNvSpPr txBox="1"/>
          <p:nvPr/>
        </p:nvSpPr>
        <p:spPr>
          <a:xfrm>
            <a:off x="384725" y="3843465"/>
            <a:ext cx="217170" cy="269240"/>
          </a:xfrm>
          <a:prstGeom prst="rect">
            <a:avLst/>
          </a:prstGeom>
        </p:spPr>
        <p:txBody>
          <a:bodyPr vert="horz" wrap="square" lIns="0" tIns="12700" rIns="0" bIns="0" rtlCol="0">
            <a:spAutoFit/>
          </a:bodyPr>
          <a:lstStyle/>
          <a:p>
            <a:pPr marL="12700">
              <a:lnSpc>
                <a:spcPct val="100000"/>
              </a:lnSpc>
              <a:spcBef>
                <a:spcPts val="100"/>
              </a:spcBef>
            </a:pPr>
            <a:r>
              <a:rPr sz="1600" spc="-25" dirty="0">
                <a:solidFill>
                  <a:srgbClr val="353740"/>
                </a:solidFill>
                <a:latin typeface="Arial MT"/>
                <a:cs typeface="Arial MT"/>
              </a:rPr>
              <a:t>A:</a:t>
            </a:r>
            <a:endParaRPr sz="1600">
              <a:latin typeface="Arial MT"/>
              <a:cs typeface="Arial MT"/>
            </a:endParaRPr>
          </a:p>
        </p:txBody>
      </p:sp>
      <p:sp>
        <p:nvSpPr>
          <p:cNvPr id="10" name="object 10"/>
          <p:cNvSpPr txBox="1"/>
          <p:nvPr/>
        </p:nvSpPr>
        <p:spPr>
          <a:xfrm>
            <a:off x="645808" y="3864293"/>
            <a:ext cx="7708265" cy="243840"/>
          </a:xfrm>
          <a:prstGeom prst="rect">
            <a:avLst/>
          </a:prstGeom>
          <a:solidFill>
            <a:srgbClr val="00FF00"/>
          </a:solidFill>
        </p:spPr>
        <p:txBody>
          <a:bodyPr vert="horz" wrap="square" lIns="0" tIns="0" rIns="0" bIns="0" rtlCol="0">
            <a:spAutoFit/>
          </a:bodyPr>
          <a:lstStyle/>
          <a:p>
            <a:pPr>
              <a:lnSpc>
                <a:spcPts val="1855"/>
              </a:lnSpc>
            </a:pPr>
            <a:r>
              <a:rPr sz="1600" dirty="0">
                <a:solidFill>
                  <a:srgbClr val="353740"/>
                </a:solidFill>
                <a:latin typeface="Arial MT"/>
                <a:cs typeface="Arial MT"/>
              </a:rPr>
              <a:t>the</a:t>
            </a:r>
            <a:r>
              <a:rPr sz="1600" spc="-30" dirty="0">
                <a:solidFill>
                  <a:srgbClr val="353740"/>
                </a:solidFill>
                <a:latin typeface="Arial MT"/>
                <a:cs typeface="Arial MT"/>
              </a:rPr>
              <a:t> </a:t>
            </a:r>
            <a:r>
              <a:rPr sz="1600" dirty="0">
                <a:solidFill>
                  <a:srgbClr val="353740"/>
                </a:solidFill>
                <a:latin typeface="Arial MT"/>
                <a:cs typeface="Arial MT"/>
              </a:rPr>
              <a:t>last</a:t>
            </a:r>
            <a:r>
              <a:rPr sz="1600" spc="-30" dirty="0">
                <a:solidFill>
                  <a:srgbClr val="353740"/>
                </a:solidFill>
                <a:latin typeface="Arial MT"/>
                <a:cs typeface="Arial MT"/>
              </a:rPr>
              <a:t> </a:t>
            </a:r>
            <a:r>
              <a:rPr sz="1600" dirty="0">
                <a:solidFill>
                  <a:srgbClr val="353740"/>
                </a:solidFill>
                <a:latin typeface="Arial MT"/>
                <a:cs typeface="Arial MT"/>
              </a:rPr>
              <a:t>letter</a:t>
            </a:r>
            <a:r>
              <a:rPr sz="1600" spc="-25" dirty="0">
                <a:solidFill>
                  <a:srgbClr val="353740"/>
                </a:solidFill>
                <a:latin typeface="Arial MT"/>
                <a:cs typeface="Arial MT"/>
              </a:rPr>
              <a:t> </a:t>
            </a:r>
            <a:r>
              <a:rPr sz="1600" dirty="0">
                <a:solidFill>
                  <a:srgbClr val="353740"/>
                </a:solidFill>
                <a:latin typeface="Arial MT"/>
                <a:cs typeface="Arial MT"/>
              </a:rPr>
              <a:t>of</a:t>
            </a:r>
            <a:r>
              <a:rPr sz="1600" spc="-30" dirty="0">
                <a:solidFill>
                  <a:srgbClr val="353740"/>
                </a:solidFill>
                <a:latin typeface="Arial MT"/>
                <a:cs typeface="Arial MT"/>
              </a:rPr>
              <a:t> </a:t>
            </a:r>
            <a:r>
              <a:rPr sz="1600" dirty="0">
                <a:solidFill>
                  <a:srgbClr val="353740"/>
                </a:solidFill>
                <a:latin typeface="Arial MT"/>
                <a:cs typeface="Arial MT"/>
              </a:rPr>
              <a:t>"Barack"</a:t>
            </a:r>
            <a:r>
              <a:rPr sz="1600" spc="-30" dirty="0">
                <a:solidFill>
                  <a:srgbClr val="353740"/>
                </a:solidFill>
                <a:latin typeface="Arial MT"/>
                <a:cs typeface="Arial MT"/>
              </a:rPr>
              <a:t> </a:t>
            </a:r>
            <a:r>
              <a:rPr sz="1600" dirty="0">
                <a:solidFill>
                  <a:srgbClr val="353740"/>
                </a:solidFill>
                <a:latin typeface="Arial MT"/>
                <a:cs typeface="Arial MT"/>
              </a:rPr>
              <a:t>is</a:t>
            </a:r>
            <a:r>
              <a:rPr sz="1600" spc="-25" dirty="0">
                <a:solidFill>
                  <a:srgbClr val="353740"/>
                </a:solidFill>
                <a:latin typeface="Arial MT"/>
                <a:cs typeface="Arial MT"/>
              </a:rPr>
              <a:t> </a:t>
            </a:r>
            <a:r>
              <a:rPr sz="1600" dirty="0">
                <a:solidFill>
                  <a:srgbClr val="353740"/>
                </a:solidFill>
                <a:latin typeface="Arial MT"/>
                <a:cs typeface="Arial MT"/>
              </a:rPr>
              <a:t>"k".</a:t>
            </a:r>
            <a:r>
              <a:rPr sz="1600" spc="-30" dirty="0">
                <a:solidFill>
                  <a:srgbClr val="353740"/>
                </a:solidFill>
                <a:latin typeface="Arial MT"/>
                <a:cs typeface="Arial MT"/>
              </a:rPr>
              <a:t> </a:t>
            </a:r>
            <a:r>
              <a:rPr sz="1600" dirty="0">
                <a:solidFill>
                  <a:srgbClr val="353740"/>
                </a:solidFill>
                <a:latin typeface="Arial MT"/>
                <a:cs typeface="Arial MT"/>
              </a:rPr>
              <a:t>the</a:t>
            </a:r>
            <a:r>
              <a:rPr sz="1600" spc="-30" dirty="0">
                <a:solidFill>
                  <a:srgbClr val="353740"/>
                </a:solidFill>
                <a:latin typeface="Arial MT"/>
                <a:cs typeface="Arial MT"/>
              </a:rPr>
              <a:t> </a:t>
            </a:r>
            <a:r>
              <a:rPr sz="1600" dirty="0">
                <a:solidFill>
                  <a:srgbClr val="353740"/>
                </a:solidFill>
                <a:latin typeface="Arial MT"/>
                <a:cs typeface="Arial MT"/>
              </a:rPr>
              <a:t>last</a:t>
            </a:r>
            <a:r>
              <a:rPr sz="1600" spc="-25" dirty="0">
                <a:solidFill>
                  <a:srgbClr val="353740"/>
                </a:solidFill>
                <a:latin typeface="Arial MT"/>
                <a:cs typeface="Arial MT"/>
              </a:rPr>
              <a:t> </a:t>
            </a:r>
            <a:r>
              <a:rPr sz="1600" dirty="0">
                <a:solidFill>
                  <a:srgbClr val="353740"/>
                </a:solidFill>
                <a:latin typeface="Arial MT"/>
                <a:cs typeface="Arial MT"/>
              </a:rPr>
              <a:t>letter</a:t>
            </a:r>
            <a:r>
              <a:rPr sz="1600" spc="-30" dirty="0">
                <a:solidFill>
                  <a:srgbClr val="353740"/>
                </a:solidFill>
                <a:latin typeface="Arial MT"/>
                <a:cs typeface="Arial MT"/>
              </a:rPr>
              <a:t> </a:t>
            </a:r>
            <a:r>
              <a:rPr sz="1600" dirty="0">
                <a:solidFill>
                  <a:srgbClr val="353740"/>
                </a:solidFill>
                <a:latin typeface="Arial MT"/>
                <a:cs typeface="Arial MT"/>
              </a:rPr>
              <a:t>of</a:t>
            </a:r>
            <a:r>
              <a:rPr sz="1600" spc="-30" dirty="0">
                <a:solidFill>
                  <a:srgbClr val="353740"/>
                </a:solidFill>
                <a:latin typeface="Arial MT"/>
                <a:cs typeface="Arial MT"/>
              </a:rPr>
              <a:t> </a:t>
            </a:r>
            <a:r>
              <a:rPr sz="1600" dirty="0">
                <a:solidFill>
                  <a:srgbClr val="353740"/>
                </a:solidFill>
                <a:latin typeface="Arial MT"/>
                <a:cs typeface="Arial MT"/>
              </a:rPr>
              <a:t>"Obama"</a:t>
            </a:r>
            <a:r>
              <a:rPr sz="1600" spc="-25" dirty="0">
                <a:solidFill>
                  <a:srgbClr val="353740"/>
                </a:solidFill>
                <a:latin typeface="Arial MT"/>
                <a:cs typeface="Arial MT"/>
              </a:rPr>
              <a:t> </a:t>
            </a:r>
            <a:r>
              <a:rPr sz="1600" dirty="0">
                <a:solidFill>
                  <a:srgbClr val="353740"/>
                </a:solidFill>
                <a:latin typeface="Arial MT"/>
                <a:cs typeface="Arial MT"/>
              </a:rPr>
              <a:t>is</a:t>
            </a:r>
            <a:r>
              <a:rPr sz="1600" spc="-30" dirty="0">
                <a:solidFill>
                  <a:srgbClr val="353740"/>
                </a:solidFill>
                <a:latin typeface="Arial MT"/>
                <a:cs typeface="Arial MT"/>
              </a:rPr>
              <a:t> </a:t>
            </a:r>
            <a:r>
              <a:rPr sz="1600" dirty="0">
                <a:solidFill>
                  <a:srgbClr val="353740"/>
                </a:solidFill>
                <a:latin typeface="Arial MT"/>
                <a:cs typeface="Arial MT"/>
              </a:rPr>
              <a:t>"a".</a:t>
            </a:r>
            <a:r>
              <a:rPr sz="1600" spc="-30" dirty="0">
                <a:solidFill>
                  <a:srgbClr val="353740"/>
                </a:solidFill>
                <a:latin typeface="Arial MT"/>
                <a:cs typeface="Arial MT"/>
              </a:rPr>
              <a:t> </a:t>
            </a:r>
            <a:r>
              <a:rPr sz="1600" dirty="0">
                <a:solidFill>
                  <a:srgbClr val="353740"/>
                </a:solidFill>
                <a:latin typeface="Arial MT"/>
                <a:cs typeface="Arial MT"/>
              </a:rPr>
              <a:t>Concatenating</a:t>
            </a:r>
            <a:r>
              <a:rPr sz="1600" spc="-25" dirty="0">
                <a:solidFill>
                  <a:srgbClr val="353740"/>
                </a:solidFill>
                <a:latin typeface="Arial MT"/>
                <a:cs typeface="Arial MT"/>
              </a:rPr>
              <a:t> </a:t>
            </a:r>
            <a:r>
              <a:rPr sz="1600" dirty="0">
                <a:solidFill>
                  <a:srgbClr val="353740"/>
                </a:solidFill>
                <a:latin typeface="Arial MT"/>
                <a:cs typeface="Arial MT"/>
              </a:rPr>
              <a:t>"k",</a:t>
            </a:r>
            <a:r>
              <a:rPr sz="1600" spc="-30" dirty="0">
                <a:solidFill>
                  <a:srgbClr val="353740"/>
                </a:solidFill>
                <a:latin typeface="Arial MT"/>
                <a:cs typeface="Arial MT"/>
              </a:rPr>
              <a:t> </a:t>
            </a:r>
            <a:r>
              <a:rPr sz="1600" spc="-25" dirty="0">
                <a:solidFill>
                  <a:srgbClr val="353740"/>
                </a:solidFill>
                <a:latin typeface="Arial MT"/>
                <a:cs typeface="Arial MT"/>
              </a:rPr>
              <a:t>"a"</a:t>
            </a:r>
            <a:endParaRPr sz="1600">
              <a:latin typeface="Arial MT"/>
              <a:cs typeface="Arial MT"/>
            </a:endParaRPr>
          </a:p>
        </p:txBody>
      </p:sp>
      <p:sp>
        <p:nvSpPr>
          <p:cNvPr id="11" name="object 11"/>
          <p:cNvSpPr/>
          <p:nvPr/>
        </p:nvSpPr>
        <p:spPr>
          <a:xfrm>
            <a:off x="397425" y="4144709"/>
            <a:ext cx="3089275" cy="243840"/>
          </a:xfrm>
          <a:custGeom>
            <a:avLst/>
            <a:gdLst/>
            <a:ahLst/>
            <a:cxnLst/>
            <a:rect l="l" t="t" r="r" b="b"/>
            <a:pathLst>
              <a:path w="3089275" h="243839">
                <a:moveTo>
                  <a:pt x="3089118" y="243840"/>
                </a:moveTo>
                <a:lnTo>
                  <a:pt x="0" y="243840"/>
                </a:lnTo>
                <a:lnTo>
                  <a:pt x="0" y="0"/>
                </a:lnTo>
                <a:lnTo>
                  <a:pt x="3089118" y="0"/>
                </a:lnTo>
                <a:lnTo>
                  <a:pt x="3089118" y="243840"/>
                </a:lnTo>
                <a:close/>
              </a:path>
            </a:pathLst>
          </a:custGeom>
          <a:solidFill>
            <a:srgbClr val="00FF00"/>
          </a:solidFill>
        </p:spPr>
        <p:txBody>
          <a:bodyPr wrap="square" lIns="0" tIns="0" rIns="0" bIns="0" rtlCol="0"/>
          <a:lstStyle/>
          <a:p>
            <a:endParaRPr/>
          </a:p>
        </p:txBody>
      </p:sp>
      <p:sp>
        <p:nvSpPr>
          <p:cNvPr id="12" name="object 12"/>
          <p:cNvSpPr txBox="1"/>
          <p:nvPr/>
        </p:nvSpPr>
        <p:spPr>
          <a:xfrm>
            <a:off x="384725" y="4123881"/>
            <a:ext cx="3111500" cy="269240"/>
          </a:xfrm>
          <a:prstGeom prst="rect">
            <a:avLst/>
          </a:prstGeom>
        </p:spPr>
        <p:txBody>
          <a:bodyPr vert="horz" wrap="square" lIns="0" tIns="12700" rIns="0" bIns="0" rtlCol="0">
            <a:spAutoFit/>
          </a:bodyPr>
          <a:lstStyle/>
          <a:p>
            <a:pPr marL="12700">
              <a:lnSpc>
                <a:spcPct val="100000"/>
              </a:lnSpc>
              <a:spcBef>
                <a:spcPts val="100"/>
              </a:spcBef>
            </a:pPr>
            <a:r>
              <a:rPr sz="1600" dirty="0">
                <a:solidFill>
                  <a:srgbClr val="353740"/>
                </a:solidFill>
                <a:latin typeface="Arial MT"/>
                <a:cs typeface="Arial MT"/>
              </a:rPr>
              <a:t>leads</a:t>
            </a:r>
            <a:r>
              <a:rPr sz="1600" spc="-30" dirty="0">
                <a:solidFill>
                  <a:srgbClr val="353740"/>
                </a:solidFill>
                <a:latin typeface="Arial MT"/>
                <a:cs typeface="Arial MT"/>
              </a:rPr>
              <a:t> </a:t>
            </a:r>
            <a:r>
              <a:rPr sz="1600" dirty="0">
                <a:solidFill>
                  <a:srgbClr val="353740"/>
                </a:solidFill>
                <a:latin typeface="Arial MT"/>
                <a:cs typeface="Arial MT"/>
              </a:rPr>
              <a:t>to</a:t>
            </a:r>
            <a:r>
              <a:rPr sz="1600" spc="-25" dirty="0">
                <a:solidFill>
                  <a:srgbClr val="353740"/>
                </a:solidFill>
                <a:latin typeface="Arial MT"/>
                <a:cs typeface="Arial MT"/>
              </a:rPr>
              <a:t> </a:t>
            </a:r>
            <a:r>
              <a:rPr sz="1600" dirty="0">
                <a:solidFill>
                  <a:srgbClr val="353740"/>
                </a:solidFill>
                <a:latin typeface="Arial MT"/>
                <a:cs typeface="Arial MT"/>
              </a:rPr>
              <a:t>"ka".</a:t>
            </a:r>
            <a:r>
              <a:rPr sz="1600" spc="-25" dirty="0">
                <a:solidFill>
                  <a:srgbClr val="353740"/>
                </a:solidFill>
                <a:latin typeface="Arial MT"/>
                <a:cs typeface="Arial MT"/>
              </a:rPr>
              <a:t> </a:t>
            </a:r>
            <a:r>
              <a:rPr sz="1600" dirty="0">
                <a:solidFill>
                  <a:srgbClr val="353740"/>
                </a:solidFill>
                <a:latin typeface="Arial MT"/>
                <a:cs typeface="Arial MT"/>
              </a:rPr>
              <a:t>so</a:t>
            </a:r>
            <a:r>
              <a:rPr sz="1600" spc="-25" dirty="0">
                <a:solidFill>
                  <a:srgbClr val="353740"/>
                </a:solidFill>
                <a:latin typeface="Arial MT"/>
                <a:cs typeface="Arial MT"/>
              </a:rPr>
              <a:t> </a:t>
            </a:r>
            <a:r>
              <a:rPr sz="1600" dirty="0">
                <a:solidFill>
                  <a:srgbClr val="353740"/>
                </a:solidFill>
                <a:latin typeface="Arial MT"/>
                <a:cs typeface="Arial MT"/>
              </a:rPr>
              <a:t>the</a:t>
            </a:r>
            <a:r>
              <a:rPr sz="1600" spc="-25" dirty="0">
                <a:solidFill>
                  <a:srgbClr val="353740"/>
                </a:solidFill>
                <a:latin typeface="Arial MT"/>
                <a:cs typeface="Arial MT"/>
              </a:rPr>
              <a:t> </a:t>
            </a:r>
            <a:r>
              <a:rPr sz="1600" dirty="0">
                <a:solidFill>
                  <a:srgbClr val="353740"/>
                </a:solidFill>
                <a:latin typeface="Arial MT"/>
                <a:cs typeface="Arial MT"/>
              </a:rPr>
              <a:t>output</a:t>
            </a:r>
            <a:r>
              <a:rPr sz="1600" spc="-25" dirty="0">
                <a:solidFill>
                  <a:srgbClr val="353740"/>
                </a:solidFill>
                <a:latin typeface="Arial MT"/>
                <a:cs typeface="Arial MT"/>
              </a:rPr>
              <a:t> </a:t>
            </a:r>
            <a:r>
              <a:rPr sz="1600" dirty="0">
                <a:solidFill>
                  <a:srgbClr val="353740"/>
                </a:solidFill>
                <a:latin typeface="Arial MT"/>
                <a:cs typeface="Arial MT"/>
              </a:rPr>
              <a:t>is</a:t>
            </a:r>
            <a:r>
              <a:rPr sz="1600" spc="-30" dirty="0">
                <a:solidFill>
                  <a:srgbClr val="353740"/>
                </a:solidFill>
                <a:latin typeface="Arial MT"/>
                <a:cs typeface="Arial MT"/>
              </a:rPr>
              <a:t> </a:t>
            </a:r>
            <a:r>
              <a:rPr sz="1600" spc="-10" dirty="0">
                <a:solidFill>
                  <a:srgbClr val="353740"/>
                </a:solidFill>
                <a:latin typeface="Arial MT"/>
                <a:cs typeface="Arial MT"/>
              </a:rPr>
              <a:t>"ka".</a:t>
            </a:r>
            <a:endParaRPr sz="1600">
              <a:latin typeface="Arial MT"/>
              <a:cs typeface="Arial MT"/>
            </a:endParaRPr>
          </a:p>
        </p:txBody>
      </p:sp>
      <p:sp>
        <p:nvSpPr>
          <p:cNvPr id="13" name="object 13"/>
          <p:cNvSpPr txBox="1"/>
          <p:nvPr/>
        </p:nvSpPr>
        <p:spPr>
          <a:xfrm>
            <a:off x="5967250" y="2000540"/>
            <a:ext cx="871855" cy="330200"/>
          </a:xfrm>
          <a:prstGeom prst="rect">
            <a:avLst/>
          </a:prstGeom>
        </p:spPr>
        <p:txBody>
          <a:bodyPr vert="horz" wrap="square" lIns="0" tIns="12700" rIns="0" bIns="0" rtlCol="0">
            <a:spAutoFit/>
          </a:bodyPr>
          <a:lstStyle/>
          <a:p>
            <a:pPr marL="12700">
              <a:lnSpc>
                <a:spcPct val="100000"/>
              </a:lnSpc>
              <a:spcBef>
                <a:spcPts val="100"/>
              </a:spcBef>
            </a:pPr>
            <a:r>
              <a:rPr sz="2000" spc="-10" dirty="0">
                <a:solidFill>
                  <a:srgbClr val="FF0000"/>
                </a:solidFill>
                <a:latin typeface="Arial MT"/>
                <a:cs typeface="Arial MT"/>
              </a:rPr>
              <a:t>thought</a:t>
            </a:r>
            <a:endParaRPr sz="2000">
              <a:latin typeface="Arial MT"/>
              <a:cs typeface="Arial MT"/>
            </a:endParaRPr>
          </a:p>
        </p:txBody>
      </p:sp>
      <p:sp>
        <p:nvSpPr>
          <p:cNvPr id="17" name="Google Shape;138;g1501cc781cf_0_0">
            <a:extLst>
              <a:ext uri="{FF2B5EF4-FFF2-40B4-BE49-F238E27FC236}">
                <a16:creationId xmlns:a16="http://schemas.microsoft.com/office/drawing/2014/main" id="{25215AC2-42F7-8324-11A7-65525F9C9B89}"/>
              </a:ext>
            </a:extLst>
          </p:cNvPr>
          <p:cNvSpPr txBox="1"/>
          <p:nvPr/>
        </p:nvSpPr>
        <p:spPr>
          <a:xfrm>
            <a:off x="2586780" y="4865004"/>
            <a:ext cx="349823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dirty="0">
                <a:solidFill>
                  <a:schemeClr val="tx1">
                    <a:lumMod val="50000"/>
                    <a:lumOff val="50000"/>
                  </a:schemeClr>
                </a:solidFill>
                <a:latin typeface="Corbel"/>
                <a:ea typeface="Corbel"/>
                <a:cs typeface="Corbel"/>
                <a:sym typeface="Corbel"/>
              </a:rPr>
              <a:t>[</a:t>
            </a:r>
            <a:r>
              <a:rPr lang="en-US" sz="900" dirty="0">
                <a:solidFill>
                  <a:schemeClr val="tx1">
                    <a:lumMod val="50000"/>
                    <a:lumOff val="50000"/>
                  </a:schemeClr>
                </a:solidFill>
                <a:latin typeface="Corbel"/>
                <a:ea typeface="Corbel"/>
                <a:cs typeface="Corbel"/>
                <a:sym typeface="Corbel"/>
              </a:rPr>
              <a:t>Denny Zhou</a:t>
            </a:r>
            <a:r>
              <a:rPr lang="en" sz="900" dirty="0">
                <a:solidFill>
                  <a:schemeClr val="tx1">
                    <a:lumMod val="50000"/>
                    <a:lumOff val="50000"/>
                  </a:schemeClr>
                </a:solidFill>
                <a:latin typeface="Corbel"/>
                <a:ea typeface="Corbel"/>
                <a:cs typeface="Corbel"/>
                <a:sym typeface="Corbel"/>
              </a:rPr>
              <a:t>]</a:t>
            </a:r>
            <a:endParaRPr sz="900" dirty="0">
              <a:solidFill>
                <a:schemeClr val="tx1">
                  <a:lumMod val="50000"/>
                  <a:lumOff val="50000"/>
                </a:schemeClr>
              </a:solidFill>
              <a:latin typeface="Corbel"/>
              <a:ea typeface="Corbel"/>
              <a:cs typeface="Corbel"/>
              <a:sym typeface="Corbe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455442" y="1286902"/>
            <a:ext cx="3303071" cy="2094030"/>
          </a:xfrm>
          <a:prstGeom prst="rect">
            <a:avLst/>
          </a:prstGeom>
        </p:spPr>
      </p:pic>
      <p:sp>
        <p:nvSpPr>
          <p:cNvPr id="23" name="Title 22">
            <a:extLst>
              <a:ext uri="{FF2B5EF4-FFF2-40B4-BE49-F238E27FC236}">
                <a16:creationId xmlns:a16="http://schemas.microsoft.com/office/drawing/2014/main" id="{35157D35-EEBC-489A-1C56-D33225476A47}"/>
              </a:ext>
            </a:extLst>
          </p:cNvPr>
          <p:cNvSpPr>
            <a:spLocks noGrp="1"/>
          </p:cNvSpPr>
          <p:nvPr>
            <p:ph type="title"/>
          </p:nvPr>
        </p:nvSpPr>
        <p:spPr/>
        <p:txBody>
          <a:bodyPr>
            <a:normAutofit/>
          </a:bodyPr>
          <a:lstStyle/>
          <a:p>
            <a:r>
              <a:rPr lang="en-US" sz="2800" spc="-65" dirty="0" err="1"/>
              <a:t>CoT</a:t>
            </a:r>
            <a:r>
              <a:rPr lang="en-US" sz="2800" spc="-65" dirty="0"/>
              <a:t>:</a:t>
            </a:r>
            <a:r>
              <a:rPr lang="en-US" sz="2800" spc="-135" dirty="0"/>
              <a:t> </a:t>
            </a:r>
            <a:r>
              <a:rPr lang="en-US" sz="2800" dirty="0"/>
              <a:t>Adding</a:t>
            </a:r>
            <a:r>
              <a:rPr lang="en-US" sz="2800" spc="5" dirty="0"/>
              <a:t> </a:t>
            </a:r>
            <a:r>
              <a:rPr lang="en-US" sz="2800" dirty="0"/>
              <a:t>“thought”</a:t>
            </a:r>
            <a:r>
              <a:rPr lang="en-US" sz="2800" spc="10" dirty="0"/>
              <a:t> </a:t>
            </a:r>
            <a:r>
              <a:rPr lang="en-US" sz="2800" dirty="0"/>
              <a:t>before</a:t>
            </a:r>
            <a:r>
              <a:rPr lang="en-US" sz="2800" spc="5" dirty="0"/>
              <a:t> </a:t>
            </a:r>
            <a:r>
              <a:rPr lang="en-US" sz="2800" spc="-10" dirty="0"/>
              <a:t>“answer”</a:t>
            </a:r>
            <a:endParaRPr lang="en-US" dirty="0"/>
          </a:p>
        </p:txBody>
      </p:sp>
      <p:sp>
        <p:nvSpPr>
          <p:cNvPr id="2" name="Text Placeholder 1">
            <a:extLst>
              <a:ext uri="{FF2B5EF4-FFF2-40B4-BE49-F238E27FC236}">
                <a16:creationId xmlns:a16="http://schemas.microsoft.com/office/drawing/2014/main" id="{63ABC513-BD66-F139-6C90-C93239D95DDB}"/>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142187761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455442" y="1257194"/>
            <a:ext cx="6765290" cy="2124075"/>
            <a:chOff x="1036467" y="838094"/>
            <a:chExt cx="6765290" cy="2124075"/>
          </a:xfrm>
        </p:grpSpPr>
        <p:pic>
          <p:nvPicPr>
            <p:cNvPr id="4" name="object 4"/>
            <p:cNvPicPr/>
            <p:nvPr/>
          </p:nvPicPr>
          <p:blipFill>
            <a:blip r:embed="rId2" cstate="print"/>
            <a:stretch>
              <a:fillRect/>
            </a:stretch>
          </p:blipFill>
          <p:spPr>
            <a:xfrm>
              <a:off x="1036467" y="867802"/>
              <a:ext cx="3303071" cy="2094030"/>
            </a:xfrm>
            <a:prstGeom prst="rect">
              <a:avLst/>
            </a:prstGeom>
          </p:spPr>
        </p:pic>
        <p:pic>
          <p:nvPicPr>
            <p:cNvPr id="5" name="object 5"/>
            <p:cNvPicPr/>
            <p:nvPr/>
          </p:nvPicPr>
          <p:blipFill>
            <a:blip r:embed="rId3" cstate="print"/>
            <a:stretch>
              <a:fillRect/>
            </a:stretch>
          </p:blipFill>
          <p:spPr>
            <a:xfrm>
              <a:off x="4377574" y="838094"/>
              <a:ext cx="3423974" cy="2078845"/>
            </a:xfrm>
            <a:prstGeom prst="rect">
              <a:avLst/>
            </a:prstGeom>
          </p:spPr>
        </p:pic>
      </p:grpSp>
      <p:sp>
        <p:nvSpPr>
          <p:cNvPr id="12" name="object 12"/>
          <p:cNvSpPr txBox="1"/>
          <p:nvPr/>
        </p:nvSpPr>
        <p:spPr>
          <a:xfrm>
            <a:off x="7493575" y="1832378"/>
            <a:ext cx="1299758" cy="382156"/>
          </a:xfrm>
          <a:prstGeom prst="rect">
            <a:avLst/>
          </a:prstGeom>
        </p:spPr>
        <p:txBody>
          <a:bodyPr vert="horz" wrap="square" lIns="0" tIns="12700" rIns="0" bIns="0" rtlCol="0">
            <a:spAutoFit/>
          </a:bodyPr>
          <a:lstStyle/>
          <a:p>
            <a:pPr marL="12700" algn="ctr">
              <a:lnSpc>
                <a:spcPct val="100000"/>
              </a:lnSpc>
              <a:spcBef>
                <a:spcPts val="100"/>
              </a:spcBef>
            </a:pPr>
            <a:r>
              <a:rPr lang="en-US" sz="1200" b="1" spc="-5" dirty="0">
                <a:solidFill>
                  <a:srgbClr val="37761C"/>
                </a:solidFill>
                <a:latin typeface="Corbel" panose="020B0503020204020204" pitchFamily="34" charset="0"/>
                <a:cs typeface="Times New Roman"/>
              </a:rPr>
              <a:t>Step-by-step</a:t>
            </a:r>
            <a:r>
              <a:rPr sz="1200" b="1" spc="-25" dirty="0">
                <a:solidFill>
                  <a:srgbClr val="37761C"/>
                </a:solidFill>
                <a:latin typeface="Corbel" panose="020B0503020204020204" pitchFamily="34" charset="0"/>
                <a:cs typeface="Times New Roman"/>
              </a:rPr>
              <a:t> </a:t>
            </a:r>
            <a:r>
              <a:rPr lang="en-US" sz="1200" b="1" spc="-5" dirty="0">
                <a:solidFill>
                  <a:srgbClr val="37761C"/>
                </a:solidFill>
                <a:latin typeface="Corbel" panose="020B0503020204020204" pitchFamily="34" charset="0"/>
                <a:cs typeface="Times New Roman"/>
              </a:rPr>
              <a:t>demonstration</a:t>
            </a:r>
            <a:endParaRPr sz="1200" dirty="0">
              <a:latin typeface="Corbel" panose="020B0503020204020204" pitchFamily="34" charset="0"/>
              <a:cs typeface="Times New Roman"/>
            </a:endParaRPr>
          </a:p>
        </p:txBody>
      </p:sp>
      <p:sp>
        <p:nvSpPr>
          <p:cNvPr id="13" name="object 13"/>
          <p:cNvSpPr txBox="1"/>
          <p:nvPr/>
        </p:nvSpPr>
        <p:spPr>
          <a:xfrm>
            <a:off x="7441450" y="2936679"/>
            <a:ext cx="1628975" cy="197490"/>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3C78D8"/>
                </a:solidFill>
                <a:latin typeface="Corbel" panose="020B0503020204020204" pitchFamily="34" charset="0"/>
                <a:cs typeface="Times New Roman"/>
              </a:rPr>
              <a:t>Step-by-ste</a:t>
            </a:r>
            <a:r>
              <a:rPr sz="1200" b="1" dirty="0">
                <a:solidFill>
                  <a:srgbClr val="3C78D8"/>
                </a:solidFill>
                <a:latin typeface="Corbel" panose="020B0503020204020204" pitchFamily="34" charset="0"/>
                <a:cs typeface="Times New Roman"/>
              </a:rPr>
              <a:t>p</a:t>
            </a:r>
            <a:r>
              <a:rPr sz="1200" b="1" spc="-70" dirty="0">
                <a:solidFill>
                  <a:srgbClr val="3C78D8"/>
                </a:solidFill>
                <a:latin typeface="Corbel" panose="020B0503020204020204" pitchFamily="34" charset="0"/>
                <a:cs typeface="Times New Roman"/>
              </a:rPr>
              <a:t> </a:t>
            </a:r>
            <a:r>
              <a:rPr sz="1200" b="1" spc="-5" dirty="0">
                <a:solidFill>
                  <a:srgbClr val="3C78D8"/>
                </a:solidFill>
                <a:latin typeface="Corbel" panose="020B0503020204020204" pitchFamily="34" charset="0"/>
                <a:cs typeface="Times New Roman"/>
              </a:rPr>
              <a:t>Answer</a:t>
            </a:r>
            <a:endParaRPr sz="1200" dirty="0">
              <a:latin typeface="Corbel" panose="020B0503020204020204" pitchFamily="34" charset="0"/>
              <a:cs typeface="Times New Roman"/>
            </a:endParaRPr>
          </a:p>
        </p:txBody>
      </p:sp>
      <p:sp>
        <p:nvSpPr>
          <p:cNvPr id="17" name="object 17"/>
          <p:cNvSpPr txBox="1"/>
          <p:nvPr/>
        </p:nvSpPr>
        <p:spPr>
          <a:xfrm>
            <a:off x="6058724" y="1207404"/>
            <a:ext cx="1363676" cy="197490"/>
          </a:xfrm>
          <a:prstGeom prst="rect">
            <a:avLst/>
          </a:prstGeom>
        </p:spPr>
        <p:txBody>
          <a:bodyPr vert="horz" wrap="square" lIns="0" tIns="12700" rIns="0" bIns="0" rtlCol="0">
            <a:spAutoFit/>
          </a:bodyPr>
          <a:lstStyle/>
          <a:p>
            <a:pPr marL="12700">
              <a:lnSpc>
                <a:spcPct val="100000"/>
              </a:lnSpc>
              <a:spcBef>
                <a:spcPts val="100"/>
              </a:spcBef>
            </a:pPr>
            <a:r>
              <a:rPr sz="1200" spc="-30" dirty="0">
                <a:latin typeface="Corbel" panose="020B0503020204020204" pitchFamily="34" charset="0"/>
                <a:cs typeface="MS UI Gothic"/>
              </a:rPr>
              <a:t>（</a:t>
            </a:r>
            <a:r>
              <a:rPr sz="1200" spc="-30" dirty="0">
                <a:latin typeface="Corbel" panose="020B0503020204020204" pitchFamily="34" charset="0"/>
                <a:cs typeface="Times New Roman"/>
              </a:rPr>
              <a:t>Wei</a:t>
            </a:r>
            <a:r>
              <a:rPr sz="1200" spc="-25" dirty="0">
                <a:latin typeface="Corbel" panose="020B0503020204020204" pitchFamily="34" charset="0"/>
                <a:cs typeface="Times New Roman"/>
              </a:rPr>
              <a:t> </a:t>
            </a:r>
            <a:r>
              <a:rPr sz="1200" spc="-5" dirty="0">
                <a:latin typeface="Corbel" panose="020B0503020204020204" pitchFamily="34" charset="0"/>
                <a:cs typeface="Times New Roman"/>
              </a:rPr>
              <a:t>et</a:t>
            </a:r>
            <a:r>
              <a:rPr sz="1200" spc="-20" dirty="0">
                <a:latin typeface="Corbel" panose="020B0503020204020204" pitchFamily="34" charset="0"/>
                <a:cs typeface="Times New Roman"/>
              </a:rPr>
              <a:t> </a:t>
            </a:r>
            <a:r>
              <a:rPr sz="1200" spc="-5" dirty="0">
                <a:latin typeface="Corbel" panose="020B0503020204020204" pitchFamily="34" charset="0"/>
                <a:cs typeface="Times New Roman"/>
              </a:rPr>
              <a:t>al.,</a:t>
            </a:r>
            <a:r>
              <a:rPr sz="1200" spc="-25" dirty="0">
                <a:latin typeface="Corbel" panose="020B0503020204020204" pitchFamily="34" charset="0"/>
                <a:cs typeface="Times New Roman"/>
              </a:rPr>
              <a:t> </a:t>
            </a:r>
            <a:r>
              <a:rPr sz="1200" dirty="0">
                <a:latin typeface="Corbel" panose="020B0503020204020204" pitchFamily="34" charset="0"/>
                <a:cs typeface="Times New Roman"/>
              </a:rPr>
              <a:t>2022</a:t>
            </a:r>
            <a:r>
              <a:rPr sz="1200" dirty="0">
                <a:latin typeface="Corbel" panose="020B0503020204020204" pitchFamily="34" charset="0"/>
                <a:cs typeface="MS UI Gothic"/>
              </a:rPr>
              <a:t>）</a:t>
            </a:r>
          </a:p>
        </p:txBody>
      </p:sp>
      <p:sp>
        <p:nvSpPr>
          <p:cNvPr id="19" name="object 19"/>
          <p:cNvSpPr/>
          <p:nvPr/>
        </p:nvSpPr>
        <p:spPr>
          <a:xfrm>
            <a:off x="3888975" y="1910775"/>
            <a:ext cx="3218180" cy="262890"/>
          </a:xfrm>
          <a:custGeom>
            <a:avLst/>
            <a:gdLst/>
            <a:ahLst/>
            <a:cxnLst/>
            <a:rect l="l" t="t" r="r" b="b"/>
            <a:pathLst>
              <a:path w="3218179" h="262889">
                <a:moveTo>
                  <a:pt x="3217799" y="262799"/>
                </a:moveTo>
                <a:lnTo>
                  <a:pt x="0" y="262799"/>
                </a:lnTo>
                <a:lnTo>
                  <a:pt x="0" y="0"/>
                </a:lnTo>
                <a:lnTo>
                  <a:pt x="3217799" y="0"/>
                </a:lnTo>
                <a:lnTo>
                  <a:pt x="3217799" y="262799"/>
                </a:lnTo>
                <a:close/>
              </a:path>
            </a:pathLst>
          </a:custGeom>
          <a:solidFill>
            <a:srgbClr val="FF0000">
              <a:alpha val="12149"/>
            </a:srgbClr>
          </a:solidFill>
        </p:spPr>
        <p:txBody>
          <a:bodyPr wrap="square" lIns="0" tIns="0" rIns="0" bIns="0" rtlCol="0"/>
          <a:lstStyle/>
          <a:p>
            <a:endParaRPr>
              <a:latin typeface="Corbel" panose="020B0503020204020204" pitchFamily="34" charset="0"/>
            </a:endParaRPr>
          </a:p>
        </p:txBody>
      </p:sp>
      <p:sp>
        <p:nvSpPr>
          <p:cNvPr id="23" name="Title 22">
            <a:extLst>
              <a:ext uri="{FF2B5EF4-FFF2-40B4-BE49-F238E27FC236}">
                <a16:creationId xmlns:a16="http://schemas.microsoft.com/office/drawing/2014/main" id="{35157D35-EEBC-489A-1C56-D33225476A47}"/>
              </a:ext>
            </a:extLst>
          </p:cNvPr>
          <p:cNvSpPr>
            <a:spLocks noGrp="1"/>
          </p:cNvSpPr>
          <p:nvPr>
            <p:ph type="title"/>
          </p:nvPr>
        </p:nvSpPr>
        <p:spPr/>
        <p:txBody>
          <a:bodyPr>
            <a:normAutofit/>
          </a:bodyPr>
          <a:lstStyle/>
          <a:p>
            <a:r>
              <a:rPr lang="en-US" sz="2800" spc="-65" dirty="0" err="1"/>
              <a:t>CoT</a:t>
            </a:r>
            <a:r>
              <a:rPr lang="en-US" sz="2800" spc="-65" dirty="0"/>
              <a:t>:</a:t>
            </a:r>
            <a:r>
              <a:rPr lang="en-US" sz="2800" spc="-135" dirty="0"/>
              <a:t> </a:t>
            </a:r>
            <a:r>
              <a:rPr lang="en-US" sz="2800" dirty="0"/>
              <a:t>Adding</a:t>
            </a:r>
            <a:r>
              <a:rPr lang="en-US" sz="2800" spc="5" dirty="0"/>
              <a:t> </a:t>
            </a:r>
            <a:r>
              <a:rPr lang="en-US" sz="2800" dirty="0"/>
              <a:t>“thought”</a:t>
            </a:r>
            <a:r>
              <a:rPr lang="en-US" sz="2800" spc="10" dirty="0"/>
              <a:t> </a:t>
            </a:r>
            <a:r>
              <a:rPr lang="en-US" sz="2800" dirty="0"/>
              <a:t>before</a:t>
            </a:r>
            <a:r>
              <a:rPr lang="en-US" sz="2800" spc="5" dirty="0"/>
              <a:t> </a:t>
            </a:r>
            <a:r>
              <a:rPr lang="en-US" sz="2800" spc="-10" dirty="0"/>
              <a:t>“answer”</a:t>
            </a:r>
            <a:endParaRPr lang="en-US" dirty="0"/>
          </a:p>
        </p:txBody>
      </p:sp>
      <p:sp>
        <p:nvSpPr>
          <p:cNvPr id="2" name="Text Placeholder 1">
            <a:extLst>
              <a:ext uri="{FF2B5EF4-FFF2-40B4-BE49-F238E27FC236}">
                <a16:creationId xmlns:a16="http://schemas.microsoft.com/office/drawing/2014/main" id="{F74609D3-5745-36FC-B4BA-E5A607F0E921}"/>
              </a:ext>
            </a:extLst>
          </p:cNvPr>
          <p:cNvSpPr>
            <a:spLocks noGrp="1"/>
          </p:cNvSpPr>
          <p:nvPr>
            <p:ph type="body" sz="quarter" idx="16"/>
          </p:nvPr>
        </p:nvSpPr>
        <p:spPr/>
        <p:txBody>
          <a:bodyPr/>
          <a:lstStyle/>
          <a:p>
            <a:endParaRPr lang="en-US" dirty="0"/>
          </a:p>
        </p:txBody>
      </p:sp>
      <p:sp>
        <p:nvSpPr>
          <p:cNvPr id="6" name="TextBox 5">
            <a:extLst>
              <a:ext uri="{FF2B5EF4-FFF2-40B4-BE49-F238E27FC236}">
                <a16:creationId xmlns:a16="http://schemas.microsoft.com/office/drawing/2014/main" id="{52C8F21B-BB44-2258-AE3D-B729502FBC2B}"/>
              </a:ext>
            </a:extLst>
          </p:cNvPr>
          <p:cNvSpPr txBox="1"/>
          <p:nvPr/>
        </p:nvSpPr>
        <p:spPr>
          <a:xfrm>
            <a:off x="4499282" y="3628572"/>
            <a:ext cx="2923118" cy="408623"/>
          </a:xfrm>
          <a:prstGeom prst="wedgeRoundRectCallout">
            <a:avLst>
              <a:gd name="adj1" fmla="val 9520"/>
              <a:gd name="adj2" fmla="val -95343"/>
              <a:gd name="adj3" fmla="val 16667"/>
            </a:avLst>
          </a:prstGeom>
          <a:solidFill>
            <a:schemeClr val="bg2">
              <a:lumMod val="20000"/>
              <a:lumOff val="80000"/>
            </a:schemeClr>
          </a:solidFill>
          <a:ln>
            <a:solidFill>
              <a:schemeClr val="accent1"/>
            </a:solidFill>
          </a:ln>
        </p:spPr>
        <p:txBody>
          <a:bodyPr wrap="square" lIns="0" tIns="0" rIns="0" bIns="0">
            <a:spAutoFit/>
          </a:bodyPr>
          <a:lstStyle/>
          <a:p>
            <a:pPr algn="ctr"/>
            <a:r>
              <a:rPr lang="en-US" sz="1200" dirty="0"/>
              <a:t>The use of</a:t>
            </a:r>
            <a:r>
              <a:rPr lang="en-US" sz="1200" spc="-114" dirty="0"/>
              <a:t> </a:t>
            </a:r>
            <a:r>
              <a:rPr lang="en-US" sz="1200" dirty="0"/>
              <a:t>natural</a:t>
            </a:r>
            <a:r>
              <a:rPr lang="en-US" sz="1200" spc="-110" dirty="0"/>
              <a:t> </a:t>
            </a:r>
            <a:r>
              <a:rPr lang="en-US" sz="1200" dirty="0"/>
              <a:t>language</a:t>
            </a:r>
            <a:r>
              <a:rPr lang="en-US" sz="1200" spc="-110" dirty="0"/>
              <a:t> </a:t>
            </a:r>
            <a:r>
              <a:rPr lang="en-US" sz="1200" dirty="0"/>
              <a:t>to</a:t>
            </a:r>
            <a:r>
              <a:rPr lang="en-US" sz="1200" spc="-110" dirty="0"/>
              <a:t> </a:t>
            </a:r>
            <a:r>
              <a:rPr lang="en-US" sz="1200" dirty="0"/>
              <a:t>describe</a:t>
            </a:r>
            <a:r>
              <a:rPr lang="en-US" sz="1200" spc="-110" dirty="0"/>
              <a:t> </a:t>
            </a:r>
            <a:r>
              <a:rPr lang="en-US" sz="1200" spc="-10" dirty="0"/>
              <a:t>rationales </a:t>
            </a:r>
            <a:r>
              <a:rPr lang="en-US" sz="1200" dirty="0"/>
              <a:t>is</a:t>
            </a:r>
            <a:r>
              <a:rPr lang="en-US" sz="1200" spc="-65" dirty="0"/>
              <a:t> </a:t>
            </a:r>
            <a:r>
              <a:rPr lang="en-US" sz="1200" dirty="0"/>
              <a:t>critical</a:t>
            </a:r>
            <a:r>
              <a:rPr lang="en-US" sz="1200" spc="-65" dirty="0"/>
              <a:t> </a:t>
            </a:r>
            <a:r>
              <a:rPr lang="en-US" sz="1200" dirty="0"/>
              <a:t>for</a:t>
            </a:r>
            <a:r>
              <a:rPr lang="en-US" sz="1200" spc="-60" dirty="0"/>
              <a:t> </a:t>
            </a:r>
            <a:r>
              <a:rPr lang="en-US" sz="1200" dirty="0"/>
              <a:t>the</a:t>
            </a:r>
            <a:r>
              <a:rPr lang="en-US" sz="1200" spc="-65" dirty="0"/>
              <a:t> </a:t>
            </a:r>
            <a:r>
              <a:rPr lang="en-US" sz="1200" dirty="0"/>
              <a:t>success</a:t>
            </a:r>
            <a:r>
              <a:rPr lang="en-US" sz="1200" spc="-60" dirty="0"/>
              <a:t> </a:t>
            </a:r>
            <a:r>
              <a:rPr lang="en-US" sz="1200" dirty="0"/>
              <a:t>of</a:t>
            </a:r>
            <a:r>
              <a:rPr lang="en-US" sz="1200" spc="-65" dirty="0"/>
              <a:t> </a:t>
            </a:r>
            <a:r>
              <a:rPr lang="en-US" sz="1200" spc="-25" dirty="0" err="1"/>
              <a:t>CoT</a:t>
            </a:r>
            <a:r>
              <a:rPr lang="en-US" sz="1200" spc="-25" dirty="0"/>
              <a:t>.</a:t>
            </a:r>
            <a:endParaRPr lang="en-US" sz="1200" dirty="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P Presentation Theme - Simple">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1DA3CB7E-C32A-49A7-98EB-D75F62038548}"/>
    </a:ext>
  </a:extLst>
</a:theme>
</file>

<file path=ppt/theme/theme3.xml><?xml version="1.0" encoding="utf-8"?>
<a:theme xmlns:a="http://schemas.openxmlformats.org/drawingml/2006/main" name="1_EP Presentation Theme - Fancy">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4ACD9E1F-F7BA-4DD0-8386-01C6CAF66E67}"/>
    </a:ext>
  </a:extLst>
</a:theme>
</file>

<file path=ppt/theme/theme4.xml><?xml version="1.0" encoding="utf-8"?>
<a:theme xmlns:a="http://schemas.openxmlformats.org/drawingml/2006/main" name="2_EP Presentation Theme - Special">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B8BE566C-E38C-42A4-8497-C5271E1B54DC}"/>
    </a:ext>
  </a:extLst>
</a:theme>
</file>

<file path=ppt/theme/theme5.xml><?xml version="1.0" encoding="utf-8"?>
<a:theme xmlns:a="http://schemas.openxmlformats.org/drawingml/2006/main" name="1_EP Presentation Theme - Simple">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A478289B-0551-445A-87D8-8747BC8109D2}"/>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17520</TotalTime>
  <Words>5403</Words>
  <Application>Microsoft Macintosh PowerPoint</Application>
  <PresentationFormat>On-screen Show (16:9)</PresentationFormat>
  <Paragraphs>854</Paragraphs>
  <Slides>112</Slides>
  <Notes>13</Notes>
  <HiddenSlides>2</HiddenSlides>
  <MMClips>0</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112</vt:i4>
      </vt:variant>
    </vt:vector>
  </HeadingPairs>
  <TitlesOfParts>
    <vt:vector size="133" baseType="lpstr">
      <vt:lpstr>Trebuchet MS</vt:lpstr>
      <vt:lpstr>Google Sans</vt:lpstr>
      <vt:lpstr>Times New Roman</vt:lpstr>
      <vt:lpstr>Courier New</vt:lpstr>
      <vt:lpstr>Arial</vt:lpstr>
      <vt:lpstr>Tahoma</vt:lpstr>
      <vt:lpstr>Source Sans Pro</vt:lpstr>
      <vt:lpstr>Avenir</vt:lpstr>
      <vt:lpstr>Arial MT</vt:lpstr>
      <vt:lpstr>Source Serif Pro</vt:lpstr>
      <vt:lpstr>Roboto</vt:lpstr>
      <vt:lpstr>Cambria Math</vt:lpstr>
      <vt:lpstr>Consolas</vt:lpstr>
      <vt:lpstr>Corbel</vt:lpstr>
      <vt:lpstr>Calibri</vt:lpstr>
      <vt:lpstr>Wingdings</vt:lpstr>
      <vt:lpstr>Simple Light</vt:lpstr>
      <vt:lpstr>EP Presentation Theme - Simple</vt:lpstr>
      <vt:lpstr>1_EP Presentation Theme - Fancy</vt:lpstr>
      <vt:lpstr>2_EP Presentation Theme - Special</vt:lpstr>
      <vt:lpstr>1_EP Presentation Theme - Simple</vt:lpstr>
      <vt:lpstr>Adapting Language Models</vt:lpstr>
      <vt:lpstr>Language Models are not trained to do what you want</vt:lpstr>
      <vt:lpstr>Adapting Language Models: Chapter Plan </vt:lpstr>
      <vt:lpstr>Adapting Language Models: Chapter Plan </vt:lpstr>
      <vt:lpstr>PowerPoint Presentation</vt:lpstr>
      <vt:lpstr>PowerPoint Presentation</vt:lpstr>
      <vt:lpstr>Fine-Tuning for Tasks </vt:lpstr>
      <vt:lpstr>Fine-Tuning for Tasks </vt:lpstr>
      <vt:lpstr>Fine-tuning Pre-trained Models</vt:lpstr>
      <vt:lpstr>Parameter-efficient Fine-tuning</vt:lpstr>
      <vt:lpstr>Parameter-efficient Fine-tuning</vt:lpstr>
      <vt:lpstr>Parameter-efficient Fine-tuning: Adding Models</vt:lpstr>
      <vt:lpstr>Soft Prompts</vt:lpstr>
      <vt:lpstr>Soft Prompts</vt:lpstr>
      <vt:lpstr>Soft Prompts</vt:lpstr>
      <vt:lpstr>Soft Prompts</vt:lpstr>
      <vt:lpstr>Prompt Tuning: Effect of Prompt Length </vt:lpstr>
      <vt:lpstr>Prompt Tuning: Effect of Prompt Length </vt:lpstr>
      <vt:lpstr>PowerPoint Presentation</vt:lpstr>
      <vt:lpstr>[Continuous] Prompt Waywardness</vt:lpstr>
      <vt:lpstr>[Continuous] Prompt Waywardness</vt:lpstr>
      <vt:lpstr>PowerPoint Presentation</vt:lpstr>
      <vt:lpstr>Parameter-efficient Fine-tuning: Adding Models</vt:lpstr>
      <vt:lpstr>Adapters</vt:lpstr>
      <vt:lpstr>Question  </vt:lpstr>
      <vt:lpstr>Selective methods</vt:lpstr>
      <vt:lpstr>BitFit</vt:lpstr>
      <vt:lpstr>BitFit</vt:lpstr>
      <vt:lpstr>Reparametrization based methods</vt:lpstr>
      <vt:lpstr>LoRA</vt:lpstr>
      <vt:lpstr>Performance/compactness comparison</vt:lpstr>
      <vt:lpstr>Summary</vt:lpstr>
      <vt:lpstr>Logistics Update </vt:lpstr>
      <vt:lpstr>PowerPoint Presentation</vt:lpstr>
      <vt:lpstr>Limitations of Pre-training, then Fine-tuning </vt:lpstr>
      <vt:lpstr>PowerPoint Presentation</vt:lpstr>
      <vt:lpstr>Limitations of Pre-training, then Fine-tuning </vt:lpstr>
      <vt:lpstr>In-Context Learning</vt:lpstr>
      <vt:lpstr>In-Context Learning</vt:lpstr>
      <vt:lpstr>In-Context Learning</vt:lpstr>
      <vt:lpstr>GPT-3: Language Models are Few-Shot Learners</vt:lpstr>
      <vt:lpstr>In-context learning results</vt:lpstr>
      <vt:lpstr>In-Context Prompting: Implementation</vt:lpstr>
      <vt:lpstr>In-Context learning Results</vt:lpstr>
      <vt:lpstr>In-Context learning Results</vt:lpstr>
      <vt:lpstr>Why Do We Care About In-Context Learning?</vt:lpstr>
      <vt:lpstr>In-Context Learning: Practically Useful</vt:lpstr>
      <vt:lpstr>In-Context Learning: Intellectually Intriguing</vt:lpstr>
      <vt:lpstr>The Broader Context: Supervised Learning</vt:lpstr>
      <vt:lpstr>The Broader Context: [Modern] Few-shot Learning</vt:lpstr>
      <vt:lpstr>ICL as a General-Purpose Few-Show Learning Mechanism</vt:lpstr>
      <vt:lpstr>Summary</vt:lpstr>
      <vt:lpstr>PowerPoint Presentation</vt:lpstr>
      <vt:lpstr>LM Prompting: Choices of Encoding </vt:lpstr>
      <vt:lpstr>LM Prompting: Choices of Encoding </vt:lpstr>
      <vt:lpstr>LM Prompting: Choices of Encoding </vt:lpstr>
      <vt:lpstr>In-Context Learning: Sensitivity to Encoding </vt:lpstr>
      <vt:lpstr>In-Context Learning: Sensitivity to Demo. Permutations </vt:lpstr>
      <vt:lpstr>In-Context Learning: Sensitivity to Demo. Permutations </vt:lpstr>
      <vt:lpstr>In-Context Learning: Sensitivity to Demo. Permutations </vt:lpstr>
      <vt:lpstr>In-Context Learning: Sensitivity to Demo. Permutations </vt:lpstr>
      <vt:lpstr>In-Context Learning: Sensitivity to Demo. Permutations </vt:lpstr>
      <vt:lpstr>In-Context Learning: Sensitivity to Demo. Permutations </vt:lpstr>
      <vt:lpstr>Sensitivity to Wording (Framing) of Prompts </vt:lpstr>
      <vt:lpstr>Sensitivity to Wording (Framing) of Prompts </vt:lpstr>
      <vt:lpstr>Summary Thus Far </vt:lpstr>
      <vt:lpstr>What Causes These Variances?</vt:lpstr>
      <vt:lpstr>Majority Label Bias</vt:lpstr>
      <vt:lpstr>Majority Label Bias</vt:lpstr>
      <vt:lpstr>Recency Bias</vt:lpstr>
      <vt:lpstr>Recency Bias</vt:lpstr>
      <vt:lpstr>Surface Form Competition</vt:lpstr>
      <vt:lpstr>Common Token Bias</vt:lpstr>
      <vt:lpstr>Common Token Bias</vt:lpstr>
      <vt:lpstr>Common Token Bias</vt:lpstr>
      <vt:lpstr>Impact of Pretraining Term Frequencies</vt:lpstr>
      <vt:lpstr>Impact of Pretraining Term Frequencies</vt:lpstr>
      <vt:lpstr>Impact of Pretraining Term Frequencies</vt:lpstr>
      <vt:lpstr>Impact of Input-Output Mapping</vt:lpstr>
      <vt:lpstr>Impact of Input-Output Mapping</vt:lpstr>
      <vt:lpstr>Summary Thus Far </vt:lpstr>
      <vt:lpstr>PowerPoint Presentation</vt:lpstr>
      <vt:lpstr>Why Does ICL Emerge? </vt:lpstr>
      <vt:lpstr>ICL Emerges Due to Parallel Structures in Pre-training</vt:lpstr>
      <vt:lpstr>In-context Learning as Bayesian Inference </vt:lpstr>
      <vt:lpstr>In-context Learning as Gradient Descent? </vt:lpstr>
      <vt:lpstr>Summary</vt:lpstr>
      <vt:lpstr>PowerPoint Presentation</vt:lpstr>
      <vt:lpstr>Some Problems Involve Reasoning </vt:lpstr>
      <vt:lpstr>Fine-tuning on Reasoning Problems</vt:lpstr>
      <vt:lpstr>Vanilla ICL on Reasoning Problems</vt:lpstr>
      <vt:lpstr>PowerPoint Presentation</vt:lpstr>
      <vt:lpstr>PowerPoint Presentation</vt:lpstr>
      <vt:lpstr>PowerPoint Presentation</vt:lpstr>
      <vt:lpstr>Reasoning Problems via Multi-Step Prompting </vt:lpstr>
      <vt:lpstr>CoT: Adding “thought” before “answer”</vt:lpstr>
      <vt:lpstr>CoT: Adding “thought” before “answer”</vt:lpstr>
      <vt:lpstr>CoT: Adding “thought” before “answer”</vt:lpstr>
      <vt:lpstr>CoT: Adding “thought” before “answer”</vt:lpstr>
      <vt:lpstr>CoT Prompting: Empirical Results </vt:lpstr>
      <vt:lpstr>Apply CoT to Any Task</vt:lpstr>
      <vt:lpstr>Zero-Shot CoT</vt:lpstr>
      <vt:lpstr>Zero-Shot CoT</vt:lpstr>
      <vt:lpstr>Multi-Step Prompting: Empirical Results </vt:lpstr>
      <vt:lpstr>Multi-Step Prompting: Steps Don’t Have to Be Correct! </vt:lpstr>
      <vt:lpstr>PowerPoint Presentation</vt:lpstr>
      <vt:lpstr>Self-Consistency Leads to Improved Results</vt:lpstr>
      <vt:lpstr>Multi-Step Prompting: Parting Comments </vt:lpstr>
      <vt:lpstr>Summary </vt:lpstr>
      <vt:lpstr>Prompt Engineering</vt:lpstr>
      <vt:lpstr>The Phases of Our Understanding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cp:lastModifiedBy>Daniel Khashabi</cp:lastModifiedBy>
  <cp:revision>28</cp:revision>
  <cp:lastPrinted>2024-02-27T00:56:53Z</cp:lastPrinted>
  <dcterms:modified xsi:type="dcterms:W3CDTF">2024-03-05T15:37:16Z</dcterms:modified>
</cp:coreProperties>
</file>