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32_1A946DC3.xml" ContentType="application/vnd.ms-powerpoint.comments+xml"/>
  <Override PartName="/ppt/notesSlides/notesSlide5.xml" ContentType="application/vnd.openxmlformats-officedocument.presentationml.notesSlide+xml"/>
  <Override PartName="/ppt/comments/modernComment_8D5_493BFD71.xml" ContentType="application/vnd.ms-powerpoint.comments+xml"/>
  <Override PartName="/ppt/notesSlides/notesSlide6.xml" ContentType="application/vnd.openxmlformats-officedocument.presentationml.notesSlide+xml"/>
  <Override PartName="/ppt/comments/modernComment_8D7_96D63182.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26_0.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74D_A2567818.xml" ContentType="application/vnd.ms-powerpoint.comment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777_7D38A7EA.xml" ContentType="application/vnd.ms-powerpoint.comments+xml"/>
  <Override PartName="/ppt/comments/modernComment_8D2_D332481A.xml" ContentType="application/vnd.ms-powerpoint.comments+xml"/>
  <Override PartName="/ppt/comments/modernComment_767_9116BEC4.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24_7CD8B548.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 id="2147483700" r:id="rId3"/>
    <p:sldMasterId id="2147483711" r:id="rId4"/>
    <p:sldMasterId id="2147483741" r:id="rId5"/>
  </p:sldMasterIdLst>
  <p:notesMasterIdLst>
    <p:notesMasterId r:id="rId140"/>
  </p:notesMasterIdLst>
  <p:sldIdLst>
    <p:sldId id="2038" r:id="rId6"/>
    <p:sldId id="2303" r:id="rId7"/>
    <p:sldId id="1842" r:id="rId8"/>
    <p:sldId id="1843" r:id="rId9"/>
    <p:sldId id="1844" r:id="rId10"/>
    <p:sldId id="1845" r:id="rId11"/>
    <p:sldId id="1846" r:id="rId12"/>
    <p:sldId id="2044" r:id="rId13"/>
    <p:sldId id="312" r:id="rId14"/>
    <p:sldId id="1916" r:id="rId15"/>
    <p:sldId id="2304" r:id="rId16"/>
    <p:sldId id="2319" r:id="rId17"/>
    <p:sldId id="2322" r:id="rId18"/>
    <p:sldId id="2321" r:id="rId19"/>
    <p:sldId id="2323" r:id="rId20"/>
    <p:sldId id="2302" r:id="rId21"/>
    <p:sldId id="2307" r:id="rId22"/>
    <p:sldId id="1892" r:id="rId23"/>
    <p:sldId id="269" r:id="rId24"/>
    <p:sldId id="2041" r:id="rId25"/>
    <p:sldId id="2045" r:id="rId26"/>
    <p:sldId id="1848" r:id="rId27"/>
    <p:sldId id="2046" r:id="rId28"/>
    <p:sldId id="2049" r:id="rId29"/>
    <p:sldId id="2051" r:id="rId30"/>
    <p:sldId id="2060" r:id="rId31"/>
    <p:sldId id="2053" r:id="rId32"/>
    <p:sldId id="2052" r:id="rId33"/>
    <p:sldId id="2058" r:id="rId34"/>
    <p:sldId id="2055" r:id="rId35"/>
    <p:sldId id="2054" r:id="rId36"/>
    <p:sldId id="306" r:id="rId37"/>
    <p:sldId id="1853" r:id="rId38"/>
    <p:sldId id="2057" r:id="rId39"/>
    <p:sldId id="1855" r:id="rId40"/>
    <p:sldId id="290" r:id="rId41"/>
    <p:sldId id="2261" r:id="rId42"/>
    <p:sldId id="2263" r:id="rId43"/>
    <p:sldId id="1859" r:id="rId44"/>
    <p:sldId id="2256" r:id="rId45"/>
    <p:sldId id="2257" r:id="rId46"/>
    <p:sldId id="2264" r:id="rId47"/>
    <p:sldId id="294" r:id="rId48"/>
    <p:sldId id="295" r:id="rId49"/>
    <p:sldId id="296" r:id="rId50"/>
    <p:sldId id="297" r:id="rId51"/>
    <p:sldId id="298" r:id="rId52"/>
    <p:sldId id="299" r:id="rId53"/>
    <p:sldId id="1888" r:id="rId54"/>
    <p:sldId id="1889" r:id="rId55"/>
    <p:sldId id="2266" r:id="rId56"/>
    <p:sldId id="2327" r:id="rId57"/>
    <p:sldId id="2267" r:id="rId58"/>
    <p:sldId id="1866" r:id="rId59"/>
    <p:sldId id="2274" r:id="rId60"/>
    <p:sldId id="2268" r:id="rId61"/>
    <p:sldId id="2275" r:id="rId62"/>
    <p:sldId id="2276" r:id="rId63"/>
    <p:sldId id="1868" r:id="rId64"/>
    <p:sldId id="1863" r:id="rId65"/>
    <p:sldId id="2270" r:id="rId66"/>
    <p:sldId id="1904" r:id="rId67"/>
    <p:sldId id="1864" r:id="rId68"/>
    <p:sldId id="1865" r:id="rId69"/>
    <p:sldId id="2277" r:id="rId70"/>
    <p:sldId id="2278" r:id="rId71"/>
    <p:sldId id="2279" r:id="rId72"/>
    <p:sldId id="2280" r:id="rId73"/>
    <p:sldId id="2281" r:id="rId74"/>
    <p:sldId id="2282" r:id="rId75"/>
    <p:sldId id="1869" r:id="rId76"/>
    <p:sldId id="1870" r:id="rId77"/>
    <p:sldId id="1994" r:id="rId78"/>
    <p:sldId id="2242" r:id="rId79"/>
    <p:sldId id="2243" r:id="rId80"/>
    <p:sldId id="1871" r:id="rId81"/>
    <p:sldId id="1873" r:id="rId82"/>
    <p:sldId id="1874" r:id="rId83"/>
    <p:sldId id="2283" r:id="rId84"/>
    <p:sldId id="2328" r:id="rId85"/>
    <p:sldId id="319" r:id="rId86"/>
    <p:sldId id="1876" r:id="rId87"/>
    <p:sldId id="2325" r:id="rId88"/>
    <p:sldId id="2265" r:id="rId89"/>
    <p:sldId id="2326" r:id="rId90"/>
    <p:sldId id="2284" r:id="rId91"/>
    <p:sldId id="1877" r:id="rId92"/>
    <p:sldId id="1894" r:id="rId93"/>
    <p:sldId id="2306" r:id="rId94"/>
    <p:sldId id="1880" r:id="rId95"/>
    <p:sldId id="2371" r:id="rId96"/>
    <p:sldId id="2370" r:id="rId97"/>
    <p:sldId id="2369" r:id="rId98"/>
    <p:sldId id="1911" r:id="rId99"/>
    <p:sldId id="2329" r:id="rId100"/>
    <p:sldId id="2258" r:id="rId101"/>
    <p:sldId id="2292" r:id="rId102"/>
    <p:sldId id="2294" r:id="rId103"/>
    <p:sldId id="2295" r:id="rId104"/>
    <p:sldId id="2297" r:id="rId105"/>
    <p:sldId id="2296" r:id="rId106"/>
    <p:sldId id="2298" r:id="rId107"/>
    <p:sldId id="2324" r:id="rId108"/>
    <p:sldId id="2290" r:id="rId109"/>
    <p:sldId id="1895" r:id="rId110"/>
    <p:sldId id="2255" r:id="rId111"/>
    <p:sldId id="1886" r:id="rId112"/>
    <p:sldId id="301" r:id="rId113"/>
    <p:sldId id="2181" r:id="rId114"/>
    <p:sldId id="2182" r:id="rId115"/>
    <p:sldId id="2185" r:id="rId116"/>
    <p:sldId id="2186" r:id="rId117"/>
    <p:sldId id="2180" r:id="rId118"/>
    <p:sldId id="2184" r:id="rId119"/>
    <p:sldId id="2248" r:id="rId120"/>
    <p:sldId id="2082" r:id="rId121"/>
    <p:sldId id="2106" r:id="rId122"/>
    <p:sldId id="292" r:id="rId123"/>
    <p:sldId id="2359" r:id="rId124"/>
    <p:sldId id="2360" r:id="rId125"/>
    <p:sldId id="2310" r:id="rId126"/>
    <p:sldId id="2308" r:id="rId127"/>
    <p:sldId id="1887" r:id="rId128"/>
    <p:sldId id="1898" r:id="rId129"/>
    <p:sldId id="1897" r:id="rId130"/>
    <p:sldId id="1899" r:id="rId131"/>
    <p:sldId id="2312" r:id="rId132"/>
    <p:sldId id="2363" r:id="rId133"/>
    <p:sldId id="2364" r:id="rId134"/>
    <p:sldId id="2368" r:id="rId135"/>
    <p:sldId id="2314" r:id="rId136"/>
    <p:sldId id="2318" r:id="rId137"/>
    <p:sldId id="2311" r:id="rId138"/>
    <p:sldId id="2042" r:id="rId139"/>
  </p:sldIdLst>
  <p:sldSz cx="9144000" cy="5143500" type="screen16x9"/>
  <p:notesSz cx="6858000" cy="9144000"/>
  <p:embeddedFontLst>
    <p:embeddedFont>
      <p:font typeface="Avenir Book" panose="02000503020000020003" pitchFamily="2" charset="0"/>
      <p:regular r:id="rId141"/>
      <p:italic r:id="rId142"/>
    </p:embeddedFont>
    <p:embeddedFont>
      <p:font typeface="Cambria Math" panose="02040503050406030204" pitchFamily="18" charset="0"/>
      <p:regular r:id="rId143"/>
    </p:embeddedFont>
    <p:embeddedFont>
      <p:font typeface="Consolas" panose="020B0609020204030204" pitchFamily="49" charset="0"/>
      <p:regular r:id="rId144"/>
      <p:bold r:id="rId145"/>
      <p:italic r:id="rId146"/>
      <p:boldItalic r:id="rId147"/>
    </p:embeddedFont>
    <p:embeddedFont>
      <p:font typeface="Corbel" panose="020B0503020204020204" pitchFamily="34" charset="0"/>
      <p:regular r:id="rId148"/>
      <p:bold r:id="rId149"/>
      <p:italic r:id="rId150"/>
      <p:boldItalic r:id="rId151"/>
    </p:embeddedFont>
    <p:embeddedFont>
      <p:font typeface="Roboto" panose="02000000000000000000" pitchFamily="2" charset="0"/>
      <p:regular r:id="rId152"/>
      <p:bold r:id="rId153"/>
      <p:italic r:id="rId154"/>
      <p:boldItalic r:id="rId155"/>
    </p:embeddedFont>
    <p:embeddedFont>
      <p:font typeface="Source Sans Pro" panose="020B0503030403020204" pitchFamily="34" charset="0"/>
      <p:regular r:id="rId156"/>
      <p:bold r:id="rId157"/>
      <p:italic r:id="rId158"/>
      <p:boldItalic r:id="rId159"/>
    </p:embeddedFont>
    <p:embeddedFont>
      <p:font typeface="Source Serif Pro" panose="02040603050405020204" pitchFamily="18" charset="0"/>
      <p:regular r:id="rId160"/>
      <p:bold r:id="rId161"/>
      <p:italic r:id="rId162"/>
      <p:boldItalic r:id="rId163"/>
    </p:embeddedFont>
    <p:embeddedFont>
      <p:font typeface="Tahoma" panose="020B0604030504040204" pitchFamily="34" charset="0"/>
      <p:regular r:id="rId164"/>
      <p:bold r:id="rId1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97BE05-7214-46BD-569F-A0959E827800}" name="Daniel Khashabi" initials="DK" userId="S::dkhasha1@jh.edu::62390808-c838-45e6-be59-d6fd0d208bc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18FDF"/>
    <a:srgbClr val="E4FFDE"/>
    <a:srgbClr val="0E0CC0"/>
    <a:srgbClr val="F6F6F4"/>
    <a:srgbClr val="EAE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17"/>
    <p:restoredTop sz="83745"/>
  </p:normalViewPr>
  <p:slideViewPr>
    <p:cSldViewPr snapToGrid="0">
      <p:cViewPr>
        <p:scale>
          <a:sx n="176" d="100"/>
          <a:sy n="176" d="100"/>
        </p:scale>
        <p:origin x="496" y="3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font" Target="fonts/font19.fntdata"/><Relationship Id="rId170" Type="http://schemas.microsoft.com/office/2018/10/relationships/authors" Target="authors.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font" Target="fonts/font9.fntdata"/><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font" Target="fonts/font20.fntdata"/><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font" Target="fonts/font10.fntdata"/><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notesMaster" Target="notesMasters/notesMaster1.xml"/><Relationship Id="rId145" Type="http://schemas.openxmlformats.org/officeDocument/2006/relationships/font" Target="fonts/font5.fntdata"/><Relationship Id="rId161" Type="http://schemas.openxmlformats.org/officeDocument/2006/relationships/font" Target="fonts/font21.fntdata"/><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font" Target="fonts/font11.fntdata"/><Relationship Id="rId156" Type="http://schemas.openxmlformats.org/officeDocument/2006/relationships/font" Target="fonts/font16.fntdata"/><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font" Target="fonts/font1.fntdata"/><Relationship Id="rId146" Type="http://schemas.openxmlformats.org/officeDocument/2006/relationships/font" Target="fonts/font6.fntdata"/><Relationship Id="rId167"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font" Target="fonts/font22.fntdata"/><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font" Target="fonts/font17.fntdata"/><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font" Target="fonts/font12.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font" Target="fonts/font7.fntdata"/><Relationship Id="rId168"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font" Target="fonts/font2.fntdata"/><Relationship Id="rId163" Type="http://schemas.openxmlformats.org/officeDocument/2006/relationships/font" Target="fonts/font23.fntdata"/><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font" Target="fonts/font18.fntdata"/><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font" Target="fonts/font13.fntdata"/><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font" Target="fonts/font3.fntdata"/><Relationship Id="rId148" Type="http://schemas.openxmlformats.org/officeDocument/2006/relationships/font" Target="fonts/font8.fntdata"/><Relationship Id="rId164" Type="http://schemas.openxmlformats.org/officeDocument/2006/relationships/font" Target="fonts/font24.fntdata"/><Relationship Id="rId16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font" Target="fonts/font14.fntdata"/><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font" Target="fonts/font4.fntdata"/><Relationship Id="rId90" Type="http://schemas.openxmlformats.org/officeDocument/2006/relationships/slide" Target="slides/slide85.xml"/><Relationship Id="rId165" Type="http://schemas.openxmlformats.org/officeDocument/2006/relationships/font" Target="fonts/font25.fntdata"/><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font" Target="fonts/font15.fntdata"/><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s>
</file>

<file path=ppt/comments/modernComment_124_7CD8B548.xml><?xml version="1.0" encoding="utf-8"?>
<p188:cmLst xmlns:a="http://schemas.openxmlformats.org/drawingml/2006/main" xmlns:r="http://schemas.openxmlformats.org/officeDocument/2006/relationships" xmlns:p188="http://schemas.microsoft.com/office/powerpoint/2018/8/main">
  <p188:cm id="{67866DFF-9EB3-354B-9457-03477C77A8EE}" authorId="{AC97BE05-7214-46BD-569F-A0959E827800}" status="resolved" created="2023-04-24T14:18:13.453">
    <pc:sldMkLst xmlns:pc="http://schemas.microsoft.com/office/powerpoint/2013/main/command">
      <pc:docMk/>
      <pc:sldMk cId="2094576968" sldId="292"/>
    </pc:sldMkLst>
    <p188:txBody>
      <a:bodyPr/>
      <a:lstStyle/>
      <a:p>
        <a:r>
          <a:rPr lang="en-US"/>
          <a:t>I wanna highlight: 
 - massive open-source impact of this work (e.g., Stanford Alpaca) 
 - I wanna highlight related work.
</a:t>
        </a:r>
      </a:p>
    </p188:txBody>
  </p188:cm>
  <p188:cm id="{FA23BABD-797A-734A-A4D9-CBAAD8A1B207}" authorId="{AC97BE05-7214-46BD-569F-A0959E827800}" status="resolved" created="2023-04-24T22:26:00.304">
    <pc:sldMkLst xmlns:pc="http://schemas.microsoft.com/office/powerpoint/2013/main/command">
      <pc:docMk/>
      <pc:sldMk cId="2094576968" sldId="292"/>
    </pc:sldMkLst>
    <p188:txBody>
      <a:bodyPr/>
      <a:lstStyle/>
      <a:p>
        <a:r>
          <a:rPr lang="en-US"/>
          <a:t> I wanna highlight related work.
</a:t>
        </a:r>
      </a:p>
    </p188:txBody>
  </p188:cm>
</p188:cmLst>
</file>

<file path=ppt/comments/modernComment_126_0.xml><?xml version="1.0" encoding="utf-8"?>
<p188:cmLst xmlns:a="http://schemas.openxmlformats.org/drawingml/2006/main" xmlns:r="http://schemas.openxmlformats.org/officeDocument/2006/relationships" xmlns:p188="http://schemas.microsoft.com/office/powerpoint/2018/8/main">
  <p188:cm id="{4AB53548-0787-604E-B230-8FDA08F575E6}" authorId="{AC97BE05-7214-46BD-569F-A0959E827800}" status="resolved" created="2023-12-29T06:42:44.723" complete="100000">
    <pc:sldMkLst xmlns:pc="http://schemas.microsoft.com/office/powerpoint/2013/main/command">
      <pc:docMk/>
      <pc:sldMk cId="0" sldId="294"/>
    </pc:sldMkLst>
    <p188:txBody>
      <a:bodyPr/>
      <a:lstStyle/>
      <a:p>
        <a:r>
          <a:rPr lang="en-US"/>
          <a:t>Here I can also show the boxes that I usually show in my talks. </a:t>
        </a:r>
      </a:p>
    </p188:txBody>
  </p188:cm>
</p188:cmLst>
</file>

<file path=ppt/comments/modernComment_132_1A946DC3.xml><?xml version="1.0" encoding="utf-8"?>
<p188:cmLst xmlns:a="http://schemas.openxmlformats.org/drawingml/2006/main" xmlns:r="http://schemas.openxmlformats.org/officeDocument/2006/relationships" xmlns:p188="http://schemas.microsoft.com/office/powerpoint/2018/8/main">
  <p188:cm id="{F50DBC71-2653-FD44-976A-58559EC64B76}" authorId="{AC97BE05-7214-46BD-569F-A0959E827800}" created="2023-12-30T01:10:47.105">
    <pc:sldMkLst xmlns:pc="http://schemas.microsoft.com/office/powerpoint/2013/main/command">
      <pc:docMk/>
      <pc:sldMk cId="445935043" sldId="306"/>
    </pc:sldMkLst>
    <p188:txBody>
      <a:bodyPr/>
      <a:lstStyle/>
      <a:p>
        <a:r>
          <a:rPr lang="en-US"/>
          <a:t>Just before this, I can also explain “input inversion” and CoT augmentation. </a:t>
        </a:r>
      </a:p>
    </p188:txBody>
  </p188:cm>
</p188:cmLst>
</file>

<file path=ppt/comments/modernComment_74D_A2567818.xml><?xml version="1.0" encoding="utf-8"?>
<p188:cmLst xmlns:a="http://schemas.openxmlformats.org/drawingml/2006/main" xmlns:r="http://schemas.openxmlformats.org/officeDocument/2006/relationships" xmlns:p188="http://schemas.microsoft.com/office/powerpoint/2018/8/main">
  <p188:cm id="{25B85ED0-BB24-8949-89D5-4AE72196C2A5}" authorId="{AC97BE05-7214-46BD-569F-A0959E827800}" status="resolved" created="2023-12-31T15:30:46.091" complete="100000">
    <pc:sldMkLst xmlns:pc="http://schemas.microsoft.com/office/powerpoint/2013/main/command">
      <pc:docMk/>
      <pc:sldMk cId="2723575832" sldId="1869"/>
    </pc:sldMkLst>
    <p188:txBody>
      <a:bodyPr/>
      <a:lstStyle/>
      <a:p>
        <a:r>
          <a:rPr lang="en-US"/>
          <a:t>The objective is not quite KL divergence. Need to figure out the discrepency. </a:t>
        </a:r>
      </a:p>
    </p188:txBody>
  </p188:cm>
</p188:cmLst>
</file>

<file path=ppt/comments/modernComment_767_9116BEC4.xml><?xml version="1.0" encoding="utf-8"?>
<p188:cmLst xmlns:a="http://schemas.openxmlformats.org/drawingml/2006/main" xmlns:r="http://schemas.openxmlformats.org/officeDocument/2006/relationships" xmlns:p188="http://schemas.microsoft.com/office/powerpoint/2018/8/main">
  <p188:cm id="{55480913-BBDF-4D4C-AECF-27AA6BEB778D}" authorId="{AC97BE05-7214-46BD-569F-A0959E827800}" status="resolved" created="2023-12-29T06:38:07.453">
    <pc:sldMkLst xmlns:pc="http://schemas.microsoft.com/office/powerpoint/2013/main/command">
      <pc:docMk/>
      <pc:sldMk cId="2206274657" sldId="1895"/>
    </pc:sldMkLst>
    <p188:txBody>
      <a:bodyPr/>
      <a:lstStyle/>
      <a:p>
        <a:r>
          <a:rPr lang="en-US"/>
          <a:t>Really we should just look at the leaderboard. </a:t>
        </a:r>
      </a:p>
    </p188:txBody>
  </p188:cm>
</p188:cmLst>
</file>

<file path=ppt/comments/modernComment_777_7D38A7EA.xml><?xml version="1.0" encoding="utf-8"?>
<p188:cmLst xmlns:a="http://schemas.openxmlformats.org/drawingml/2006/main" xmlns:r="http://schemas.openxmlformats.org/officeDocument/2006/relationships" xmlns:p188="http://schemas.microsoft.com/office/powerpoint/2018/8/main">
  <p188:cm id="{F40241F8-E9E4-5E49-A6C3-72F316C2CDCD}" authorId="{AC97BE05-7214-46BD-569F-A0959E827800}" status="resolved" created="2023-12-29T06:38:26.772">
    <pc:sldMkLst xmlns:pc="http://schemas.microsoft.com/office/powerpoint/2013/main/command">
      <pc:docMk/>
      <pc:sldMk cId="2921709462" sldId="1911"/>
    </pc:sldMkLst>
    <p188:txBody>
      <a:bodyPr/>
      <a:lstStyle/>
      <a:p>
        <a:r>
          <a:rPr lang="en-US"/>
          <a:t>It’s good to date these to John’s talk. </a:t>
        </a:r>
      </a:p>
    </p188:txBody>
  </p188:cm>
</p188:cmLst>
</file>

<file path=ppt/comments/modernComment_8D2_D332481A.xml><?xml version="1.0" encoding="utf-8"?>
<p188:cmLst xmlns:a="http://schemas.openxmlformats.org/drawingml/2006/main" xmlns:r="http://schemas.openxmlformats.org/officeDocument/2006/relationships" xmlns:p188="http://schemas.microsoft.com/office/powerpoint/2018/8/main">
  <p188:cm id="{2F785850-FDA7-A347-BE20-987D8E2A7176}" authorId="{AC97BE05-7214-46BD-569F-A0959E827800}" status="resolved" created="2023-12-31T16:34:39.552" complete="100000">
    <pc:sldMkLst xmlns:pc="http://schemas.microsoft.com/office/powerpoint/2013/main/command">
      <pc:docMk/>
      <pc:sldMk cId="604372188" sldId="2258"/>
    </pc:sldMkLst>
    <p188:txBody>
      <a:bodyPr/>
      <a:lstStyle/>
      <a:p>
        <a:r>
          <a:rPr lang="en-US"/>
          <a:t>I may want to merge this into other chapters. </a:t>
        </a:r>
      </a:p>
    </p188:txBody>
  </p188:cm>
</p188:cmLst>
</file>

<file path=ppt/comments/modernComment_8D5_493BFD71.xml><?xml version="1.0" encoding="utf-8"?>
<p188:cmLst xmlns:a="http://schemas.openxmlformats.org/drawingml/2006/main" xmlns:r="http://schemas.openxmlformats.org/officeDocument/2006/relationships" xmlns:p188="http://schemas.microsoft.com/office/powerpoint/2018/8/main">
  <p188:cm id="{687207E0-7FFE-9A44-A999-16551EDB9AF0}" authorId="{AC97BE05-7214-46BD-569F-A0959E827800}" status="resolved" created="2023-04-24T15:12:31.534">
    <pc:sldMkLst xmlns:pc="http://schemas.microsoft.com/office/powerpoint/2013/main/command">
      <pc:docMk/>
      <pc:sldMk cId="273686170" sldId="1989"/>
    </pc:sldMkLst>
    <p188:txBody>
      <a:bodyPr/>
      <a:lstStyle/>
      <a:p>
        <a:r>
          <a:rPr lang="en-US"/>
          <a:t>Also known as “Behavior Cloning” </a:t>
        </a:r>
      </a:p>
    </p188:txBody>
  </p188:cm>
</p188:cmLst>
</file>

<file path=ppt/comments/modernComment_8D7_96D63182.xml><?xml version="1.0" encoding="utf-8"?>
<p188:cmLst xmlns:a="http://schemas.openxmlformats.org/drawingml/2006/main" xmlns:r="http://schemas.openxmlformats.org/officeDocument/2006/relationships" xmlns:p188="http://schemas.microsoft.com/office/powerpoint/2018/8/main">
  <p188:cm id="{248BE723-1D5F-DA43-ADB6-71F7F911A56A}" authorId="{AC97BE05-7214-46BD-569F-A0959E827800}" status="resolved" created="2023-04-24T15:12:31.534">
    <pc:sldMkLst xmlns:pc="http://schemas.microsoft.com/office/powerpoint/2013/main/command">
      <pc:docMk/>
      <pc:sldMk cId="273686170" sldId="1989"/>
    </pc:sldMkLst>
    <p188:txBody>
      <a:bodyPr/>
      <a:lstStyle/>
      <a:p>
        <a:r>
          <a:rPr lang="en-US"/>
          <a:t>Also known as “Behavior Cloning”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792736-9163-5E44-B940-F3F4CF8F5651}" type="doc">
      <dgm:prSet loTypeId="urn:microsoft.com/office/officeart/2005/8/layout/process1" loCatId="" qsTypeId="urn:microsoft.com/office/officeart/2005/8/quickstyle/simple1" qsCatId="simple" csTypeId="urn:microsoft.com/office/officeart/2005/8/colors/accent1_2" csCatId="accent1" phldr="1"/>
      <dgm:spPr/>
    </dgm:pt>
    <dgm:pt modelId="{EFD45820-6CB5-6E46-892C-40C79EC88D49}">
      <dgm:prSet phldrT="[Text]"/>
      <dgm:spPr/>
      <dgm:t>
        <a:bodyPr/>
        <a:lstStyle/>
        <a:p>
          <a:pPr rtl="0"/>
          <a:r>
            <a:rPr lang="en-US" dirty="0">
              <a:latin typeface="Avenir Book" panose="02000503020000020003" pitchFamily="2" charset="0"/>
            </a:rPr>
            <a:t>Pre-train</a:t>
          </a:r>
        </a:p>
      </dgm:t>
    </dgm:pt>
    <dgm:pt modelId="{43FA1DA3-81DE-BF42-8095-2370761DFF57}" type="parTrans" cxnId="{E645B731-36DC-EF48-954B-2F2ACDBE082C}">
      <dgm:prSet/>
      <dgm:spPr/>
      <dgm:t>
        <a:bodyPr/>
        <a:lstStyle/>
        <a:p>
          <a:endParaRPr lang="en-US">
            <a:latin typeface="Avenir Book" panose="02000503020000020003" pitchFamily="2" charset="0"/>
          </a:endParaRPr>
        </a:p>
      </dgm:t>
    </dgm:pt>
    <dgm:pt modelId="{31D3B1CD-47A5-8145-A9E5-8C3719C062BB}" type="sibTrans" cxnId="{E645B731-36DC-EF48-954B-2F2ACDBE082C}">
      <dgm:prSet/>
      <dgm:spPr/>
      <dgm:t>
        <a:bodyPr/>
        <a:lstStyle/>
        <a:p>
          <a:endParaRPr lang="en-US">
            <a:latin typeface="Avenir Book" panose="02000503020000020003" pitchFamily="2" charset="0"/>
          </a:endParaRPr>
        </a:p>
      </dgm:t>
    </dgm:pt>
    <dgm:pt modelId="{2FAC68C7-A55A-EF40-87EE-A1F96207CF08}">
      <dgm:prSet phldrT="[Text]"/>
      <dgm:spPr/>
      <dgm:t>
        <a:bodyPr/>
        <a:lstStyle/>
        <a:p>
          <a:pPr rtl="0"/>
          <a:r>
            <a:rPr lang="en-US" dirty="0">
              <a:latin typeface="Avenir Book" panose="02000503020000020003" pitchFamily="2" charset="0"/>
            </a:rPr>
            <a:t>Align </a:t>
          </a:r>
          <a:br>
            <a:rPr lang="en-US" dirty="0">
              <a:latin typeface="Avenir Book" panose="02000503020000020003" pitchFamily="2" charset="0"/>
            </a:rPr>
          </a:br>
          <a:r>
            <a:rPr lang="en-US" dirty="0">
              <a:latin typeface="Avenir Book" panose="02000503020000020003" pitchFamily="2" charset="0"/>
            </a:rPr>
            <a:t>(instruct-tune)</a:t>
          </a:r>
        </a:p>
      </dgm:t>
    </dgm:pt>
    <dgm:pt modelId="{16831F9D-2B7F-6440-A8B5-544769798531}" type="parTrans" cxnId="{846A8516-ED33-DB4B-A99B-82A562C8C9B0}">
      <dgm:prSet/>
      <dgm:spPr/>
      <dgm:t>
        <a:bodyPr/>
        <a:lstStyle/>
        <a:p>
          <a:endParaRPr lang="en-US">
            <a:latin typeface="Avenir Book" panose="02000503020000020003" pitchFamily="2" charset="0"/>
          </a:endParaRPr>
        </a:p>
      </dgm:t>
    </dgm:pt>
    <dgm:pt modelId="{491EEE02-9E9A-F94E-94DB-315E9CA71098}" type="sibTrans" cxnId="{846A8516-ED33-DB4B-A99B-82A562C8C9B0}">
      <dgm:prSet/>
      <dgm:spPr/>
      <dgm:t>
        <a:bodyPr/>
        <a:lstStyle/>
        <a:p>
          <a:endParaRPr lang="en-US">
            <a:latin typeface="Avenir Book" panose="02000503020000020003" pitchFamily="2" charset="0"/>
          </a:endParaRPr>
        </a:p>
      </dgm:t>
    </dgm:pt>
    <dgm:pt modelId="{ACA7207C-512F-4740-BB70-87E43F2A26DD}">
      <dgm:prSet phldrT="[Text]"/>
      <dgm:spPr/>
      <dgm:t>
        <a:bodyPr/>
        <a:lstStyle/>
        <a:p>
          <a:pPr rtl="0"/>
          <a:r>
            <a:rPr lang="en-US" dirty="0">
              <a:latin typeface="Avenir Book" panose="02000503020000020003" pitchFamily="2" charset="0"/>
            </a:rPr>
            <a:t>Align </a:t>
          </a:r>
          <a:br>
            <a:rPr lang="en-US" dirty="0">
              <a:latin typeface="Avenir Book" panose="02000503020000020003" pitchFamily="2" charset="0"/>
            </a:rPr>
          </a:br>
          <a:r>
            <a:rPr lang="en-US" dirty="0">
              <a:latin typeface="Avenir Book" panose="02000503020000020003" pitchFamily="2" charset="0"/>
            </a:rPr>
            <a:t>(RLHF)</a:t>
          </a:r>
        </a:p>
      </dgm:t>
    </dgm:pt>
    <dgm:pt modelId="{E0058778-DDBF-FA40-810C-8A9CD4FBD9B3}" type="parTrans" cxnId="{30DD7969-2F2D-FF49-9FD1-09E5220FC76B}">
      <dgm:prSet/>
      <dgm:spPr/>
      <dgm:t>
        <a:bodyPr/>
        <a:lstStyle/>
        <a:p>
          <a:endParaRPr lang="en-US"/>
        </a:p>
      </dgm:t>
    </dgm:pt>
    <dgm:pt modelId="{7DD0E8AD-E604-774F-8DF1-004A6F78C0C3}" type="sibTrans" cxnId="{30DD7969-2F2D-FF49-9FD1-09E5220FC76B}">
      <dgm:prSet/>
      <dgm:spPr/>
      <dgm:t>
        <a:bodyPr/>
        <a:lstStyle/>
        <a:p>
          <a:endParaRPr lang="en-US"/>
        </a:p>
      </dgm:t>
    </dgm:pt>
    <dgm:pt modelId="{7E47E4EC-78B8-FE4B-99C1-86EFE752885F}" type="pres">
      <dgm:prSet presAssocID="{31792736-9163-5E44-B940-F3F4CF8F5651}" presName="Name0" presStyleCnt="0">
        <dgm:presLayoutVars>
          <dgm:dir/>
          <dgm:resizeHandles val="exact"/>
        </dgm:presLayoutVars>
      </dgm:prSet>
      <dgm:spPr/>
    </dgm:pt>
    <dgm:pt modelId="{9446EEE7-DB1E-7347-87BD-0552F95AF0A2}" type="pres">
      <dgm:prSet presAssocID="{EFD45820-6CB5-6E46-892C-40C79EC88D49}" presName="node" presStyleLbl="node1" presStyleIdx="0" presStyleCnt="3" custScaleX="69022">
        <dgm:presLayoutVars>
          <dgm:bulletEnabled val="1"/>
        </dgm:presLayoutVars>
      </dgm:prSet>
      <dgm:spPr/>
    </dgm:pt>
    <dgm:pt modelId="{53DA70F4-85DF-894C-BBEB-17AB10B12C30}" type="pres">
      <dgm:prSet presAssocID="{31D3B1CD-47A5-8145-A9E5-8C3719C062BB}" presName="sibTrans" presStyleLbl="sibTrans2D1" presStyleIdx="0" presStyleCnt="2"/>
      <dgm:spPr/>
    </dgm:pt>
    <dgm:pt modelId="{CD1E78D9-1C37-0641-952A-363FF533EAA3}" type="pres">
      <dgm:prSet presAssocID="{31D3B1CD-47A5-8145-A9E5-8C3719C062BB}" presName="connectorText" presStyleLbl="sibTrans2D1" presStyleIdx="0" presStyleCnt="2"/>
      <dgm:spPr/>
    </dgm:pt>
    <dgm:pt modelId="{3737C87E-1F59-9341-8BF7-2EFEB10C6D28}" type="pres">
      <dgm:prSet presAssocID="{2FAC68C7-A55A-EF40-87EE-A1F96207CF08}" presName="node" presStyleLbl="node1" presStyleIdx="1" presStyleCnt="3" custScaleX="100206">
        <dgm:presLayoutVars>
          <dgm:bulletEnabled val="1"/>
        </dgm:presLayoutVars>
      </dgm:prSet>
      <dgm:spPr/>
    </dgm:pt>
    <dgm:pt modelId="{71B8B649-A719-7F41-8717-F08186FF8D5B}" type="pres">
      <dgm:prSet presAssocID="{491EEE02-9E9A-F94E-94DB-315E9CA71098}" presName="sibTrans" presStyleLbl="sibTrans2D1" presStyleIdx="1" presStyleCnt="2"/>
      <dgm:spPr/>
    </dgm:pt>
    <dgm:pt modelId="{387B484B-331D-B74F-9C41-F8EB9565E08A}" type="pres">
      <dgm:prSet presAssocID="{491EEE02-9E9A-F94E-94DB-315E9CA71098}" presName="connectorText" presStyleLbl="sibTrans2D1" presStyleIdx="1" presStyleCnt="2"/>
      <dgm:spPr/>
    </dgm:pt>
    <dgm:pt modelId="{47024574-A5B6-6B49-B865-CA0FB3195B71}" type="pres">
      <dgm:prSet presAssocID="{ACA7207C-512F-4740-BB70-87E43F2A26DD}" presName="node" presStyleLbl="node1" presStyleIdx="2" presStyleCnt="3" custScaleX="70889">
        <dgm:presLayoutVars>
          <dgm:bulletEnabled val="1"/>
        </dgm:presLayoutVars>
      </dgm:prSet>
      <dgm:spPr/>
    </dgm:pt>
  </dgm:ptLst>
  <dgm:cxnLst>
    <dgm:cxn modelId="{39919A15-8E83-3F44-8757-A0ED12AB0630}" type="presOf" srcId="{ACA7207C-512F-4740-BB70-87E43F2A26DD}" destId="{47024574-A5B6-6B49-B865-CA0FB3195B71}" srcOrd="0" destOrd="0" presId="urn:microsoft.com/office/officeart/2005/8/layout/process1"/>
    <dgm:cxn modelId="{846A8516-ED33-DB4B-A99B-82A562C8C9B0}" srcId="{31792736-9163-5E44-B940-F3F4CF8F5651}" destId="{2FAC68C7-A55A-EF40-87EE-A1F96207CF08}" srcOrd="1" destOrd="0" parTransId="{16831F9D-2B7F-6440-A8B5-544769798531}" sibTransId="{491EEE02-9E9A-F94E-94DB-315E9CA71098}"/>
    <dgm:cxn modelId="{972C3221-14DA-B149-9DFF-B7BCE391220C}" type="presOf" srcId="{31D3B1CD-47A5-8145-A9E5-8C3719C062BB}" destId="{CD1E78D9-1C37-0641-952A-363FF533EAA3}" srcOrd="1" destOrd="0" presId="urn:microsoft.com/office/officeart/2005/8/layout/process1"/>
    <dgm:cxn modelId="{4D7E632E-0FA5-4441-B84C-5998E1FE81B5}" type="presOf" srcId="{31D3B1CD-47A5-8145-A9E5-8C3719C062BB}" destId="{53DA70F4-85DF-894C-BBEB-17AB10B12C30}" srcOrd="0" destOrd="0" presId="urn:microsoft.com/office/officeart/2005/8/layout/process1"/>
    <dgm:cxn modelId="{E645B731-36DC-EF48-954B-2F2ACDBE082C}" srcId="{31792736-9163-5E44-B940-F3F4CF8F5651}" destId="{EFD45820-6CB5-6E46-892C-40C79EC88D49}" srcOrd="0" destOrd="0" parTransId="{43FA1DA3-81DE-BF42-8095-2370761DFF57}" sibTransId="{31D3B1CD-47A5-8145-A9E5-8C3719C062BB}"/>
    <dgm:cxn modelId="{62C86654-A9A7-F049-B00B-60246CC72737}" type="presOf" srcId="{491EEE02-9E9A-F94E-94DB-315E9CA71098}" destId="{387B484B-331D-B74F-9C41-F8EB9565E08A}" srcOrd="1" destOrd="0" presId="urn:microsoft.com/office/officeart/2005/8/layout/process1"/>
    <dgm:cxn modelId="{30DD7969-2F2D-FF49-9FD1-09E5220FC76B}" srcId="{31792736-9163-5E44-B940-F3F4CF8F5651}" destId="{ACA7207C-512F-4740-BB70-87E43F2A26DD}" srcOrd="2" destOrd="0" parTransId="{E0058778-DDBF-FA40-810C-8A9CD4FBD9B3}" sibTransId="{7DD0E8AD-E604-774F-8DF1-004A6F78C0C3}"/>
    <dgm:cxn modelId="{88A6BEA9-684D-4845-AF3C-15CC8A5C5703}" type="presOf" srcId="{2FAC68C7-A55A-EF40-87EE-A1F96207CF08}" destId="{3737C87E-1F59-9341-8BF7-2EFEB10C6D28}" srcOrd="0" destOrd="0" presId="urn:microsoft.com/office/officeart/2005/8/layout/process1"/>
    <dgm:cxn modelId="{6799EBB3-CE3A-1046-B3B2-20C5ED206B18}" type="presOf" srcId="{491EEE02-9E9A-F94E-94DB-315E9CA71098}" destId="{71B8B649-A719-7F41-8717-F08186FF8D5B}" srcOrd="0" destOrd="0" presId="urn:microsoft.com/office/officeart/2005/8/layout/process1"/>
    <dgm:cxn modelId="{70B299B4-5F37-B649-9F6E-BC525602D5EF}" type="presOf" srcId="{EFD45820-6CB5-6E46-892C-40C79EC88D49}" destId="{9446EEE7-DB1E-7347-87BD-0552F95AF0A2}" srcOrd="0" destOrd="0" presId="urn:microsoft.com/office/officeart/2005/8/layout/process1"/>
    <dgm:cxn modelId="{FABEFEDA-DE78-F745-AE2A-EBA75C23B19F}" type="presOf" srcId="{31792736-9163-5E44-B940-F3F4CF8F5651}" destId="{7E47E4EC-78B8-FE4B-99C1-86EFE752885F}" srcOrd="0" destOrd="0" presId="urn:microsoft.com/office/officeart/2005/8/layout/process1"/>
    <dgm:cxn modelId="{286DBBD8-0E63-6E48-BCB6-B7585EA05337}" type="presParOf" srcId="{7E47E4EC-78B8-FE4B-99C1-86EFE752885F}" destId="{9446EEE7-DB1E-7347-87BD-0552F95AF0A2}" srcOrd="0" destOrd="0" presId="urn:microsoft.com/office/officeart/2005/8/layout/process1"/>
    <dgm:cxn modelId="{D64856D7-2144-4C49-BF4D-7B68E98700CA}" type="presParOf" srcId="{7E47E4EC-78B8-FE4B-99C1-86EFE752885F}" destId="{53DA70F4-85DF-894C-BBEB-17AB10B12C30}" srcOrd="1" destOrd="0" presId="urn:microsoft.com/office/officeart/2005/8/layout/process1"/>
    <dgm:cxn modelId="{CB000023-BCD0-0848-AF41-F853A2804FF2}" type="presParOf" srcId="{53DA70F4-85DF-894C-BBEB-17AB10B12C30}" destId="{CD1E78D9-1C37-0641-952A-363FF533EAA3}" srcOrd="0" destOrd="0" presId="urn:microsoft.com/office/officeart/2005/8/layout/process1"/>
    <dgm:cxn modelId="{E413F1CD-A165-D845-A32B-493626E3567A}" type="presParOf" srcId="{7E47E4EC-78B8-FE4B-99C1-86EFE752885F}" destId="{3737C87E-1F59-9341-8BF7-2EFEB10C6D28}" srcOrd="2" destOrd="0" presId="urn:microsoft.com/office/officeart/2005/8/layout/process1"/>
    <dgm:cxn modelId="{2147F441-4C47-374E-9C6C-06E8E2D9866E}" type="presParOf" srcId="{7E47E4EC-78B8-FE4B-99C1-86EFE752885F}" destId="{71B8B649-A719-7F41-8717-F08186FF8D5B}" srcOrd="3" destOrd="0" presId="urn:microsoft.com/office/officeart/2005/8/layout/process1"/>
    <dgm:cxn modelId="{CFCFD8B8-10E6-B841-AF30-CED363896EEC}" type="presParOf" srcId="{71B8B649-A719-7F41-8717-F08186FF8D5B}" destId="{387B484B-331D-B74F-9C41-F8EB9565E08A}" srcOrd="0" destOrd="0" presId="urn:microsoft.com/office/officeart/2005/8/layout/process1"/>
    <dgm:cxn modelId="{7AD14E56-FAAE-9B45-A5B2-B2EB99366A8E}" type="presParOf" srcId="{7E47E4EC-78B8-FE4B-99C1-86EFE752885F}" destId="{47024574-A5B6-6B49-B865-CA0FB3195B7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792736-9163-5E44-B940-F3F4CF8F5651}" type="doc">
      <dgm:prSet loTypeId="urn:microsoft.com/office/officeart/2005/8/layout/process1" loCatId="" qsTypeId="urn:microsoft.com/office/officeart/2005/8/quickstyle/simple1" qsCatId="simple" csTypeId="urn:microsoft.com/office/officeart/2005/8/colors/accent1_2" csCatId="accent1" phldr="1"/>
      <dgm:spPr/>
    </dgm:pt>
    <dgm:pt modelId="{EFD45820-6CB5-6E46-892C-40C79EC88D49}">
      <dgm:prSet phldrT="[Text]"/>
      <dgm:spPr/>
      <dgm:t>
        <a:bodyPr/>
        <a:lstStyle/>
        <a:p>
          <a:pPr rtl="0"/>
          <a:r>
            <a:rPr lang="en-US" dirty="0">
              <a:latin typeface="Avenir Book" panose="02000503020000020003" pitchFamily="2" charset="0"/>
            </a:rPr>
            <a:t>Pre-train</a:t>
          </a:r>
        </a:p>
      </dgm:t>
    </dgm:pt>
    <dgm:pt modelId="{43FA1DA3-81DE-BF42-8095-2370761DFF57}" type="parTrans" cxnId="{E645B731-36DC-EF48-954B-2F2ACDBE082C}">
      <dgm:prSet/>
      <dgm:spPr/>
      <dgm:t>
        <a:bodyPr/>
        <a:lstStyle/>
        <a:p>
          <a:endParaRPr lang="en-US">
            <a:latin typeface="Avenir Book" panose="02000503020000020003" pitchFamily="2" charset="0"/>
          </a:endParaRPr>
        </a:p>
      </dgm:t>
    </dgm:pt>
    <dgm:pt modelId="{31D3B1CD-47A5-8145-A9E5-8C3719C062BB}" type="sibTrans" cxnId="{E645B731-36DC-EF48-954B-2F2ACDBE082C}">
      <dgm:prSet/>
      <dgm:spPr/>
      <dgm:t>
        <a:bodyPr/>
        <a:lstStyle/>
        <a:p>
          <a:endParaRPr lang="en-US">
            <a:latin typeface="Avenir Book" panose="02000503020000020003" pitchFamily="2" charset="0"/>
          </a:endParaRPr>
        </a:p>
      </dgm:t>
    </dgm:pt>
    <dgm:pt modelId="{2FAC68C7-A55A-EF40-87EE-A1F96207CF08}">
      <dgm:prSet phldrT="[Text]"/>
      <dgm:spPr/>
      <dgm:t>
        <a:bodyPr/>
        <a:lstStyle/>
        <a:p>
          <a:pPr rtl="0"/>
          <a:r>
            <a:rPr lang="en-US" dirty="0">
              <a:latin typeface="Avenir Book" panose="02000503020000020003" pitchFamily="2" charset="0"/>
            </a:rPr>
            <a:t>Align </a:t>
          </a:r>
          <a:br>
            <a:rPr lang="en-US" dirty="0">
              <a:latin typeface="Avenir Book" panose="02000503020000020003" pitchFamily="2" charset="0"/>
            </a:rPr>
          </a:br>
          <a:r>
            <a:rPr lang="en-US" dirty="0">
              <a:latin typeface="Avenir Book" panose="02000503020000020003" pitchFamily="2" charset="0"/>
            </a:rPr>
            <a:t>(instruct-tune)</a:t>
          </a:r>
        </a:p>
      </dgm:t>
    </dgm:pt>
    <dgm:pt modelId="{16831F9D-2B7F-6440-A8B5-544769798531}" type="parTrans" cxnId="{846A8516-ED33-DB4B-A99B-82A562C8C9B0}">
      <dgm:prSet/>
      <dgm:spPr/>
      <dgm:t>
        <a:bodyPr/>
        <a:lstStyle/>
        <a:p>
          <a:endParaRPr lang="en-US">
            <a:latin typeface="Avenir Book" panose="02000503020000020003" pitchFamily="2" charset="0"/>
          </a:endParaRPr>
        </a:p>
      </dgm:t>
    </dgm:pt>
    <dgm:pt modelId="{491EEE02-9E9A-F94E-94DB-315E9CA71098}" type="sibTrans" cxnId="{846A8516-ED33-DB4B-A99B-82A562C8C9B0}">
      <dgm:prSet/>
      <dgm:spPr/>
      <dgm:t>
        <a:bodyPr/>
        <a:lstStyle/>
        <a:p>
          <a:endParaRPr lang="en-US">
            <a:latin typeface="Avenir Book" panose="02000503020000020003" pitchFamily="2" charset="0"/>
          </a:endParaRPr>
        </a:p>
      </dgm:t>
    </dgm:pt>
    <dgm:pt modelId="{ACA7207C-512F-4740-BB70-87E43F2A26DD}">
      <dgm:prSet phldrT="[Text]"/>
      <dgm:spPr/>
      <dgm:t>
        <a:bodyPr/>
        <a:lstStyle/>
        <a:p>
          <a:pPr rtl="0"/>
          <a:r>
            <a:rPr lang="en-US" dirty="0">
              <a:latin typeface="Avenir Book" panose="02000503020000020003" pitchFamily="2" charset="0"/>
            </a:rPr>
            <a:t>Align </a:t>
          </a:r>
          <a:br>
            <a:rPr lang="en-US" dirty="0">
              <a:latin typeface="Avenir Book" panose="02000503020000020003" pitchFamily="2" charset="0"/>
            </a:rPr>
          </a:br>
          <a:r>
            <a:rPr lang="en-US" dirty="0">
              <a:latin typeface="Avenir Book" panose="02000503020000020003" pitchFamily="2" charset="0"/>
            </a:rPr>
            <a:t>(RLHF)</a:t>
          </a:r>
        </a:p>
      </dgm:t>
    </dgm:pt>
    <dgm:pt modelId="{E0058778-DDBF-FA40-810C-8A9CD4FBD9B3}" type="parTrans" cxnId="{30DD7969-2F2D-FF49-9FD1-09E5220FC76B}">
      <dgm:prSet/>
      <dgm:spPr/>
      <dgm:t>
        <a:bodyPr/>
        <a:lstStyle/>
        <a:p>
          <a:endParaRPr lang="en-US"/>
        </a:p>
      </dgm:t>
    </dgm:pt>
    <dgm:pt modelId="{7DD0E8AD-E604-774F-8DF1-004A6F78C0C3}" type="sibTrans" cxnId="{30DD7969-2F2D-FF49-9FD1-09E5220FC76B}">
      <dgm:prSet/>
      <dgm:spPr/>
      <dgm:t>
        <a:bodyPr/>
        <a:lstStyle/>
        <a:p>
          <a:endParaRPr lang="en-US"/>
        </a:p>
      </dgm:t>
    </dgm:pt>
    <dgm:pt modelId="{7E47E4EC-78B8-FE4B-99C1-86EFE752885F}" type="pres">
      <dgm:prSet presAssocID="{31792736-9163-5E44-B940-F3F4CF8F5651}" presName="Name0" presStyleCnt="0">
        <dgm:presLayoutVars>
          <dgm:dir/>
          <dgm:resizeHandles val="exact"/>
        </dgm:presLayoutVars>
      </dgm:prSet>
      <dgm:spPr/>
    </dgm:pt>
    <dgm:pt modelId="{9446EEE7-DB1E-7347-87BD-0552F95AF0A2}" type="pres">
      <dgm:prSet presAssocID="{EFD45820-6CB5-6E46-892C-40C79EC88D49}" presName="node" presStyleLbl="node1" presStyleIdx="0" presStyleCnt="3" custScaleX="69022">
        <dgm:presLayoutVars>
          <dgm:bulletEnabled val="1"/>
        </dgm:presLayoutVars>
      </dgm:prSet>
      <dgm:spPr/>
    </dgm:pt>
    <dgm:pt modelId="{53DA70F4-85DF-894C-BBEB-17AB10B12C30}" type="pres">
      <dgm:prSet presAssocID="{31D3B1CD-47A5-8145-A9E5-8C3719C062BB}" presName="sibTrans" presStyleLbl="sibTrans2D1" presStyleIdx="0" presStyleCnt="2"/>
      <dgm:spPr/>
    </dgm:pt>
    <dgm:pt modelId="{CD1E78D9-1C37-0641-952A-363FF533EAA3}" type="pres">
      <dgm:prSet presAssocID="{31D3B1CD-47A5-8145-A9E5-8C3719C062BB}" presName="connectorText" presStyleLbl="sibTrans2D1" presStyleIdx="0" presStyleCnt="2"/>
      <dgm:spPr/>
    </dgm:pt>
    <dgm:pt modelId="{3737C87E-1F59-9341-8BF7-2EFEB10C6D28}" type="pres">
      <dgm:prSet presAssocID="{2FAC68C7-A55A-EF40-87EE-A1F96207CF08}" presName="node" presStyleLbl="node1" presStyleIdx="1" presStyleCnt="3" custScaleX="100206">
        <dgm:presLayoutVars>
          <dgm:bulletEnabled val="1"/>
        </dgm:presLayoutVars>
      </dgm:prSet>
      <dgm:spPr/>
    </dgm:pt>
    <dgm:pt modelId="{71B8B649-A719-7F41-8717-F08186FF8D5B}" type="pres">
      <dgm:prSet presAssocID="{491EEE02-9E9A-F94E-94DB-315E9CA71098}" presName="sibTrans" presStyleLbl="sibTrans2D1" presStyleIdx="1" presStyleCnt="2"/>
      <dgm:spPr/>
    </dgm:pt>
    <dgm:pt modelId="{387B484B-331D-B74F-9C41-F8EB9565E08A}" type="pres">
      <dgm:prSet presAssocID="{491EEE02-9E9A-F94E-94DB-315E9CA71098}" presName="connectorText" presStyleLbl="sibTrans2D1" presStyleIdx="1" presStyleCnt="2"/>
      <dgm:spPr/>
    </dgm:pt>
    <dgm:pt modelId="{47024574-A5B6-6B49-B865-CA0FB3195B71}" type="pres">
      <dgm:prSet presAssocID="{ACA7207C-512F-4740-BB70-87E43F2A26DD}" presName="node" presStyleLbl="node1" presStyleIdx="2" presStyleCnt="3" custScaleX="70889">
        <dgm:presLayoutVars>
          <dgm:bulletEnabled val="1"/>
        </dgm:presLayoutVars>
      </dgm:prSet>
      <dgm:spPr/>
    </dgm:pt>
  </dgm:ptLst>
  <dgm:cxnLst>
    <dgm:cxn modelId="{39919A15-8E83-3F44-8757-A0ED12AB0630}" type="presOf" srcId="{ACA7207C-512F-4740-BB70-87E43F2A26DD}" destId="{47024574-A5B6-6B49-B865-CA0FB3195B71}" srcOrd="0" destOrd="0" presId="urn:microsoft.com/office/officeart/2005/8/layout/process1"/>
    <dgm:cxn modelId="{846A8516-ED33-DB4B-A99B-82A562C8C9B0}" srcId="{31792736-9163-5E44-B940-F3F4CF8F5651}" destId="{2FAC68C7-A55A-EF40-87EE-A1F96207CF08}" srcOrd="1" destOrd="0" parTransId="{16831F9D-2B7F-6440-A8B5-544769798531}" sibTransId="{491EEE02-9E9A-F94E-94DB-315E9CA71098}"/>
    <dgm:cxn modelId="{972C3221-14DA-B149-9DFF-B7BCE391220C}" type="presOf" srcId="{31D3B1CD-47A5-8145-A9E5-8C3719C062BB}" destId="{CD1E78D9-1C37-0641-952A-363FF533EAA3}" srcOrd="1" destOrd="0" presId="urn:microsoft.com/office/officeart/2005/8/layout/process1"/>
    <dgm:cxn modelId="{4D7E632E-0FA5-4441-B84C-5998E1FE81B5}" type="presOf" srcId="{31D3B1CD-47A5-8145-A9E5-8C3719C062BB}" destId="{53DA70F4-85DF-894C-BBEB-17AB10B12C30}" srcOrd="0" destOrd="0" presId="urn:microsoft.com/office/officeart/2005/8/layout/process1"/>
    <dgm:cxn modelId="{E645B731-36DC-EF48-954B-2F2ACDBE082C}" srcId="{31792736-9163-5E44-B940-F3F4CF8F5651}" destId="{EFD45820-6CB5-6E46-892C-40C79EC88D49}" srcOrd="0" destOrd="0" parTransId="{43FA1DA3-81DE-BF42-8095-2370761DFF57}" sibTransId="{31D3B1CD-47A5-8145-A9E5-8C3719C062BB}"/>
    <dgm:cxn modelId="{62C86654-A9A7-F049-B00B-60246CC72737}" type="presOf" srcId="{491EEE02-9E9A-F94E-94DB-315E9CA71098}" destId="{387B484B-331D-B74F-9C41-F8EB9565E08A}" srcOrd="1" destOrd="0" presId="urn:microsoft.com/office/officeart/2005/8/layout/process1"/>
    <dgm:cxn modelId="{30DD7969-2F2D-FF49-9FD1-09E5220FC76B}" srcId="{31792736-9163-5E44-B940-F3F4CF8F5651}" destId="{ACA7207C-512F-4740-BB70-87E43F2A26DD}" srcOrd="2" destOrd="0" parTransId="{E0058778-DDBF-FA40-810C-8A9CD4FBD9B3}" sibTransId="{7DD0E8AD-E604-774F-8DF1-004A6F78C0C3}"/>
    <dgm:cxn modelId="{88A6BEA9-684D-4845-AF3C-15CC8A5C5703}" type="presOf" srcId="{2FAC68C7-A55A-EF40-87EE-A1F96207CF08}" destId="{3737C87E-1F59-9341-8BF7-2EFEB10C6D28}" srcOrd="0" destOrd="0" presId="urn:microsoft.com/office/officeart/2005/8/layout/process1"/>
    <dgm:cxn modelId="{6799EBB3-CE3A-1046-B3B2-20C5ED206B18}" type="presOf" srcId="{491EEE02-9E9A-F94E-94DB-315E9CA71098}" destId="{71B8B649-A719-7F41-8717-F08186FF8D5B}" srcOrd="0" destOrd="0" presId="urn:microsoft.com/office/officeart/2005/8/layout/process1"/>
    <dgm:cxn modelId="{70B299B4-5F37-B649-9F6E-BC525602D5EF}" type="presOf" srcId="{EFD45820-6CB5-6E46-892C-40C79EC88D49}" destId="{9446EEE7-DB1E-7347-87BD-0552F95AF0A2}" srcOrd="0" destOrd="0" presId="urn:microsoft.com/office/officeart/2005/8/layout/process1"/>
    <dgm:cxn modelId="{FABEFEDA-DE78-F745-AE2A-EBA75C23B19F}" type="presOf" srcId="{31792736-9163-5E44-B940-F3F4CF8F5651}" destId="{7E47E4EC-78B8-FE4B-99C1-86EFE752885F}" srcOrd="0" destOrd="0" presId="urn:microsoft.com/office/officeart/2005/8/layout/process1"/>
    <dgm:cxn modelId="{286DBBD8-0E63-6E48-BCB6-B7585EA05337}" type="presParOf" srcId="{7E47E4EC-78B8-FE4B-99C1-86EFE752885F}" destId="{9446EEE7-DB1E-7347-87BD-0552F95AF0A2}" srcOrd="0" destOrd="0" presId="urn:microsoft.com/office/officeart/2005/8/layout/process1"/>
    <dgm:cxn modelId="{D64856D7-2144-4C49-BF4D-7B68E98700CA}" type="presParOf" srcId="{7E47E4EC-78B8-FE4B-99C1-86EFE752885F}" destId="{53DA70F4-85DF-894C-BBEB-17AB10B12C30}" srcOrd="1" destOrd="0" presId="urn:microsoft.com/office/officeart/2005/8/layout/process1"/>
    <dgm:cxn modelId="{CB000023-BCD0-0848-AF41-F853A2804FF2}" type="presParOf" srcId="{53DA70F4-85DF-894C-BBEB-17AB10B12C30}" destId="{CD1E78D9-1C37-0641-952A-363FF533EAA3}" srcOrd="0" destOrd="0" presId="urn:microsoft.com/office/officeart/2005/8/layout/process1"/>
    <dgm:cxn modelId="{E413F1CD-A165-D845-A32B-493626E3567A}" type="presParOf" srcId="{7E47E4EC-78B8-FE4B-99C1-86EFE752885F}" destId="{3737C87E-1F59-9341-8BF7-2EFEB10C6D28}" srcOrd="2" destOrd="0" presId="urn:microsoft.com/office/officeart/2005/8/layout/process1"/>
    <dgm:cxn modelId="{2147F441-4C47-374E-9C6C-06E8E2D9866E}" type="presParOf" srcId="{7E47E4EC-78B8-FE4B-99C1-86EFE752885F}" destId="{71B8B649-A719-7F41-8717-F08186FF8D5B}" srcOrd="3" destOrd="0" presId="urn:microsoft.com/office/officeart/2005/8/layout/process1"/>
    <dgm:cxn modelId="{CFCFD8B8-10E6-B841-AF30-CED363896EEC}" type="presParOf" srcId="{71B8B649-A719-7F41-8717-F08186FF8D5B}" destId="{387B484B-331D-B74F-9C41-F8EB9565E08A}" srcOrd="0" destOrd="0" presId="urn:microsoft.com/office/officeart/2005/8/layout/process1"/>
    <dgm:cxn modelId="{7AD14E56-FAAE-9B45-A5B2-B2EB99366A8E}" type="presParOf" srcId="{7E47E4EC-78B8-FE4B-99C1-86EFE752885F}" destId="{47024574-A5B6-6B49-B865-CA0FB3195B7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6EEE7-DB1E-7347-87BD-0552F95AF0A2}">
      <dsp:nvSpPr>
        <dsp:cNvPr id="0" name=""/>
        <dsp:cNvSpPr/>
      </dsp:nvSpPr>
      <dsp:spPr>
        <a:xfrm>
          <a:off x="5083" y="577245"/>
          <a:ext cx="1828464" cy="1589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Avenir Book" panose="02000503020000020003" pitchFamily="2" charset="0"/>
            </a:rPr>
            <a:t>Pre-train</a:t>
          </a:r>
        </a:p>
      </dsp:txBody>
      <dsp:txXfrm>
        <a:off x="51637" y="623799"/>
        <a:ext cx="1735356" cy="1496354"/>
      </dsp:txXfrm>
    </dsp:sp>
    <dsp:sp modelId="{53DA70F4-85DF-894C-BBEB-17AB10B12C30}">
      <dsp:nvSpPr>
        <dsp:cNvPr id="0" name=""/>
        <dsp:cNvSpPr/>
      </dsp:nvSpPr>
      <dsp:spPr>
        <a:xfrm>
          <a:off x="2098457" y="1043487"/>
          <a:ext cx="561609" cy="6569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Avenir Book" panose="02000503020000020003" pitchFamily="2" charset="0"/>
          </a:endParaRPr>
        </a:p>
      </dsp:txBody>
      <dsp:txXfrm>
        <a:off x="2098457" y="1174882"/>
        <a:ext cx="393126" cy="394187"/>
      </dsp:txXfrm>
    </dsp:sp>
    <dsp:sp modelId="{3737C87E-1F59-9341-8BF7-2EFEB10C6D28}">
      <dsp:nvSpPr>
        <dsp:cNvPr id="0" name=""/>
        <dsp:cNvSpPr/>
      </dsp:nvSpPr>
      <dsp:spPr>
        <a:xfrm>
          <a:off x="2893188" y="577245"/>
          <a:ext cx="2654560" cy="1589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Avenir Book" panose="02000503020000020003" pitchFamily="2" charset="0"/>
            </a:rPr>
            <a:t>Align </a:t>
          </a:r>
          <a:br>
            <a:rPr lang="en-US" sz="2900" kern="1200" dirty="0">
              <a:latin typeface="Avenir Book" panose="02000503020000020003" pitchFamily="2" charset="0"/>
            </a:rPr>
          </a:br>
          <a:r>
            <a:rPr lang="en-US" sz="2900" kern="1200" dirty="0">
              <a:latin typeface="Avenir Book" panose="02000503020000020003" pitchFamily="2" charset="0"/>
            </a:rPr>
            <a:t>(instruct-tune)</a:t>
          </a:r>
        </a:p>
      </dsp:txBody>
      <dsp:txXfrm>
        <a:off x="2939742" y="623799"/>
        <a:ext cx="2561452" cy="1496354"/>
      </dsp:txXfrm>
    </dsp:sp>
    <dsp:sp modelId="{71B8B649-A719-7F41-8717-F08186FF8D5B}">
      <dsp:nvSpPr>
        <dsp:cNvPr id="0" name=""/>
        <dsp:cNvSpPr/>
      </dsp:nvSpPr>
      <dsp:spPr>
        <a:xfrm>
          <a:off x="5812659" y="1043487"/>
          <a:ext cx="561609" cy="6569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Avenir Book" panose="02000503020000020003" pitchFamily="2" charset="0"/>
          </a:endParaRPr>
        </a:p>
      </dsp:txBody>
      <dsp:txXfrm>
        <a:off x="5812659" y="1174882"/>
        <a:ext cx="393126" cy="394187"/>
      </dsp:txXfrm>
    </dsp:sp>
    <dsp:sp modelId="{47024574-A5B6-6B49-B865-CA0FB3195B71}">
      <dsp:nvSpPr>
        <dsp:cNvPr id="0" name=""/>
        <dsp:cNvSpPr/>
      </dsp:nvSpPr>
      <dsp:spPr>
        <a:xfrm>
          <a:off x="6607390" y="577245"/>
          <a:ext cx="1877922" cy="1589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Avenir Book" panose="02000503020000020003" pitchFamily="2" charset="0"/>
            </a:rPr>
            <a:t>Align </a:t>
          </a:r>
          <a:br>
            <a:rPr lang="en-US" sz="2900" kern="1200" dirty="0">
              <a:latin typeface="Avenir Book" panose="02000503020000020003" pitchFamily="2" charset="0"/>
            </a:rPr>
          </a:br>
          <a:r>
            <a:rPr lang="en-US" sz="2900" kern="1200" dirty="0">
              <a:latin typeface="Avenir Book" panose="02000503020000020003" pitchFamily="2" charset="0"/>
            </a:rPr>
            <a:t>(RLHF)</a:t>
          </a:r>
        </a:p>
      </dsp:txBody>
      <dsp:txXfrm>
        <a:off x="6653944" y="623799"/>
        <a:ext cx="1784814" cy="1496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6EEE7-DB1E-7347-87BD-0552F95AF0A2}">
      <dsp:nvSpPr>
        <dsp:cNvPr id="0" name=""/>
        <dsp:cNvSpPr/>
      </dsp:nvSpPr>
      <dsp:spPr>
        <a:xfrm>
          <a:off x="5083" y="577245"/>
          <a:ext cx="1828464" cy="1589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Avenir Book" panose="02000503020000020003" pitchFamily="2" charset="0"/>
            </a:rPr>
            <a:t>Pre-train</a:t>
          </a:r>
        </a:p>
      </dsp:txBody>
      <dsp:txXfrm>
        <a:off x="51637" y="623799"/>
        <a:ext cx="1735356" cy="1496354"/>
      </dsp:txXfrm>
    </dsp:sp>
    <dsp:sp modelId="{53DA70F4-85DF-894C-BBEB-17AB10B12C30}">
      <dsp:nvSpPr>
        <dsp:cNvPr id="0" name=""/>
        <dsp:cNvSpPr/>
      </dsp:nvSpPr>
      <dsp:spPr>
        <a:xfrm>
          <a:off x="2098457" y="1043487"/>
          <a:ext cx="561609" cy="6569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Avenir Book" panose="02000503020000020003" pitchFamily="2" charset="0"/>
          </a:endParaRPr>
        </a:p>
      </dsp:txBody>
      <dsp:txXfrm>
        <a:off x="2098457" y="1174882"/>
        <a:ext cx="393126" cy="394187"/>
      </dsp:txXfrm>
    </dsp:sp>
    <dsp:sp modelId="{3737C87E-1F59-9341-8BF7-2EFEB10C6D28}">
      <dsp:nvSpPr>
        <dsp:cNvPr id="0" name=""/>
        <dsp:cNvSpPr/>
      </dsp:nvSpPr>
      <dsp:spPr>
        <a:xfrm>
          <a:off x="2893188" y="577245"/>
          <a:ext cx="2654560" cy="1589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Avenir Book" panose="02000503020000020003" pitchFamily="2" charset="0"/>
            </a:rPr>
            <a:t>Align </a:t>
          </a:r>
          <a:br>
            <a:rPr lang="en-US" sz="2900" kern="1200" dirty="0">
              <a:latin typeface="Avenir Book" panose="02000503020000020003" pitchFamily="2" charset="0"/>
            </a:rPr>
          </a:br>
          <a:r>
            <a:rPr lang="en-US" sz="2900" kern="1200" dirty="0">
              <a:latin typeface="Avenir Book" panose="02000503020000020003" pitchFamily="2" charset="0"/>
            </a:rPr>
            <a:t>(instruct-tune)</a:t>
          </a:r>
        </a:p>
      </dsp:txBody>
      <dsp:txXfrm>
        <a:off x="2939742" y="623799"/>
        <a:ext cx="2561452" cy="1496354"/>
      </dsp:txXfrm>
    </dsp:sp>
    <dsp:sp modelId="{71B8B649-A719-7F41-8717-F08186FF8D5B}">
      <dsp:nvSpPr>
        <dsp:cNvPr id="0" name=""/>
        <dsp:cNvSpPr/>
      </dsp:nvSpPr>
      <dsp:spPr>
        <a:xfrm>
          <a:off x="5812659" y="1043487"/>
          <a:ext cx="561609" cy="6569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Avenir Book" panose="02000503020000020003" pitchFamily="2" charset="0"/>
          </a:endParaRPr>
        </a:p>
      </dsp:txBody>
      <dsp:txXfrm>
        <a:off x="5812659" y="1174882"/>
        <a:ext cx="393126" cy="394187"/>
      </dsp:txXfrm>
    </dsp:sp>
    <dsp:sp modelId="{47024574-A5B6-6B49-B865-CA0FB3195B71}">
      <dsp:nvSpPr>
        <dsp:cNvPr id="0" name=""/>
        <dsp:cNvSpPr/>
      </dsp:nvSpPr>
      <dsp:spPr>
        <a:xfrm>
          <a:off x="6607390" y="577245"/>
          <a:ext cx="1877922" cy="1589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Avenir Book" panose="02000503020000020003" pitchFamily="2" charset="0"/>
            </a:rPr>
            <a:t>Align </a:t>
          </a:r>
          <a:br>
            <a:rPr lang="en-US" sz="2900" kern="1200" dirty="0">
              <a:latin typeface="Avenir Book" panose="02000503020000020003" pitchFamily="2" charset="0"/>
            </a:rPr>
          </a:br>
          <a:r>
            <a:rPr lang="en-US" sz="2900" kern="1200" dirty="0">
              <a:latin typeface="Avenir Book" panose="02000503020000020003" pitchFamily="2" charset="0"/>
            </a:rPr>
            <a:t>(RLHF)</a:t>
          </a:r>
        </a:p>
      </dsp:txBody>
      <dsp:txXfrm>
        <a:off x="6653944" y="623799"/>
        <a:ext cx="1784814" cy="14963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6061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g259dff58475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1" name="Google Shape;2171;g259dff58475_0_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u"/>
              <a:t>Forward pointer for who annotates and what the conditions of that are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9"/>
        <p:cNvGrpSpPr/>
        <p:nvPr/>
      </p:nvGrpSpPr>
      <p:grpSpPr>
        <a:xfrm>
          <a:off x="0" y="0"/>
          <a:ext cx="0" cy="0"/>
          <a:chOff x="0" y="0"/>
          <a:chExt cx="0" cy="0"/>
        </a:xfrm>
      </p:grpSpPr>
      <p:sp>
        <p:nvSpPr>
          <p:cNvPr id="2180" name="Google Shape;2180;g259dff58475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1" name="Google Shape;2181;g259dff58475_0_1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u"/>
              <a:t>Forward pointer for who annotates and what the conditions of that are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9"/>
        <p:cNvGrpSpPr/>
        <p:nvPr/>
      </p:nvGrpSpPr>
      <p:grpSpPr>
        <a:xfrm>
          <a:off x="0" y="0"/>
          <a:ext cx="0" cy="0"/>
          <a:chOff x="0" y="0"/>
          <a:chExt cx="0" cy="0"/>
        </a:xfrm>
      </p:grpSpPr>
      <p:sp>
        <p:nvSpPr>
          <p:cNvPr id="2190" name="Google Shape;2190;g259dff5847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1" name="Google Shape;2191;g259dff58475_0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u"/>
              <a:t>Forward pointer for who annotates and what the conditions of that are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0"/>
        <p:cNvGrpSpPr/>
        <p:nvPr/>
      </p:nvGrpSpPr>
      <p:grpSpPr>
        <a:xfrm>
          <a:off x="0" y="0"/>
          <a:ext cx="0" cy="0"/>
          <a:chOff x="0" y="0"/>
          <a:chExt cx="0" cy="0"/>
        </a:xfrm>
      </p:grpSpPr>
      <p:sp>
        <p:nvSpPr>
          <p:cNvPr id="2201" name="Google Shape;2201;g259dff58475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2" name="Google Shape;2202;g259dff58475_0_1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u"/>
              <a:t>Forward pointer for who annotates and what the conditions of that are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3454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Putting all these together, we get this recipe for building our ChatGPT in our kitchens…. </a:t>
            </a:r>
          </a:p>
        </p:txBody>
      </p:sp>
      <p:sp>
        <p:nvSpPr>
          <p:cNvPr id="4" name="Slide Number Placeholder 3"/>
          <p:cNvSpPr>
            <a:spLocks noGrp="1"/>
          </p:cNvSpPr>
          <p:nvPr>
            <p:ph type="sldNum" sz="quarter" idx="5"/>
          </p:nvPr>
        </p:nvSpPr>
        <p:spPr/>
        <p:txBody>
          <a:bodyPr/>
          <a:lstStyle/>
          <a:p>
            <a:fld id="{7E3EFFCD-2707-464E-8668-7D1BDDA9873E}" type="slidenum">
              <a:rPr lang="en-US" smtClean="0"/>
              <a:t>73</a:t>
            </a:fld>
            <a:endParaRPr lang="en-US"/>
          </a:p>
        </p:txBody>
      </p:sp>
    </p:spTree>
    <p:extLst>
      <p:ext uri="{BB962C8B-B14F-4D97-AF65-F5344CB8AC3E}">
        <p14:creationId xmlns:p14="http://schemas.microsoft.com/office/powerpoint/2010/main" val="2472588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t>74</a:t>
            </a:fld>
            <a:endParaRPr lang="en-US"/>
          </a:p>
        </p:txBody>
      </p:sp>
    </p:spTree>
    <p:extLst>
      <p:ext uri="{BB962C8B-B14F-4D97-AF65-F5344CB8AC3E}">
        <p14:creationId xmlns:p14="http://schemas.microsoft.com/office/powerpoint/2010/main" val="1157964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cake genoise: learning representation of the world. </a:t>
            </a:r>
          </a:p>
          <a:p>
            <a:r>
              <a:rPr lang="en-US" dirty="0"/>
              <a:t>- Icing (predicting human-supplied data)</a:t>
            </a:r>
          </a:p>
          <a:p>
            <a:r>
              <a:rPr lang="en-US" dirty="0"/>
              <a:t>- cherry on the topic  </a:t>
            </a:r>
          </a:p>
        </p:txBody>
      </p:sp>
      <p:sp>
        <p:nvSpPr>
          <p:cNvPr id="4" name="Slide Number Placeholder 3"/>
          <p:cNvSpPr>
            <a:spLocks noGrp="1"/>
          </p:cNvSpPr>
          <p:nvPr>
            <p:ph type="sldNum" sz="quarter" idx="5"/>
          </p:nvPr>
        </p:nvSpPr>
        <p:spPr/>
        <p:txBody>
          <a:bodyPr/>
          <a:lstStyle/>
          <a:p>
            <a:fld id="{7E3EFFCD-2707-464E-8668-7D1BDDA9873E}" type="slidenum">
              <a:rPr lang="en-US" smtClean="0"/>
              <a:t>75</a:t>
            </a:fld>
            <a:endParaRPr lang="en-US"/>
          </a:p>
        </p:txBody>
      </p:sp>
    </p:spTree>
    <p:extLst>
      <p:ext uri="{BB962C8B-B14F-4D97-AF65-F5344CB8AC3E}">
        <p14:creationId xmlns:p14="http://schemas.microsoft.com/office/powerpoint/2010/main" val="3325167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2"/>
        <p:cNvGrpSpPr/>
        <p:nvPr/>
      </p:nvGrpSpPr>
      <p:grpSpPr>
        <a:xfrm>
          <a:off x="0" y="0"/>
          <a:ext cx="0" cy="0"/>
          <a:chOff x="0" y="0"/>
          <a:chExt cx="0" cy="0"/>
        </a:xfrm>
      </p:grpSpPr>
      <p:sp>
        <p:nvSpPr>
          <p:cNvPr id="2453" name="Google Shape;2453;g25b1de9dd72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4" name="Google Shape;2454;g25b1de9dd72_1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408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929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7"/>
        <p:cNvGrpSpPr/>
        <p:nvPr/>
      </p:nvGrpSpPr>
      <p:grpSpPr>
        <a:xfrm>
          <a:off x="0" y="0"/>
          <a:ext cx="0" cy="0"/>
          <a:chOff x="0" y="0"/>
          <a:chExt cx="0" cy="0"/>
        </a:xfrm>
      </p:grpSpPr>
      <p:sp>
        <p:nvSpPr>
          <p:cNvPr id="1898" name="Google Shape;1898;g25af54eadd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9" name="Google Shape;1899;g25af54eadd6_3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name of this game is: Coast-runner </a:t>
            </a:r>
          </a:p>
        </p:txBody>
      </p:sp>
    </p:spTree>
    <p:extLst>
      <p:ext uri="{BB962C8B-B14F-4D97-AF65-F5344CB8AC3E}">
        <p14:creationId xmlns:p14="http://schemas.microsoft.com/office/powerpoint/2010/main" val="2192905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3557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9590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113</a:t>
            </a:fld>
            <a:endParaRPr lang="en-US" dirty="0"/>
          </a:p>
        </p:txBody>
      </p:sp>
    </p:spTree>
    <p:extLst>
      <p:ext uri="{BB962C8B-B14F-4D97-AF65-F5344CB8AC3E}">
        <p14:creationId xmlns:p14="http://schemas.microsoft.com/office/powerpoint/2010/main" val="4120275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114</a:t>
            </a:fld>
            <a:endParaRPr lang="en-US" dirty="0"/>
          </a:p>
        </p:txBody>
      </p:sp>
    </p:spTree>
    <p:extLst>
      <p:ext uri="{BB962C8B-B14F-4D97-AF65-F5344CB8AC3E}">
        <p14:creationId xmlns:p14="http://schemas.microsoft.com/office/powerpoint/2010/main" val="1205576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115</a:t>
            </a:fld>
            <a:endParaRPr lang="en-US" dirty="0"/>
          </a:p>
        </p:txBody>
      </p:sp>
    </p:spTree>
    <p:extLst>
      <p:ext uri="{BB962C8B-B14F-4D97-AF65-F5344CB8AC3E}">
        <p14:creationId xmlns:p14="http://schemas.microsoft.com/office/powerpoint/2010/main" val="876981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19c2465423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19c2465423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5718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19c2465423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19c2465423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0661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19c2465423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219c2465423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72836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Since the release of this work, there has been a major adoption: </a:t>
            </a:r>
          </a:p>
          <a:p>
            <a:r>
              <a:rPr lang="en-US" dirty="0"/>
              <a:t>- There have been multiple open-source models that have adopted “Self-Instruct”-like data generation process.</a:t>
            </a:r>
          </a:p>
          <a:p>
            <a:r>
              <a:rPr lang="en-US" dirty="0"/>
              <a:t>- Furthermore, follow-up extensions skip the data generation step and directly use the LLM as a reward model for alignment. </a:t>
            </a:r>
          </a:p>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119</a:t>
            </a:fld>
            <a:endParaRPr lang="en-US" dirty="0"/>
          </a:p>
        </p:txBody>
      </p:sp>
    </p:spTree>
    <p:extLst>
      <p:ext uri="{BB962C8B-B14F-4D97-AF65-F5344CB8AC3E}">
        <p14:creationId xmlns:p14="http://schemas.microsoft.com/office/powerpoint/2010/main" val="388269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9112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But the bad news is that, despite all these are great advances, there are fundamental bottlenecks in all these.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Here are several ones that I would like to point out quickly: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 Using model feedback amplifies existing biases in the model, which is a concern for their safety.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 But more concerning is that, the model’s ability to diversify human annotations is limited. Why?</a:t>
            </a:r>
            <a:br>
              <a:rPr lang="en-US"/>
            </a:br>
            <a:r>
              <a:rPr lang="en-US"/>
              <a:t> - Model generations are limited to the implicit boundaries defined by the “seed” human annotations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 Because LLMs work best in high-data regimes. Various studies, including ours, have shown a direct relationship between model accuracy and the popularity/frequency of the inputs in pre-training. Their quality will be low when the input instructions are observed less in their pre-training.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all to say that, training with self-feedback (despite its potentials) is unlikely to be the path to the moon. </a:t>
            </a:r>
          </a:p>
        </p:txBody>
      </p:sp>
      <p:sp>
        <p:nvSpPr>
          <p:cNvPr id="4" name="Slide Number Placeholder 3"/>
          <p:cNvSpPr>
            <a:spLocks noGrp="1"/>
          </p:cNvSpPr>
          <p:nvPr>
            <p:ph type="sldNum" sz="quarter" idx="5"/>
          </p:nvPr>
        </p:nvSpPr>
        <p:spPr/>
        <p:txBody>
          <a:bodyPr/>
          <a:lstStyle/>
          <a:p>
            <a:fld id="{7E3EFFCD-2707-464E-8668-7D1BDDA9873E}" type="slidenum">
              <a:rPr lang="en-US" smtClean="0"/>
              <a:pPr/>
              <a:t>120</a:t>
            </a:fld>
            <a:endParaRPr lang="en-US"/>
          </a:p>
        </p:txBody>
      </p:sp>
    </p:spTree>
    <p:extLst>
      <p:ext uri="{BB962C8B-B14F-4D97-AF65-F5344CB8AC3E}">
        <p14:creationId xmlns:p14="http://schemas.microsoft.com/office/powerpoint/2010/main" val="100876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8964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While ”behavior cloning” is a great starting point for enable models to follow human instructions, ....</a:t>
            </a:r>
          </a:p>
          <a:p>
            <a:endParaRPr lang="en-US" dirty="0"/>
          </a:p>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37</a:t>
            </a:fld>
            <a:endParaRPr lang="en-US" dirty="0"/>
          </a:p>
        </p:txBody>
      </p:sp>
    </p:spTree>
    <p:extLst>
      <p:ext uri="{BB962C8B-B14F-4D97-AF65-F5344CB8AC3E}">
        <p14:creationId xmlns:p14="http://schemas.microsoft.com/office/powerpoint/2010/main" val="429313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While ”behavior cloning” is a great starting point for enable models to follow human instructions, ....</a:t>
            </a:r>
          </a:p>
          <a:p>
            <a:endParaRPr lang="en-US" dirty="0"/>
          </a:p>
          <a:p>
            <a:endParaRPr lang="en-US" dirty="0"/>
          </a:p>
        </p:txBody>
      </p:sp>
      <p:sp>
        <p:nvSpPr>
          <p:cNvPr id="4" name="Slide Number Placeholder 3"/>
          <p:cNvSpPr>
            <a:spLocks noGrp="1"/>
          </p:cNvSpPr>
          <p:nvPr>
            <p:ph type="sldNum" sz="quarter" idx="5"/>
          </p:nvPr>
        </p:nvSpPr>
        <p:spPr/>
        <p:txBody>
          <a:bodyPr/>
          <a:lstStyle/>
          <a:p>
            <a:fld id="{7E3EFFCD-2707-464E-8668-7D1BDDA9873E}" type="slidenum">
              <a:rPr lang="en-US" smtClean="0"/>
              <a:pPr/>
              <a:t>38</a:t>
            </a:fld>
            <a:endParaRPr lang="en-US" dirty="0"/>
          </a:p>
        </p:txBody>
      </p:sp>
    </p:spTree>
    <p:extLst>
      <p:ext uri="{BB962C8B-B14F-4D97-AF65-F5344CB8AC3E}">
        <p14:creationId xmlns:p14="http://schemas.microsoft.com/office/powerpoint/2010/main" val="273310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368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259dff58475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259dff58475_0_1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u"/>
              <a:t>Forward pointer for who annotates and what the conditions of that are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0"/>
        <p:cNvGrpSpPr/>
        <p:nvPr/>
      </p:nvGrpSpPr>
      <p:grpSpPr>
        <a:xfrm>
          <a:off x="0" y="0"/>
          <a:ext cx="0" cy="0"/>
          <a:chOff x="0" y="0"/>
          <a:chExt cx="0" cy="0"/>
        </a:xfrm>
      </p:grpSpPr>
      <p:sp>
        <p:nvSpPr>
          <p:cNvPr id="2161" name="Google Shape;2161;g259dff58475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2" name="Google Shape;2162;g259dff58475_0_1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u"/>
              <a:t>Forward pointer for who annotates and what the conditions of that are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1" name="Google Shape;31;p6"/>
          <p:cNvSpPr txBox="1">
            <a:spLocks noGrp="1"/>
          </p:cNvSpPr>
          <p:nvPr>
            <p:ph type="body" idx="1"/>
          </p:nvPr>
        </p:nvSpPr>
        <p:spPr>
          <a:xfrm>
            <a:off x="16955" y="4695967"/>
            <a:ext cx="3155100" cy="453900"/>
          </a:xfrm>
          <a:prstGeom prst="rect">
            <a:avLst/>
          </a:prstGeom>
        </p:spPr>
        <p:txBody>
          <a:bodyPr spcFirstLastPara="1" wrap="square" lIns="91425" tIns="91425" rIns="91425" bIns="91425" anchor="t" anchorCtr="0">
            <a:normAutofit/>
          </a:bodyPr>
          <a:lstStyle>
            <a:lvl1pPr marL="457189" lvl="0" indent="-317492" rtl="0">
              <a:spcBef>
                <a:spcPts val="0"/>
              </a:spcBef>
              <a:spcAft>
                <a:spcPts val="0"/>
              </a:spcAft>
              <a:buSzPts val="1400"/>
              <a:buChar char="●"/>
              <a:defRPr sz="1400"/>
            </a:lvl1pPr>
            <a:lvl2pPr marL="914378" lvl="1" indent="-292093" rtl="0">
              <a:spcBef>
                <a:spcPts val="0"/>
              </a:spcBef>
              <a:spcAft>
                <a:spcPts val="0"/>
              </a:spcAft>
              <a:buSzPts val="1000"/>
              <a:buChar char="○"/>
              <a:defRPr sz="1000"/>
            </a:lvl2pPr>
            <a:lvl3pPr marL="1371566" lvl="2" indent="-292093" rtl="0">
              <a:spcBef>
                <a:spcPts val="0"/>
              </a:spcBef>
              <a:spcAft>
                <a:spcPts val="0"/>
              </a:spcAft>
              <a:buSzPts val="1000"/>
              <a:buChar char="■"/>
              <a:defRPr sz="1000"/>
            </a:lvl3pPr>
            <a:lvl4pPr marL="1828754" lvl="3" indent="-292093" rtl="0">
              <a:spcBef>
                <a:spcPts val="0"/>
              </a:spcBef>
              <a:spcAft>
                <a:spcPts val="0"/>
              </a:spcAft>
              <a:buSzPts val="1000"/>
              <a:buChar char="●"/>
              <a:defRPr sz="1000"/>
            </a:lvl4pPr>
            <a:lvl5pPr marL="2285943" lvl="4" indent="-292093" rtl="0">
              <a:spcBef>
                <a:spcPts val="0"/>
              </a:spcBef>
              <a:spcAft>
                <a:spcPts val="0"/>
              </a:spcAft>
              <a:buSzPts val="1000"/>
              <a:buChar char="○"/>
              <a:defRPr sz="1000"/>
            </a:lvl5pPr>
            <a:lvl6pPr marL="2743132" lvl="5" indent="-292093" rtl="0">
              <a:spcBef>
                <a:spcPts val="0"/>
              </a:spcBef>
              <a:spcAft>
                <a:spcPts val="0"/>
              </a:spcAft>
              <a:buSzPts val="1000"/>
              <a:buChar char="■"/>
              <a:defRPr sz="1000"/>
            </a:lvl6pPr>
            <a:lvl7pPr marL="3200320" lvl="6" indent="-292093" rtl="0">
              <a:spcBef>
                <a:spcPts val="0"/>
              </a:spcBef>
              <a:spcAft>
                <a:spcPts val="0"/>
              </a:spcAft>
              <a:buSzPts val="1000"/>
              <a:buChar char="●"/>
              <a:defRPr sz="1000"/>
            </a:lvl7pPr>
            <a:lvl8pPr marL="3657509" lvl="7" indent="-292093" rtl="0">
              <a:spcBef>
                <a:spcPts val="0"/>
              </a:spcBef>
              <a:spcAft>
                <a:spcPts val="0"/>
              </a:spcAft>
              <a:buSzPts val="1000"/>
              <a:buChar char="○"/>
              <a:defRPr sz="1000"/>
            </a:lvl8pPr>
            <a:lvl9pPr marL="4114697" lvl="8" indent="-292093" rtl="0">
              <a:spcBef>
                <a:spcPts val="0"/>
              </a:spcBef>
              <a:spcAft>
                <a:spcPts val="0"/>
              </a:spcAft>
              <a:buSzPts val="1000"/>
              <a:buChar char="■"/>
              <a:defRPr sz="1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1513-21BA-69D9-46B3-4288DF1F8502}"/>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2229FC8F-EFCF-946C-FB4F-829BDABC18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960B3578-F61A-3D71-7DF9-7749DF4EAC02}"/>
              </a:ext>
            </a:extLst>
          </p:cNvPr>
          <p:cNvSpPr>
            <a:spLocks noGrp="1"/>
          </p:cNvSpPr>
          <p:nvPr>
            <p:ph type="dt" sz="half" idx="10"/>
          </p:nvPr>
        </p:nvSpPr>
        <p:spPr/>
        <p:txBody>
          <a:bodyPr/>
          <a:lstStyle/>
          <a:p>
            <a:fld id="{0104F993-25E2-634E-BAAE-979470ED3484}" type="datetimeFigureOut">
              <a:rPr lang="en-CN" smtClean="0"/>
              <a:t>3/25/24</a:t>
            </a:fld>
            <a:endParaRPr lang="en-CN"/>
          </a:p>
        </p:txBody>
      </p:sp>
      <p:sp>
        <p:nvSpPr>
          <p:cNvPr id="5" name="Footer Placeholder 4">
            <a:extLst>
              <a:ext uri="{FF2B5EF4-FFF2-40B4-BE49-F238E27FC236}">
                <a16:creationId xmlns:a16="http://schemas.microsoft.com/office/drawing/2014/main" id="{E0F369B4-94DC-374C-B891-76485760FDE2}"/>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4B622DF6-B9CC-948D-B599-46DBCBE950DD}"/>
              </a:ext>
            </a:extLst>
          </p:cNvPr>
          <p:cNvSpPr>
            <a:spLocks noGrp="1"/>
          </p:cNvSpPr>
          <p:nvPr>
            <p:ph type="sldNum" sz="quarter" idx="12"/>
          </p:nvPr>
        </p:nvSpPr>
        <p:spPr/>
        <p:txBody>
          <a:bodyPr/>
          <a:lstStyle/>
          <a:p>
            <a:fld id="{6C74AF8F-34DA-FD49-A130-D08203732350}" type="slidenum">
              <a:rPr lang="en-CN" smtClean="0"/>
              <a:t>‹#›</a:t>
            </a:fld>
            <a:endParaRPr lang="en-CN"/>
          </a:p>
        </p:txBody>
      </p:sp>
    </p:spTree>
    <p:extLst>
      <p:ext uri="{BB962C8B-B14F-4D97-AF65-F5344CB8AC3E}">
        <p14:creationId xmlns:p14="http://schemas.microsoft.com/office/powerpoint/2010/main" val="114517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mage and Bullets -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2F1646-A3CA-40D6-8C82-88AB9B10A843}"/>
              </a:ext>
              <a:ext uri="{C183D7F6-B498-43B3-948B-1728B52AA6E4}">
                <adec:decorative xmlns:adec="http://schemas.microsoft.com/office/drawing/2017/decorative" val="1"/>
              </a:ext>
            </a:extLst>
          </p:cNvPr>
          <p:cNvSpPr/>
          <p:nvPr userDrawn="1"/>
        </p:nvSpPr>
        <p:spPr>
          <a:xfrm>
            <a:off x="0" y="1240632"/>
            <a:ext cx="9144000" cy="2743200"/>
          </a:xfrm>
          <a:prstGeom prst="rect">
            <a:avLst/>
          </a:prstGeom>
          <a:solidFill>
            <a:srgbClr val="092C7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0A091B"/>
              </a:solidFill>
              <a:latin typeface="Roboto"/>
            </a:endParaRPr>
          </a:p>
        </p:txBody>
      </p:sp>
      <p:sp>
        <p:nvSpPr>
          <p:cNvPr id="11" name="Text">
            <a:extLst>
              <a:ext uri="{FF2B5EF4-FFF2-40B4-BE49-F238E27FC236}">
                <a16:creationId xmlns:a16="http://schemas.microsoft.com/office/drawing/2014/main" id="{4F3CE606-8D56-4BB0-B849-C27882F536E4}"/>
              </a:ext>
            </a:extLst>
          </p:cNvPr>
          <p:cNvSpPr>
            <a:spLocks noGrp="1"/>
          </p:cNvSpPr>
          <p:nvPr>
            <p:ph type="body" sz="quarter" idx="16" hasCustomPrompt="1"/>
          </p:nvPr>
        </p:nvSpPr>
        <p:spPr>
          <a:xfrm>
            <a:off x="402011" y="1612107"/>
            <a:ext cx="8339978" cy="2000250"/>
          </a:xfrm>
          <a:prstGeom prst="rect">
            <a:avLst/>
          </a:prstGeom>
        </p:spPr>
        <p:txBody>
          <a:bodyPr>
            <a:noAutofit/>
          </a:bodyPr>
          <a:lstStyle>
            <a:lvl1pPr marL="0" indent="0" algn="l">
              <a:buNone/>
              <a:defRPr sz="24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dirty="0"/>
              <a:t>Click to add text</a:t>
            </a:r>
          </a:p>
        </p:txBody>
      </p:sp>
      <p:sp>
        <p:nvSpPr>
          <p:cNvPr id="14" name="Text Citation">
            <a:extLst>
              <a:ext uri="{FF2B5EF4-FFF2-40B4-BE49-F238E27FC236}">
                <a16:creationId xmlns:a16="http://schemas.microsoft.com/office/drawing/2014/main" id="{B589D318-66FA-4A72-983A-051B97FE811F}"/>
              </a:ext>
            </a:extLst>
          </p:cNvPr>
          <p:cNvSpPr>
            <a:spLocks noGrp="1"/>
          </p:cNvSpPr>
          <p:nvPr>
            <p:ph type="body" sz="quarter" idx="18" hasCustomPrompt="1"/>
          </p:nvPr>
        </p:nvSpPr>
        <p:spPr>
          <a:xfrm>
            <a:off x="0" y="398467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3" name="Page Number">
            <a:extLst>
              <a:ext uri="{FF2B5EF4-FFF2-40B4-BE49-F238E27FC236}">
                <a16:creationId xmlns:a16="http://schemas.microsoft.com/office/drawing/2014/main" id="{117BC372-4338-4AC5-A7EE-13FBCB2E045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5" name="WSE logo">
            <a:extLst>
              <a:ext uri="{FF2B5EF4-FFF2-40B4-BE49-F238E27FC236}">
                <a16:creationId xmlns:a16="http://schemas.microsoft.com/office/drawing/2014/main" id="{07ACA5C5-BCA5-44A5-85C5-A0ABBF4EC4EF}"/>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7509281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Dark Blue">
    <p:spTree>
      <p:nvGrpSpPr>
        <p:cNvPr id="1" name=""/>
        <p:cNvGrpSpPr/>
        <p:nvPr/>
      </p:nvGrpSpPr>
      <p:grpSpPr>
        <a:xfrm>
          <a:off x="0" y="0"/>
          <a:ext cx="0" cy="0"/>
          <a:chOff x="0" y="0"/>
          <a:chExt cx="0" cy="0"/>
        </a:xfrm>
      </p:grpSpPr>
      <p:pic>
        <p:nvPicPr>
          <p:cNvPr id="2" name="Picture 18">
            <a:extLst>
              <a:ext uri="{FF2B5EF4-FFF2-40B4-BE49-F238E27FC236}">
                <a16:creationId xmlns:a16="http://schemas.microsoft.com/office/drawing/2014/main" id="{268DE600-90A7-4B6B-BFFA-EA2C6E80718E}"/>
              </a:ext>
              <a:ext uri="{C183D7F6-B498-43B3-948B-1728B52AA6E4}">
                <adec:decorative xmlns:adec="http://schemas.microsoft.com/office/drawing/2017/decorative" val="1"/>
              </a:ext>
            </a:extLst>
          </p:cNvPr>
          <p:cNvPicPr>
            <a:picLocks noChangeAspect="1" noChangeArrowheads="1"/>
          </p:cNvPicPr>
          <p:nvPr userDrawn="1"/>
        </p:nvPicPr>
        <p:blipFill rotWithShape="1">
          <a:blip>
            <a:grayscl/>
            <a:extLst>
              <a:ext uri="{BEBA8EAE-BF5A-486C-A8C5-ECC9F3942E4B}">
                <a14:imgProps xmlns:a14="http://schemas.microsoft.com/office/drawing/2010/main">
                  <a14:imgLayer>
                    <a14:imgEffect>
                      <a14:brightnessContrast contrast="25000"/>
                    </a14:imgEffect>
                  </a14:imgLayer>
                </a14:imgProps>
              </a:ext>
              <a:ext uri="{28A0092B-C50C-407E-A947-70E740481C1C}">
                <a14:useLocalDpi xmlns:a14="http://schemas.microsoft.com/office/drawing/2010/main" val="0"/>
              </a:ext>
            </a:extLst>
          </a:blip>
          <a:srcRect t="7813" b="7813"/>
          <a:stretch/>
        </p:blipFill>
        <p:spPr bwMode="auto">
          <a:xfrm>
            <a:off x="0" y="0"/>
            <a:ext cx="9144000" cy="5143500"/>
          </a:xfrm>
          <a:prstGeom prst="rect">
            <a:avLst/>
          </a:prstGeom>
          <a:extLst>
            <a:ext uri="{909E8E84-426E-40DD-AFC4-6F175D3DCCD1}">
              <a14:hiddenFill xmlns:a14="http://schemas.microsoft.com/office/drawing/2010/main">
                <a:solidFill>
                  <a:srgbClr val="FFFFFF"/>
                </a:solidFill>
              </a14:hiddenFill>
            </a:ext>
          </a:extLst>
        </p:spPr>
      </p:pic>
      <p:sp>
        <p:nvSpPr>
          <p:cNvPr id="3" name="Freeform 13">
            <a:extLst>
              <a:ext uri="{FF2B5EF4-FFF2-40B4-BE49-F238E27FC236}">
                <a16:creationId xmlns:a16="http://schemas.microsoft.com/office/drawing/2014/main" id="{EBA27004-3833-43ED-82E9-6895434B895C}"/>
              </a:ext>
              <a:ext uri="{C183D7F6-B498-43B3-948B-1728B52AA6E4}">
                <adec:decorative xmlns:adec="http://schemas.microsoft.com/office/drawing/2017/decorative" val="1"/>
              </a:ext>
            </a:extLst>
          </p:cNvPr>
          <p:cNvSpPr>
            <a:spLocks/>
          </p:cNvSpPr>
          <p:nvPr userDrawn="1"/>
        </p:nvSpPr>
        <p:spPr bwMode="auto">
          <a:xfrm rot="10800000">
            <a:off x="0" y="0"/>
            <a:ext cx="9144001" cy="5143499"/>
          </a:xfrm>
          <a:prstGeom prst="rect">
            <a:avLst/>
          </a:prstGeom>
          <a:solidFill>
            <a:schemeClr val="tx2">
              <a:alpha val="85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WSE Logo">
            <a:extLst>
              <a:ext uri="{FF2B5EF4-FFF2-40B4-BE49-F238E27FC236}">
                <a16:creationId xmlns:a16="http://schemas.microsoft.com/office/drawing/2014/main" id="{5F610272-EE8A-4752-A390-42C726F6D241}"/>
              </a:ext>
              <a:ext uri="{C183D7F6-B498-43B3-948B-1728B52AA6E4}">
                <adec:decorative xmlns:adec="http://schemas.microsoft.com/office/drawing/2017/decorative" val="1"/>
              </a:ext>
            </a:extLst>
          </p:cNvPr>
          <p:cNvPicPr>
            <a:picLocks noChangeAspect="1"/>
          </p:cNvPicPr>
          <p:nvPr userDrawn="1"/>
        </p:nvPicPr>
        <p:blipFill rotWithShape="1">
          <a:blip>
            <a:extLst>
              <a:ext uri="{28A0092B-C50C-407E-A947-70E740481C1C}">
                <a14:useLocalDpi xmlns:a14="http://schemas.microsoft.com/office/drawing/2010/main" val="0"/>
              </a:ext>
            </a:extLst>
          </a:blip>
          <a:srcRect l="13149" t="29483" r="13581" b="28303"/>
          <a:stretch/>
        </p:blipFill>
        <p:spPr>
          <a:xfrm>
            <a:off x="6298808" y="447090"/>
            <a:ext cx="2377440" cy="621421"/>
          </a:xfrm>
          <a:prstGeom prst="rect">
            <a:avLst/>
          </a:prstGeom>
        </p:spPr>
      </p:pic>
      <p:sp>
        <p:nvSpPr>
          <p:cNvPr id="6" name="Course Title">
            <a:extLst>
              <a:ext uri="{FF2B5EF4-FFF2-40B4-BE49-F238E27FC236}">
                <a16:creationId xmlns:a16="http://schemas.microsoft.com/office/drawing/2014/main" id="{A43E8622-AA5C-40CF-A3A0-8B2BF9D75025}"/>
              </a:ext>
            </a:extLst>
          </p:cNvPr>
          <p:cNvSpPr>
            <a:spLocks noGrp="1"/>
          </p:cNvSpPr>
          <p:nvPr>
            <p:ph type="title" hasCustomPrompt="1"/>
          </p:nvPr>
        </p:nvSpPr>
        <p:spPr>
          <a:xfrm>
            <a:off x="467751" y="2240842"/>
            <a:ext cx="8208498" cy="544124"/>
          </a:xfrm>
          <a:prstGeom prst="rect">
            <a:avLst/>
          </a:prstGeom>
        </p:spPr>
        <p:txBody>
          <a:bodyPr vert="horz" lIns="91440" tIns="45720" rIns="91440" bIns="45720" rtlCol="0" anchor="ctr">
            <a:normAutofit/>
          </a:bodyPr>
          <a:lstStyle>
            <a:lvl1pPr>
              <a:defRPr sz="4125"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course title</a:t>
            </a:r>
          </a:p>
        </p:txBody>
      </p:sp>
      <p:sp>
        <p:nvSpPr>
          <p:cNvPr id="7" name="Lecture Title">
            <a:extLst>
              <a:ext uri="{FF2B5EF4-FFF2-40B4-BE49-F238E27FC236}">
                <a16:creationId xmlns:a16="http://schemas.microsoft.com/office/drawing/2014/main" id="{DE1C7E4D-69CB-4F79-9436-E0466B26FBBF}"/>
              </a:ext>
            </a:extLst>
          </p:cNvPr>
          <p:cNvSpPr>
            <a:spLocks noGrp="1"/>
          </p:cNvSpPr>
          <p:nvPr>
            <p:ph type="body" sz="quarter" idx="10" hasCustomPrompt="1"/>
          </p:nvPr>
        </p:nvSpPr>
        <p:spPr>
          <a:xfrm>
            <a:off x="467749" y="2784966"/>
            <a:ext cx="8219053" cy="366706"/>
          </a:xfrm>
          <a:prstGeom prst="rect">
            <a:avLst/>
          </a:prstGeom>
        </p:spPr>
        <p:txBody>
          <a:bodyPr>
            <a:normAutofit/>
          </a:bodyPr>
          <a:lstStyle>
            <a:lvl1pPr marL="0" indent="0">
              <a:buNone/>
              <a:defRPr sz="22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add lecture title</a:t>
            </a:r>
          </a:p>
        </p:txBody>
      </p:sp>
    </p:spTree>
    <p:extLst>
      <p:ext uri="{BB962C8B-B14F-4D97-AF65-F5344CB8AC3E}">
        <p14:creationId xmlns:p14="http://schemas.microsoft.com/office/powerpoint/2010/main" val="4090748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4A0AA2-B636-401F-B58B-6DF5349EBC51}"/>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noProof="0" dirty="0"/>
              <a:t>Click to </a:t>
            </a:r>
            <a:r>
              <a:rPr lang="en-US" noProof="0"/>
              <a:t>add title</a:t>
            </a:r>
            <a:endParaRPr lang="en-US" noProof="0" dirty="0"/>
          </a:p>
        </p:txBody>
      </p:sp>
      <p:sp>
        <p:nvSpPr>
          <p:cNvPr id="11" name="Rectangle 10">
            <a:extLst>
              <a:ext uri="{FF2B5EF4-FFF2-40B4-BE49-F238E27FC236}">
                <a16:creationId xmlns:a16="http://schemas.microsoft.com/office/drawing/2014/main" id="{20414BC9-864B-4D63-BFF5-8A26BC6E5477}"/>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Bullets">
            <a:extLst>
              <a:ext uri="{FF2B5EF4-FFF2-40B4-BE49-F238E27FC236}">
                <a16:creationId xmlns:a16="http://schemas.microsoft.com/office/drawing/2014/main" id="{489A78E5-4DD4-4398-92E6-73293FB04D0D}"/>
              </a:ext>
            </a:extLst>
          </p:cNvPr>
          <p:cNvSpPr>
            <a:spLocks noGrp="1"/>
          </p:cNvSpPr>
          <p:nvPr userDrawn="1">
            <p:ph type="body" sz="quarter" idx="16" hasCustomPrompt="1"/>
          </p:nvPr>
        </p:nvSpPr>
        <p:spPr>
          <a:xfrm>
            <a:off x="533919" y="1390650"/>
            <a:ext cx="8085415" cy="3077573"/>
          </a:xfrm>
          <a:prstGeom prst="rect">
            <a:avLst/>
          </a:prstGeom>
        </p:spPr>
        <p:txBody>
          <a:bodyPr>
            <a:noAutofit/>
          </a:bodyPr>
          <a:lstStyle>
            <a:lvl1pPr marL="230188" indent="-230188">
              <a:spcBef>
                <a:spcPts val="750"/>
              </a:spcBef>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1500" indent="-228600">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noProof="0" dirty="0"/>
              <a:t>Click to add bullets</a:t>
            </a:r>
          </a:p>
          <a:p>
            <a:pPr lvl="1"/>
            <a:r>
              <a:rPr lang="en-US" noProof="0" dirty="0"/>
              <a:t>Second level</a:t>
            </a:r>
          </a:p>
          <a:p>
            <a:pPr lvl="2"/>
            <a:r>
              <a:rPr lang="en-US" noProof="0" dirty="0"/>
              <a:t>Third level</a:t>
            </a:r>
          </a:p>
        </p:txBody>
      </p:sp>
      <p:pic>
        <p:nvPicPr>
          <p:cNvPr id="8" name="WSE logo">
            <a:extLst>
              <a:ext uri="{FF2B5EF4-FFF2-40B4-BE49-F238E27FC236}">
                <a16:creationId xmlns:a16="http://schemas.microsoft.com/office/drawing/2014/main" id="{5F712F24-2ADD-4B4F-B20F-5AF8A0644F0E}"/>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
        <p:nvSpPr>
          <p:cNvPr id="7" name="Page Number">
            <a:extLst>
              <a:ext uri="{FF2B5EF4-FFF2-40B4-BE49-F238E27FC236}">
                <a16:creationId xmlns:a16="http://schemas.microsoft.com/office/drawing/2014/main" id="{A10FF969-5C1A-4F23-A07F-2B9FBF69C84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spTree>
    <p:extLst>
      <p:ext uri="{BB962C8B-B14F-4D97-AF65-F5344CB8AC3E}">
        <p14:creationId xmlns:p14="http://schemas.microsoft.com/office/powerpoint/2010/main" val="1746779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4 Items and Text - Simple">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95812EB8-9C15-3D45-A153-203E42E9854C}"/>
              </a:ext>
            </a:extLst>
          </p:cNvPr>
          <p:cNvSpPr>
            <a:spLocks noGrp="1"/>
          </p:cNvSpPr>
          <p:nvPr>
            <p:ph type="title" hasCustomPrompt="1"/>
          </p:nvPr>
        </p:nvSpPr>
        <p:spPr>
          <a:xfrm>
            <a:off x="530351" y="107119"/>
            <a:ext cx="8088983" cy="857542"/>
          </a:xfrm>
          <a:prstGeom prst="rect">
            <a:avLst/>
          </a:prstGeom>
        </p:spPr>
        <p:txBody>
          <a:bodyPr anchor="b"/>
          <a:lstStyle>
            <a:lvl1pPr>
              <a:defRPr sz="3000" b="1">
                <a:solidFill>
                  <a:schemeClr val="tx2"/>
                </a:solidFill>
              </a:defRPr>
            </a:lvl1pPr>
          </a:lstStyle>
          <a:p>
            <a:r>
              <a:rPr lang="en-US" dirty="0"/>
              <a:t>Click to add title</a:t>
            </a:r>
          </a:p>
        </p:txBody>
      </p:sp>
      <p:sp>
        <p:nvSpPr>
          <p:cNvPr id="15" name="Rectangle 14">
            <a:extLst>
              <a:ext uri="{FF2B5EF4-FFF2-40B4-BE49-F238E27FC236}">
                <a16:creationId xmlns:a16="http://schemas.microsoft.com/office/drawing/2014/main" id="{157C6571-A67F-444A-A354-24A6AEAAE84E}"/>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Item 1 Text">
            <a:extLst>
              <a:ext uri="{FF2B5EF4-FFF2-40B4-BE49-F238E27FC236}">
                <a16:creationId xmlns:a16="http://schemas.microsoft.com/office/drawing/2014/main" id="{5EF51092-4CA9-4A33-86C8-1C731C02A14F}"/>
              </a:ext>
            </a:extLst>
          </p:cNvPr>
          <p:cNvSpPr>
            <a:spLocks noGrp="1"/>
          </p:cNvSpPr>
          <p:nvPr>
            <p:ph type="body" sz="quarter" idx="22" hasCustomPrompt="1"/>
          </p:nvPr>
        </p:nvSpPr>
        <p:spPr>
          <a:xfrm>
            <a:off x="530352" y="1389888"/>
            <a:ext cx="8096622" cy="1523999"/>
          </a:xfrm>
          <a:prstGeom prst="rect">
            <a:avLst/>
          </a:prstGeom>
          <a:ln w="6350">
            <a:noFill/>
          </a:ln>
        </p:spPr>
        <p:txBody>
          <a:bodyPr>
            <a:noAutofit/>
          </a:bodyPr>
          <a:lstStyle>
            <a:lvl1pPr marL="231775" indent="-231775" algn="l">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30188">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dirty="0"/>
              <a:t>Click to add bullets</a:t>
            </a:r>
          </a:p>
          <a:p>
            <a:pPr lvl="1"/>
            <a:r>
              <a:rPr lang="en-US" dirty="0"/>
              <a:t>Second level</a:t>
            </a:r>
          </a:p>
          <a:p>
            <a:pPr lvl="2"/>
            <a:r>
              <a:rPr lang="en-US" dirty="0"/>
              <a:t>Third level</a:t>
            </a:r>
          </a:p>
        </p:txBody>
      </p:sp>
      <p:sp>
        <p:nvSpPr>
          <p:cNvPr id="55" name="Item 2 Text">
            <a:extLst>
              <a:ext uri="{FF2B5EF4-FFF2-40B4-BE49-F238E27FC236}">
                <a16:creationId xmlns:a16="http://schemas.microsoft.com/office/drawing/2014/main" id="{D5E68B19-4B0E-4A5D-9C14-62AA3BD942BD}"/>
              </a:ext>
            </a:extLst>
          </p:cNvPr>
          <p:cNvSpPr>
            <a:spLocks noGrp="1"/>
          </p:cNvSpPr>
          <p:nvPr>
            <p:ph type="body" sz="quarter" idx="23" hasCustomPrompt="1"/>
          </p:nvPr>
        </p:nvSpPr>
        <p:spPr>
          <a:xfrm>
            <a:off x="530351" y="3058846"/>
            <a:ext cx="8088983" cy="1523999"/>
          </a:xfrm>
          <a:prstGeom prst="rect">
            <a:avLst/>
          </a:prstGeom>
          <a:ln w="6350">
            <a:noFill/>
          </a:ln>
        </p:spPr>
        <p:txBody>
          <a:bodyPr>
            <a:noAutofit/>
          </a:bodyPr>
          <a:lstStyle>
            <a:lvl1pPr marL="231775" indent="-231775" algn="l">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marR="0" indent="-230188" algn="l" defTabSz="685800" rtl="0" eaLnBrk="1" fontAlgn="auto" latinLnBrk="0" hangingPunct="1">
              <a:lnSpc>
                <a:spcPct val="90000"/>
              </a:lnSpc>
              <a:spcBef>
                <a:spcPts val="375"/>
              </a:spcBef>
              <a:spcAft>
                <a:spcPts val="0"/>
              </a:spcAft>
              <a:buClr>
                <a:srgbClr val="092C74"/>
              </a:buClr>
              <a:buSzTx/>
              <a:buFont typeface="Courier New" panose="02070309020205020404" pitchFamily="49" charset="0"/>
              <a:buChar char="o"/>
              <a:tabLst/>
              <a:defRPr sz="1600"/>
            </a:lvl2pPr>
            <a:lvl3pPr marL="914400" indent="-228600">
              <a:buClr>
                <a:srgbClr val="092C74"/>
              </a:buClr>
              <a:buFont typeface="Arial" panose="020B0604020202020204" pitchFamily="34" charset="0"/>
              <a:buChar char="•"/>
              <a:defRPr sz="1600"/>
            </a:lvl3pPr>
          </a:lstStyle>
          <a:p>
            <a:pPr lvl="0"/>
            <a:r>
              <a:rPr lang="en-US" dirty="0"/>
              <a:t>Click to add bullets</a:t>
            </a:r>
          </a:p>
          <a:p>
            <a:pPr lvl="1"/>
            <a:r>
              <a:rPr lang="en-US" dirty="0"/>
              <a:t>Second level</a:t>
            </a:r>
          </a:p>
          <a:p>
            <a:pPr lvl="2"/>
            <a:r>
              <a:rPr lang="en-US" dirty="0"/>
              <a:t>Third level</a:t>
            </a:r>
          </a:p>
          <a:p>
            <a:pPr lvl="1"/>
            <a:endParaRPr lang="en-US" dirty="0"/>
          </a:p>
        </p:txBody>
      </p:sp>
      <p:sp>
        <p:nvSpPr>
          <p:cNvPr id="14" name="Page Number">
            <a:extLst>
              <a:ext uri="{FF2B5EF4-FFF2-40B4-BE49-F238E27FC236}">
                <a16:creationId xmlns:a16="http://schemas.microsoft.com/office/drawing/2014/main" id="{CF4BC876-D827-4E5E-A572-DF3D59B88245}"/>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schemeClr val="tx1"/>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tx1"/>
              </a:solidFill>
              <a:effectLst/>
              <a:uLnTx/>
              <a:uFillTx/>
              <a:latin typeface="Tahoma"/>
              <a:ea typeface="+mn-ea"/>
              <a:cs typeface="+mn-cs"/>
            </a:endParaRPr>
          </a:p>
        </p:txBody>
      </p:sp>
      <p:pic>
        <p:nvPicPr>
          <p:cNvPr id="16" name="WSE logo">
            <a:extLst>
              <a:ext uri="{FF2B5EF4-FFF2-40B4-BE49-F238E27FC236}">
                <a16:creationId xmlns:a16="http://schemas.microsoft.com/office/drawing/2014/main" id="{9BB8FB21-BFAB-4131-ADE3-626699BE3E86}"/>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489725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s and Image - Simple">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08DC6AAE-017C-4253-840E-AB4D795A3E47}"/>
              </a:ext>
            </a:extLst>
          </p:cNvPr>
          <p:cNvSpPr>
            <a:spLocks noGrp="1"/>
          </p:cNvSpPr>
          <p:nvPr>
            <p:ph type="title" hasCustomPrompt="1"/>
          </p:nvPr>
        </p:nvSpPr>
        <p:spPr>
          <a:xfrm>
            <a:off x="732234" y="304800"/>
            <a:ext cx="3607289" cy="890244"/>
          </a:xfrm>
          <a:prstGeom prst="rect">
            <a:avLst/>
          </a:prstGeom>
        </p:spPr>
        <p:txBody>
          <a:bodyPr anchor="b"/>
          <a:lstStyle>
            <a:lvl1pPr>
              <a:defRPr sz="3000" b="1">
                <a:solidFill>
                  <a:schemeClr val="tx2"/>
                </a:solidFill>
              </a:defRPr>
            </a:lvl1pPr>
          </a:lstStyle>
          <a:p>
            <a:r>
              <a:rPr lang="en-US" dirty="0"/>
              <a:t>Click to add title</a:t>
            </a:r>
          </a:p>
        </p:txBody>
      </p:sp>
      <p:sp>
        <p:nvSpPr>
          <p:cNvPr id="7" name="Rectangle 6">
            <a:extLst>
              <a:ext uri="{FF2B5EF4-FFF2-40B4-BE49-F238E27FC236}">
                <a16:creationId xmlns:a16="http://schemas.microsoft.com/office/drawing/2014/main" id="{68EA6AD7-2136-4D32-B4FA-6F27E804E79A}"/>
              </a:ext>
              <a:ext uri="{C183D7F6-B498-43B3-948B-1728B52AA6E4}">
                <adec:decorative xmlns:adec="http://schemas.microsoft.com/office/drawing/2017/decorative" val="1"/>
              </a:ext>
            </a:extLst>
          </p:cNvPr>
          <p:cNvSpPr/>
          <p:nvPr userDrawn="1"/>
        </p:nvSpPr>
        <p:spPr>
          <a:xfrm>
            <a:off x="822960" y="1197160"/>
            <a:ext cx="778180" cy="103340"/>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Bullets">
            <a:extLst>
              <a:ext uri="{FF2B5EF4-FFF2-40B4-BE49-F238E27FC236}">
                <a16:creationId xmlns:a16="http://schemas.microsoft.com/office/drawing/2014/main" id="{489A78E5-4DD4-4398-92E6-73293FB04D0D}"/>
              </a:ext>
            </a:extLst>
          </p:cNvPr>
          <p:cNvSpPr>
            <a:spLocks noGrp="1"/>
          </p:cNvSpPr>
          <p:nvPr userDrawn="1">
            <p:ph type="body" sz="quarter" idx="16" hasCustomPrompt="1"/>
          </p:nvPr>
        </p:nvSpPr>
        <p:spPr>
          <a:xfrm>
            <a:off x="732234" y="1545336"/>
            <a:ext cx="3607289" cy="2926080"/>
          </a:xfrm>
          <a:prstGeom prst="rect">
            <a:avLst/>
          </a:prstGeom>
        </p:spPr>
        <p:txBody>
          <a:bodyPr>
            <a:noAutofit/>
          </a:bodyPr>
          <a:lstStyle>
            <a:lvl1pPr marL="230188" indent="-230188">
              <a:spcBef>
                <a:spcPts val="750"/>
              </a:spcBef>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1500" indent="-228600">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5" name="Picture">
            <a:extLst>
              <a:ext uri="{FF2B5EF4-FFF2-40B4-BE49-F238E27FC236}">
                <a16:creationId xmlns:a16="http://schemas.microsoft.com/office/drawing/2014/main" id="{75B79D34-DFEF-4AC5-AC86-378A247C4C3F}"/>
              </a:ext>
            </a:extLst>
          </p:cNvPr>
          <p:cNvSpPr>
            <a:spLocks noGrp="1"/>
          </p:cNvSpPr>
          <p:nvPr>
            <p:ph type="pic" sz="quarter" idx="10"/>
          </p:nvPr>
        </p:nvSpPr>
        <p:spPr>
          <a:xfrm>
            <a:off x="4804477" y="0"/>
            <a:ext cx="3607289" cy="5143500"/>
          </a:xfrm>
          <a:custGeom>
            <a:avLst/>
            <a:gdLst>
              <a:gd name="connsiteX0" fmla="*/ 0 w 3657600"/>
              <a:gd name="connsiteY0" fmla="*/ 0 h 4343400"/>
              <a:gd name="connsiteX1" fmla="*/ 3657600 w 3657600"/>
              <a:gd name="connsiteY1" fmla="*/ 0 h 4343400"/>
              <a:gd name="connsiteX2" fmla="*/ 3657600 w 3657600"/>
              <a:gd name="connsiteY2" fmla="*/ 4343400 h 4343400"/>
              <a:gd name="connsiteX3" fmla="*/ 0 w 3657600"/>
              <a:gd name="connsiteY3" fmla="*/ 4343400 h 4343400"/>
            </a:gdLst>
            <a:ahLst/>
            <a:cxnLst>
              <a:cxn ang="0">
                <a:pos x="connsiteX0" y="connsiteY0"/>
              </a:cxn>
              <a:cxn ang="0">
                <a:pos x="connsiteX1" y="connsiteY1"/>
              </a:cxn>
              <a:cxn ang="0">
                <a:pos x="connsiteX2" y="connsiteY2"/>
              </a:cxn>
              <a:cxn ang="0">
                <a:pos x="connsiteX3" y="connsiteY3"/>
              </a:cxn>
            </a:cxnLst>
            <a:rect l="l" t="t" r="r" b="b"/>
            <a:pathLst>
              <a:path w="3657600" h="4343400">
                <a:moveTo>
                  <a:pt x="0" y="0"/>
                </a:moveTo>
                <a:lnTo>
                  <a:pt x="3657600" y="0"/>
                </a:lnTo>
                <a:lnTo>
                  <a:pt x="3657600" y="4343400"/>
                </a:lnTo>
                <a:lnTo>
                  <a:pt x="0" y="4343400"/>
                </a:lnTo>
                <a:close/>
              </a:path>
            </a:pathLst>
          </a:custGeom>
          <a:pattFill prst="divot">
            <a:fgClr>
              <a:schemeClr val="accent1"/>
            </a:fgClr>
            <a:bgClr>
              <a:schemeClr val="bg1"/>
            </a:bgClr>
          </a:pattFill>
        </p:spPr>
        <p:txBody>
          <a:bodyPr wrap="square" anchor="ctr">
            <a:noAutofit/>
          </a:bodyPr>
          <a:lstStyle>
            <a:lvl1pPr marL="0" indent="0" algn="ctr">
              <a:buNone/>
              <a:defRPr sz="900"/>
            </a:lvl1pPr>
          </a:lstStyle>
          <a:p>
            <a:r>
              <a:rPr lang="en-US"/>
              <a:t>Click icon to add picture</a:t>
            </a:r>
            <a:endParaRPr lang="id-ID"/>
          </a:p>
        </p:txBody>
      </p:sp>
      <p:sp>
        <p:nvSpPr>
          <p:cNvPr id="14" name="Picture Citation">
            <a:extLst>
              <a:ext uri="{FF2B5EF4-FFF2-40B4-BE49-F238E27FC236}">
                <a16:creationId xmlns:a16="http://schemas.microsoft.com/office/drawing/2014/main" id="{355E0E6A-E25B-428F-BA8C-4A0886B089FA}"/>
              </a:ext>
            </a:extLst>
          </p:cNvPr>
          <p:cNvSpPr>
            <a:spLocks noGrp="1"/>
          </p:cNvSpPr>
          <p:nvPr>
            <p:ph type="body" sz="quarter" idx="18" hasCustomPrompt="1"/>
          </p:nvPr>
        </p:nvSpPr>
        <p:spPr>
          <a:xfrm>
            <a:off x="3371461" y="4860168"/>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pic>
        <p:nvPicPr>
          <p:cNvPr id="9" name="WSE logo">
            <a:extLst>
              <a:ext uri="{FF2B5EF4-FFF2-40B4-BE49-F238E27FC236}">
                <a16:creationId xmlns:a16="http://schemas.microsoft.com/office/drawing/2014/main" id="{D3042606-CA6F-4BC4-80EF-92D44CA31831}"/>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
        <p:nvSpPr>
          <p:cNvPr id="12" name="Page Number">
            <a:extLst>
              <a:ext uri="{FF2B5EF4-FFF2-40B4-BE49-F238E27FC236}">
                <a16:creationId xmlns:a16="http://schemas.microsoft.com/office/drawing/2014/main" id="{01F6A14B-EEAE-2542-8809-4C8C18188C92}"/>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spTree>
    <p:extLst>
      <p:ext uri="{BB962C8B-B14F-4D97-AF65-F5344CB8AC3E}">
        <p14:creationId xmlns:p14="http://schemas.microsoft.com/office/powerpoint/2010/main" val="464186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and Image - Simple Small">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CB799A64-7BA6-4F73-8C2E-53459D5C88A8}"/>
              </a:ext>
            </a:extLst>
          </p:cNvPr>
          <p:cNvSpPr>
            <a:spLocks noGrp="1"/>
          </p:cNvSpPr>
          <p:nvPr>
            <p:ph type="title" hasCustomPrompt="1"/>
          </p:nvPr>
        </p:nvSpPr>
        <p:spPr>
          <a:xfrm>
            <a:off x="533920" y="107119"/>
            <a:ext cx="8152880" cy="857542"/>
          </a:xfrm>
          <a:prstGeom prst="rect">
            <a:avLst/>
          </a:prstGeom>
        </p:spPr>
        <p:txBody>
          <a:bodyPr anchor="b"/>
          <a:lstStyle>
            <a:lvl1pPr>
              <a:defRPr sz="3000" b="1">
                <a:solidFill>
                  <a:schemeClr val="tx2"/>
                </a:solidFill>
              </a:defRPr>
            </a:lvl1pPr>
          </a:lstStyle>
          <a:p>
            <a:r>
              <a:rPr lang="en-US" dirty="0"/>
              <a:t>Click to add title</a:t>
            </a:r>
          </a:p>
        </p:txBody>
      </p:sp>
      <p:sp>
        <p:nvSpPr>
          <p:cNvPr id="19" name="Rectangle 18">
            <a:extLst>
              <a:ext uri="{FF2B5EF4-FFF2-40B4-BE49-F238E27FC236}">
                <a16:creationId xmlns:a16="http://schemas.microsoft.com/office/drawing/2014/main" id="{2D21F650-C42B-4B41-8CC9-AD6289B54CE2}"/>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Bullets">
            <a:extLst>
              <a:ext uri="{FF2B5EF4-FFF2-40B4-BE49-F238E27FC236}">
                <a16:creationId xmlns:a16="http://schemas.microsoft.com/office/drawing/2014/main" id="{943C2D0A-A157-470D-A872-D9191D23B66F}"/>
              </a:ext>
            </a:extLst>
          </p:cNvPr>
          <p:cNvSpPr>
            <a:spLocks noGrp="1"/>
          </p:cNvSpPr>
          <p:nvPr>
            <p:ph type="body" sz="quarter" idx="16" hasCustomPrompt="1"/>
          </p:nvPr>
        </p:nvSpPr>
        <p:spPr>
          <a:xfrm>
            <a:off x="530352" y="1389888"/>
            <a:ext cx="3571875" cy="3134272"/>
          </a:xfrm>
          <a:prstGeom prst="rect">
            <a:avLst/>
          </a:prstGeom>
        </p:spPr>
        <p:txBody>
          <a:bodyPr>
            <a:noAutofit/>
          </a:bodyPr>
          <a:lstStyle>
            <a:lvl1pPr marL="258366" indent="-258366">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5" name="Picture">
            <a:extLst>
              <a:ext uri="{FF2B5EF4-FFF2-40B4-BE49-F238E27FC236}">
                <a16:creationId xmlns:a16="http://schemas.microsoft.com/office/drawing/2014/main" id="{62263A2E-EA98-4267-A448-A9F7B45DA8F0}"/>
              </a:ext>
            </a:extLst>
          </p:cNvPr>
          <p:cNvSpPr>
            <a:spLocks noGrp="1"/>
          </p:cNvSpPr>
          <p:nvPr>
            <p:ph type="pic" sz="quarter" idx="13"/>
          </p:nvPr>
        </p:nvSpPr>
        <p:spPr bwMode="auto">
          <a:xfrm>
            <a:off x="4572000" y="1389888"/>
            <a:ext cx="4114800" cy="3174968"/>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endParaRPr lang="en-US" dirty="0"/>
          </a:p>
        </p:txBody>
      </p:sp>
      <p:sp>
        <p:nvSpPr>
          <p:cNvPr id="14" name="Picture Citation">
            <a:extLst>
              <a:ext uri="{FF2B5EF4-FFF2-40B4-BE49-F238E27FC236}">
                <a16:creationId xmlns:a16="http://schemas.microsoft.com/office/drawing/2014/main" id="{370BA653-1209-4CAE-B920-460A0AC6A539}"/>
              </a:ext>
            </a:extLst>
          </p:cNvPr>
          <p:cNvSpPr>
            <a:spLocks noGrp="1"/>
          </p:cNvSpPr>
          <p:nvPr>
            <p:ph type="body" sz="quarter" idx="18" hasCustomPrompt="1"/>
          </p:nvPr>
        </p:nvSpPr>
        <p:spPr>
          <a:xfrm>
            <a:off x="7260004" y="4566886"/>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9B9A818F-3D06-4A28-8F25-13339F74D56D}"/>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3" name="WSE logo">
            <a:extLst>
              <a:ext uri="{FF2B5EF4-FFF2-40B4-BE49-F238E27FC236}">
                <a16:creationId xmlns:a16="http://schemas.microsoft.com/office/drawing/2014/main" id="{A4943CF0-0E2F-4708-84F8-44218E3CFBA4}"/>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018000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ullets and Image - Simple Small">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CB799A64-7BA6-4F73-8C2E-53459D5C88A8}"/>
              </a:ext>
            </a:extLst>
          </p:cNvPr>
          <p:cNvSpPr>
            <a:spLocks noGrp="1"/>
          </p:cNvSpPr>
          <p:nvPr>
            <p:ph type="title" hasCustomPrompt="1"/>
          </p:nvPr>
        </p:nvSpPr>
        <p:spPr>
          <a:xfrm>
            <a:off x="533920" y="107119"/>
            <a:ext cx="8152880" cy="857542"/>
          </a:xfrm>
          <a:prstGeom prst="rect">
            <a:avLst/>
          </a:prstGeom>
        </p:spPr>
        <p:txBody>
          <a:bodyPr anchor="b"/>
          <a:lstStyle>
            <a:lvl1pPr>
              <a:defRPr sz="3000" b="1" i="0">
                <a:solidFill>
                  <a:schemeClr val="tx2"/>
                </a:solidFill>
              </a:defRPr>
            </a:lvl1pPr>
          </a:lstStyle>
          <a:p>
            <a:r>
              <a:rPr lang="en-US" dirty="0"/>
              <a:t>Click to add title</a:t>
            </a:r>
          </a:p>
        </p:txBody>
      </p:sp>
      <p:sp>
        <p:nvSpPr>
          <p:cNvPr id="19" name="Rectangle 18">
            <a:extLst>
              <a:ext uri="{FF2B5EF4-FFF2-40B4-BE49-F238E27FC236}">
                <a16:creationId xmlns:a16="http://schemas.microsoft.com/office/drawing/2014/main" id="{2D21F650-C42B-4B41-8CC9-AD6289B54CE2}"/>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Picture">
            <a:extLst>
              <a:ext uri="{FF2B5EF4-FFF2-40B4-BE49-F238E27FC236}">
                <a16:creationId xmlns:a16="http://schemas.microsoft.com/office/drawing/2014/main" id="{4884B21B-478C-4C01-9996-0F72AC036144}"/>
              </a:ext>
            </a:extLst>
          </p:cNvPr>
          <p:cNvSpPr>
            <a:spLocks noGrp="1"/>
          </p:cNvSpPr>
          <p:nvPr>
            <p:ph type="pic" sz="quarter" idx="19"/>
          </p:nvPr>
        </p:nvSpPr>
        <p:spPr bwMode="auto">
          <a:xfrm>
            <a:off x="522711" y="1389888"/>
            <a:ext cx="3921623" cy="3174968"/>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endParaRPr lang="en-US" dirty="0"/>
          </a:p>
        </p:txBody>
      </p:sp>
      <p:sp>
        <p:nvSpPr>
          <p:cNvPr id="12" name="Picture Citation">
            <a:extLst>
              <a:ext uri="{FF2B5EF4-FFF2-40B4-BE49-F238E27FC236}">
                <a16:creationId xmlns:a16="http://schemas.microsoft.com/office/drawing/2014/main" id="{47FB68FD-CDA4-408D-A343-8A86DF16AEA4}"/>
              </a:ext>
            </a:extLst>
          </p:cNvPr>
          <p:cNvSpPr>
            <a:spLocks noGrp="1"/>
          </p:cNvSpPr>
          <p:nvPr>
            <p:ph type="body" sz="quarter" idx="20" hasCustomPrompt="1"/>
          </p:nvPr>
        </p:nvSpPr>
        <p:spPr>
          <a:xfrm>
            <a:off x="3017538" y="4585070"/>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5" name="Picture">
            <a:extLst>
              <a:ext uri="{FF2B5EF4-FFF2-40B4-BE49-F238E27FC236}">
                <a16:creationId xmlns:a16="http://schemas.microsoft.com/office/drawing/2014/main" id="{62263A2E-EA98-4267-A448-A9F7B45DA8F0}"/>
              </a:ext>
            </a:extLst>
          </p:cNvPr>
          <p:cNvSpPr>
            <a:spLocks noGrp="1"/>
          </p:cNvSpPr>
          <p:nvPr>
            <p:ph type="pic" sz="quarter" idx="13"/>
          </p:nvPr>
        </p:nvSpPr>
        <p:spPr bwMode="auto">
          <a:xfrm>
            <a:off x="4765176" y="1389888"/>
            <a:ext cx="3921623" cy="3174968"/>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endParaRPr lang="en-US" dirty="0"/>
          </a:p>
        </p:txBody>
      </p:sp>
      <p:sp>
        <p:nvSpPr>
          <p:cNvPr id="14" name="Picture Citation">
            <a:extLst>
              <a:ext uri="{FF2B5EF4-FFF2-40B4-BE49-F238E27FC236}">
                <a16:creationId xmlns:a16="http://schemas.microsoft.com/office/drawing/2014/main" id="{370BA653-1209-4CAE-B920-460A0AC6A539}"/>
              </a:ext>
            </a:extLst>
          </p:cNvPr>
          <p:cNvSpPr>
            <a:spLocks noGrp="1"/>
          </p:cNvSpPr>
          <p:nvPr>
            <p:ph type="body" sz="quarter" idx="18" hasCustomPrompt="1"/>
          </p:nvPr>
        </p:nvSpPr>
        <p:spPr>
          <a:xfrm>
            <a:off x="7260004" y="4566886"/>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9B9A818F-3D06-4A28-8F25-13339F74D56D}"/>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3" name="WSE logo">
            <a:extLst>
              <a:ext uri="{FF2B5EF4-FFF2-40B4-BE49-F238E27FC236}">
                <a16:creationId xmlns:a16="http://schemas.microsoft.com/office/drawing/2014/main" id="{A4943CF0-0E2F-4708-84F8-44218E3CFBA4}"/>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41958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189" lvl="0" indent="-304793">
              <a:spcBef>
                <a:spcPts val="0"/>
              </a:spcBef>
              <a:spcAft>
                <a:spcPts val="0"/>
              </a:spcAft>
              <a:buSzPts val="1200"/>
              <a:buChar char="●"/>
              <a:defRPr sz="12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6" name="Google Shape;36;p7"/>
          <p:cNvSpPr txBox="1">
            <a:spLocks noGrp="1"/>
          </p:cNvSpPr>
          <p:nvPr>
            <p:ph type="body" idx="2"/>
          </p:nvPr>
        </p:nvSpPr>
        <p:spPr>
          <a:xfrm>
            <a:off x="16955" y="4695967"/>
            <a:ext cx="3155100" cy="453900"/>
          </a:xfrm>
          <a:prstGeom prst="rect">
            <a:avLst/>
          </a:prstGeom>
        </p:spPr>
        <p:txBody>
          <a:bodyPr spcFirstLastPara="1" wrap="square" lIns="91425" tIns="91425" rIns="91425" bIns="91425" anchor="t" anchorCtr="0">
            <a:normAutofit/>
          </a:bodyPr>
          <a:lstStyle>
            <a:lvl1pPr marL="457189" lvl="0" indent="-317492" rtl="0">
              <a:spcBef>
                <a:spcPts val="0"/>
              </a:spcBef>
              <a:spcAft>
                <a:spcPts val="0"/>
              </a:spcAft>
              <a:buSzPts val="1400"/>
              <a:buChar char="●"/>
              <a:defRPr sz="1400"/>
            </a:lvl1pPr>
            <a:lvl2pPr marL="914378" lvl="1" indent="-292093" rtl="0">
              <a:spcBef>
                <a:spcPts val="0"/>
              </a:spcBef>
              <a:spcAft>
                <a:spcPts val="0"/>
              </a:spcAft>
              <a:buSzPts val="1000"/>
              <a:buChar char="○"/>
              <a:defRPr sz="1000"/>
            </a:lvl2pPr>
            <a:lvl3pPr marL="1371566" lvl="2" indent="-292093" rtl="0">
              <a:spcBef>
                <a:spcPts val="0"/>
              </a:spcBef>
              <a:spcAft>
                <a:spcPts val="0"/>
              </a:spcAft>
              <a:buSzPts val="1000"/>
              <a:buChar char="■"/>
              <a:defRPr sz="1000"/>
            </a:lvl3pPr>
            <a:lvl4pPr marL="1828754" lvl="3" indent="-292093" rtl="0">
              <a:spcBef>
                <a:spcPts val="0"/>
              </a:spcBef>
              <a:spcAft>
                <a:spcPts val="0"/>
              </a:spcAft>
              <a:buSzPts val="1000"/>
              <a:buChar char="●"/>
              <a:defRPr sz="1000"/>
            </a:lvl4pPr>
            <a:lvl5pPr marL="2285943" lvl="4" indent="-292093" rtl="0">
              <a:spcBef>
                <a:spcPts val="0"/>
              </a:spcBef>
              <a:spcAft>
                <a:spcPts val="0"/>
              </a:spcAft>
              <a:buSzPts val="1000"/>
              <a:buChar char="○"/>
              <a:defRPr sz="1000"/>
            </a:lvl5pPr>
            <a:lvl6pPr marL="2743132" lvl="5" indent="-292093" rtl="0">
              <a:spcBef>
                <a:spcPts val="0"/>
              </a:spcBef>
              <a:spcAft>
                <a:spcPts val="0"/>
              </a:spcAft>
              <a:buSzPts val="1000"/>
              <a:buChar char="■"/>
              <a:defRPr sz="1000"/>
            </a:lvl6pPr>
            <a:lvl7pPr marL="3200320" lvl="6" indent="-292093" rtl="0">
              <a:spcBef>
                <a:spcPts val="0"/>
              </a:spcBef>
              <a:spcAft>
                <a:spcPts val="0"/>
              </a:spcAft>
              <a:buSzPts val="1000"/>
              <a:buChar char="●"/>
              <a:defRPr sz="1000"/>
            </a:lvl7pPr>
            <a:lvl8pPr marL="3657509" lvl="7" indent="-292093" rtl="0">
              <a:spcBef>
                <a:spcPts val="0"/>
              </a:spcBef>
              <a:spcAft>
                <a:spcPts val="0"/>
              </a:spcAft>
              <a:buSzPts val="1000"/>
              <a:buChar char="○"/>
              <a:defRPr sz="1000"/>
            </a:lvl8pPr>
            <a:lvl9pPr marL="4114697" lvl="8" indent="-292093" rtl="0">
              <a:spcBef>
                <a:spcPts val="0"/>
              </a:spcBef>
              <a:spcAft>
                <a:spcPts val="0"/>
              </a:spcAft>
              <a:buSzPts val="1000"/>
              <a:buChar char="■"/>
              <a:defRPr sz="1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ullets and Image - Simple Small">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E64E24-CAF0-4D23-BB2F-41C411BEFBE6}"/>
              </a:ext>
            </a:extLst>
          </p:cNvPr>
          <p:cNvSpPr>
            <a:spLocks noGrp="1"/>
          </p:cNvSpPr>
          <p:nvPr>
            <p:ph type="title" hasCustomPrompt="1"/>
          </p:nvPr>
        </p:nvSpPr>
        <p:spPr>
          <a:xfrm>
            <a:off x="530352" y="107118"/>
            <a:ext cx="8164088" cy="858505"/>
          </a:xfrm>
          <a:prstGeom prst="rect">
            <a:avLst/>
          </a:prstGeom>
        </p:spPr>
        <p:txBody>
          <a:bodyPr anchor="b"/>
          <a:lstStyle>
            <a:lvl1pPr>
              <a:defRPr sz="3000" b="1" i="0" u="none">
                <a:solidFill>
                  <a:srgbClr val="092C74"/>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a:t>Click to add title</a:t>
            </a:r>
            <a:endParaRPr kumimoji="0" lang="en-US" sz="3000" b="1" i="0" u="none" strike="noStrike" kern="1200" cap="none" spc="0" normalizeH="0" baseline="0" noProof="0" dirty="0">
              <a:ln>
                <a:noFill/>
              </a:ln>
              <a:solidFill>
                <a:srgbClr val="002D72"/>
              </a:solidFill>
              <a:effectLst/>
              <a:uLnTx/>
              <a:uFillTx/>
              <a:latin typeface="Tahoma"/>
              <a:ea typeface="+mn-ea"/>
              <a:cs typeface="+mn-cs"/>
            </a:endParaRPr>
          </a:p>
        </p:txBody>
      </p:sp>
      <p:sp>
        <p:nvSpPr>
          <p:cNvPr id="19" name="Rectangle 18">
            <a:extLst>
              <a:ext uri="{FF2B5EF4-FFF2-40B4-BE49-F238E27FC236}">
                <a16:creationId xmlns:a16="http://schemas.microsoft.com/office/drawing/2014/main" id="{2D21F650-C42B-4B41-8CC9-AD6289B54CE2}"/>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Bullets">
            <a:extLst>
              <a:ext uri="{FF2B5EF4-FFF2-40B4-BE49-F238E27FC236}">
                <a16:creationId xmlns:a16="http://schemas.microsoft.com/office/drawing/2014/main" id="{943C2D0A-A157-470D-A872-D9191D23B66F}"/>
              </a:ext>
            </a:extLst>
          </p:cNvPr>
          <p:cNvSpPr>
            <a:spLocks noGrp="1"/>
          </p:cNvSpPr>
          <p:nvPr>
            <p:ph type="body" sz="quarter" idx="16" hasCustomPrompt="1"/>
          </p:nvPr>
        </p:nvSpPr>
        <p:spPr>
          <a:xfrm>
            <a:off x="5114925" y="1272248"/>
            <a:ext cx="3571875" cy="3174967"/>
          </a:xfrm>
          <a:prstGeom prst="rect">
            <a:avLst/>
          </a:prstGeom>
        </p:spPr>
        <p:txBody>
          <a:bodyPr>
            <a:noAutofit/>
          </a:bodyPr>
          <a:lstStyle>
            <a:lvl1pPr marL="258366" indent="-258366">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dirty="0"/>
              <a:t>Click to add bullets</a:t>
            </a:r>
          </a:p>
          <a:p>
            <a:pPr lvl="1"/>
            <a:r>
              <a:rPr lang="en-US" dirty="0"/>
              <a:t>Second level</a:t>
            </a:r>
          </a:p>
          <a:p>
            <a:pPr lvl="2"/>
            <a:r>
              <a:rPr lang="en-US" dirty="0"/>
              <a:t>Third level</a:t>
            </a:r>
          </a:p>
        </p:txBody>
      </p:sp>
      <p:sp>
        <p:nvSpPr>
          <p:cNvPr id="5" name="Picture">
            <a:extLst>
              <a:ext uri="{FF2B5EF4-FFF2-40B4-BE49-F238E27FC236}">
                <a16:creationId xmlns:a16="http://schemas.microsoft.com/office/drawing/2014/main" id="{62263A2E-EA98-4267-A448-A9F7B45DA8F0}"/>
              </a:ext>
            </a:extLst>
          </p:cNvPr>
          <p:cNvSpPr>
            <a:spLocks noGrp="1"/>
          </p:cNvSpPr>
          <p:nvPr>
            <p:ph type="pic" sz="quarter" idx="13"/>
          </p:nvPr>
        </p:nvSpPr>
        <p:spPr bwMode="auto">
          <a:xfrm>
            <a:off x="457200" y="1272249"/>
            <a:ext cx="4114800" cy="3174968"/>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endParaRPr lang="en-US" dirty="0"/>
          </a:p>
        </p:txBody>
      </p:sp>
      <p:sp>
        <p:nvSpPr>
          <p:cNvPr id="14" name="Picture Citation">
            <a:extLst>
              <a:ext uri="{FF2B5EF4-FFF2-40B4-BE49-F238E27FC236}">
                <a16:creationId xmlns:a16="http://schemas.microsoft.com/office/drawing/2014/main" id="{370BA653-1209-4CAE-B920-460A0AC6A539}"/>
              </a:ext>
            </a:extLst>
          </p:cNvPr>
          <p:cNvSpPr>
            <a:spLocks noGrp="1"/>
          </p:cNvSpPr>
          <p:nvPr>
            <p:ph type="body" sz="quarter" idx="18" hasCustomPrompt="1"/>
          </p:nvPr>
        </p:nvSpPr>
        <p:spPr>
          <a:xfrm>
            <a:off x="7260004" y="4566886"/>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9B9A818F-3D06-4A28-8F25-13339F74D56D}"/>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schemeClr val="tx1"/>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tx1"/>
              </a:solidFill>
              <a:effectLst/>
              <a:uLnTx/>
              <a:uFillTx/>
              <a:latin typeface="Tahoma"/>
              <a:ea typeface="+mn-ea"/>
              <a:cs typeface="+mn-cs"/>
            </a:endParaRPr>
          </a:p>
        </p:txBody>
      </p:sp>
      <p:pic>
        <p:nvPicPr>
          <p:cNvPr id="13" name="WSE logo">
            <a:extLst>
              <a:ext uri="{FF2B5EF4-FFF2-40B4-BE49-F238E27FC236}">
                <a16:creationId xmlns:a16="http://schemas.microsoft.com/office/drawing/2014/main" id="{A4943CF0-0E2F-4708-84F8-44218E3CFBA4}"/>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943962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Bullets - Left">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42DFC6F8-F82A-4114-AF17-42AD3A68F045}"/>
              </a:ext>
            </a:extLst>
          </p:cNvPr>
          <p:cNvSpPr>
            <a:spLocks noGrp="1"/>
          </p:cNvSpPr>
          <p:nvPr>
            <p:ph type="title" hasCustomPrompt="1"/>
          </p:nvPr>
        </p:nvSpPr>
        <p:spPr>
          <a:xfrm>
            <a:off x="4357254" y="107119"/>
            <a:ext cx="4262080" cy="857542"/>
          </a:xfrm>
          <a:prstGeom prst="rect">
            <a:avLst/>
          </a:prstGeom>
        </p:spPr>
        <p:txBody>
          <a:bodyPr anchor="b"/>
          <a:lstStyle>
            <a:lvl1pPr>
              <a:defRPr sz="3000" b="1">
                <a:solidFill>
                  <a:schemeClr val="tx2"/>
                </a:solidFill>
              </a:defRPr>
            </a:lvl1pPr>
          </a:lstStyle>
          <a:p>
            <a:r>
              <a:rPr lang="en-US" dirty="0"/>
              <a:t>Click to add title</a:t>
            </a:r>
          </a:p>
        </p:txBody>
      </p:sp>
      <p:sp>
        <p:nvSpPr>
          <p:cNvPr id="12" name="Rectangle 11">
            <a:extLst>
              <a:ext uri="{FF2B5EF4-FFF2-40B4-BE49-F238E27FC236}">
                <a16:creationId xmlns:a16="http://schemas.microsoft.com/office/drawing/2014/main" id="{FC9F9A7C-CFE6-4689-B094-29307EAE2619}"/>
              </a:ext>
              <a:ext uri="{C183D7F6-B498-43B3-948B-1728B52AA6E4}">
                <adec:decorative xmlns:adec="http://schemas.microsoft.com/office/drawing/2017/decorative" val="1"/>
              </a:ext>
            </a:extLst>
          </p:cNvPr>
          <p:cNvSpPr/>
          <p:nvPr userDrawn="1"/>
        </p:nvSpPr>
        <p:spPr>
          <a:xfrm>
            <a:off x="4434840" y="96515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Bullets">
            <a:extLst>
              <a:ext uri="{FF2B5EF4-FFF2-40B4-BE49-F238E27FC236}">
                <a16:creationId xmlns:a16="http://schemas.microsoft.com/office/drawing/2014/main" id="{8DA302DD-2F66-408A-AD8F-F13AE0B7E7E7}"/>
              </a:ext>
            </a:extLst>
          </p:cNvPr>
          <p:cNvSpPr>
            <a:spLocks noGrp="1"/>
          </p:cNvSpPr>
          <p:nvPr>
            <p:ph type="body" sz="quarter" idx="16" hasCustomPrompt="1"/>
          </p:nvPr>
        </p:nvSpPr>
        <p:spPr>
          <a:xfrm>
            <a:off x="4357255" y="1343025"/>
            <a:ext cx="4329545" cy="2993001"/>
          </a:xfrm>
          <a:prstGeom prst="rect">
            <a:avLst/>
          </a:prstGeom>
        </p:spPr>
        <p:txBody>
          <a:bodyPr>
            <a:noAutofit/>
          </a:bodyPr>
          <a:lstStyle>
            <a:lvl1pPr marL="228600" indent="-228600">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4675" indent="-231775">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5" name="Picture Placeholder 4">
            <a:extLst>
              <a:ext uri="{FF2B5EF4-FFF2-40B4-BE49-F238E27FC236}">
                <a16:creationId xmlns:a16="http://schemas.microsoft.com/office/drawing/2014/main" id="{A0BCC896-FFF3-426B-9D11-0F273466765C}"/>
              </a:ext>
            </a:extLst>
          </p:cNvPr>
          <p:cNvSpPr>
            <a:spLocks noGrp="1"/>
          </p:cNvSpPr>
          <p:nvPr>
            <p:ph type="pic" sz="quarter" idx="11"/>
          </p:nvPr>
        </p:nvSpPr>
        <p:spPr>
          <a:xfrm>
            <a:off x="0" y="455555"/>
            <a:ext cx="3849291" cy="3880471"/>
          </a:xfrm>
          <a:custGeom>
            <a:avLst/>
            <a:gdLst>
              <a:gd name="connsiteX0" fmla="*/ 0 w 3644900"/>
              <a:gd name="connsiteY0" fmla="*/ 0 h 5029200"/>
              <a:gd name="connsiteX1" fmla="*/ 3644900 w 3644900"/>
              <a:gd name="connsiteY1" fmla="*/ 0 h 5029200"/>
              <a:gd name="connsiteX2" fmla="*/ 3644900 w 3644900"/>
              <a:gd name="connsiteY2" fmla="*/ 5029200 h 5029200"/>
              <a:gd name="connsiteX3" fmla="*/ 0 w 3644900"/>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3644900" h="5029200">
                <a:moveTo>
                  <a:pt x="0" y="0"/>
                </a:moveTo>
                <a:lnTo>
                  <a:pt x="3644900" y="0"/>
                </a:lnTo>
                <a:lnTo>
                  <a:pt x="3644900" y="5029200"/>
                </a:lnTo>
                <a:lnTo>
                  <a:pt x="0" y="5029200"/>
                </a:lnTo>
                <a:close/>
              </a:path>
            </a:pathLst>
          </a:custGeom>
          <a:pattFill prst="divot">
            <a:fgClr>
              <a:schemeClr val="accent1"/>
            </a:fgClr>
            <a:bgClr>
              <a:schemeClr val="bg1"/>
            </a:bgClr>
          </a:pattFill>
        </p:spPr>
        <p:txBody>
          <a:bodyPr wrap="square" anchor="ctr">
            <a:noAutofit/>
          </a:bodyPr>
          <a:lstStyle>
            <a:lvl1pPr marL="0" indent="0" algn="ctr">
              <a:buNone/>
              <a:defRPr sz="900"/>
            </a:lvl1pPr>
          </a:lstStyle>
          <a:p>
            <a:r>
              <a:rPr lang="en-US"/>
              <a:t>Click icon to add picture</a:t>
            </a:r>
            <a:endParaRPr lang="id-ID"/>
          </a:p>
        </p:txBody>
      </p:sp>
      <p:sp>
        <p:nvSpPr>
          <p:cNvPr id="19" name="Picture Citation">
            <a:extLst>
              <a:ext uri="{FF2B5EF4-FFF2-40B4-BE49-F238E27FC236}">
                <a16:creationId xmlns:a16="http://schemas.microsoft.com/office/drawing/2014/main" id="{5DDDCA7F-5C0D-4D05-AFA8-052A81B4CD42}"/>
              </a:ext>
            </a:extLst>
          </p:cNvPr>
          <p:cNvSpPr>
            <a:spLocks noGrp="1"/>
          </p:cNvSpPr>
          <p:nvPr>
            <p:ph type="body" sz="quarter" idx="18" hasCustomPrompt="1"/>
          </p:nvPr>
        </p:nvSpPr>
        <p:spPr>
          <a:xfrm>
            <a:off x="0" y="4336026"/>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7" name="Page Number">
            <a:extLst>
              <a:ext uri="{FF2B5EF4-FFF2-40B4-BE49-F238E27FC236}">
                <a16:creationId xmlns:a16="http://schemas.microsoft.com/office/drawing/2014/main" id="{5FF3179F-903F-4802-ACAB-83CB211F685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1" name="WSE logo">
            <a:extLst>
              <a:ext uri="{FF2B5EF4-FFF2-40B4-BE49-F238E27FC236}">
                <a16:creationId xmlns:a16="http://schemas.microsoft.com/office/drawing/2014/main" id="{D62DDA77-9FC9-45C0-9D2C-19564EE2F4D5}"/>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30970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Image and Bullets">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B9D2BC59-BAA9-4F86-A1D2-5D980B71B6D0}"/>
              </a:ext>
            </a:extLst>
          </p:cNvPr>
          <p:cNvSpPr>
            <a:spLocks noGrp="1"/>
          </p:cNvSpPr>
          <p:nvPr>
            <p:ph type="title" hasCustomPrompt="1"/>
          </p:nvPr>
        </p:nvSpPr>
        <p:spPr>
          <a:xfrm>
            <a:off x="5555673" y="325582"/>
            <a:ext cx="3131127" cy="1192682"/>
          </a:xfrm>
          <a:prstGeom prst="rect">
            <a:avLst/>
          </a:prstGeom>
        </p:spPr>
        <p:txBody>
          <a:bodyPr anchor="b"/>
          <a:lstStyle>
            <a:lvl1pPr>
              <a:defRPr sz="3000" b="1">
                <a:solidFill>
                  <a:schemeClr val="tx2"/>
                </a:solidFill>
              </a:defRPr>
            </a:lvl1pPr>
          </a:lstStyle>
          <a:p>
            <a:r>
              <a:rPr lang="en-US" dirty="0"/>
              <a:t>Click to add title</a:t>
            </a:r>
          </a:p>
        </p:txBody>
      </p:sp>
      <p:sp>
        <p:nvSpPr>
          <p:cNvPr id="7" name="Rectangle 6">
            <a:extLst>
              <a:ext uri="{FF2B5EF4-FFF2-40B4-BE49-F238E27FC236}">
                <a16:creationId xmlns:a16="http://schemas.microsoft.com/office/drawing/2014/main" id="{3BBBCBD4-734B-4675-AF6F-AADF5D7D00E9}"/>
              </a:ext>
              <a:ext uri="{C183D7F6-B498-43B3-948B-1728B52AA6E4}">
                <adec:decorative xmlns:adec="http://schemas.microsoft.com/office/drawing/2017/decorative" val="1"/>
              </a:ext>
            </a:extLst>
          </p:cNvPr>
          <p:cNvSpPr/>
          <p:nvPr/>
        </p:nvSpPr>
        <p:spPr>
          <a:xfrm>
            <a:off x="5623560" y="1518264"/>
            <a:ext cx="778180" cy="103340"/>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Bullets">
            <a:extLst>
              <a:ext uri="{FF2B5EF4-FFF2-40B4-BE49-F238E27FC236}">
                <a16:creationId xmlns:a16="http://schemas.microsoft.com/office/drawing/2014/main" id="{193BA231-D4D9-4495-ABB3-778FD8DA042C}"/>
              </a:ext>
            </a:extLst>
          </p:cNvPr>
          <p:cNvSpPr>
            <a:spLocks noGrp="1"/>
          </p:cNvSpPr>
          <p:nvPr userDrawn="1">
            <p:ph type="body" sz="quarter" idx="16" hasCustomPrompt="1"/>
          </p:nvPr>
        </p:nvSpPr>
        <p:spPr>
          <a:xfrm>
            <a:off x="5555673" y="1835727"/>
            <a:ext cx="3131127" cy="2668980"/>
          </a:xfrm>
          <a:prstGeom prst="rect">
            <a:avLst/>
          </a:prstGeom>
        </p:spPr>
        <p:txBody>
          <a:bodyPr>
            <a:noAutofit/>
          </a:bodyPr>
          <a:lstStyle>
            <a:lvl1pPr marL="228600" indent="-228600">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4675" indent="-231775">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5" name="Picture">
            <a:extLst>
              <a:ext uri="{FF2B5EF4-FFF2-40B4-BE49-F238E27FC236}">
                <a16:creationId xmlns:a16="http://schemas.microsoft.com/office/drawing/2014/main" id="{265A9C31-C8EA-436B-A2CE-0C7EF8C1A1CF}"/>
              </a:ext>
            </a:extLst>
          </p:cNvPr>
          <p:cNvSpPr>
            <a:spLocks noGrp="1"/>
          </p:cNvSpPr>
          <p:nvPr>
            <p:ph type="pic" sz="quarter" idx="10"/>
          </p:nvPr>
        </p:nvSpPr>
        <p:spPr>
          <a:xfrm>
            <a:off x="1" y="0"/>
            <a:ext cx="5074238" cy="5143500"/>
          </a:xfrm>
          <a:custGeom>
            <a:avLst/>
            <a:gdLst>
              <a:gd name="connsiteX0" fmla="*/ 0 w 5965370"/>
              <a:gd name="connsiteY0" fmla="*/ 0 h 6858000"/>
              <a:gd name="connsiteX1" fmla="*/ 5965370 w 5965370"/>
              <a:gd name="connsiteY1" fmla="*/ 0 h 6858000"/>
              <a:gd name="connsiteX2" fmla="*/ 5965370 w 5965370"/>
              <a:gd name="connsiteY2" fmla="*/ 6858000 h 6858000"/>
              <a:gd name="connsiteX3" fmla="*/ 0 w 59653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65370" h="6858000">
                <a:moveTo>
                  <a:pt x="0" y="0"/>
                </a:moveTo>
                <a:lnTo>
                  <a:pt x="5965370" y="0"/>
                </a:lnTo>
                <a:lnTo>
                  <a:pt x="5965370" y="685800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900"/>
            </a:lvl1pPr>
          </a:lstStyle>
          <a:p>
            <a:r>
              <a:rPr lang="en-US"/>
              <a:t>Click icon to add picture</a:t>
            </a:r>
            <a:endParaRPr lang="id-ID"/>
          </a:p>
        </p:txBody>
      </p:sp>
      <p:sp>
        <p:nvSpPr>
          <p:cNvPr id="16" name="Picture Citation">
            <a:extLst>
              <a:ext uri="{FF2B5EF4-FFF2-40B4-BE49-F238E27FC236}">
                <a16:creationId xmlns:a16="http://schemas.microsoft.com/office/drawing/2014/main" id="{EE8084E3-8476-4A31-8838-95D56C1C9991}"/>
              </a:ext>
            </a:extLst>
          </p:cNvPr>
          <p:cNvSpPr>
            <a:spLocks noGrp="1"/>
          </p:cNvSpPr>
          <p:nvPr>
            <p:ph type="body" sz="quarter" idx="18" hasCustomPrompt="1"/>
          </p:nvPr>
        </p:nvSpPr>
        <p:spPr>
          <a:xfrm>
            <a:off x="5076620" y="486016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4" name="Page Number">
            <a:extLst>
              <a:ext uri="{FF2B5EF4-FFF2-40B4-BE49-F238E27FC236}">
                <a16:creationId xmlns:a16="http://schemas.microsoft.com/office/drawing/2014/main" id="{111069FF-2DBD-453E-A62E-A87DF2CF2FB0}"/>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spTree>
    <p:extLst>
      <p:ext uri="{BB962C8B-B14F-4D97-AF65-F5344CB8AC3E}">
        <p14:creationId xmlns:p14="http://schemas.microsoft.com/office/powerpoint/2010/main" val="2921609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g Image and Bullets">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B9D2BC59-BAA9-4F86-A1D2-5D980B71B6D0}"/>
              </a:ext>
            </a:extLst>
          </p:cNvPr>
          <p:cNvSpPr>
            <a:spLocks noGrp="1"/>
          </p:cNvSpPr>
          <p:nvPr>
            <p:ph type="title" hasCustomPrompt="1"/>
          </p:nvPr>
        </p:nvSpPr>
        <p:spPr>
          <a:xfrm>
            <a:off x="395289" y="328403"/>
            <a:ext cx="3131127" cy="1192682"/>
          </a:xfrm>
          <a:prstGeom prst="rect">
            <a:avLst/>
          </a:prstGeom>
        </p:spPr>
        <p:txBody>
          <a:bodyPr anchor="b"/>
          <a:lstStyle>
            <a:lvl1pPr>
              <a:defRPr sz="3000" b="1">
                <a:solidFill>
                  <a:schemeClr val="tx2"/>
                </a:solidFill>
              </a:defRPr>
            </a:lvl1pPr>
          </a:lstStyle>
          <a:p>
            <a:r>
              <a:rPr lang="en-US" dirty="0"/>
              <a:t>Click to add title</a:t>
            </a:r>
          </a:p>
        </p:txBody>
      </p:sp>
      <p:sp>
        <p:nvSpPr>
          <p:cNvPr id="7" name="Rectangle 6">
            <a:extLst>
              <a:ext uri="{FF2B5EF4-FFF2-40B4-BE49-F238E27FC236}">
                <a16:creationId xmlns:a16="http://schemas.microsoft.com/office/drawing/2014/main" id="{3BBBCBD4-734B-4675-AF6F-AADF5D7D00E9}"/>
              </a:ext>
              <a:ext uri="{C183D7F6-B498-43B3-948B-1728B52AA6E4}">
                <adec:decorative xmlns:adec="http://schemas.microsoft.com/office/drawing/2017/decorative" val="1"/>
              </a:ext>
            </a:extLst>
          </p:cNvPr>
          <p:cNvSpPr/>
          <p:nvPr/>
        </p:nvSpPr>
        <p:spPr>
          <a:xfrm>
            <a:off x="463176" y="1521085"/>
            <a:ext cx="778180" cy="103340"/>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Bullets">
            <a:extLst>
              <a:ext uri="{FF2B5EF4-FFF2-40B4-BE49-F238E27FC236}">
                <a16:creationId xmlns:a16="http://schemas.microsoft.com/office/drawing/2014/main" id="{193BA231-D4D9-4495-ABB3-778FD8DA042C}"/>
              </a:ext>
            </a:extLst>
          </p:cNvPr>
          <p:cNvSpPr>
            <a:spLocks noGrp="1"/>
          </p:cNvSpPr>
          <p:nvPr userDrawn="1">
            <p:ph type="body" sz="quarter" idx="16" hasCustomPrompt="1"/>
          </p:nvPr>
        </p:nvSpPr>
        <p:spPr>
          <a:xfrm>
            <a:off x="395289" y="1838548"/>
            <a:ext cx="3131127" cy="2668980"/>
          </a:xfrm>
          <a:prstGeom prst="rect">
            <a:avLst/>
          </a:prstGeom>
        </p:spPr>
        <p:txBody>
          <a:bodyPr>
            <a:noAutofit/>
          </a:bodyPr>
          <a:lstStyle>
            <a:lvl1pPr marL="228600" indent="-228600">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4675" indent="-231775">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dirty="0"/>
              <a:t>Click to add bullets</a:t>
            </a:r>
          </a:p>
          <a:p>
            <a:pPr lvl="1"/>
            <a:r>
              <a:rPr lang="en-US" dirty="0"/>
              <a:t>Second level</a:t>
            </a:r>
          </a:p>
          <a:p>
            <a:pPr lvl="2"/>
            <a:r>
              <a:rPr lang="en-US" dirty="0"/>
              <a:t>Third level</a:t>
            </a:r>
          </a:p>
        </p:txBody>
      </p:sp>
      <p:sp>
        <p:nvSpPr>
          <p:cNvPr id="5" name="Picture">
            <a:extLst>
              <a:ext uri="{FF2B5EF4-FFF2-40B4-BE49-F238E27FC236}">
                <a16:creationId xmlns:a16="http://schemas.microsoft.com/office/drawing/2014/main" id="{265A9C31-C8EA-436B-A2CE-0C7EF8C1A1CF}"/>
              </a:ext>
            </a:extLst>
          </p:cNvPr>
          <p:cNvSpPr>
            <a:spLocks noGrp="1"/>
          </p:cNvSpPr>
          <p:nvPr>
            <p:ph type="pic" sz="quarter" idx="10"/>
          </p:nvPr>
        </p:nvSpPr>
        <p:spPr>
          <a:xfrm>
            <a:off x="4069762" y="0"/>
            <a:ext cx="5074238" cy="5143500"/>
          </a:xfrm>
          <a:custGeom>
            <a:avLst/>
            <a:gdLst>
              <a:gd name="connsiteX0" fmla="*/ 0 w 5965370"/>
              <a:gd name="connsiteY0" fmla="*/ 0 h 6858000"/>
              <a:gd name="connsiteX1" fmla="*/ 5965370 w 5965370"/>
              <a:gd name="connsiteY1" fmla="*/ 0 h 6858000"/>
              <a:gd name="connsiteX2" fmla="*/ 5965370 w 5965370"/>
              <a:gd name="connsiteY2" fmla="*/ 6858000 h 6858000"/>
              <a:gd name="connsiteX3" fmla="*/ 0 w 59653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65370" h="6858000">
                <a:moveTo>
                  <a:pt x="0" y="0"/>
                </a:moveTo>
                <a:lnTo>
                  <a:pt x="5965370" y="0"/>
                </a:lnTo>
                <a:lnTo>
                  <a:pt x="5965370" y="685800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900"/>
            </a:lvl1pPr>
          </a:lstStyle>
          <a:p>
            <a:r>
              <a:rPr lang="en-US"/>
              <a:t>Click icon to add picture</a:t>
            </a:r>
            <a:endParaRPr lang="id-ID"/>
          </a:p>
        </p:txBody>
      </p:sp>
      <p:sp>
        <p:nvSpPr>
          <p:cNvPr id="16" name="Picture Citation">
            <a:extLst>
              <a:ext uri="{FF2B5EF4-FFF2-40B4-BE49-F238E27FC236}">
                <a16:creationId xmlns:a16="http://schemas.microsoft.com/office/drawing/2014/main" id="{EE8084E3-8476-4A31-8838-95D56C1C9991}"/>
              </a:ext>
            </a:extLst>
          </p:cNvPr>
          <p:cNvSpPr>
            <a:spLocks noGrp="1"/>
          </p:cNvSpPr>
          <p:nvPr>
            <p:ph type="body" sz="quarter" idx="18" hasCustomPrompt="1"/>
          </p:nvPr>
        </p:nvSpPr>
        <p:spPr>
          <a:xfrm>
            <a:off x="2577459" y="488400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4" name="Page Number">
            <a:extLst>
              <a:ext uri="{FF2B5EF4-FFF2-40B4-BE49-F238E27FC236}">
                <a16:creationId xmlns:a16="http://schemas.microsoft.com/office/drawing/2014/main" id="{111069FF-2DBD-453E-A62E-A87DF2CF2FB0}"/>
              </a:ext>
            </a:extLst>
          </p:cNvPr>
          <p:cNvSpPr txBox="1"/>
          <p:nvPr userDrawn="1"/>
        </p:nvSpPr>
        <p:spPr>
          <a:xfrm>
            <a:off x="-400049" y="4895931"/>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schemeClr val="tx1"/>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tx1"/>
              </a:solidFill>
              <a:effectLst/>
              <a:uLnTx/>
              <a:uFillTx/>
              <a:latin typeface="Tahoma"/>
              <a:ea typeface="+mn-ea"/>
              <a:cs typeface="+mn-cs"/>
            </a:endParaRPr>
          </a:p>
        </p:txBody>
      </p:sp>
    </p:spTree>
    <p:extLst>
      <p:ext uri="{BB962C8B-B14F-4D97-AF65-F5344CB8AC3E}">
        <p14:creationId xmlns:p14="http://schemas.microsoft.com/office/powerpoint/2010/main" val="1718613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r Image">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70285FB5-8EF0-4290-82AE-0E7D18F5E1B0}"/>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4" name="Rectangle 13">
            <a:extLst>
              <a:ext uri="{FF2B5EF4-FFF2-40B4-BE49-F238E27FC236}">
                <a16:creationId xmlns:a16="http://schemas.microsoft.com/office/drawing/2014/main" id="{D70550E0-BE9C-4243-B6E1-D36E23EBA7E7}"/>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Table or Image">
            <a:extLst>
              <a:ext uri="{FF2B5EF4-FFF2-40B4-BE49-F238E27FC236}">
                <a16:creationId xmlns:a16="http://schemas.microsoft.com/office/drawing/2014/main" id="{474FEC9E-6C14-410D-B6E1-07F8E9C778B3}"/>
              </a:ext>
            </a:extLst>
          </p:cNvPr>
          <p:cNvSpPr>
            <a:spLocks noGrp="1"/>
          </p:cNvSpPr>
          <p:nvPr>
            <p:ph sz="quarter" idx="20" hasCustomPrompt="1"/>
          </p:nvPr>
        </p:nvSpPr>
        <p:spPr>
          <a:xfrm>
            <a:off x="533123" y="1154923"/>
            <a:ext cx="8085416" cy="3423466"/>
          </a:xfrm>
          <a:prstGeom prst="rect">
            <a:avLst/>
          </a:prstGeom>
        </p:spPr>
        <p:txBody>
          <a:bodyPr/>
          <a:lstStyle>
            <a:lvl1pPr marL="230188" indent="-230188">
              <a:buClr>
                <a:schemeClr val="tx2"/>
              </a:buClr>
              <a:buFont typeface="Wingdings" panose="05000000000000000000" pitchFamily="2" charset="2"/>
              <a:buNone/>
              <a:defRPr sz="18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Table or image</a:t>
            </a:r>
          </a:p>
        </p:txBody>
      </p:sp>
      <p:sp>
        <p:nvSpPr>
          <p:cNvPr id="9" name="Citation">
            <a:extLst>
              <a:ext uri="{FF2B5EF4-FFF2-40B4-BE49-F238E27FC236}">
                <a16:creationId xmlns:a16="http://schemas.microsoft.com/office/drawing/2014/main" id="{CA0A6044-029B-48E2-80D3-50F966024683}"/>
              </a:ext>
            </a:extLst>
          </p:cNvPr>
          <p:cNvSpPr>
            <a:spLocks noGrp="1"/>
          </p:cNvSpPr>
          <p:nvPr>
            <p:ph type="body" sz="quarter" idx="19" hasCustomPrompt="1"/>
          </p:nvPr>
        </p:nvSpPr>
        <p:spPr>
          <a:xfrm>
            <a:off x="1874520" y="4581310"/>
            <a:ext cx="6744017" cy="200055"/>
          </a:xfrm>
          <a:prstGeom prst="rect">
            <a:avLst/>
          </a:prstGeom>
        </p:spPr>
        <p:txBody>
          <a:bodyPr anchor="ctr"/>
          <a:lstStyle>
            <a:lvl1pPr algn="r">
              <a:buNone/>
              <a:defRPr lang="en-US" sz="1050" b="0" i="0" u="none" strike="noStrike" smtClean="0">
                <a:effectLst/>
              </a:defRPr>
            </a:lvl1pPr>
            <a:lvl2pPr>
              <a:buNone/>
              <a:defRPr sz="700"/>
            </a:lvl2pPr>
            <a:lvl3pPr>
              <a:buNone/>
              <a:defRPr sz="700"/>
            </a:lvl3pPr>
            <a:lvl4pPr>
              <a:buNone/>
              <a:defRPr sz="700"/>
            </a:lvl4pPr>
            <a:lvl5pPr>
              <a:buNone/>
              <a:defRPr sz="700"/>
            </a:lvl5pPr>
          </a:lstStyle>
          <a:p>
            <a:pPr lvl="0"/>
            <a:r>
              <a:rPr lang="en-US" dirty="0"/>
              <a:t>Adapted/Reprinted from [APA reference].</a:t>
            </a:r>
          </a:p>
        </p:txBody>
      </p:sp>
      <p:sp>
        <p:nvSpPr>
          <p:cNvPr id="7" name="Page Number">
            <a:extLst>
              <a:ext uri="{FF2B5EF4-FFF2-40B4-BE49-F238E27FC236}">
                <a16:creationId xmlns:a16="http://schemas.microsoft.com/office/drawing/2014/main" id="{A10FF969-5C1A-4F23-A07F-2B9FBF69C84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2" name="WSE logo">
            <a:extLst>
              <a:ext uri="{FF2B5EF4-FFF2-40B4-BE49-F238E27FC236}">
                <a16:creationId xmlns:a16="http://schemas.microsoft.com/office/drawing/2014/main" id="{3A47A697-B777-4F7D-815F-EDBEC2B3E857}"/>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858078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able or Image">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70285FB5-8EF0-4290-82AE-0E7D18F5E1B0}"/>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4" name="Rectangle 13">
            <a:extLst>
              <a:ext uri="{FF2B5EF4-FFF2-40B4-BE49-F238E27FC236}">
                <a16:creationId xmlns:a16="http://schemas.microsoft.com/office/drawing/2014/main" id="{D70550E0-BE9C-4243-B6E1-D36E23EBA7E7}"/>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Page Number">
            <a:extLst>
              <a:ext uri="{FF2B5EF4-FFF2-40B4-BE49-F238E27FC236}">
                <a16:creationId xmlns:a16="http://schemas.microsoft.com/office/drawing/2014/main" id="{A10FF969-5C1A-4F23-A07F-2B9FBF69C84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2" name="WSE logo">
            <a:extLst>
              <a:ext uri="{FF2B5EF4-FFF2-40B4-BE49-F238E27FC236}">
                <a16:creationId xmlns:a16="http://schemas.microsoft.com/office/drawing/2014/main" id="{3A47A697-B777-4F7D-815F-EDBEC2B3E857}"/>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170424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515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 Light Blu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61522A75-C6E1-4A35-AEF4-3058F787B06D}"/>
              </a:ext>
            </a:extLst>
          </p:cNvPr>
          <p:cNvSpPr>
            <a:spLocks noGrp="1"/>
          </p:cNvSpPr>
          <p:nvPr>
            <p:ph type="title" hasCustomPrompt="1"/>
          </p:nvPr>
        </p:nvSpPr>
        <p:spPr>
          <a:xfrm>
            <a:off x="529290" y="-938619"/>
            <a:ext cx="8085415" cy="876185"/>
          </a:xfrm>
          <a:prstGeom prst="rect">
            <a:avLst/>
          </a:prstGeom>
        </p:spPr>
        <p:txBody>
          <a:bodyPr anchor="ctr"/>
          <a:lstStyle>
            <a:lvl1pPr>
              <a:defRPr sz="3000" b="1">
                <a:solidFill>
                  <a:schemeClr val="tx2"/>
                </a:solidFill>
              </a:defRPr>
            </a:lvl1pPr>
          </a:lstStyle>
          <a:p>
            <a:r>
              <a:rPr lang="en-US" dirty="0"/>
              <a:t>Copyright The Johns Hopkins University 2023. All rights reserved.</a:t>
            </a:r>
          </a:p>
        </p:txBody>
      </p:sp>
      <p:pic>
        <p:nvPicPr>
          <p:cNvPr id="2" name="Picture 18" descr="Medical History Moment - The Founding of Johns Hopkins University ...">
            <a:extLst>
              <a:ext uri="{FF2B5EF4-FFF2-40B4-BE49-F238E27FC236}">
                <a16:creationId xmlns:a16="http://schemas.microsoft.com/office/drawing/2014/main" id="{6855C648-89BA-05DB-FBE4-06DECEF5D9D4}"/>
              </a:ext>
            </a:extLst>
          </p:cNvPr>
          <p:cNvPicPr>
            <a:picLocks noChangeAspect="1" noChangeArrowheads="1"/>
          </p:cNvPicPr>
          <p:nvPr userDrawn="1"/>
        </p:nvPicPr>
        <p:blipFill rotWithShape="1">
          <a:blip>
            <a:grayscl/>
            <a:extLst>
              <a:ext uri="{BEBA8EAE-BF5A-486C-A8C5-ECC9F3942E4B}">
                <a14:imgProps xmlns:a14="http://schemas.microsoft.com/office/drawing/2010/main">
                  <a14:imgLayer>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l="6323" t="7786" r="6323" b="18463"/>
          <a:stretch/>
        </p:blipFill>
        <p:spPr bwMode="auto">
          <a:xfrm>
            <a:off x="0" y="0"/>
            <a:ext cx="9143999" cy="5143497"/>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13">
            <a:extLst>
              <a:ext uri="{FF2B5EF4-FFF2-40B4-BE49-F238E27FC236}">
                <a16:creationId xmlns:a16="http://schemas.microsoft.com/office/drawing/2014/main" id="{6A59C72E-C9CB-418F-981E-D5C3438A0826}"/>
              </a:ext>
              <a:ext uri="{C183D7F6-B498-43B3-948B-1728B52AA6E4}">
                <adec:decorative xmlns:adec="http://schemas.microsoft.com/office/drawing/2017/decorative" val="1"/>
              </a:ext>
            </a:extLst>
          </p:cNvPr>
          <p:cNvSpPr>
            <a:spLocks/>
          </p:cNvSpPr>
          <p:nvPr userDrawn="1"/>
        </p:nvSpPr>
        <p:spPr bwMode="auto">
          <a:xfrm rot="10800000">
            <a:off x="-2" y="-3"/>
            <a:ext cx="9144001" cy="5143499"/>
          </a:xfrm>
          <a:prstGeom prst="rect">
            <a:avLst/>
          </a:prstGeom>
          <a:gradFill flip="none" rotWithShape="1">
            <a:gsLst>
              <a:gs pos="0">
                <a:srgbClr val="69ACE5">
                  <a:alpha val="85000"/>
                </a:srgbClr>
              </a:gs>
              <a:gs pos="75000">
                <a:srgbClr val="3B6FAF">
                  <a:alpha val="85000"/>
                </a:srgbClr>
              </a:gs>
            </a:gsLst>
            <a:lin ang="10800000" scaled="1"/>
            <a:tileRect/>
          </a:gra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WSE Logo">
            <a:extLst>
              <a:ext uri="{FF2B5EF4-FFF2-40B4-BE49-F238E27FC236}">
                <a16:creationId xmlns:a16="http://schemas.microsoft.com/office/drawing/2014/main" id="{73EE76B3-19B8-4A4F-9962-98EBF35D9275}"/>
              </a:ext>
              <a:ext uri="{C183D7F6-B498-43B3-948B-1728B52AA6E4}">
                <adec:decorative xmlns:adec="http://schemas.microsoft.com/office/drawing/2017/decorative" val="1"/>
              </a:ext>
            </a:extLst>
          </p:cNvPr>
          <p:cNvPicPr>
            <a:picLocks noChangeAspect="1"/>
          </p:cNvPicPr>
          <p:nvPr userDrawn="1"/>
        </p:nvPicPr>
        <p:blipFill rotWithShape="1">
          <a:blip>
            <a:extLst>
              <a:ext uri="{28A0092B-C50C-407E-A947-70E740481C1C}">
                <a14:useLocalDpi xmlns:a14="http://schemas.microsoft.com/office/drawing/2010/main" val="0"/>
              </a:ext>
            </a:extLst>
          </a:blip>
          <a:srcRect l="15642" t="22639" r="15939" b="21111"/>
          <a:stretch/>
        </p:blipFill>
        <p:spPr>
          <a:xfrm>
            <a:off x="2584969" y="1417162"/>
            <a:ext cx="3974062" cy="2309176"/>
          </a:xfrm>
          <a:prstGeom prst="rect">
            <a:avLst/>
          </a:prstGeom>
        </p:spPr>
      </p:pic>
      <p:sp>
        <p:nvSpPr>
          <p:cNvPr id="5" name="Rectangle 4">
            <a:extLst>
              <a:ext uri="{FF2B5EF4-FFF2-40B4-BE49-F238E27FC236}">
                <a16:creationId xmlns:a16="http://schemas.microsoft.com/office/drawing/2014/main" id="{1146C736-D135-449F-AC2D-8C9ACCE3507D}"/>
              </a:ext>
            </a:extLst>
          </p:cNvPr>
          <p:cNvSpPr/>
          <p:nvPr userDrawn="1"/>
        </p:nvSpPr>
        <p:spPr>
          <a:xfrm>
            <a:off x="0" y="4727386"/>
            <a:ext cx="9144000" cy="217090"/>
          </a:xfrm>
          <a:prstGeom prst="rect">
            <a:avLst/>
          </a:prstGeom>
        </p:spPr>
        <p:txBody>
          <a:bodyPr wrap="square" lIns="81639" tIns="40820" rIns="81639" bIns="40820">
            <a:spAutoFit/>
          </a:bodyPr>
          <a:lstStyle/>
          <a:p>
            <a:pPr algn="ctr"/>
            <a:r>
              <a:rPr lang="en-US" sz="875" dirty="0">
                <a:solidFill>
                  <a:schemeClr val="bg1"/>
                </a:solidFill>
                <a:latin typeface="Arial"/>
                <a:cs typeface="Arial"/>
              </a:rPr>
              <a:t>© The Johns Hopkins University 2023, All Rights Reserved.</a:t>
            </a:r>
          </a:p>
        </p:txBody>
      </p:sp>
    </p:spTree>
    <p:extLst>
      <p:ext uri="{BB962C8B-B14F-4D97-AF65-F5344CB8AC3E}">
        <p14:creationId xmlns:p14="http://schemas.microsoft.com/office/powerpoint/2010/main" val="178332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Image and Bullets -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2F1646-A3CA-40D6-8C82-88AB9B10A843}"/>
              </a:ext>
              <a:ext uri="{C183D7F6-B498-43B3-948B-1728B52AA6E4}">
                <adec:decorative xmlns:adec="http://schemas.microsoft.com/office/drawing/2017/decorative" val="1"/>
              </a:ext>
            </a:extLst>
          </p:cNvPr>
          <p:cNvSpPr/>
          <p:nvPr userDrawn="1"/>
        </p:nvSpPr>
        <p:spPr>
          <a:xfrm>
            <a:off x="0" y="1240632"/>
            <a:ext cx="9144000" cy="2743200"/>
          </a:xfrm>
          <a:prstGeom prst="rect">
            <a:avLst/>
          </a:prstGeom>
          <a:solidFill>
            <a:srgbClr val="092C7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0A091B"/>
              </a:solidFill>
              <a:latin typeface="Roboto"/>
            </a:endParaRPr>
          </a:p>
        </p:txBody>
      </p:sp>
      <p:sp>
        <p:nvSpPr>
          <p:cNvPr id="11" name="Text">
            <a:extLst>
              <a:ext uri="{FF2B5EF4-FFF2-40B4-BE49-F238E27FC236}">
                <a16:creationId xmlns:a16="http://schemas.microsoft.com/office/drawing/2014/main" id="{4F3CE606-8D56-4BB0-B849-C27882F536E4}"/>
              </a:ext>
            </a:extLst>
          </p:cNvPr>
          <p:cNvSpPr>
            <a:spLocks noGrp="1"/>
          </p:cNvSpPr>
          <p:nvPr>
            <p:ph type="body" sz="quarter" idx="16" hasCustomPrompt="1"/>
          </p:nvPr>
        </p:nvSpPr>
        <p:spPr>
          <a:xfrm>
            <a:off x="402011" y="1612107"/>
            <a:ext cx="8339978" cy="2000250"/>
          </a:xfrm>
          <a:prstGeom prst="rect">
            <a:avLst/>
          </a:prstGeom>
        </p:spPr>
        <p:txBody>
          <a:bodyPr>
            <a:noAutofit/>
          </a:bodyPr>
          <a:lstStyle>
            <a:lvl1pPr marL="0" indent="0" algn="l">
              <a:buNone/>
              <a:defRPr sz="24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dirty="0"/>
              <a:t>Click to add text</a:t>
            </a:r>
          </a:p>
        </p:txBody>
      </p:sp>
      <p:sp>
        <p:nvSpPr>
          <p:cNvPr id="14" name="Text Citation">
            <a:extLst>
              <a:ext uri="{FF2B5EF4-FFF2-40B4-BE49-F238E27FC236}">
                <a16:creationId xmlns:a16="http://schemas.microsoft.com/office/drawing/2014/main" id="{B589D318-66FA-4A72-983A-051B97FE811F}"/>
              </a:ext>
            </a:extLst>
          </p:cNvPr>
          <p:cNvSpPr>
            <a:spLocks noGrp="1"/>
          </p:cNvSpPr>
          <p:nvPr>
            <p:ph type="body" sz="quarter" idx="18" hasCustomPrompt="1"/>
          </p:nvPr>
        </p:nvSpPr>
        <p:spPr>
          <a:xfrm>
            <a:off x="0" y="398467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3" name="Page Number">
            <a:extLst>
              <a:ext uri="{FF2B5EF4-FFF2-40B4-BE49-F238E27FC236}">
                <a16:creationId xmlns:a16="http://schemas.microsoft.com/office/drawing/2014/main" id="{117BC372-4338-4AC5-A7EE-13FBCB2E045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5" name="WSE logo">
            <a:extLst>
              <a:ext uri="{FF2B5EF4-FFF2-40B4-BE49-F238E27FC236}">
                <a16:creationId xmlns:a16="http://schemas.microsoft.com/office/drawing/2014/main" id="{07ACA5C5-BCA5-44A5-85C5-A0ABBF4EC4EF}"/>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80613081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1513-21BA-69D9-46B3-4288DF1F8502}"/>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2229FC8F-EFCF-946C-FB4F-829BDABC18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960B3578-F61A-3D71-7DF9-7749DF4EAC02}"/>
              </a:ext>
            </a:extLst>
          </p:cNvPr>
          <p:cNvSpPr>
            <a:spLocks noGrp="1"/>
          </p:cNvSpPr>
          <p:nvPr>
            <p:ph type="dt" sz="half" idx="10"/>
          </p:nvPr>
        </p:nvSpPr>
        <p:spPr/>
        <p:txBody>
          <a:bodyPr/>
          <a:lstStyle/>
          <a:p>
            <a:fld id="{0104F993-25E2-634E-BAAE-979470ED3484}" type="datetimeFigureOut">
              <a:rPr lang="en-CN" smtClean="0"/>
              <a:t>3/25/24</a:t>
            </a:fld>
            <a:endParaRPr lang="en-CN"/>
          </a:p>
        </p:txBody>
      </p:sp>
      <p:sp>
        <p:nvSpPr>
          <p:cNvPr id="5" name="Footer Placeholder 4">
            <a:extLst>
              <a:ext uri="{FF2B5EF4-FFF2-40B4-BE49-F238E27FC236}">
                <a16:creationId xmlns:a16="http://schemas.microsoft.com/office/drawing/2014/main" id="{E0F369B4-94DC-374C-B891-76485760FDE2}"/>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4B622DF6-B9CC-948D-B599-46DBCBE950DD}"/>
              </a:ext>
            </a:extLst>
          </p:cNvPr>
          <p:cNvSpPr>
            <a:spLocks noGrp="1"/>
          </p:cNvSpPr>
          <p:nvPr>
            <p:ph type="sldNum" sz="quarter" idx="12"/>
          </p:nvPr>
        </p:nvSpPr>
        <p:spPr/>
        <p:txBody>
          <a:bodyPr/>
          <a:lstStyle/>
          <a:p>
            <a:fld id="{6C74AF8F-34DA-FD49-A130-D08203732350}" type="slidenum">
              <a:rPr lang="en-CN" smtClean="0"/>
              <a:t>‹#›</a:t>
            </a:fld>
            <a:endParaRPr lang="en-CN"/>
          </a:p>
        </p:txBody>
      </p:sp>
    </p:spTree>
    <p:extLst>
      <p:ext uri="{BB962C8B-B14F-4D97-AF65-F5344CB8AC3E}">
        <p14:creationId xmlns:p14="http://schemas.microsoft.com/office/powerpoint/2010/main" val="34105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5"/>
          <p:cNvSpPr txBox="1">
            <a:spLocks noGrp="1"/>
          </p:cNvSpPr>
          <p:nvPr>
            <p:ph type="body" idx="3"/>
          </p:nvPr>
        </p:nvSpPr>
        <p:spPr>
          <a:xfrm>
            <a:off x="16955" y="4695967"/>
            <a:ext cx="3155100" cy="453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imple Callout">
    <p:spTree>
      <p:nvGrpSpPr>
        <p:cNvPr id="1" name=""/>
        <p:cNvGrpSpPr/>
        <p:nvPr/>
      </p:nvGrpSpPr>
      <p:grpSpPr>
        <a:xfrm>
          <a:off x="0" y="0"/>
          <a:ext cx="0" cy="0"/>
          <a:chOff x="0" y="0"/>
          <a:chExt cx="0" cy="0"/>
        </a:xfrm>
      </p:grpSpPr>
      <p:sp>
        <p:nvSpPr>
          <p:cNvPr id="5" name="Text">
            <a:extLst>
              <a:ext uri="{FF2B5EF4-FFF2-40B4-BE49-F238E27FC236}">
                <a16:creationId xmlns:a16="http://schemas.microsoft.com/office/drawing/2014/main" id="{20A1A377-F0DC-451D-AD18-E54E930A614B}"/>
              </a:ext>
            </a:extLst>
          </p:cNvPr>
          <p:cNvSpPr>
            <a:spLocks noGrp="1"/>
          </p:cNvSpPr>
          <p:nvPr>
            <p:ph type="body" sz="quarter" idx="10" hasCustomPrompt="1"/>
          </p:nvPr>
        </p:nvSpPr>
        <p:spPr>
          <a:xfrm>
            <a:off x="1371600" y="2059686"/>
            <a:ext cx="6400800" cy="1024128"/>
          </a:xfrm>
          <a:prstGeom prst="rect">
            <a:avLst/>
          </a:prstGeom>
          <a:ln>
            <a:noFill/>
            <a:extLst>
              <a:ext uri="{C807C97D-BFC1-408E-A445-0C87EB9F89A2}">
                <ask:lineSketchStyleProps xmlns:ask="http://schemas.microsoft.com/office/drawing/2018/sketchyshapes" sd="1219033472">
                  <a:custGeom>
                    <a:avLst/>
                    <a:gdLst>
                      <a:gd name="connsiteX0" fmla="*/ 0 w 6400800"/>
                      <a:gd name="connsiteY0" fmla="*/ 0 h 1024128"/>
                      <a:gd name="connsiteX1" fmla="*/ 448056 w 6400800"/>
                      <a:gd name="connsiteY1" fmla="*/ 0 h 1024128"/>
                      <a:gd name="connsiteX2" fmla="*/ 1216152 w 6400800"/>
                      <a:gd name="connsiteY2" fmla="*/ 0 h 1024128"/>
                      <a:gd name="connsiteX3" fmla="*/ 1920240 w 6400800"/>
                      <a:gd name="connsiteY3" fmla="*/ 0 h 1024128"/>
                      <a:gd name="connsiteX4" fmla="*/ 2368296 w 6400800"/>
                      <a:gd name="connsiteY4" fmla="*/ 0 h 1024128"/>
                      <a:gd name="connsiteX5" fmla="*/ 2944368 w 6400800"/>
                      <a:gd name="connsiteY5" fmla="*/ 0 h 1024128"/>
                      <a:gd name="connsiteX6" fmla="*/ 3712464 w 6400800"/>
                      <a:gd name="connsiteY6" fmla="*/ 0 h 1024128"/>
                      <a:gd name="connsiteX7" fmla="*/ 4352544 w 6400800"/>
                      <a:gd name="connsiteY7" fmla="*/ 0 h 1024128"/>
                      <a:gd name="connsiteX8" fmla="*/ 5056632 w 6400800"/>
                      <a:gd name="connsiteY8" fmla="*/ 0 h 1024128"/>
                      <a:gd name="connsiteX9" fmla="*/ 5632704 w 6400800"/>
                      <a:gd name="connsiteY9" fmla="*/ 0 h 1024128"/>
                      <a:gd name="connsiteX10" fmla="*/ 6400800 w 6400800"/>
                      <a:gd name="connsiteY10" fmla="*/ 0 h 1024128"/>
                      <a:gd name="connsiteX11" fmla="*/ 6400800 w 6400800"/>
                      <a:gd name="connsiteY11" fmla="*/ 532547 h 1024128"/>
                      <a:gd name="connsiteX12" fmla="*/ 6400800 w 6400800"/>
                      <a:gd name="connsiteY12" fmla="*/ 1024128 h 1024128"/>
                      <a:gd name="connsiteX13" fmla="*/ 5952744 w 6400800"/>
                      <a:gd name="connsiteY13" fmla="*/ 1024128 h 1024128"/>
                      <a:gd name="connsiteX14" fmla="*/ 5504688 w 6400800"/>
                      <a:gd name="connsiteY14" fmla="*/ 1024128 h 1024128"/>
                      <a:gd name="connsiteX15" fmla="*/ 4800600 w 6400800"/>
                      <a:gd name="connsiteY15" fmla="*/ 1024128 h 1024128"/>
                      <a:gd name="connsiteX16" fmla="*/ 4352544 w 6400800"/>
                      <a:gd name="connsiteY16" fmla="*/ 1024128 h 1024128"/>
                      <a:gd name="connsiteX17" fmla="*/ 3712464 w 6400800"/>
                      <a:gd name="connsiteY17" fmla="*/ 1024128 h 1024128"/>
                      <a:gd name="connsiteX18" fmla="*/ 3200400 w 6400800"/>
                      <a:gd name="connsiteY18" fmla="*/ 1024128 h 1024128"/>
                      <a:gd name="connsiteX19" fmla="*/ 2560320 w 6400800"/>
                      <a:gd name="connsiteY19" fmla="*/ 1024128 h 1024128"/>
                      <a:gd name="connsiteX20" fmla="*/ 1920240 w 6400800"/>
                      <a:gd name="connsiteY20" fmla="*/ 1024128 h 1024128"/>
                      <a:gd name="connsiteX21" fmla="*/ 1280160 w 6400800"/>
                      <a:gd name="connsiteY21" fmla="*/ 1024128 h 1024128"/>
                      <a:gd name="connsiteX22" fmla="*/ 640080 w 6400800"/>
                      <a:gd name="connsiteY22" fmla="*/ 1024128 h 1024128"/>
                      <a:gd name="connsiteX23" fmla="*/ 0 w 6400800"/>
                      <a:gd name="connsiteY23" fmla="*/ 1024128 h 1024128"/>
                      <a:gd name="connsiteX24" fmla="*/ 0 w 6400800"/>
                      <a:gd name="connsiteY24" fmla="*/ 501823 h 1024128"/>
                      <a:gd name="connsiteX25" fmla="*/ 0 w 6400800"/>
                      <a:gd name="connsiteY25" fmla="*/ 0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00800" h="1024128" fill="none" extrusionOk="0">
                        <a:moveTo>
                          <a:pt x="0" y="0"/>
                        </a:moveTo>
                        <a:cubicBezTo>
                          <a:pt x="114003" y="2240"/>
                          <a:pt x="334853" y="8483"/>
                          <a:pt x="448056" y="0"/>
                        </a:cubicBezTo>
                        <a:cubicBezTo>
                          <a:pt x="561259" y="-8483"/>
                          <a:pt x="898673" y="32867"/>
                          <a:pt x="1216152" y="0"/>
                        </a:cubicBezTo>
                        <a:cubicBezTo>
                          <a:pt x="1533631" y="-32867"/>
                          <a:pt x="1777884" y="21873"/>
                          <a:pt x="1920240" y="0"/>
                        </a:cubicBezTo>
                        <a:cubicBezTo>
                          <a:pt x="2062596" y="-21873"/>
                          <a:pt x="2221069" y="21062"/>
                          <a:pt x="2368296" y="0"/>
                        </a:cubicBezTo>
                        <a:cubicBezTo>
                          <a:pt x="2515523" y="-21062"/>
                          <a:pt x="2687131" y="-25525"/>
                          <a:pt x="2944368" y="0"/>
                        </a:cubicBezTo>
                        <a:cubicBezTo>
                          <a:pt x="3201605" y="25525"/>
                          <a:pt x="3525093" y="-23965"/>
                          <a:pt x="3712464" y="0"/>
                        </a:cubicBezTo>
                        <a:cubicBezTo>
                          <a:pt x="3899835" y="23965"/>
                          <a:pt x="4160557" y="-24896"/>
                          <a:pt x="4352544" y="0"/>
                        </a:cubicBezTo>
                        <a:cubicBezTo>
                          <a:pt x="4544531" y="24896"/>
                          <a:pt x="4867664" y="-32301"/>
                          <a:pt x="5056632" y="0"/>
                        </a:cubicBezTo>
                        <a:cubicBezTo>
                          <a:pt x="5245600" y="32301"/>
                          <a:pt x="5477915" y="3001"/>
                          <a:pt x="5632704" y="0"/>
                        </a:cubicBezTo>
                        <a:cubicBezTo>
                          <a:pt x="5787493" y="-3001"/>
                          <a:pt x="6237857" y="22197"/>
                          <a:pt x="6400800" y="0"/>
                        </a:cubicBezTo>
                        <a:cubicBezTo>
                          <a:pt x="6396578" y="133146"/>
                          <a:pt x="6403251" y="296148"/>
                          <a:pt x="6400800" y="532547"/>
                        </a:cubicBezTo>
                        <a:cubicBezTo>
                          <a:pt x="6398349" y="768946"/>
                          <a:pt x="6381196" y="898683"/>
                          <a:pt x="6400800" y="1024128"/>
                        </a:cubicBezTo>
                        <a:cubicBezTo>
                          <a:pt x="6268239" y="1024008"/>
                          <a:pt x="6143268" y="1010020"/>
                          <a:pt x="5952744" y="1024128"/>
                        </a:cubicBezTo>
                        <a:cubicBezTo>
                          <a:pt x="5762220" y="1038236"/>
                          <a:pt x="5643066" y="1008549"/>
                          <a:pt x="5504688" y="1024128"/>
                        </a:cubicBezTo>
                        <a:cubicBezTo>
                          <a:pt x="5366310" y="1039707"/>
                          <a:pt x="5106931" y="1022226"/>
                          <a:pt x="4800600" y="1024128"/>
                        </a:cubicBezTo>
                        <a:cubicBezTo>
                          <a:pt x="4494269" y="1026030"/>
                          <a:pt x="4548652" y="1032944"/>
                          <a:pt x="4352544" y="1024128"/>
                        </a:cubicBezTo>
                        <a:cubicBezTo>
                          <a:pt x="4156436" y="1015312"/>
                          <a:pt x="3931114" y="1004365"/>
                          <a:pt x="3712464" y="1024128"/>
                        </a:cubicBezTo>
                        <a:cubicBezTo>
                          <a:pt x="3493814" y="1043891"/>
                          <a:pt x="3437052" y="1026545"/>
                          <a:pt x="3200400" y="1024128"/>
                        </a:cubicBezTo>
                        <a:cubicBezTo>
                          <a:pt x="2963748" y="1021711"/>
                          <a:pt x="2864624" y="1004544"/>
                          <a:pt x="2560320" y="1024128"/>
                        </a:cubicBezTo>
                        <a:cubicBezTo>
                          <a:pt x="2256016" y="1043712"/>
                          <a:pt x="2229375" y="1000575"/>
                          <a:pt x="1920240" y="1024128"/>
                        </a:cubicBezTo>
                        <a:cubicBezTo>
                          <a:pt x="1611105" y="1047681"/>
                          <a:pt x="1448612" y="1019113"/>
                          <a:pt x="1280160" y="1024128"/>
                        </a:cubicBezTo>
                        <a:cubicBezTo>
                          <a:pt x="1111708" y="1029143"/>
                          <a:pt x="922508" y="1019914"/>
                          <a:pt x="640080" y="1024128"/>
                        </a:cubicBezTo>
                        <a:cubicBezTo>
                          <a:pt x="357652" y="1028342"/>
                          <a:pt x="253574" y="1044160"/>
                          <a:pt x="0" y="1024128"/>
                        </a:cubicBezTo>
                        <a:cubicBezTo>
                          <a:pt x="-2269" y="848950"/>
                          <a:pt x="14764" y="685118"/>
                          <a:pt x="0" y="501823"/>
                        </a:cubicBezTo>
                        <a:cubicBezTo>
                          <a:pt x="-14764" y="318529"/>
                          <a:pt x="23002" y="223198"/>
                          <a:pt x="0" y="0"/>
                        </a:cubicBezTo>
                        <a:close/>
                      </a:path>
                      <a:path w="6400800" h="1024128" stroke="0" extrusionOk="0">
                        <a:moveTo>
                          <a:pt x="0" y="0"/>
                        </a:moveTo>
                        <a:cubicBezTo>
                          <a:pt x="257510" y="5952"/>
                          <a:pt x="323222" y="-23013"/>
                          <a:pt x="576072" y="0"/>
                        </a:cubicBezTo>
                        <a:cubicBezTo>
                          <a:pt x="828922" y="23013"/>
                          <a:pt x="906989" y="-3764"/>
                          <a:pt x="1024128" y="0"/>
                        </a:cubicBezTo>
                        <a:cubicBezTo>
                          <a:pt x="1141267" y="3764"/>
                          <a:pt x="1608844" y="14506"/>
                          <a:pt x="1792224" y="0"/>
                        </a:cubicBezTo>
                        <a:cubicBezTo>
                          <a:pt x="1975604" y="-14506"/>
                          <a:pt x="2125923" y="3677"/>
                          <a:pt x="2368296" y="0"/>
                        </a:cubicBezTo>
                        <a:cubicBezTo>
                          <a:pt x="2610669" y="-3677"/>
                          <a:pt x="2825109" y="26561"/>
                          <a:pt x="2944368" y="0"/>
                        </a:cubicBezTo>
                        <a:cubicBezTo>
                          <a:pt x="3063627" y="-26561"/>
                          <a:pt x="3353138" y="-4308"/>
                          <a:pt x="3712464" y="0"/>
                        </a:cubicBezTo>
                        <a:cubicBezTo>
                          <a:pt x="4071790" y="4308"/>
                          <a:pt x="4009888" y="23758"/>
                          <a:pt x="4224528" y="0"/>
                        </a:cubicBezTo>
                        <a:cubicBezTo>
                          <a:pt x="4439168" y="-23758"/>
                          <a:pt x="4697605" y="-12830"/>
                          <a:pt x="4992624" y="0"/>
                        </a:cubicBezTo>
                        <a:cubicBezTo>
                          <a:pt x="5287643" y="12830"/>
                          <a:pt x="5398489" y="34515"/>
                          <a:pt x="5760720" y="0"/>
                        </a:cubicBezTo>
                        <a:cubicBezTo>
                          <a:pt x="6122951" y="-34515"/>
                          <a:pt x="6246735" y="28921"/>
                          <a:pt x="6400800" y="0"/>
                        </a:cubicBezTo>
                        <a:cubicBezTo>
                          <a:pt x="6379169" y="250330"/>
                          <a:pt x="6388764" y="374694"/>
                          <a:pt x="6400800" y="532547"/>
                        </a:cubicBezTo>
                        <a:cubicBezTo>
                          <a:pt x="6412836" y="690400"/>
                          <a:pt x="6398280" y="916356"/>
                          <a:pt x="6400800" y="1024128"/>
                        </a:cubicBezTo>
                        <a:cubicBezTo>
                          <a:pt x="6284915" y="1021275"/>
                          <a:pt x="6077492" y="1042253"/>
                          <a:pt x="5952744" y="1024128"/>
                        </a:cubicBezTo>
                        <a:cubicBezTo>
                          <a:pt x="5827996" y="1006003"/>
                          <a:pt x="5563410" y="1037273"/>
                          <a:pt x="5184648" y="1024128"/>
                        </a:cubicBezTo>
                        <a:cubicBezTo>
                          <a:pt x="4805886" y="1010983"/>
                          <a:pt x="4901458" y="1045731"/>
                          <a:pt x="4672584" y="1024128"/>
                        </a:cubicBezTo>
                        <a:cubicBezTo>
                          <a:pt x="4443710" y="1002525"/>
                          <a:pt x="4282734" y="1016145"/>
                          <a:pt x="4032504" y="1024128"/>
                        </a:cubicBezTo>
                        <a:cubicBezTo>
                          <a:pt x="3782274" y="1032111"/>
                          <a:pt x="3608184" y="1005870"/>
                          <a:pt x="3264408" y="1024128"/>
                        </a:cubicBezTo>
                        <a:cubicBezTo>
                          <a:pt x="2920632" y="1042386"/>
                          <a:pt x="2836861" y="997002"/>
                          <a:pt x="2624328" y="1024128"/>
                        </a:cubicBezTo>
                        <a:cubicBezTo>
                          <a:pt x="2411795" y="1051254"/>
                          <a:pt x="2380197" y="1041522"/>
                          <a:pt x="2176272" y="1024128"/>
                        </a:cubicBezTo>
                        <a:cubicBezTo>
                          <a:pt x="1972347" y="1006734"/>
                          <a:pt x="1811281" y="1033774"/>
                          <a:pt x="1664208" y="1024128"/>
                        </a:cubicBezTo>
                        <a:cubicBezTo>
                          <a:pt x="1517135" y="1014482"/>
                          <a:pt x="1095838" y="1045874"/>
                          <a:pt x="896112" y="1024128"/>
                        </a:cubicBezTo>
                        <a:cubicBezTo>
                          <a:pt x="696386" y="1002382"/>
                          <a:pt x="368294" y="1032078"/>
                          <a:pt x="0" y="1024128"/>
                        </a:cubicBezTo>
                        <a:cubicBezTo>
                          <a:pt x="11432" y="882552"/>
                          <a:pt x="17460" y="773110"/>
                          <a:pt x="0" y="532547"/>
                        </a:cubicBezTo>
                        <a:cubicBezTo>
                          <a:pt x="-17460" y="291984"/>
                          <a:pt x="-24626" y="195263"/>
                          <a:pt x="0" y="0"/>
                        </a:cubicBezTo>
                        <a:close/>
                      </a:path>
                    </a:pathLst>
                  </a:custGeom>
                  <ask:type>
                    <ask:lineSketchNone/>
                  </ask:type>
                </ask:lineSketchStyleProps>
              </a:ext>
            </a:extLst>
          </a:ln>
        </p:spPr>
        <p:txBody>
          <a:bodyPr anchor="ctr">
            <a:normAutofit/>
          </a:bodyPr>
          <a:lstStyle>
            <a:lvl1pPr marL="0" indent="0" algn="ctr">
              <a:buNone/>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grpSp>
        <p:nvGrpSpPr>
          <p:cNvPr id="7" name="Group 6">
            <a:extLst>
              <a:ext uri="{FF2B5EF4-FFF2-40B4-BE49-F238E27FC236}">
                <a16:creationId xmlns:a16="http://schemas.microsoft.com/office/drawing/2014/main" id="{8EC484E3-124A-47D6-8B12-3738DF80AF05}"/>
              </a:ext>
              <a:ext uri="{C183D7F6-B498-43B3-948B-1728B52AA6E4}">
                <adec:decorative xmlns:adec="http://schemas.microsoft.com/office/drawing/2017/decorative" val="1"/>
              </a:ext>
            </a:extLst>
          </p:cNvPr>
          <p:cNvGrpSpPr/>
          <p:nvPr userDrawn="1"/>
        </p:nvGrpSpPr>
        <p:grpSpPr>
          <a:xfrm>
            <a:off x="1114753" y="1822294"/>
            <a:ext cx="474784" cy="474784"/>
            <a:chOff x="1503190" y="2206870"/>
            <a:chExt cx="633045" cy="633045"/>
          </a:xfrm>
        </p:grpSpPr>
        <p:cxnSp>
          <p:nvCxnSpPr>
            <p:cNvPr id="8" name="Straight Connector 7">
              <a:extLst>
                <a:ext uri="{FF2B5EF4-FFF2-40B4-BE49-F238E27FC236}">
                  <a16:creationId xmlns:a16="http://schemas.microsoft.com/office/drawing/2014/main" id="{97047BEA-0185-4428-83CD-C2CCF102CDC1}"/>
                </a:ext>
              </a:extLst>
            </p:cNvPr>
            <p:cNvCxnSpPr>
              <a:cxnSpLocks/>
            </p:cNvCxnSpPr>
            <p:nvPr/>
          </p:nvCxnSpPr>
          <p:spPr>
            <a:xfrm flipV="1">
              <a:off x="1553419" y="2206870"/>
              <a:ext cx="0" cy="633045"/>
            </a:xfrm>
            <a:prstGeom prst="line">
              <a:avLst/>
            </a:prstGeom>
            <a:ln w="762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BB4A0406-8E88-4181-A084-F1E09631C2E4}"/>
                </a:ext>
              </a:extLst>
            </p:cNvPr>
            <p:cNvCxnSpPr>
              <a:cxnSpLocks/>
            </p:cNvCxnSpPr>
            <p:nvPr/>
          </p:nvCxnSpPr>
          <p:spPr>
            <a:xfrm rot="5400000" flipV="1">
              <a:off x="1819713" y="1899583"/>
              <a:ext cx="0" cy="633045"/>
            </a:xfrm>
            <a:prstGeom prst="line">
              <a:avLst/>
            </a:prstGeom>
            <a:ln w="76200">
              <a:solidFill>
                <a:schemeClr val="tx2"/>
              </a:solidFill>
            </a:ln>
          </p:spPr>
          <p:style>
            <a:lnRef idx="1">
              <a:schemeClr val="accent2"/>
            </a:lnRef>
            <a:fillRef idx="0">
              <a:schemeClr val="accent2"/>
            </a:fillRef>
            <a:effectRef idx="0">
              <a:schemeClr val="accent2"/>
            </a:effectRef>
            <a:fontRef idx="minor">
              <a:schemeClr val="tx1"/>
            </a:fontRef>
          </p:style>
        </p:cxnSp>
      </p:grpSp>
      <p:grpSp>
        <p:nvGrpSpPr>
          <p:cNvPr id="13" name="Group 12">
            <a:extLst>
              <a:ext uri="{FF2B5EF4-FFF2-40B4-BE49-F238E27FC236}">
                <a16:creationId xmlns:a16="http://schemas.microsoft.com/office/drawing/2014/main" id="{F3A41340-23BB-4726-9CB7-A4F56882D50A}"/>
              </a:ext>
              <a:ext uri="{C183D7F6-B498-43B3-948B-1728B52AA6E4}">
                <adec:decorative xmlns:adec="http://schemas.microsoft.com/office/drawing/2017/decorative" val="1"/>
              </a:ext>
            </a:extLst>
          </p:cNvPr>
          <p:cNvGrpSpPr/>
          <p:nvPr userDrawn="1"/>
        </p:nvGrpSpPr>
        <p:grpSpPr>
          <a:xfrm rot="10800000">
            <a:off x="7547978" y="2846422"/>
            <a:ext cx="474784" cy="474784"/>
            <a:chOff x="1511836" y="2206870"/>
            <a:chExt cx="633045" cy="633045"/>
          </a:xfrm>
        </p:grpSpPr>
        <p:cxnSp>
          <p:nvCxnSpPr>
            <p:cNvPr id="14" name="Straight Connector 13">
              <a:extLst>
                <a:ext uri="{FF2B5EF4-FFF2-40B4-BE49-F238E27FC236}">
                  <a16:creationId xmlns:a16="http://schemas.microsoft.com/office/drawing/2014/main" id="{AA46C6C1-5E6D-4844-89AC-AE75A12818E1}"/>
                </a:ext>
              </a:extLst>
            </p:cNvPr>
            <p:cNvCxnSpPr>
              <a:cxnSpLocks/>
            </p:cNvCxnSpPr>
            <p:nvPr/>
          </p:nvCxnSpPr>
          <p:spPr>
            <a:xfrm flipV="1">
              <a:off x="1561884" y="2206870"/>
              <a:ext cx="0" cy="633045"/>
            </a:xfrm>
            <a:prstGeom prst="line">
              <a:avLst/>
            </a:prstGeom>
            <a:ln w="762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CE3B8023-386E-4231-9B54-4F983B4E81D9}"/>
                </a:ext>
              </a:extLst>
            </p:cNvPr>
            <p:cNvCxnSpPr>
              <a:cxnSpLocks/>
            </p:cNvCxnSpPr>
            <p:nvPr/>
          </p:nvCxnSpPr>
          <p:spPr>
            <a:xfrm rot="5400000" flipV="1">
              <a:off x="1828359" y="1899583"/>
              <a:ext cx="0" cy="633045"/>
            </a:xfrm>
            <a:prstGeom prst="line">
              <a:avLst/>
            </a:prstGeom>
            <a:ln w="76200">
              <a:solidFill>
                <a:schemeClr val="tx2"/>
              </a:solidFill>
            </a:ln>
          </p:spPr>
          <p:style>
            <a:lnRef idx="1">
              <a:schemeClr val="accent2"/>
            </a:lnRef>
            <a:fillRef idx="0">
              <a:schemeClr val="accent2"/>
            </a:fillRef>
            <a:effectRef idx="0">
              <a:schemeClr val="accent2"/>
            </a:effectRef>
            <a:fontRef idx="minor">
              <a:schemeClr val="tx1"/>
            </a:fontRef>
          </p:style>
        </p:cxnSp>
      </p:grpSp>
      <p:sp>
        <p:nvSpPr>
          <p:cNvPr id="12" name="Page Number">
            <a:extLst>
              <a:ext uri="{FF2B5EF4-FFF2-40B4-BE49-F238E27FC236}">
                <a16:creationId xmlns:a16="http://schemas.microsoft.com/office/drawing/2014/main" id="{EE4A65FC-086F-464B-8207-2570400E7A4A}"/>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6" name="WSE logo">
            <a:extLst>
              <a:ext uri="{FF2B5EF4-FFF2-40B4-BE49-F238E27FC236}">
                <a16:creationId xmlns:a16="http://schemas.microsoft.com/office/drawing/2014/main" id="{0B81A465-587E-44B8-B00B-02F8C2007E3E}"/>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807666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s and Image -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93811C-CED5-4A3A-A63F-55F501B73F73}"/>
              </a:ext>
              <a:ext uri="{C183D7F6-B498-43B3-948B-1728B52AA6E4}">
                <adec:decorative xmlns:adec="http://schemas.microsoft.com/office/drawing/2017/decorative" val="1"/>
              </a:ext>
            </a:extLst>
          </p:cNvPr>
          <p:cNvSpPr/>
          <p:nvPr userDrawn="1"/>
        </p:nvSpPr>
        <p:spPr>
          <a:xfrm>
            <a:off x="4572000" y="0"/>
            <a:ext cx="457200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3" name="Title">
            <a:extLst>
              <a:ext uri="{FF2B5EF4-FFF2-40B4-BE49-F238E27FC236}">
                <a16:creationId xmlns:a16="http://schemas.microsoft.com/office/drawing/2014/main" id="{672894F5-694C-4E89-9466-8B211199C5B1}"/>
              </a:ext>
            </a:extLst>
          </p:cNvPr>
          <p:cNvSpPr>
            <a:spLocks noGrp="1"/>
          </p:cNvSpPr>
          <p:nvPr>
            <p:ph type="title" hasCustomPrompt="1"/>
          </p:nvPr>
        </p:nvSpPr>
        <p:spPr>
          <a:xfrm>
            <a:off x="4859479" y="311887"/>
            <a:ext cx="3997039" cy="859536"/>
          </a:xfrm>
          <a:prstGeom prst="rect">
            <a:avLst/>
          </a:prstGeom>
        </p:spPr>
        <p:txBody>
          <a:bodyPr anchor="b"/>
          <a:lstStyle>
            <a:lvl1pPr>
              <a:defRPr sz="3000" b="1">
                <a:solidFill>
                  <a:schemeClr val="bg1"/>
                </a:solidFill>
              </a:defRPr>
            </a:lvl1pPr>
          </a:lstStyle>
          <a:p>
            <a:r>
              <a:rPr lang="en-US" dirty="0"/>
              <a:t>Click to add title</a:t>
            </a:r>
          </a:p>
        </p:txBody>
      </p:sp>
      <p:sp>
        <p:nvSpPr>
          <p:cNvPr id="9" name="Rectangle 8">
            <a:extLst>
              <a:ext uri="{FF2B5EF4-FFF2-40B4-BE49-F238E27FC236}">
                <a16:creationId xmlns:a16="http://schemas.microsoft.com/office/drawing/2014/main" id="{BDCEFF7E-EC91-4D9F-B8FF-3732B7C43915}"/>
              </a:ext>
              <a:ext uri="{C183D7F6-B498-43B3-948B-1728B52AA6E4}">
                <adec:decorative xmlns:adec="http://schemas.microsoft.com/office/drawing/2017/decorative" val="1"/>
              </a:ext>
            </a:extLst>
          </p:cNvPr>
          <p:cNvSpPr/>
          <p:nvPr/>
        </p:nvSpPr>
        <p:spPr>
          <a:xfrm>
            <a:off x="4937760" y="1180644"/>
            <a:ext cx="778180" cy="103340"/>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ndParaRPr>
          </a:p>
        </p:txBody>
      </p:sp>
      <p:sp>
        <p:nvSpPr>
          <p:cNvPr id="11" name="Subtitle">
            <a:extLst>
              <a:ext uri="{FF2B5EF4-FFF2-40B4-BE49-F238E27FC236}">
                <a16:creationId xmlns:a16="http://schemas.microsoft.com/office/drawing/2014/main" id="{64F033F1-BBC7-40C9-9D92-D1A77D35D2B0}"/>
              </a:ext>
            </a:extLst>
          </p:cNvPr>
          <p:cNvSpPr>
            <a:spLocks noGrp="1"/>
          </p:cNvSpPr>
          <p:nvPr>
            <p:ph type="body" sz="quarter" idx="15" hasCustomPrompt="1"/>
          </p:nvPr>
        </p:nvSpPr>
        <p:spPr>
          <a:xfrm>
            <a:off x="4859481" y="1341594"/>
            <a:ext cx="3997038" cy="357791"/>
          </a:xfrm>
          <a:prstGeom prst="rect">
            <a:avLst/>
          </a:prstGeom>
        </p:spPr>
        <p:txBody>
          <a:bodyPr>
            <a:noAutofit/>
          </a:bodyPr>
          <a:lstStyle>
            <a:lvl1pPr marL="0" indent="0">
              <a:buNone/>
              <a:defRPr sz="18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subtitle</a:t>
            </a:r>
          </a:p>
        </p:txBody>
      </p:sp>
      <p:sp>
        <p:nvSpPr>
          <p:cNvPr id="12" name="Bullets">
            <a:extLst>
              <a:ext uri="{FF2B5EF4-FFF2-40B4-BE49-F238E27FC236}">
                <a16:creationId xmlns:a16="http://schemas.microsoft.com/office/drawing/2014/main" id="{11930C6E-74F3-4A46-8459-CB7DF31D2004}"/>
              </a:ext>
            </a:extLst>
          </p:cNvPr>
          <p:cNvSpPr>
            <a:spLocks noGrp="1"/>
          </p:cNvSpPr>
          <p:nvPr>
            <p:ph type="body" sz="quarter" idx="16" hasCustomPrompt="1"/>
          </p:nvPr>
        </p:nvSpPr>
        <p:spPr>
          <a:xfrm>
            <a:off x="4859480" y="1983499"/>
            <a:ext cx="3997038" cy="2538460"/>
          </a:xfrm>
          <a:prstGeom prst="rect">
            <a:avLst/>
          </a:prstGeom>
        </p:spPr>
        <p:txBody>
          <a:bodyPr>
            <a:noAutofit/>
          </a:bodyPr>
          <a:lstStyle>
            <a:lvl1pPr marL="230188" indent="-230188">
              <a:buClr>
                <a:srgbClr val="69ACE5"/>
              </a:buClr>
              <a:buFont typeface="Wingdings" panose="05000000000000000000" pitchFamily="2" charset="2"/>
              <a:buChar char="§"/>
              <a:defRPr sz="16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bg2"/>
              </a:buClr>
              <a:buFont typeface="Courier New" panose="02070309020205020404" pitchFamily="49" charset="0"/>
              <a:buChar char="o"/>
              <a:defRPr sz="1600">
                <a:solidFill>
                  <a:schemeClr val="bg1"/>
                </a:solidFill>
              </a:defRPr>
            </a:lvl2pPr>
            <a:lvl3pPr marL="914400" indent="-228600">
              <a:buClr>
                <a:schemeClr val="bg2"/>
              </a:buClr>
              <a:defRPr sz="1600">
                <a:solidFill>
                  <a:schemeClr val="bg1"/>
                </a:solidFill>
              </a:defRPr>
            </a:lvl3pPr>
          </a:lstStyle>
          <a:p>
            <a:pPr lvl="0"/>
            <a:r>
              <a:rPr lang="en-US" noProof="0"/>
              <a:t>Click to add bullets</a:t>
            </a:r>
          </a:p>
          <a:p>
            <a:pPr lvl="1"/>
            <a:r>
              <a:rPr lang="en-US" noProof="0"/>
              <a:t>Second level</a:t>
            </a:r>
          </a:p>
          <a:p>
            <a:pPr lvl="2"/>
            <a:r>
              <a:rPr lang="en-US" noProof="0"/>
              <a:t>Third level</a:t>
            </a:r>
          </a:p>
        </p:txBody>
      </p:sp>
      <p:sp>
        <p:nvSpPr>
          <p:cNvPr id="2" name="Picture">
            <a:extLst>
              <a:ext uri="{FF2B5EF4-FFF2-40B4-BE49-F238E27FC236}">
                <a16:creationId xmlns:a16="http://schemas.microsoft.com/office/drawing/2014/main" id="{125F2012-5AA2-4722-938F-6C2712BA4404}"/>
              </a:ext>
            </a:extLst>
          </p:cNvPr>
          <p:cNvSpPr>
            <a:spLocks noGrp="1"/>
          </p:cNvSpPr>
          <p:nvPr>
            <p:ph type="pic" sz="quarter" idx="13"/>
          </p:nvPr>
        </p:nvSpPr>
        <p:spPr>
          <a:xfrm>
            <a:off x="0" y="-1"/>
            <a:ext cx="4572000" cy="51435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lvl1pPr>
              <a:buNone/>
              <a:defRPr/>
            </a:lvl1pPr>
          </a:lstStyle>
          <a:p>
            <a:endParaRPr lang="id-ID" dirty="0"/>
          </a:p>
        </p:txBody>
      </p:sp>
      <p:sp>
        <p:nvSpPr>
          <p:cNvPr id="20" name="Picture Citation">
            <a:extLst>
              <a:ext uri="{FF2B5EF4-FFF2-40B4-BE49-F238E27FC236}">
                <a16:creationId xmlns:a16="http://schemas.microsoft.com/office/drawing/2014/main" id="{6E0C0891-678B-4B94-B45C-18B52DCC614F}"/>
              </a:ext>
            </a:extLst>
          </p:cNvPr>
          <p:cNvSpPr>
            <a:spLocks noGrp="1"/>
          </p:cNvSpPr>
          <p:nvPr>
            <p:ph type="body" sz="quarter" idx="18" hasCustomPrompt="1"/>
          </p:nvPr>
        </p:nvSpPr>
        <p:spPr>
          <a:xfrm>
            <a:off x="4859480" y="4855311"/>
            <a:ext cx="1426796" cy="199537"/>
          </a:xfrm>
          <a:prstGeom prst="rect">
            <a:avLst/>
          </a:prstGeom>
        </p:spPr>
        <p:txBody>
          <a:bodyPr anchor="ctr"/>
          <a:lstStyle>
            <a:lvl1pPr algn="l">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18" name="Page Number">
            <a:extLst>
              <a:ext uri="{FF2B5EF4-FFF2-40B4-BE49-F238E27FC236}">
                <a16:creationId xmlns:a16="http://schemas.microsoft.com/office/drawing/2014/main" id="{A3221F5F-9756-4BE8-A395-29DB69822ADD}"/>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solidFill>
                <a:latin typeface="+mj-lt"/>
              </a:rPr>
              <a:t>                </a:t>
            </a:r>
            <a:fld id="{F2C1E792-EDA4-4DC5-8412-A2C2E5D30ADF}" type="slidenum">
              <a:rPr lang="en-US" sz="1000" b="1" baseline="0">
                <a:solidFill>
                  <a:schemeClr val="bg1"/>
                </a:solidFill>
                <a:latin typeface="+mj-lt"/>
              </a:rPr>
              <a:pPr algn="r" defTabSz="685783">
                <a:defRPr/>
              </a:pPr>
              <a:t>‹#›</a:t>
            </a:fld>
            <a:endParaRPr lang="en-US" sz="1000" b="1" baseline="0" dirty="0">
              <a:solidFill>
                <a:schemeClr val="bg1"/>
              </a:solidFill>
              <a:latin typeface="+mj-lt"/>
            </a:endParaRPr>
          </a:p>
        </p:txBody>
      </p:sp>
      <p:pic>
        <p:nvPicPr>
          <p:cNvPr id="14" name="WSE logo">
            <a:extLst>
              <a:ext uri="{FF2B5EF4-FFF2-40B4-BE49-F238E27FC236}">
                <a16:creationId xmlns:a16="http://schemas.microsoft.com/office/drawing/2014/main" id="{9517D212-C05C-4C07-9599-6B4EC3A53469}"/>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4249703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3 Colum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FC922D-F971-4707-8283-A3B5043B799C}"/>
              </a:ext>
            </a:extLst>
          </p:cNvPr>
          <p:cNvSpPr/>
          <p:nvPr userDrawn="1"/>
        </p:nvSpPr>
        <p:spPr>
          <a:xfrm>
            <a:off x="457200" y="428625"/>
            <a:ext cx="8229600" cy="19617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5" name="Title">
            <a:extLst>
              <a:ext uri="{FF2B5EF4-FFF2-40B4-BE49-F238E27FC236}">
                <a16:creationId xmlns:a16="http://schemas.microsoft.com/office/drawing/2014/main" id="{6111DEAC-5DA3-40FB-8328-493BB53C3D8E}"/>
              </a:ext>
            </a:extLst>
          </p:cNvPr>
          <p:cNvSpPr>
            <a:spLocks noGrp="1"/>
          </p:cNvSpPr>
          <p:nvPr>
            <p:ph type="title" hasCustomPrompt="1"/>
          </p:nvPr>
        </p:nvSpPr>
        <p:spPr>
          <a:xfrm>
            <a:off x="821722" y="972475"/>
            <a:ext cx="3575013" cy="927216"/>
          </a:xfrm>
          <a:prstGeom prst="rect">
            <a:avLst/>
          </a:prstGeom>
        </p:spPr>
        <p:txBody>
          <a:bodyPr anchor="b"/>
          <a:lstStyle>
            <a:lvl1pPr>
              <a:defRPr sz="3000" b="1">
                <a:solidFill>
                  <a:schemeClr val="bg1"/>
                </a:solidFill>
              </a:defRPr>
            </a:lvl1pPr>
          </a:lstStyle>
          <a:p>
            <a:r>
              <a:rPr lang="en-US" noProof="0" dirty="0"/>
              <a:t>Click to add title</a:t>
            </a:r>
          </a:p>
        </p:txBody>
      </p:sp>
      <p:sp>
        <p:nvSpPr>
          <p:cNvPr id="10" name="Rectangle 9">
            <a:extLst>
              <a:ext uri="{FF2B5EF4-FFF2-40B4-BE49-F238E27FC236}">
                <a16:creationId xmlns:a16="http://schemas.microsoft.com/office/drawing/2014/main" id="{C658811F-BA33-419E-AC91-AAC3393B703F}"/>
              </a:ext>
            </a:extLst>
          </p:cNvPr>
          <p:cNvSpPr/>
          <p:nvPr userDrawn="1"/>
        </p:nvSpPr>
        <p:spPr>
          <a:xfrm>
            <a:off x="910668" y="1899691"/>
            <a:ext cx="778180" cy="103340"/>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ndParaRPr>
          </a:p>
        </p:txBody>
      </p:sp>
      <p:sp>
        <p:nvSpPr>
          <p:cNvPr id="7" name="Picture">
            <a:extLst>
              <a:ext uri="{FF2B5EF4-FFF2-40B4-BE49-F238E27FC236}">
                <a16:creationId xmlns:a16="http://schemas.microsoft.com/office/drawing/2014/main" id="{709620F3-CE75-4F88-B996-D13338DB490A}"/>
              </a:ext>
            </a:extLst>
          </p:cNvPr>
          <p:cNvSpPr>
            <a:spLocks noGrp="1"/>
          </p:cNvSpPr>
          <p:nvPr>
            <p:ph type="pic" sz="quarter" idx="12"/>
          </p:nvPr>
        </p:nvSpPr>
        <p:spPr bwMode="auto">
          <a:xfrm>
            <a:off x="4762663" y="594484"/>
            <a:ext cx="3558209" cy="2158655"/>
          </a:xfrm>
          <a:custGeom>
            <a:avLst/>
            <a:gdLst>
              <a:gd name="connsiteX0" fmla="*/ 0 w 4744278"/>
              <a:gd name="connsiteY0" fmla="*/ 0 h 2878206"/>
              <a:gd name="connsiteX1" fmla="*/ 4744278 w 4744278"/>
              <a:gd name="connsiteY1" fmla="*/ 0 h 2878206"/>
              <a:gd name="connsiteX2" fmla="*/ 4744278 w 4744278"/>
              <a:gd name="connsiteY2" fmla="*/ 2878206 h 2878206"/>
              <a:gd name="connsiteX3" fmla="*/ 0 w 4744278"/>
              <a:gd name="connsiteY3" fmla="*/ 2878206 h 2878206"/>
            </a:gdLst>
            <a:ahLst/>
            <a:cxnLst>
              <a:cxn ang="0">
                <a:pos x="connsiteX0" y="connsiteY0"/>
              </a:cxn>
              <a:cxn ang="0">
                <a:pos x="connsiteX1" y="connsiteY1"/>
              </a:cxn>
              <a:cxn ang="0">
                <a:pos x="connsiteX2" y="connsiteY2"/>
              </a:cxn>
              <a:cxn ang="0">
                <a:pos x="connsiteX3" y="connsiteY3"/>
              </a:cxn>
            </a:cxnLst>
            <a:rect l="l" t="t" r="r" b="b"/>
            <a:pathLst>
              <a:path w="4744278" h="2878206">
                <a:moveTo>
                  <a:pt x="0" y="0"/>
                </a:moveTo>
                <a:lnTo>
                  <a:pt x="4744278" y="0"/>
                </a:lnTo>
                <a:lnTo>
                  <a:pt x="4744278" y="2878206"/>
                </a:lnTo>
                <a:lnTo>
                  <a:pt x="0" y="2878206"/>
                </a:lnTo>
                <a:close/>
              </a:path>
            </a:pathLst>
          </a:cu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dirty="0"/>
          </a:p>
        </p:txBody>
      </p:sp>
      <p:sp>
        <p:nvSpPr>
          <p:cNvPr id="22" name="Picture Citation">
            <a:extLst>
              <a:ext uri="{FF2B5EF4-FFF2-40B4-BE49-F238E27FC236}">
                <a16:creationId xmlns:a16="http://schemas.microsoft.com/office/drawing/2014/main" id="{0703DEBD-9CAD-4A4B-AFB1-1784BA72587B}"/>
              </a:ext>
            </a:extLst>
          </p:cNvPr>
          <p:cNvSpPr>
            <a:spLocks noGrp="1"/>
          </p:cNvSpPr>
          <p:nvPr>
            <p:ph type="body" sz="quarter" idx="20" hasCustomPrompt="1"/>
          </p:nvPr>
        </p:nvSpPr>
        <p:spPr>
          <a:xfrm>
            <a:off x="6894076" y="2757901"/>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6" name="Bullets 1">
            <a:extLst>
              <a:ext uri="{FF2B5EF4-FFF2-40B4-BE49-F238E27FC236}">
                <a16:creationId xmlns:a16="http://schemas.microsoft.com/office/drawing/2014/main" id="{FAFED653-B531-4E78-8677-DC685EEA40D3}"/>
              </a:ext>
            </a:extLst>
          </p:cNvPr>
          <p:cNvSpPr>
            <a:spLocks noGrp="1"/>
          </p:cNvSpPr>
          <p:nvPr>
            <p:ph type="body" sz="quarter" idx="16" hasCustomPrompt="1"/>
          </p:nvPr>
        </p:nvSpPr>
        <p:spPr>
          <a:xfrm>
            <a:off x="457200" y="3069516"/>
            <a:ext cx="2523944" cy="1650312"/>
          </a:xfrm>
          <a:prstGeom prst="rect">
            <a:avLst/>
          </a:prstGeom>
        </p:spPr>
        <p:txBody>
          <a:bodyPr>
            <a:noAutofit/>
          </a:bodyPr>
          <a:lstStyle>
            <a:lvl1pPr marL="230188" indent="-230188">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rgbClr val="092C74"/>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p:txBody>
      </p:sp>
      <p:sp>
        <p:nvSpPr>
          <p:cNvPr id="17" name="Bullets 2">
            <a:extLst>
              <a:ext uri="{FF2B5EF4-FFF2-40B4-BE49-F238E27FC236}">
                <a16:creationId xmlns:a16="http://schemas.microsoft.com/office/drawing/2014/main" id="{0577BDD5-F52D-4F20-B068-E48B0A0D4C05}"/>
              </a:ext>
            </a:extLst>
          </p:cNvPr>
          <p:cNvSpPr>
            <a:spLocks noGrp="1"/>
          </p:cNvSpPr>
          <p:nvPr>
            <p:ph type="body" sz="quarter" idx="17" hasCustomPrompt="1"/>
          </p:nvPr>
        </p:nvSpPr>
        <p:spPr>
          <a:xfrm>
            <a:off x="3310028" y="3063024"/>
            <a:ext cx="2523944" cy="1650312"/>
          </a:xfrm>
          <a:prstGeom prst="rect">
            <a:avLst/>
          </a:prstGeom>
        </p:spPr>
        <p:txBody>
          <a:bodyPr>
            <a:noAutofit/>
          </a:bodyPr>
          <a:lstStyle>
            <a:lvl1pPr marL="230188" indent="-230188">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rgbClr val="092C74"/>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p:txBody>
      </p:sp>
      <p:sp>
        <p:nvSpPr>
          <p:cNvPr id="12" name="Bullets 3">
            <a:extLst>
              <a:ext uri="{FF2B5EF4-FFF2-40B4-BE49-F238E27FC236}">
                <a16:creationId xmlns:a16="http://schemas.microsoft.com/office/drawing/2014/main" id="{A32A3E7D-CC2E-4FBA-983C-0B62D18C1672}"/>
              </a:ext>
            </a:extLst>
          </p:cNvPr>
          <p:cNvSpPr>
            <a:spLocks noGrp="1"/>
          </p:cNvSpPr>
          <p:nvPr>
            <p:ph type="body" sz="quarter" idx="18" hasCustomPrompt="1"/>
          </p:nvPr>
        </p:nvSpPr>
        <p:spPr>
          <a:xfrm>
            <a:off x="6162856" y="3064359"/>
            <a:ext cx="2523944" cy="1650312"/>
          </a:xfrm>
          <a:prstGeom prst="rect">
            <a:avLst/>
          </a:prstGeom>
        </p:spPr>
        <p:txBody>
          <a:bodyPr>
            <a:noAutofit/>
          </a:bodyPr>
          <a:lstStyle>
            <a:lvl1pPr marL="230188" indent="-230188">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rgbClr val="092C74"/>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p:txBody>
      </p:sp>
      <p:sp>
        <p:nvSpPr>
          <p:cNvPr id="20" name="Page Number">
            <a:extLst>
              <a:ext uri="{FF2B5EF4-FFF2-40B4-BE49-F238E27FC236}">
                <a16:creationId xmlns:a16="http://schemas.microsoft.com/office/drawing/2014/main" id="{380D9A22-5897-43DE-B092-AE5494CE5D2F}"/>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4" name="WSE logo">
            <a:extLst>
              <a:ext uri="{FF2B5EF4-FFF2-40B4-BE49-F238E27FC236}">
                <a16:creationId xmlns:a16="http://schemas.microsoft.com/office/drawing/2014/main" id="{AD37F1B9-E29E-4BAD-9584-2A9287180140}"/>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515358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Triangle">
    <p:spTree>
      <p:nvGrpSpPr>
        <p:cNvPr id="1" name=""/>
        <p:cNvGrpSpPr/>
        <p:nvPr/>
      </p:nvGrpSpPr>
      <p:grpSpPr>
        <a:xfrm>
          <a:off x="0" y="0"/>
          <a:ext cx="0" cy="0"/>
          <a:chOff x="0" y="0"/>
          <a:chExt cx="0" cy="0"/>
        </a:xfrm>
      </p:grpSpPr>
      <p:pic>
        <p:nvPicPr>
          <p:cNvPr id="16" name="Background Picture">
            <a:extLst>
              <a:ext uri="{FF2B5EF4-FFF2-40B4-BE49-F238E27FC236}">
                <a16:creationId xmlns:a16="http://schemas.microsoft.com/office/drawing/2014/main" id="{9E5B6CA6-B6F4-4449-B80B-373EA4BE12E6}"/>
              </a:ext>
              <a:ext uri="{C183D7F6-B498-43B3-948B-1728B52AA6E4}">
                <adec:decorative xmlns:adec="http://schemas.microsoft.com/office/drawing/2017/decorative" val="1"/>
              </a:ext>
            </a:extLst>
          </p:cNvPr>
          <p:cNvPicPr>
            <a:picLocks noChangeAspect="1"/>
          </p:cNvPicPr>
          <p:nvPr userDrawn="1"/>
        </p:nvPicPr>
        <p:blipFill>
          <a:blip>
            <a:grayscl/>
            <a:extLst>
              <a:ext uri="{28A0092B-C50C-407E-A947-70E740481C1C}">
                <a14:useLocalDpi xmlns:a14="http://schemas.microsoft.com/office/drawing/2010/main" val="0"/>
              </a:ext>
            </a:extLst>
          </a:blip>
          <a:stretch>
            <a:fillRect/>
          </a:stretch>
        </p:blipFill>
        <p:spPr>
          <a:xfrm rot="5400000">
            <a:off x="-639641" y="639640"/>
            <a:ext cx="5143500" cy="3864219"/>
          </a:xfrm>
          <a:prstGeom prst="rect">
            <a:avLst/>
          </a:prstGeom>
        </p:spPr>
      </p:pic>
      <p:sp>
        <p:nvSpPr>
          <p:cNvPr id="8" name="Freeform 13">
            <a:extLst>
              <a:ext uri="{FF2B5EF4-FFF2-40B4-BE49-F238E27FC236}">
                <a16:creationId xmlns:a16="http://schemas.microsoft.com/office/drawing/2014/main" id="{A9CFBE73-852C-4CD7-B0DD-890AB86C2950}"/>
              </a:ext>
              <a:ext uri="{C183D7F6-B498-43B3-948B-1728B52AA6E4}">
                <adec:decorative xmlns:adec="http://schemas.microsoft.com/office/drawing/2017/decorative" val="1"/>
              </a:ext>
            </a:extLst>
          </p:cNvPr>
          <p:cNvSpPr>
            <a:spLocks/>
          </p:cNvSpPr>
          <p:nvPr userDrawn="1"/>
        </p:nvSpPr>
        <p:spPr bwMode="auto">
          <a:xfrm rot="10800000">
            <a:off x="-2" y="-4"/>
            <a:ext cx="3793891" cy="5143499"/>
          </a:xfrm>
          <a:prstGeom prst="rect">
            <a:avLst/>
          </a:prstGeom>
          <a:solidFill>
            <a:schemeClr val="tx2">
              <a:alpha val="7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25013AE2-E3DB-4823-B27C-E37E2BA578FF}"/>
              </a:ext>
              <a:ext uri="{C183D7F6-B498-43B3-948B-1728B52AA6E4}">
                <adec:decorative xmlns:adec="http://schemas.microsoft.com/office/drawing/2017/decorative" val="1"/>
              </a:ext>
            </a:extLst>
          </p:cNvPr>
          <p:cNvSpPr/>
          <p:nvPr userDrawn="1"/>
        </p:nvSpPr>
        <p:spPr>
          <a:xfrm>
            <a:off x="1318845" y="0"/>
            <a:ext cx="7825154" cy="5143500"/>
          </a:xfrm>
          <a:custGeom>
            <a:avLst/>
            <a:gdLst>
              <a:gd name="connsiteX0" fmla="*/ 2 w 16204045"/>
              <a:gd name="connsiteY0" fmla="*/ 0 h 10287000"/>
              <a:gd name="connsiteX1" fmla="*/ 16204045 w 16204045"/>
              <a:gd name="connsiteY1" fmla="*/ 0 h 10287000"/>
              <a:gd name="connsiteX2" fmla="*/ 16204045 w 16204045"/>
              <a:gd name="connsiteY2" fmla="*/ 10287000 h 10287000"/>
              <a:gd name="connsiteX3" fmla="*/ 0 w 16204045"/>
              <a:gd name="connsiteY3" fmla="*/ 10287000 h 10287000"/>
              <a:gd name="connsiteX4" fmla="*/ 5143501 w 16204045"/>
              <a:gd name="connsiteY4" fmla="*/ 5143499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4045" h="10287000">
                <a:moveTo>
                  <a:pt x="2" y="0"/>
                </a:moveTo>
                <a:lnTo>
                  <a:pt x="16204045" y="0"/>
                </a:lnTo>
                <a:lnTo>
                  <a:pt x="16204045" y="10287000"/>
                </a:lnTo>
                <a:lnTo>
                  <a:pt x="0" y="10287000"/>
                </a:lnTo>
                <a:lnTo>
                  <a:pt x="5143501" y="5143499"/>
                </a:lnTo>
                <a:close/>
              </a:path>
            </a:pathLst>
          </a:custGeom>
          <a:solidFill>
            <a:schemeClr val="bg1"/>
          </a:solidFill>
          <a:ln w="635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1028700">
              <a:defRPr/>
            </a:pPr>
            <a:endParaRPr lang="uk-UA" sz="2100" kern="0">
              <a:solidFill>
                <a:srgbClr val="0A091B"/>
              </a:solidFill>
              <a:latin typeface="Roboto"/>
            </a:endParaRPr>
          </a:p>
        </p:txBody>
      </p:sp>
      <p:sp>
        <p:nvSpPr>
          <p:cNvPr id="10" name="Title">
            <a:extLst>
              <a:ext uri="{FF2B5EF4-FFF2-40B4-BE49-F238E27FC236}">
                <a16:creationId xmlns:a16="http://schemas.microsoft.com/office/drawing/2014/main" id="{0DC1BC56-1CC3-46DB-9AF3-0ABE9C7B5CF7}"/>
              </a:ext>
            </a:extLst>
          </p:cNvPr>
          <p:cNvSpPr>
            <a:spLocks noGrp="1"/>
          </p:cNvSpPr>
          <p:nvPr>
            <p:ph type="title" hasCustomPrompt="1"/>
          </p:nvPr>
        </p:nvSpPr>
        <p:spPr>
          <a:xfrm>
            <a:off x="4142509" y="368595"/>
            <a:ext cx="4682835" cy="867165"/>
          </a:xfrm>
          <a:prstGeom prst="rect">
            <a:avLst/>
          </a:prstGeom>
        </p:spPr>
        <p:txBody>
          <a:bodyPr anchor="b"/>
          <a:lstStyle>
            <a:lvl1pPr>
              <a:defRPr sz="3000" b="1">
                <a:solidFill>
                  <a:schemeClr val="tx2"/>
                </a:solidFill>
              </a:defRPr>
            </a:lvl1pPr>
          </a:lstStyle>
          <a:p>
            <a:r>
              <a:rPr lang="en-US" dirty="0"/>
              <a:t>Click to add title</a:t>
            </a:r>
          </a:p>
        </p:txBody>
      </p:sp>
      <p:sp>
        <p:nvSpPr>
          <p:cNvPr id="7" name="Rectangle 6">
            <a:extLst>
              <a:ext uri="{FF2B5EF4-FFF2-40B4-BE49-F238E27FC236}">
                <a16:creationId xmlns:a16="http://schemas.microsoft.com/office/drawing/2014/main" id="{F4AC4DA1-588C-473F-9289-61578C2D78BF}"/>
              </a:ext>
              <a:ext uri="{C183D7F6-B498-43B3-948B-1728B52AA6E4}">
                <adec:decorative xmlns:adec="http://schemas.microsoft.com/office/drawing/2017/decorative" val="1"/>
              </a:ext>
            </a:extLst>
          </p:cNvPr>
          <p:cNvSpPr/>
          <p:nvPr/>
        </p:nvSpPr>
        <p:spPr>
          <a:xfrm>
            <a:off x="4244340" y="1235761"/>
            <a:ext cx="778180" cy="111908"/>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endParaRPr>
          </a:p>
        </p:txBody>
      </p:sp>
      <p:sp>
        <p:nvSpPr>
          <p:cNvPr id="13" name="Body Text">
            <a:extLst>
              <a:ext uri="{FF2B5EF4-FFF2-40B4-BE49-F238E27FC236}">
                <a16:creationId xmlns:a16="http://schemas.microsoft.com/office/drawing/2014/main" id="{0A9F6E88-C000-47AF-BB13-5C005638DADF}"/>
              </a:ext>
            </a:extLst>
          </p:cNvPr>
          <p:cNvSpPr>
            <a:spLocks noGrp="1"/>
          </p:cNvSpPr>
          <p:nvPr>
            <p:ph type="body" sz="quarter" idx="14" hasCustomPrompt="1"/>
          </p:nvPr>
        </p:nvSpPr>
        <p:spPr>
          <a:xfrm>
            <a:off x="4142509" y="1628638"/>
            <a:ext cx="4682835" cy="2804816"/>
          </a:xfrm>
          <a:prstGeom prst="rect">
            <a:avLst/>
          </a:prstGeom>
        </p:spPr>
        <p:txBody>
          <a:bodyPr>
            <a:noAutofit/>
          </a:bodyPr>
          <a:lstStyle>
            <a:lvl1pPr marL="0" indent="0">
              <a:buClr>
                <a:schemeClr val="tx2"/>
              </a:buClr>
              <a:buFont typeface="Wingdings" panose="05000000000000000000" pitchFamily="2" charset="2"/>
              <a:buNone/>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tx2"/>
              </a:buClr>
              <a:buFont typeface="Courier New" panose="02070309020205020404" pitchFamily="49" charset="0"/>
              <a:buChar char="o"/>
              <a:defRPr sz="1600"/>
            </a:lvl2pPr>
            <a:lvl3pPr marL="914400" indent="-228600">
              <a:buClr>
                <a:schemeClr val="tx2"/>
              </a:buClr>
              <a:defRPr sz="1600"/>
            </a:lvl3pPr>
          </a:lstStyle>
          <a:p>
            <a:pPr lvl="0"/>
            <a:r>
              <a:rPr lang="en-US" noProof="0"/>
              <a:t>Click to add text</a:t>
            </a:r>
          </a:p>
        </p:txBody>
      </p:sp>
      <p:sp>
        <p:nvSpPr>
          <p:cNvPr id="9" name="Page Number">
            <a:extLst>
              <a:ext uri="{FF2B5EF4-FFF2-40B4-BE49-F238E27FC236}">
                <a16:creationId xmlns:a16="http://schemas.microsoft.com/office/drawing/2014/main" id="{C6E950EA-E181-41E8-BC07-F40B1DDDABC6}"/>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spTree>
    <p:extLst>
      <p:ext uri="{BB962C8B-B14F-4D97-AF65-F5344CB8AC3E}">
        <p14:creationId xmlns:p14="http://schemas.microsoft.com/office/powerpoint/2010/main" val="263880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age and Bullets -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2F1646-A3CA-40D6-8C82-88AB9B10A843}"/>
              </a:ext>
              <a:ext uri="{C183D7F6-B498-43B3-948B-1728B52AA6E4}">
                <adec:decorative xmlns:adec="http://schemas.microsoft.com/office/drawing/2017/decorative" val="1"/>
              </a:ext>
            </a:extLst>
          </p:cNvPr>
          <p:cNvSpPr/>
          <p:nvPr userDrawn="1"/>
        </p:nvSpPr>
        <p:spPr>
          <a:xfrm>
            <a:off x="0" y="1240632"/>
            <a:ext cx="9144000" cy="2743200"/>
          </a:xfrm>
          <a:prstGeom prst="rect">
            <a:avLst/>
          </a:prstGeom>
          <a:solidFill>
            <a:srgbClr val="092C7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0A091B"/>
              </a:solidFill>
              <a:latin typeface="Roboto"/>
            </a:endParaRPr>
          </a:p>
        </p:txBody>
      </p:sp>
      <p:sp>
        <p:nvSpPr>
          <p:cNvPr id="11" name="Text">
            <a:extLst>
              <a:ext uri="{FF2B5EF4-FFF2-40B4-BE49-F238E27FC236}">
                <a16:creationId xmlns:a16="http://schemas.microsoft.com/office/drawing/2014/main" id="{4F3CE606-8D56-4BB0-B849-C27882F536E4}"/>
              </a:ext>
            </a:extLst>
          </p:cNvPr>
          <p:cNvSpPr>
            <a:spLocks noGrp="1"/>
          </p:cNvSpPr>
          <p:nvPr>
            <p:ph type="body" sz="quarter" idx="16" hasCustomPrompt="1"/>
          </p:nvPr>
        </p:nvSpPr>
        <p:spPr>
          <a:xfrm>
            <a:off x="402011" y="1612107"/>
            <a:ext cx="8339978" cy="2000250"/>
          </a:xfrm>
          <a:prstGeom prst="rect">
            <a:avLst/>
          </a:prstGeom>
        </p:spPr>
        <p:txBody>
          <a:bodyPr>
            <a:noAutofit/>
          </a:bodyPr>
          <a:lstStyle>
            <a:lvl1pPr marL="0" indent="0" algn="l">
              <a:buNone/>
              <a:defRPr sz="24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dirty="0"/>
              <a:t>Click to add text</a:t>
            </a:r>
          </a:p>
        </p:txBody>
      </p:sp>
      <p:sp>
        <p:nvSpPr>
          <p:cNvPr id="14" name="Text Citation">
            <a:extLst>
              <a:ext uri="{FF2B5EF4-FFF2-40B4-BE49-F238E27FC236}">
                <a16:creationId xmlns:a16="http://schemas.microsoft.com/office/drawing/2014/main" id="{B589D318-66FA-4A72-983A-051B97FE811F}"/>
              </a:ext>
            </a:extLst>
          </p:cNvPr>
          <p:cNvSpPr>
            <a:spLocks noGrp="1"/>
          </p:cNvSpPr>
          <p:nvPr>
            <p:ph type="body" sz="quarter" idx="18" hasCustomPrompt="1"/>
          </p:nvPr>
        </p:nvSpPr>
        <p:spPr>
          <a:xfrm>
            <a:off x="0" y="398467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3" name="Page Number">
            <a:extLst>
              <a:ext uri="{FF2B5EF4-FFF2-40B4-BE49-F238E27FC236}">
                <a16:creationId xmlns:a16="http://schemas.microsoft.com/office/drawing/2014/main" id="{117BC372-4338-4AC5-A7EE-13FBCB2E045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5" name="WSE logo">
            <a:extLst>
              <a:ext uri="{FF2B5EF4-FFF2-40B4-BE49-F238E27FC236}">
                <a16:creationId xmlns:a16="http://schemas.microsoft.com/office/drawing/2014/main" id="{07ACA5C5-BCA5-44A5-85C5-A0ABBF4EC4EF}"/>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89521788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Image and Bullets -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2F1646-A3CA-40D6-8C82-88AB9B10A843}"/>
              </a:ext>
              <a:ext uri="{C183D7F6-B498-43B3-948B-1728B52AA6E4}">
                <adec:decorative xmlns:adec="http://schemas.microsoft.com/office/drawing/2017/decorative" val="1"/>
              </a:ext>
            </a:extLst>
          </p:cNvPr>
          <p:cNvSpPr/>
          <p:nvPr userDrawn="1"/>
        </p:nvSpPr>
        <p:spPr>
          <a:xfrm>
            <a:off x="0" y="1240632"/>
            <a:ext cx="9144000" cy="2743200"/>
          </a:xfrm>
          <a:prstGeom prst="rect">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685835" rtl="0" eaLnBrk="1" fontAlgn="auto" latinLnBrk="0" hangingPunct="1">
              <a:lnSpc>
                <a:spcPct val="100000"/>
              </a:lnSpc>
              <a:spcBef>
                <a:spcPts val="0"/>
              </a:spcBef>
              <a:spcAft>
                <a:spcPts val="0"/>
              </a:spcAft>
              <a:buClrTx/>
              <a:buSzTx/>
              <a:buFontTx/>
              <a:buNone/>
              <a:tabLst/>
              <a:defRPr/>
            </a:pPr>
            <a:endParaRPr kumimoji="0" lang="uk-UA" sz="1400" b="0" i="0" u="none" strike="noStrike" kern="1200" cap="none" spc="0" normalizeH="0" baseline="0" noProof="0" dirty="0">
              <a:ln>
                <a:noFill/>
              </a:ln>
              <a:solidFill>
                <a:srgbClr val="0A091B"/>
              </a:solidFill>
              <a:effectLst/>
              <a:uLnTx/>
              <a:uFillTx/>
              <a:latin typeface="Roboto"/>
              <a:ea typeface="+mn-ea"/>
              <a:cs typeface="+mn-cs"/>
            </a:endParaRPr>
          </a:p>
        </p:txBody>
      </p:sp>
      <p:sp>
        <p:nvSpPr>
          <p:cNvPr id="3" name="Title 2">
            <a:extLst>
              <a:ext uri="{FF2B5EF4-FFF2-40B4-BE49-F238E27FC236}">
                <a16:creationId xmlns:a16="http://schemas.microsoft.com/office/drawing/2014/main" id="{5C8D7605-D747-2A44-A3F6-03925D5D4C34}"/>
              </a:ext>
            </a:extLst>
          </p:cNvPr>
          <p:cNvSpPr>
            <a:spLocks noGrp="1"/>
          </p:cNvSpPr>
          <p:nvPr>
            <p:ph type="title"/>
          </p:nvPr>
        </p:nvSpPr>
        <p:spPr>
          <a:xfrm>
            <a:off x="233846" y="1500379"/>
            <a:ext cx="8678926" cy="2199262"/>
          </a:xfrm>
          <a:prstGeom prst="rect">
            <a:avLst/>
          </a:prstGeom>
        </p:spPr>
        <p:txBody>
          <a:bodyPr/>
          <a:lstStyle>
            <a:lvl1pPr>
              <a:defRPr sz="2400">
                <a:solidFill>
                  <a:schemeClr val="bg1"/>
                </a:solidFill>
                <a:latin typeface="+mn-lt"/>
              </a:defRPr>
            </a:lvl1pPr>
          </a:lstStyle>
          <a:p>
            <a:r>
              <a:rPr lang="en-US"/>
              <a:t>Click to edit Master title style</a:t>
            </a:r>
          </a:p>
        </p:txBody>
      </p:sp>
      <p:sp>
        <p:nvSpPr>
          <p:cNvPr id="14" name="Text Citation">
            <a:extLst>
              <a:ext uri="{FF2B5EF4-FFF2-40B4-BE49-F238E27FC236}">
                <a16:creationId xmlns:a16="http://schemas.microsoft.com/office/drawing/2014/main" id="{B589D318-66FA-4A72-983A-051B97FE811F}"/>
              </a:ext>
            </a:extLst>
          </p:cNvPr>
          <p:cNvSpPr>
            <a:spLocks noGrp="1"/>
          </p:cNvSpPr>
          <p:nvPr>
            <p:ph type="body" sz="quarter" idx="18" hasCustomPrompt="1"/>
          </p:nvPr>
        </p:nvSpPr>
        <p:spPr>
          <a:xfrm>
            <a:off x="0" y="398467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3" name="Page Number">
            <a:extLst>
              <a:ext uri="{FF2B5EF4-FFF2-40B4-BE49-F238E27FC236}">
                <a16:creationId xmlns:a16="http://schemas.microsoft.com/office/drawing/2014/main" id="{117BC372-4338-4AC5-A7EE-13FBCB2E045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schemeClr val="tx1"/>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tx1"/>
              </a:solidFill>
              <a:effectLst/>
              <a:uLnTx/>
              <a:uFillTx/>
              <a:latin typeface="Tahoma"/>
              <a:ea typeface="+mn-ea"/>
              <a:cs typeface="+mn-cs"/>
            </a:endParaRPr>
          </a:p>
        </p:txBody>
      </p:sp>
      <p:pic>
        <p:nvPicPr>
          <p:cNvPr id="15" name="WSE logo">
            <a:extLst>
              <a:ext uri="{FF2B5EF4-FFF2-40B4-BE49-F238E27FC236}">
                <a16:creationId xmlns:a16="http://schemas.microsoft.com/office/drawing/2014/main" id="{07ACA5C5-BCA5-44A5-85C5-A0ABBF4EC4EF}"/>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09153115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Image and Bullets -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2F1646-A3CA-40D6-8C82-88AB9B10A843}"/>
              </a:ext>
              <a:ext uri="{C183D7F6-B498-43B3-948B-1728B52AA6E4}">
                <adec:decorative xmlns:adec="http://schemas.microsoft.com/office/drawing/2017/decorative" val="1"/>
              </a:ext>
            </a:extLst>
          </p:cNvPr>
          <p:cNvSpPr/>
          <p:nvPr userDrawn="1"/>
        </p:nvSpPr>
        <p:spPr>
          <a:xfrm>
            <a:off x="0" y="1240632"/>
            <a:ext cx="9144000" cy="27432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685835" rtl="0" eaLnBrk="1" fontAlgn="auto" latinLnBrk="0" hangingPunct="1">
              <a:lnSpc>
                <a:spcPct val="100000"/>
              </a:lnSpc>
              <a:spcBef>
                <a:spcPts val="0"/>
              </a:spcBef>
              <a:spcAft>
                <a:spcPts val="0"/>
              </a:spcAft>
              <a:buClrTx/>
              <a:buSzTx/>
              <a:buFontTx/>
              <a:buNone/>
              <a:tabLst/>
              <a:defRPr/>
            </a:pPr>
            <a:endParaRPr kumimoji="0" lang="uk-UA" sz="1400" b="0" i="0" u="none" strike="noStrike" kern="1200" cap="none" spc="0" normalizeH="0" baseline="0" noProof="0" dirty="0">
              <a:ln>
                <a:noFill/>
              </a:ln>
              <a:solidFill>
                <a:srgbClr val="0A091B"/>
              </a:solidFill>
              <a:effectLst/>
              <a:uLnTx/>
              <a:uFillTx/>
              <a:latin typeface="Roboto"/>
              <a:ea typeface="+mn-ea"/>
              <a:cs typeface="+mn-cs"/>
            </a:endParaRPr>
          </a:p>
        </p:txBody>
      </p:sp>
      <p:sp>
        <p:nvSpPr>
          <p:cNvPr id="3" name="Title 2">
            <a:extLst>
              <a:ext uri="{FF2B5EF4-FFF2-40B4-BE49-F238E27FC236}">
                <a16:creationId xmlns:a16="http://schemas.microsoft.com/office/drawing/2014/main" id="{5C8D7605-D747-2A44-A3F6-03925D5D4C34}"/>
              </a:ext>
            </a:extLst>
          </p:cNvPr>
          <p:cNvSpPr>
            <a:spLocks noGrp="1"/>
          </p:cNvSpPr>
          <p:nvPr>
            <p:ph type="title"/>
          </p:nvPr>
        </p:nvSpPr>
        <p:spPr>
          <a:xfrm>
            <a:off x="233846" y="1500379"/>
            <a:ext cx="8678926" cy="2199262"/>
          </a:xfrm>
          <a:prstGeom prst="rect">
            <a:avLst/>
          </a:prstGeom>
        </p:spPr>
        <p:txBody>
          <a:bodyPr/>
          <a:lstStyle>
            <a:lvl1pPr>
              <a:defRPr sz="2400">
                <a:solidFill>
                  <a:schemeClr val="bg1"/>
                </a:solidFill>
                <a:latin typeface="+mn-lt"/>
              </a:defRPr>
            </a:lvl1pPr>
          </a:lstStyle>
          <a:p>
            <a:r>
              <a:rPr lang="en-US"/>
              <a:t>Click to edit Master title style</a:t>
            </a:r>
          </a:p>
        </p:txBody>
      </p:sp>
      <p:sp>
        <p:nvSpPr>
          <p:cNvPr id="14" name="Text Citation">
            <a:extLst>
              <a:ext uri="{FF2B5EF4-FFF2-40B4-BE49-F238E27FC236}">
                <a16:creationId xmlns:a16="http://schemas.microsoft.com/office/drawing/2014/main" id="{B589D318-66FA-4A72-983A-051B97FE811F}"/>
              </a:ext>
            </a:extLst>
          </p:cNvPr>
          <p:cNvSpPr>
            <a:spLocks noGrp="1"/>
          </p:cNvSpPr>
          <p:nvPr>
            <p:ph type="body" sz="quarter" idx="18" hasCustomPrompt="1"/>
          </p:nvPr>
        </p:nvSpPr>
        <p:spPr>
          <a:xfrm>
            <a:off x="0" y="398467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3" name="Page Number">
            <a:extLst>
              <a:ext uri="{FF2B5EF4-FFF2-40B4-BE49-F238E27FC236}">
                <a16:creationId xmlns:a16="http://schemas.microsoft.com/office/drawing/2014/main" id="{117BC372-4338-4AC5-A7EE-13FBCB2E045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schemeClr val="tx1"/>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tx1"/>
              </a:solidFill>
              <a:effectLst/>
              <a:uLnTx/>
              <a:uFillTx/>
              <a:latin typeface="Tahoma"/>
              <a:ea typeface="+mn-ea"/>
              <a:cs typeface="+mn-cs"/>
            </a:endParaRPr>
          </a:p>
        </p:txBody>
      </p:sp>
      <p:pic>
        <p:nvPicPr>
          <p:cNvPr id="15" name="WSE logo">
            <a:extLst>
              <a:ext uri="{FF2B5EF4-FFF2-40B4-BE49-F238E27FC236}">
                <a16:creationId xmlns:a16="http://schemas.microsoft.com/office/drawing/2014/main" id="{07ACA5C5-BCA5-44A5-85C5-A0ABBF4EC4EF}"/>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57137895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Image Circ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696BA-3CAD-4740-83E8-4A2CDE35D95F}"/>
              </a:ext>
              <a:ext uri="{C183D7F6-B498-43B3-948B-1728B52AA6E4}">
                <adec:decorative xmlns:adec="http://schemas.microsoft.com/office/drawing/2017/decorative" val="1"/>
              </a:ext>
            </a:extLst>
          </p:cNvPr>
          <p:cNvSpPr/>
          <p:nvPr userDrawn="1"/>
        </p:nvSpPr>
        <p:spPr>
          <a:xfrm>
            <a:off x="0" y="1338056"/>
            <a:ext cx="9144000" cy="24673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Source Serif Pro" panose="02040603050405020204" pitchFamily="18" charset="0"/>
              <a:ea typeface="Source Serif Pro" panose="02040603050405020204" pitchFamily="18" charset="0"/>
              <a:cs typeface="+mn-cs"/>
            </a:endParaRPr>
          </a:p>
        </p:txBody>
      </p:sp>
      <p:sp>
        <p:nvSpPr>
          <p:cNvPr id="8" name="Rectangle 7">
            <a:extLst>
              <a:ext uri="{FF2B5EF4-FFF2-40B4-BE49-F238E27FC236}">
                <a16:creationId xmlns:a16="http://schemas.microsoft.com/office/drawing/2014/main" id="{78FF6BD4-99E6-47D8-8CB4-96909C050F4E}"/>
              </a:ext>
              <a:ext uri="{C183D7F6-B498-43B3-948B-1728B52AA6E4}">
                <adec:decorative xmlns:adec="http://schemas.microsoft.com/office/drawing/2017/decorative" val="1"/>
              </a:ext>
            </a:extLst>
          </p:cNvPr>
          <p:cNvSpPr/>
          <p:nvPr/>
        </p:nvSpPr>
        <p:spPr>
          <a:xfrm>
            <a:off x="3822954" y="2421798"/>
            <a:ext cx="778180" cy="103340"/>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ndParaRPr>
          </a:p>
        </p:txBody>
      </p:sp>
      <p:sp>
        <p:nvSpPr>
          <p:cNvPr id="14" name="Title">
            <a:extLst>
              <a:ext uri="{FF2B5EF4-FFF2-40B4-BE49-F238E27FC236}">
                <a16:creationId xmlns:a16="http://schemas.microsoft.com/office/drawing/2014/main" id="{8241E8AA-7C6C-4211-943F-08C05083C95D}"/>
              </a:ext>
            </a:extLst>
          </p:cNvPr>
          <p:cNvSpPr>
            <a:spLocks noGrp="1"/>
          </p:cNvSpPr>
          <p:nvPr>
            <p:ph type="title" hasCustomPrompt="1"/>
          </p:nvPr>
        </p:nvSpPr>
        <p:spPr>
          <a:xfrm>
            <a:off x="3733748" y="1552353"/>
            <a:ext cx="4953052" cy="867606"/>
          </a:xfrm>
          <a:prstGeom prst="rect">
            <a:avLst/>
          </a:prstGeom>
        </p:spPr>
        <p:txBody>
          <a:bodyPr anchor="b"/>
          <a:lstStyle>
            <a:lvl1pPr>
              <a:defRPr sz="3000" b="1">
                <a:solidFill>
                  <a:srgbClr val="092C74"/>
                </a:solidFill>
              </a:defRPr>
            </a:lvl1pPr>
          </a:lstStyle>
          <a:p>
            <a:r>
              <a:rPr lang="en-US" noProof="0" dirty="0"/>
              <a:t>Click to add title</a:t>
            </a:r>
          </a:p>
        </p:txBody>
      </p:sp>
      <p:sp>
        <p:nvSpPr>
          <p:cNvPr id="12" name="Body Text">
            <a:extLst>
              <a:ext uri="{FF2B5EF4-FFF2-40B4-BE49-F238E27FC236}">
                <a16:creationId xmlns:a16="http://schemas.microsoft.com/office/drawing/2014/main" id="{4B6AB3A2-1B90-4E53-9B04-A72DC3F6BDEA}"/>
              </a:ext>
            </a:extLst>
          </p:cNvPr>
          <p:cNvSpPr>
            <a:spLocks noGrp="1"/>
          </p:cNvSpPr>
          <p:nvPr>
            <p:ph type="body" sz="quarter" idx="15" hasCustomPrompt="1"/>
          </p:nvPr>
        </p:nvSpPr>
        <p:spPr>
          <a:xfrm>
            <a:off x="3733749" y="2723542"/>
            <a:ext cx="4953051" cy="737417"/>
          </a:xfrm>
          <a:prstGeom prst="rect">
            <a:avLst/>
          </a:prstGeom>
        </p:spPr>
        <p:txBody>
          <a:bodyPr>
            <a:noAutofit/>
          </a:bodyPr>
          <a:lstStyle>
            <a:lvl1pPr marL="0" indent="0">
              <a:buNone/>
              <a:defRPr sz="1400" b="0">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2" name="Picture">
            <a:extLst>
              <a:ext uri="{FF2B5EF4-FFF2-40B4-BE49-F238E27FC236}">
                <a16:creationId xmlns:a16="http://schemas.microsoft.com/office/drawing/2014/main" id="{AA0F990B-C544-47FD-B660-9B95AC702D2C}"/>
              </a:ext>
            </a:extLst>
          </p:cNvPr>
          <p:cNvSpPr>
            <a:spLocks noGrp="1"/>
          </p:cNvSpPr>
          <p:nvPr>
            <p:ph type="pic" sz="quarter" idx="10"/>
          </p:nvPr>
        </p:nvSpPr>
        <p:spPr>
          <a:xfrm>
            <a:off x="457200" y="1162075"/>
            <a:ext cx="2819349" cy="2819349"/>
          </a:xfrm>
          <a:custGeom>
            <a:avLst/>
            <a:gdLst>
              <a:gd name="connsiteX0" fmla="*/ 1879566 w 3759132"/>
              <a:gd name="connsiteY0" fmla="*/ 0 h 3759132"/>
              <a:gd name="connsiteX1" fmla="*/ 3759132 w 3759132"/>
              <a:gd name="connsiteY1" fmla="*/ 1879566 h 3759132"/>
              <a:gd name="connsiteX2" fmla="*/ 1879566 w 3759132"/>
              <a:gd name="connsiteY2" fmla="*/ 3759132 h 3759132"/>
              <a:gd name="connsiteX3" fmla="*/ 0 w 3759132"/>
              <a:gd name="connsiteY3" fmla="*/ 1879566 h 3759132"/>
              <a:gd name="connsiteX4" fmla="*/ 1879566 w 3759132"/>
              <a:gd name="connsiteY4" fmla="*/ 0 h 3759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9132" h="3759132">
                <a:moveTo>
                  <a:pt x="1879566" y="0"/>
                </a:moveTo>
                <a:cubicBezTo>
                  <a:pt x="2917622" y="0"/>
                  <a:pt x="3759132" y="841510"/>
                  <a:pt x="3759132" y="1879566"/>
                </a:cubicBezTo>
                <a:cubicBezTo>
                  <a:pt x="3759132" y="2917622"/>
                  <a:pt x="2917622" y="3759132"/>
                  <a:pt x="1879566" y="3759132"/>
                </a:cubicBezTo>
                <a:cubicBezTo>
                  <a:pt x="841510" y="3759132"/>
                  <a:pt x="0" y="2917622"/>
                  <a:pt x="0" y="1879566"/>
                </a:cubicBezTo>
                <a:cubicBezTo>
                  <a:pt x="0" y="841510"/>
                  <a:pt x="841510" y="0"/>
                  <a:pt x="1879566" y="0"/>
                </a:cubicBezTo>
                <a:close/>
              </a:path>
            </a:pathLst>
          </a:custGeom>
        </p:spPr>
        <p:txBody>
          <a:bodyPr wrap="square">
            <a:noAutofit/>
          </a:bodyPr>
          <a:lstStyle>
            <a:lvl1pPr>
              <a:buNone/>
              <a:defRPr/>
            </a:lvl1pPr>
          </a:lstStyle>
          <a:p>
            <a:endParaRPr lang="id-ID" dirty="0"/>
          </a:p>
        </p:txBody>
      </p:sp>
      <p:sp>
        <p:nvSpPr>
          <p:cNvPr id="18" name="Picture Citation">
            <a:extLst>
              <a:ext uri="{FF2B5EF4-FFF2-40B4-BE49-F238E27FC236}">
                <a16:creationId xmlns:a16="http://schemas.microsoft.com/office/drawing/2014/main" id="{F501A6CF-A735-4626-98DA-9E8B0FD3122A}"/>
              </a:ext>
            </a:extLst>
          </p:cNvPr>
          <p:cNvSpPr>
            <a:spLocks noGrp="1"/>
          </p:cNvSpPr>
          <p:nvPr>
            <p:ph type="body" sz="quarter" idx="18" hasCustomPrompt="1"/>
          </p:nvPr>
        </p:nvSpPr>
        <p:spPr>
          <a:xfrm>
            <a:off x="1153476" y="4057377"/>
            <a:ext cx="1426796" cy="200055"/>
          </a:xfrm>
          <a:prstGeom prst="rect">
            <a:avLst/>
          </a:prstGeom>
        </p:spPr>
        <p:txBody>
          <a:bodyPr anchor="ctr"/>
          <a:lstStyle>
            <a:lvl1pPr algn="ct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3" name="Page Number">
            <a:extLst>
              <a:ext uri="{FF2B5EF4-FFF2-40B4-BE49-F238E27FC236}">
                <a16:creationId xmlns:a16="http://schemas.microsoft.com/office/drawing/2014/main" id="{9D01B63B-5697-4312-8E71-329C97791FCC}"/>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1" name="WSE logo">
            <a:extLst>
              <a:ext uri="{FF2B5EF4-FFF2-40B4-BE49-F238E27FC236}">
                <a16:creationId xmlns:a16="http://schemas.microsoft.com/office/drawing/2014/main" id="{72AF7E56-FAB2-4B4F-84DF-5DD134D27D5B}"/>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035658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s and 2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315760-3E07-42D4-A21D-F0FD40BE70BA}"/>
              </a:ext>
              <a:ext uri="{C183D7F6-B498-43B3-948B-1728B52AA6E4}">
                <adec:decorative xmlns:adec="http://schemas.microsoft.com/office/drawing/2017/decorative" val="1"/>
              </a:ext>
            </a:extLst>
          </p:cNvPr>
          <p:cNvSpPr/>
          <p:nvPr userDrawn="1"/>
        </p:nvSpPr>
        <p:spPr>
          <a:xfrm>
            <a:off x="0" y="1"/>
            <a:ext cx="4268391" cy="26860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4" name="Title">
            <a:extLst>
              <a:ext uri="{FF2B5EF4-FFF2-40B4-BE49-F238E27FC236}">
                <a16:creationId xmlns:a16="http://schemas.microsoft.com/office/drawing/2014/main" id="{31B6ABB6-9249-43D4-9BFB-1F42958AF66B}"/>
              </a:ext>
            </a:extLst>
          </p:cNvPr>
          <p:cNvSpPr>
            <a:spLocks noGrp="1"/>
          </p:cNvSpPr>
          <p:nvPr>
            <p:ph type="title" hasCustomPrompt="1"/>
          </p:nvPr>
        </p:nvSpPr>
        <p:spPr>
          <a:xfrm>
            <a:off x="339437" y="148856"/>
            <a:ext cx="3588328" cy="869463"/>
          </a:xfrm>
          <a:prstGeom prst="rect">
            <a:avLst/>
          </a:prstGeom>
        </p:spPr>
        <p:txBody>
          <a:bodyPr anchor="b"/>
          <a:lstStyle>
            <a:lvl1pPr>
              <a:defRPr sz="3000" b="1">
                <a:solidFill>
                  <a:schemeClr val="bg1"/>
                </a:solidFill>
              </a:defRPr>
            </a:lvl1pPr>
          </a:lstStyle>
          <a:p>
            <a:r>
              <a:rPr lang="en-US" dirty="0"/>
              <a:t>Click to add title</a:t>
            </a:r>
          </a:p>
        </p:txBody>
      </p:sp>
      <p:sp>
        <p:nvSpPr>
          <p:cNvPr id="10" name="Rectangle 9">
            <a:extLst>
              <a:ext uri="{FF2B5EF4-FFF2-40B4-BE49-F238E27FC236}">
                <a16:creationId xmlns:a16="http://schemas.microsoft.com/office/drawing/2014/main" id="{E9AAC933-258D-4315-BE02-5E15627A047D}"/>
              </a:ext>
              <a:ext uri="{C183D7F6-B498-43B3-948B-1728B52AA6E4}">
                <adec:decorative xmlns:adec="http://schemas.microsoft.com/office/drawing/2017/decorative" val="1"/>
              </a:ext>
            </a:extLst>
          </p:cNvPr>
          <p:cNvSpPr/>
          <p:nvPr/>
        </p:nvSpPr>
        <p:spPr>
          <a:xfrm>
            <a:off x="426720" y="1018847"/>
            <a:ext cx="778180" cy="103340"/>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ndParaRPr>
          </a:p>
        </p:txBody>
      </p:sp>
      <p:sp>
        <p:nvSpPr>
          <p:cNvPr id="13" name="Text">
            <a:extLst>
              <a:ext uri="{FF2B5EF4-FFF2-40B4-BE49-F238E27FC236}">
                <a16:creationId xmlns:a16="http://schemas.microsoft.com/office/drawing/2014/main" id="{90E77657-A0B6-49EF-B483-225CE89E5322}"/>
              </a:ext>
            </a:extLst>
          </p:cNvPr>
          <p:cNvSpPr>
            <a:spLocks noGrp="1"/>
          </p:cNvSpPr>
          <p:nvPr>
            <p:ph type="body" sz="quarter" idx="15" hasCustomPrompt="1"/>
          </p:nvPr>
        </p:nvSpPr>
        <p:spPr>
          <a:xfrm>
            <a:off x="339436" y="1378656"/>
            <a:ext cx="3588328" cy="737417"/>
          </a:xfrm>
          <a:prstGeom prst="rect">
            <a:avLst/>
          </a:prstGeom>
        </p:spPr>
        <p:txBody>
          <a:bodyPr>
            <a:noAutofit/>
          </a:bodyPr>
          <a:lstStyle>
            <a:lvl1pPr marL="0" indent="0">
              <a:buNone/>
              <a:defRPr sz="16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15" name="Bullets">
            <a:extLst>
              <a:ext uri="{FF2B5EF4-FFF2-40B4-BE49-F238E27FC236}">
                <a16:creationId xmlns:a16="http://schemas.microsoft.com/office/drawing/2014/main" id="{AED0488D-2197-437E-977B-1F0684754E1F}"/>
              </a:ext>
            </a:extLst>
          </p:cNvPr>
          <p:cNvSpPr>
            <a:spLocks noGrp="1"/>
          </p:cNvSpPr>
          <p:nvPr>
            <p:ph type="body" sz="quarter" idx="16" hasCustomPrompt="1"/>
          </p:nvPr>
        </p:nvSpPr>
        <p:spPr>
          <a:xfrm>
            <a:off x="4572000" y="3110345"/>
            <a:ext cx="4268624" cy="1614142"/>
          </a:xfrm>
          <a:prstGeom prst="rect">
            <a:avLst/>
          </a:prstGeom>
        </p:spPr>
        <p:txBody>
          <a:bodyPr>
            <a:noAutofit/>
          </a:bodyPr>
          <a:lstStyle>
            <a:lvl1pPr marL="230188" indent="-230188">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7" name="Picture 1">
            <a:extLst>
              <a:ext uri="{FF2B5EF4-FFF2-40B4-BE49-F238E27FC236}">
                <a16:creationId xmlns:a16="http://schemas.microsoft.com/office/drawing/2014/main" id="{B026DFBA-6B10-4A30-8151-CF6F094DFC5D}"/>
              </a:ext>
            </a:extLst>
          </p:cNvPr>
          <p:cNvSpPr>
            <a:spLocks noGrp="1"/>
          </p:cNvSpPr>
          <p:nvPr>
            <p:ph type="pic" sz="quarter" idx="12"/>
          </p:nvPr>
        </p:nvSpPr>
        <p:spPr bwMode="auto">
          <a:xfrm>
            <a:off x="4268391" y="0"/>
            <a:ext cx="4875609" cy="2686049"/>
          </a:xfrm>
          <a:custGeom>
            <a:avLst/>
            <a:gdLst>
              <a:gd name="connsiteX0" fmla="*/ 0 w 6652591"/>
              <a:gd name="connsiteY0" fmla="*/ 0 h 3429000"/>
              <a:gd name="connsiteX1" fmla="*/ 6652591 w 6652591"/>
              <a:gd name="connsiteY1" fmla="*/ 0 h 3429000"/>
              <a:gd name="connsiteX2" fmla="*/ 6652591 w 6652591"/>
              <a:gd name="connsiteY2" fmla="*/ 3429000 h 3429000"/>
              <a:gd name="connsiteX3" fmla="*/ 0 w 665259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652591" h="3429000">
                <a:moveTo>
                  <a:pt x="0" y="0"/>
                </a:moveTo>
                <a:lnTo>
                  <a:pt x="6652591" y="0"/>
                </a:lnTo>
                <a:lnTo>
                  <a:pt x="6652591" y="3429000"/>
                </a:lnTo>
                <a:lnTo>
                  <a:pt x="0" y="3429000"/>
                </a:lnTo>
                <a:close/>
              </a:path>
            </a:pathLst>
          </a:cu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dirty="0"/>
          </a:p>
        </p:txBody>
      </p:sp>
      <p:sp>
        <p:nvSpPr>
          <p:cNvPr id="20" name="Picture 1 Citation">
            <a:extLst>
              <a:ext uri="{FF2B5EF4-FFF2-40B4-BE49-F238E27FC236}">
                <a16:creationId xmlns:a16="http://schemas.microsoft.com/office/drawing/2014/main" id="{934C4126-513D-4063-8159-9000EEF20C1B}"/>
              </a:ext>
            </a:extLst>
          </p:cNvPr>
          <p:cNvSpPr>
            <a:spLocks noGrp="1"/>
          </p:cNvSpPr>
          <p:nvPr>
            <p:ph type="body" sz="quarter" idx="19" hasCustomPrompt="1"/>
          </p:nvPr>
        </p:nvSpPr>
        <p:spPr>
          <a:xfrm>
            <a:off x="7413828" y="2686050"/>
            <a:ext cx="1426796" cy="205928"/>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6" name="Picture 2">
            <a:extLst>
              <a:ext uri="{FF2B5EF4-FFF2-40B4-BE49-F238E27FC236}">
                <a16:creationId xmlns:a16="http://schemas.microsoft.com/office/drawing/2014/main" id="{2F36CBD8-DA4E-4734-8794-822955545B20}"/>
              </a:ext>
            </a:extLst>
          </p:cNvPr>
          <p:cNvSpPr>
            <a:spLocks noGrp="1"/>
          </p:cNvSpPr>
          <p:nvPr>
            <p:ph type="pic" sz="quarter" idx="11"/>
          </p:nvPr>
        </p:nvSpPr>
        <p:spPr bwMode="auto">
          <a:xfrm>
            <a:off x="6928" y="2686050"/>
            <a:ext cx="4268390" cy="2457450"/>
          </a:xfrm>
          <a:custGeom>
            <a:avLst/>
            <a:gdLst>
              <a:gd name="connsiteX0" fmla="*/ 0 w 2584174"/>
              <a:gd name="connsiteY0" fmla="*/ 0 h 3710609"/>
              <a:gd name="connsiteX1" fmla="*/ 2584174 w 2584174"/>
              <a:gd name="connsiteY1" fmla="*/ 0 h 3710609"/>
              <a:gd name="connsiteX2" fmla="*/ 2584174 w 2584174"/>
              <a:gd name="connsiteY2" fmla="*/ 3710609 h 3710609"/>
              <a:gd name="connsiteX3" fmla="*/ 0 w 2584174"/>
              <a:gd name="connsiteY3" fmla="*/ 3710609 h 3710609"/>
            </a:gdLst>
            <a:ahLst/>
            <a:cxnLst>
              <a:cxn ang="0">
                <a:pos x="connsiteX0" y="connsiteY0"/>
              </a:cxn>
              <a:cxn ang="0">
                <a:pos x="connsiteX1" y="connsiteY1"/>
              </a:cxn>
              <a:cxn ang="0">
                <a:pos x="connsiteX2" y="connsiteY2"/>
              </a:cxn>
              <a:cxn ang="0">
                <a:pos x="connsiteX3" y="connsiteY3"/>
              </a:cxn>
            </a:cxnLst>
            <a:rect l="l" t="t" r="r" b="b"/>
            <a:pathLst>
              <a:path w="2584174" h="3710609">
                <a:moveTo>
                  <a:pt x="0" y="0"/>
                </a:moveTo>
                <a:lnTo>
                  <a:pt x="2584174" y="0"/>
                </a:lnTo>
                <a:lnTo>
                  <a:pt x="2584174" y="3710609"/>
                </a:lnTo>
                <a:lnTo>
                  <a:pt x="0" y="3710609"/>
                </a:lnTo>
                <a:close/>
              </a:path>
            </a:pathLst>
          </a:cu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dirty="0"/>
          </a:p>
        </p:txBody>
      </p:sp>
      <p:sp>
        <p:nvSpPr>
          <p:cNvPr id="19" name="Picture 2 Citation">
            <a:extLst>
              <a:ext uri="{FF2B5EF4-FFF2-40B4-BE49-F238E27FC236}">
                <a16:creationId xmlns:a16="http://schemas.microsoft.com/office/drawing/2014/main" id="{84787030-AF2E-40DC-BF01-B82036902638}"/>
              </a:ext>
            </a:extLst>
          </p:cNvPr>
          <p:cNvSpPr>
            <a:spLocks noGrp="1"/>
          </p:cNvSpPr>
          <p:nvPr>
            <p:ph type="body" sz="quarter" idx="18" hasCustomPrompt="1"/>
          </p:nvPr>
        </p:nvSpPr>
        <p:spPr>
          <a:xfrm>
            <a:off x="4275318" y="4860168"/>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8" name="Page Number">
            <a:extLst>
              <a:ext uri="{FF2B5EF4-FFF2-40B4-BE49-F238E27FC236}">
                <a16:creationId xmlns:a16="http://schemas.microsoft.com/office/drawing/2014/main" id="{5B1CCA31-5A25-479D-AD67-186535D4878C}"/>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7" name="WSE logo">
            <a:extLst>
              <a:ext uri="{FF2B5EF4-FFF2-40B4-BE49-F238E27FC236}">
                <a16:creationId xmlns:a16="http://schemas.microsoft.com/office/drawing/2014/main" id="{35AF0EDF-51BB-4438-8F46-7DF1B21E6A6D}"/>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172354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and Bullets - Light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90ABE2-A37C-4759-BB33-9EAD1E88A796}"/>
              </a:ext>
              <a:ext uri="{C183D7F6-B498-43B3-948B-1728B52AA6E4}">
                <adec:decorative xmlns:adec="http://schemas.microsoft.com/office/drawing/2017/decorative" val="1"/>
              </a:ext>
            </a:extLst>
          </p:cNvPr>
          <p:cNvSpPr/>
          <p:nvPr userDrawn="1"/>
        </p:nvSpPr>
        <p:spPr>
          <a:xfrm>
            <a:off x="5651016" y="455556"/>
            <a:ext cx="3492984" cy="3093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1" name="Title">
            <a:extLst>
              <a:ext uri="{FF2B5EF4-FFF2-40B4-BE49-F238E27FC236}">
                <a16:creationId xmlns:a16="http://schemas.microsoft.com/office/drawing/2014/main" id="{CB799A64-7BA6-4F73-8C2E-53459D5C88A8}"/>
              </a:ext>
            </a:extLst>
          </p:cNvPr>
          <p:cNvSpPr>
            <a:spLocks noGrp="1"/>
          </p:cNvSpPr>
          <p:nvPr>
            <p:ph type="title" hasCustomPrompt="1"/>
          </p:nvPr>
        </p:nvSpPr>
        <p:spPr>
          <a:xfrm>
            <a:off x="533920" y="99237"/>
            <a:ext cx="4581006" cy="865424"/>
          </a:xfrm>
          <a:prstGeom prst="rect">
            <a:avLst/>
          </a:prstGeom>
        </p:spPr>
        <p:txBody>
          <a:bodyPr anchor="b"/>
          <a:lstStyle>
            <a:lvl1pPr>
              <a:defRPr sz="3000" b="1">
                <a:solidFill>
                  <a:schemeClr val="tx2"/>
                </a:solidFill>
              </a:defRPr>
            </a:lvl1pPr>
          </a:lstStyle>
          <a:p>
            <a:r>
              <a:rPr lang="en-US" dirty="0"/>
              <a:t>Click to add title</a:t>
            </a:r>
          </a:p>
        </p:txBody>
      </p:sp>
      <p:sp>
        <p:nvSpPr>
          <p:cNvPr id="19" name="Rectangle 18">
            <a:extLst>
              <a:ext uri="{FF2B5EF4-FFF2-40B4-BE49-F238E27FC236}">
                <a16:creationId xmlns:a16="http://schemas.microsoft.com/office/drawing/2014/main" id="{2D21F650-C42B-4B41-8CC9-AD6289B54CE2}"/>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Bullets">
            <a:extLst>
              <a:ext uri="{FF2B5EF4-FFF2-40B4-BE49-F238E27FC236}">
                <a16:creationId xmlns:a16="http://schemas.microsoft.com/office/drawing/2014/main" id="{943C2D0A-A157-470D-A872-D9191D23B66F}"/>
              </a:ext>
            </a:extLst>
          </p:cNvPr>
          <p:cNvSpPr>
            <a:spLocks noGrp="1"/>
          </p:cNvSpPr>
          <p:nvPr>
            <p:ph type="body" sz="quarter" idx="16" hasCustomPrompt="1"/>
          </p:nvPr>
        </p:nvSpPr>
        <p:spPr>
          <a:xfrm>
            <a:off x="542925" y="1430584"/>
            <a:ext cx="3571875" cy="3134272"/>
          </a:xfrm>
          <a:prstGeom prst="rect">
            <a:avLst/>
          </a:prstGeom>
        </p:spPr>
        <p:txBody>
          <a:bodyPr>
            <a:noAutofit/>
          </a:bodyPr>
          <a:lstStyle>
            <a:lvl1pPr marL="258366" indent="-258366">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5" name="Picture">
            <a:extLst>
              <a:ext uri="{FF2B5EF4-FFF2-40B4-BE49-F238E27FC236}">
                <a16:creationId xmlns:a16="http://schemas.microsoft.com/office/drawing/2014/main" id="{62263A2E-EA98-4267-A448-A9F7B45DA8F0}"/>
              </a:ext>
            </a:extLst>
          </p:cNvPr>
          <p:cNvSpPr>
            <a:spLocks noGrp="1"/>
          </p:cNvSpPr>
          <p:nvPr>
            <p:ph type="pic" sz="quarter" idx="13"/>
          </p:nvPr>
        </p:nvSpPr>
        <p:spPr bwMode="auto">
          <a:xfrm>
            <a:off x="4572000" y="1430584"/>
            <a:ext cx="4114800" cy="3134272"/>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dirty="0"/>
          </a:p>
        </p:txBody>
      </p:sp>
      <p:sp>
        <p:nvSpPr>
          <p:cNvPr id="14" name="Picture Citation">
            <a:extLst>
              <a:ext uri="{FF2B5EF4-FFF2-40B4-BE49-F238E27FC236}">
                <a16:creationId xmlns:a16="http://schemas.microsoft.com/office/drawing/2014/main" id="{370BA653-1209-4CAE-B920-460A0AC6A539}"/>
              </a:ext>
            </a:extLst>
          </p:cNvPr>
          <p:cNvSpPr>
            <a:spLocks noGrp="1"/>
          </p:cNvSpPr>
          <p:nvPr>
            <p:ph type="body" sz="quarter" idx="18" hasCustomPrompt="1"/>
          </p:nvPr>
        </p:nvSpPr>
        <p:spPr>
          <a:xfrm>
            <a:off x="7260004" y="4566886"/>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9B9A818F-3D06-4A28-8F25-13339F74D56D}"/>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3" name="WSE logo">
            <a:extLst>
              <a:ext uri="{FF2B5EF4-FFF2-40B4-BE49-F238E27FC236}">
                <a16:creationId xmlns:a16="http://schemas.microsoft.com/office/drawing/2014/main" id="{A4943CF0-0E2F-4708-84F8-44218E3CFBA4}"/>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361285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1" name="Google Shape;31;p6"/>
          <p:cNvSpPr txBox="1">
            <a:spLocks noGrp="1"/>
          </p:cNvSpPr>
          <p:nvPr>
            <p:ph type="body" idx="1"/>
          </p:nvPr>
        </p:nvSpPr>
        <p:spPr>
          <a:xfrm>
            <a:off x="16955" y="4695967"/>
            <a:ext cx="3155100" cy="453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Bullets - Dark Blue">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185CA7AE-7686-4662-B756-DCF209F5877D}"/>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7" name="Rectangle 16">
            <a:extLst>
              <a:ext uri="{FF2B5EF4-FFF2-40B4-BE49-F238E27FC236}">
                <a16:creationId xmlns:a16="http://schemas.microsoft.com/office/drawing/2014/main" id="{0ADDFDD8-D646-43B5-AA68-7BD2BA874478}"/>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E92F1646-A3CA-40D6-8C82-88AB9B10A843}"/>
              </a:ext>
              <a:ext uri="{C183D7F6-B498-43B3-948B-1728B52AA6E4}">
                <adec:decorative xmlns:adec="http://schemas.microsoft.com/office/drawing/2017/decorative" val="1"/>
              </a:ext>
            </a:extLst>
          </p:cNvPr>
          <p:cNvSpPr/>
          <p:nvPr userDrawn="1"/>
        </p:nvSpPr>
        <p:spPr>
          <a:xfrm>
            <a:off x="4572000" y="1426369"/>
            <a:ext cx="4572000" cy="2743200"/>
          </a:xfrm>
          <a:prstGeom prst="rect">
            <a:avLst/>
          </a:prstGeom>
          <a:solidFill>
            <a:srgbClr val="092C7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0A091B"/>
              </a:solidFill>
              <a:latin typeface="Roboto"/>
            </a:endParaRPr>
          </a:p>
        </p:txBody>
      </p:sp>
      <p:sp>
        <p:nvSpPr>
          <p:cNvPr id="6" name="Picture"/>
          <p:cNvSpPr>
            <a:spLocks noGrp="1"/>
          </p:cNvSpPr>
          <p:nvPr>
            <p:ph type="pic" sz="quarter" idx="11"/>
          </p:nvPr>
        </p:nvSpPr>
        <p:spPr>
          <a:xfrm>
            <a:off x="0" y="1426369"/>
            <a:ext cx="4572000" cy="2743200"/>
          </a:xfrm>
          <a:prstGeom prst="rect">
            <a:avLst/>
          </a:prstGeom>
        </p:spPr>
        <p:txBody>
          <a:bodyPr/>
          <a:lstStyle>
            <a:lvl1pPr>
              <a:buNone/>
              <a:defRPr/>
            </a:lvl1pPr>
          </a:lstStyle>
          <a:p>
            <a:endParaRPr lang="uk-UA" dirty="0"/>
          </a:p>
        </p:txBody>
      </p:sp>
      <p:sp>
        <p:nvSpPr>
          <p:cNvPr id="14" name="Picture Citation">
            <a:extLst>
              <a:ext uri="{FF2B5EF4-FFF2-40B4-BE49-F238E27FC236}">
                <a16:creationId xmlns:a16="http://schemas.microsoft.com/office/drawing/2014/main" id="{B589D318-66FA-4A72-983A-051B97FE811F}"/>
              </a:ext>
            </a:extLst>
          </p:cNvPr>
          <p:cNvSpPr>
            <a:spLocks noGrp="1"/>
          </p:cNvSpPr>
          <p:nvPr>
            <p:ph type="body" sz="quarter" idx="18" hasCustomPrompt="1"/>
          </p:nvPr>
        </p:nvSpPr>
        <p:spPr>
          <a:xfrm>
            <a:off x="0" y="416956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1" name="Text">
            <a:extLst>
              <a:ext uri="{FF2B5EF4-FFF2-40B4-BE49-F238E27FC236}">
                <a16:creationId xmlns:a16="http://schemas.microsoft.com/office/drawing/2014/main" id="{4F3CE606-8D56-4BB0-B849-C27882F536E4}"/>
              </a:ext>
            </a:extLst>
          </p:cNvPr>
          <p:cNvSpPr>
            <a:spLocks noGrp="1"/>
          </p:cNvSpPr>
          <p:nvPr>
            <p:ph type="body" sz="quarter" idx="16" hasCustomPrompt="1"/>
          </p:nvPr>
        </p:nvSpPr>
        <p:spPr>
          <a:xfrm>
            <a:off x="5019675" y="1797844"/>
            <a:ext cx="3676650" cy="2000250"/>
          </a:xfrm>
          <a:prstGeom prst="rect">
            <a:avLst/>
          </a:prstGeom>
        </p:spPr>
        <p:txBody>
          <a:bodyPr>
            <a:noAutofit/>
          </a:bodyPr>
          <a:lstStyle>
            <a:lvl1pPr marL="0" indent="0" algn="l">
              <a:buNone/>
              <a:defRPr sz="16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13" name="Page Number">
            <a:extLst>
              <a:ext uri="{FF2B5EF4-FFF2-40B4-BE49-F238E27FC236}">
                <a16:creationId xmlns:a16="http://schemas.microsoft.com/office/drawing/2014/main" id="{117BC372-4338-4AC5-A7EE-13FBCB2E045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5" name="WSE logo">
            <a:extLst>
              <a:ext uri="{FF2B5EF4-FFF2-40B4-BE49-F238E27FC236}">
                <a16:creationId xmlns:a16="http://schemas.microsoft.com/office/drawing/2014/main" id="{07ACA5C5-BCA5-44A5-85C5-A0ABBF4EC4EF}"/>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428960611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Image and 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EB5493-B3A2-40C1-8BB1-AB892AD7FCC5}"/>
              </a:ext>
              <a:ext uri="{C183D7F6-B498-43B3-948B-1728B52AA6E4}">
                <adec:decorative xmlns:adec="http://schemas.microsoft.com/office/drawing/2017/decorative" val="1"/>
              </a:ext>
            </a:extLst>
          </p:cNvPr>
          <p:cNvSpPr/>
          <p:nvPr userDrawn="1"/>
        </p:nvSpPr>
        <p:spPr>
          <a:xfrm>
            <a:off x="1" y="-2"/>
            <a:ext cx="3122840" cy="51435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ource Serif Pro" panose="02040603050405020204" pitchFamily="18" charset="0"/>
              <a:ea typeface="Source Serif Pro" panose="02040603050405020204" pitchFamily="18" charset="0"/>
              <a:cs typeface="+mn-cs"/>
            </a:endParaRPr>
          </a:p>
        </p:txBody>
      </p:sp>
      <p:sp>
        <p:nvSpPr>
          <p:cNvPr id="2" name="Picture">
            <a:extLst>
              <a:ext uri="{FF2B5EF4-FFF2-40B4-BE49-F238E27FC236}">
                <a16:creationId xmlns:a16="http://schemas.microsoft.com/office/drawing/2014/main" id="{FBF9887D-E6B3-4215-89CB-6D0E9B71B902}"/>
              </a:ext>
            </a:extLst>
          </p:cNvPr>
          <p:cNvSpPr>
            <a:spLocks noGrp="1"/>
          </p:cNvSpPr>
          <p:nvPr>
            <p:ph type="pic" sz="quarter" idx="26"/>
          </p:nvPr>
        </p:nvSpPr>
        <p:spPr bwMode="auto">
          <a:xfrm>
            <a:off x="857251" y="1248603"/>
            <a:ext cx="4531178" cy="2646293"/>
          </a:xfrm>
          <a:custGeom>
            <a:avLst/>
            <a:gdLst>
              <a:gd name="connsiteX0" fmla="*/ 0 w 6089373"/>
              <a:gd name="connsiteY0" fmla="*/ 0 h 3528391"/>
              <a:gd name="connsiteX1" fmla="*/ 6089373 w 6089373"/>
              <a:gd name="connsiteY1" fmla="*/ 0 h 3528391"/>
              <a:gd name="connsiteX2" fmla="*/ 6089373 w 6089373"/>
              <a:gd name="connsiteY2" fmla="*/ 3528391 h 3528391"/>
              <a:gd name="connsiteX3" fmla="*/ 0 w 6089373"/>
              <a:gd name="connsiteY3" fmla="*/ 3528391 h 3528391"/>
            </a:gdLst>
            <a:ahLst/>
            <a:cxnLst>
              <a:cxn ang="0">
                <a:pos x="connsiteX0" y="connsiteY0"/>
              </a:cxn>
              <a:cxn ang="0">
                <a:pos x="connsiteX1" y="connsiteY1"/>
              </a:cxn>
              <a:cxn ang="0">
                <a:pos x="connsiteX2" y="connsiteY2"/>
              </a:cxn>
              <a:cxn ang="0">
                <a:pos x="connsiteX3" y="connsiteY3"/>
              </a:cxn>
            </a:cxnLst>
            <a:rect l="l" t="t" r="r" b="b"/>
            <a:pathLst>
              <a:path w="6089373" h="3528391">
                <a:moveTo>
                  <a:pt x="0" y="0"/>
                </a:moveTo>
                <a:lnTo>
                  <a:pt x="6089373" y="0"/>
                </a:lnTo>
                <a:lnTo>
                  <a:pt x="6089373" y="3528391"/>
                </a:lnTo>
                <a:lnTo>
                  <a:pt x="0" y="3528391"/>
                </a:lnTo>
                <a:close/>
              </a:path>
            </a:pathLst>
          </a:cu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dirty="0"/>
          </a:p>
        </p:txBody>
      </p:sp>
      <p:sp>
        <p:nvSpPr>
          <p:cNvPr id="11" name="Picture Citation">
            <a:extLst>
              <a:ext uri="{FF2B5EF4-FFF2-40B4-BE49-F238E27FC236}">
                <a16:creationId xmlns:a16="http://schemas.microsoft.com/office/drawing/2014/main" id="{AD6D53B2-B358-42B0-8674-1675EB1C62AF}"/>
              </a:ext>
            </a:extLst>
          </p:cNvPr>
          <p:cNvSpPr>
            <a:spLocks noGrp="1"/>
          </p:cNvSpPr>
          <p:nvPr>
            <p:ph type="body" sz="quarter" idx="18" hasCustomPrompt="1"/>
          </p:nvPr>
        </p:nvSpPr>
        <p:spPr>
          <a:xfrm>
            <a:off x="857251" y="3908750"/>
            <a:ext cx="1426796" cy="200055"/>
          </a:xfrm>
          <a:prstGeom prst="rect">
            <a:avLst/>
          </a:prstGeom>
        </p:spPr>
        <p:txBody>
          <a:bodyPr anchor="ctr"/>
          <a:lstStyle>
            <a:lvl1pPr algn="l">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7" name="Icon">
            <a:extLst>
              <a:ext uri="{FF2B5EF4-FFF2-40B4-BE49-F238E27FC236}">
                <a16:creationId xmlns:a16="http://schemas.microsoft.com/office/drawing/2014/main" id="{FE8CABBD-9B77-4E67-9A9B-7336CC8B4135}"/>
              </a:ext>
              <a:ext uri="{C183D7F6-B498-43B3-948B-1728B52AA6E4}">
                <adec:decorative xmlns:adec="http://schemas.microsoft.com/office/drawing/2017/decorative" val="1"/>
              </a:ext>
            </a:extLst>
          </p:cNvPr>
          <p:cNvSpPr>
            <a:spLocks noChangeArrowheads="1"/>
          </p:cNvSpPr>
          <p:nvPr/>
        </p:nvSpPr>
        <p:spPr bwMode="auto">
          <a:xfrm>
            <a:off x="7095297" y="1629793"/>
            <a:ext cx="339420" cy="288112"/>
          </a:xfrm>
          <a:custGeom>
            <a:avLst/>
            <a:gdLst>
              <a:gd name="T0" fmla="*/ 350 w 759"/>
              <a:gd name="T1" fmla="*/ 379 h 642"/>
              <a:gd name="T2" fmla="*/ 350 w 759"/>
              <a:gd name="T3" fmla="*/ 554 h 642"/>
              <a:gd name="T4" fmla="*/ 263 w 759"/>
              <a:gd name="T5" fmla="*/ 641 h 642"/>
              <a:gd name="T6" fmla="*/ 88 w 759"/>
              <a:gd name="T7" fmla="*/ 641 h 642"/>
              <a:gd name="T8" fmla="*/ 0 w 759"/>
              <a:gd name="T9" fmla="*/ 554 h 642"/>
              <a:gd name="T10" fmla="*/ 0 w 759"/>
              <a:gd name="T11" fmla="*/ 233 h 642"/>
              <a:gd name="T12" fmla="*/ 233 w 759"/>
              <a:gd name="T13" fmla="*/ 0 h 642"/>
              <a:gd name="T14" fmla="*/ 263 w 759"/>
              <a:gd name="T15" fmla="*/ 0 h 642"/>
              <a:gd name="T16" fmla="*/ 292 w 759"/>
              <a:gd name="T17" fmla="*/ 29 h 642"/>
              <a:gd name="T18" fmla="*/ 292 w 759"/>
              <a:gd name="T19" fmla="*/ 87 h 642"/>
              <a:gd name="T20" fmla="*/ 263 w 759"/>
              <a:gd name="T21" fmla="*/ 116 h 642"/>
              <a:gd name="T22" fmla="*/ 233 w 759"/>
              <a:gd name="T23" fmla="*/ 116 h 642"/>
              <a:gd name="T24" fmla="*/ 117 w 759"/>
              <a:gd name="T25" fmla="*/ 233 h 642"/>
              <a:gd name="T26" fmla="*/ 117 w 759"/>
              <a:gd name="T27" fmla="*/ 248 h 642"/>
              <a:gd name="T28" fmla="*/ 161 w 759"/>
              <a:gd name="T29" fmla="*/ 291 h 642"/>
              <a:gd name="T30" fmla="*/ 263 w 759"/>
              <a:gd name="T31" fmla="*/ 291 h 642"/>
              <a:gd name="T32" fmla="*/ 350 w 759"/>
              <a:gd name="T33" fmla="*/ 379 h 642"/>
              <a:gd name="T34" fmla="*/ 758 w 759"/>
              <a:gd name="T35" fmla="*/ 379 h 642"/>
              <a:gd name="T36" fmla="*/ 758 w 759"/>
              <a:gd name="T37" fmla="*/ 554 h 642"/>
              <a:gd name="T38" fmla="*/ 671 w 759"/>
              <a:gd name="T39" fmla="*/ 641 h 642"/>
              <a:gd name="T40" fmla="*/ 496 w 759"/>
              <a:gd name="T41" fmla="*/ 641 h 642"/>
              <a:gd name="T42" fmla="*/ 408 w 759"/>
              <a:gd name="T43" fmla="*/ 554 h 642"/>
              <a:gd name="T44" fmla="*/ 408 w 759"/>
              <a:gd name="T45" fmla="*/ 233 h 642"/>
              <a:gd name="T46" fmla="*/ 642 w 759"/>
              <a:gd name="T47" fmla="*/ 0 h 642"/>
              <a:gd name="T48" fmla="*/ 671 w 759"/>
              <a:gd name="T49" fmla="*/ 0 h 642"/>
              <a:gd name="T50" fmla="*/ 700 w 759"/>
              <a:gd name="T51" fmla="*/ 29 h 642"/>
              <a:gd name="T52" fmla="*/ 700 w 759"/>
              <a:gd name="T53" fmla="*/ 87 h 642"/>
              <a:gd name="T54" fmla="*/ 671 w 759"/>
              <a:gd name="T55" fmla="*/ 116 h 642"/>
              <a:gd name="T56" fmla="*/ 642 w 759"/>
              <a:gd name="T57" fmla="*/ 116 h 642"/>
              <a:gd name="T58" fmla="*/ 525 w 759"/>
              <a:gd name="T59" fmla="*/ 233 h 642"/>
              <a:gd name="T60" fmla="*/ 525 w 759"/>
              <a:gd name="T61" fmla="*/ 248 h 642"/>
              <a:gd name="T62" fmla="*/ 569 w 759"/>
              <a:gd name="T63" fmla="*/ 291 h 642"/>
              <a:gd name="T64" fmla="*/ 671 w 759"/>
              <a:gd name="T65" fmla="*/ 291 h 642"/>
              <a:gd name="T66" fmla="*/ 758 w 759"/>
              <a:gd name="T67" fmla="*/ 37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9" h="642">
                <a:moveTo>
                  <a:pt x="350" y="379"/>
                </a:moveTo>
                <a:lnTo>
                  <a:pt x="350" y="554"/>
                </a:lnTo>
                <a:cubicBezTo>
                  <a:pt x="350" y="602"/>
                  <a:pt x="311" y="641"/>
                  <a:pt x="263" y="641"/>
                </a:cubicBezTo>
                <a:lnTo>
                  <a:pt x="88" y="641"/>
                </a:lnTo>
                <a:cubicBezTo>
                  <a:pt x="39" y="641"/>
                  <a:pt x="0" y="602"/>
                  <a:pt x="0" y="554"/>
                </a:cubicBezTo>
                <a:lnTo>
                  <a:pt x="0" y="233"/>
                </a:lnTo>
                <a:cubicBezTo>
                  <a:pt x="0" y="105"/>
                  <a:pt x="105" y="0"/>
                  <a:pt x="233" y="0"/>
                </a:cubicBezTo>
                <a:lnTo>
                  <a:pt x="263" y="0"/>
                </a:lnTo>
                <a:cubicBezTo>
                  <a:pt x="279" y="0"/>
                  <a:pt x="292" y="13"/>
                  <a:pt x="292" y="29"/>
                </a:cubicBezTo>
                <a:lnTo>
                  <a:pt x="292" y="87"/>
                </a:lnTo>
                <a:cubicBezTo>
                  <a:pt x="292" y="103"/>
                  <a:pt x="279" y="116"/>
                  <a:pt x="263" y="116"/>
                </a:cubicBezTo>
                <a:lnTo>
                  <a:pt x="233" y="116"/>
                </a:lnTo>
                <a:cubicBezTo>
                  <a:pt x="169" y="116"/>
                  <a:pt x="117" y="169"/>
                  <a:pt x="117" y="233"/>
                </a:cubicBezTo>
                <a:lnTo>
                  <a:pt x="117" y="248"/>
                </a:lnTo>
                <a:cubicBezTo>
                  <a:pt x="117" y="272"/>
                  <a:pt x="136" y="291"/>
                  <a:pt x="161" y="291"/>
                </a:cubicBezTo>
                <a:lnTo>
                  <a:pt x="263" y="291"/>
                </a:lnTo>
                <a:cubicBezTo>
                  <a:pt x="311" y="291"/>
                  <a:pt x="350" y="330"/>
                  <a:pt x="350" y="379"/>
                </a:cubicBezTo>
                <a:close/>
                <a:moveTo>
                  <a:pt x="758" y="379"/>
                </a:moveTo>
                <a:lnTo>
                  <a:pt x="758" y="554"/>
                </a:lnTo>
                <a:cubicBezTo>
                  <a:pt x="758" y="602"/>
                  <a:pt x="719" y="641"/>
                  <a:pt x="671" y="641"/>
                </a:cubicBezTo>
                <a:lnTo>
                  <a:pt x="496" y="641"/>
                </a:lnTo>
                <a:cubicBezTo>
                  <a:pt x="447" y="641"/>
                  <a:pt x="408" y="602"/>
                  <a:pt x="408" y="554"/>
                </a:cubicBezTo>
                <a:lnTo>
                  <a:pt x="408" y="233"/>
                </a:lnTo>
                <a:cubicBezTo>
                  <a:pt x="408" y="105"/>
                  <a:pt x="513" y="0"/>
                  <a:pt x="642" y="0"/>
                </a:cubicBezTo>
                <a:lnTo>
                  <a:pt x="671" y="0"/>
                </a:lnTo>
                <a:cubicBezTo>
                  <a:pt x="687" y="0"/>
                  <a:pt x="700" y="13"/>
                  <a:pt x="700" y="29"/>
                </a:cubicBezTo>
                <a:lnTo>
                  <a:pt x="700" y="87"/>
                </a:lnTo>
                <a:cubicBezTo>
                  <a:pt x="700" y="103"/>
                  <a:pt x="687" y="116"/>
                  <a:pt x="671" y="116"/>
                </a:cubicBezTo>
                <a:lnTo>
                  <a:pt x="642" y="116"/>
                </a:lnTo>
                <a:cubicBezTo>
                  <a:pt x="577" y="116"/>
                  <a:pt x="525" y="169"/>
                  <a:pt x="525" y="233"/>
                </a:cubicBezTo>
                <a:lnTo>
                  <a:pt x="525" y="248"/>
                </a:lnTo>
                <a:cubicBezTo>
                  <a:pt x="525" y="272"/>
                  <a:pt x="545" y="291"/>
                  <a:pt x="569" y="291"/>
                </a:cubicBezTo>
                <a:lnTo>
                  <a:pt x="671" y="291"/>
                </a:lnTo>
                <a:cubicBezTo>
                  <a:pt x="719" y="291"/>
                  <a:pt x="758" y="330"/>
                  <a:pt x="758" y="379"/>
                </a:cubicBezTo>
                <a:close/>
              </a:path>
            </a:pathLst>
          </a:custGeom>
          <a:solidFill>
            <a:srgbClr val="092C7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pPr marL="0" marR="0" lvl="0" indent="0" algn="l" defTabSz="342900" rtl="0" eaLnBrk="1"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1350" b="0" i="0" u="none" strike="noStrike" kern="1200" cap="none" spc="0" normalizeH="0" baseline="0" noProof="0" dirty="0">
              <a:ln>
                <a:noFill/>
              </a:ln>
              <a:solidFill>
                <a:srgbClr val="E2BC00"/>
              </a:solidFill>
              <a:effectLst/>
              <a:uLnTx/>
              <a:uFillTx/>
              <a:latin typeface="Source Serif Pro" panose="02040603050405020204" pitchFamily="18" charset="0"/>
              <a:ea typeface="Source Serif Pro" panose="02040603050405020204" pitchFamily="18" charset="0"/>
            </a:endParaRPr>
          </a:p>
        </p:txBody>
      </p:sp>
      <p:sp>
        <p:nvSpPr>
          <p:cNvPr id="10" name="Quote">
            <a:extLst>
              <a:ext uri="{FF2B5EF4-FFF2-40B4-BE49-F238E27FC236}">
                <a16:creationId xmlns:a16="http://schemas.microsoft.com/office/drawing/2014/main" id="{D569EA10-43E0-4BEE-B214-09F7B8A23227}"/>
              </a:ext>
            </a:extLst>
          </p:cNvPr>
          <p:cNvSpPr>
            <a:spLocks noGrp="1"/>
          </p:cNvSpPr>
          <p:nvPr>
            <p:ph type="body" sz="quarter" idx="15" hasCustomPrompt="1"/>
          </p:nvPr>
        </p:nvSpPr>
        <p:spPr>
          <a:xfrm>
            <a:off x="6038633" y="2149100"/>
            <a:ext cx="2452748" cy="1361768"/>
          </a:xfrm>
          <a:prstGeom prst="rect">
            <a:avLst/>
          </a:prstGeom>
        </p:spPr>
        <p:txBody>
          <a:bodyPr>
            <a:noAutofit/>
          </a:bodyPr>
          <a:lstStyle>
            <a:lvl1pPr marL="0" indent="0" algn="ctr">
              <a:buNone/>
              <a:defRPr sz="1200" b="1" i="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quote</a:t>
            </a:r>
          </a:p>
        </p:txBody>
      </p:sp>
      <p:sp>
        <p:nvSpPr>
          <p:cNvPr id="9" name="Page Number">
            <a:extLst>
              <a:ext uri="{FF2B5EF4-FFF2-40B4-BE49-F238E27FC236}">
                <a16:creationId xmlns:a16="http://schemas.microsoft.com/office/drawing/2014/main" id="{EEE55CF8-625E-4400-8F6B-ECBACA3EBA59}"/>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spTree>
    <p:extLst>
      <p:ext uri="{BB962C8B-B14F-4D97-AF65-F5344CB8AC3E}">
        <p14:creationId xmlns:p14="http://schemas.microsoft.com/office/powerpoint/2010/main" val="34284545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Quote and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554FC-FADE-4575-A597-D22AD9E65FB6}"/>
              </a:ext>
              <a:ext uri="{C183D7F6-B498-43B3-948B-1728B52AA6E4}">
                <adec:decorative xmlns:adec="http://schemas.microsoft.com/office/drawing/2017/decorative" val="1"/>
              </a:ext>
            </a:extLst>
          </p:cNvPr>
          <p:cNvSpPr/>
          <p:nvPr userDrawn="1"/>
        </p:nvSpPr>
        <p:spPr>
          <a:xfrm>
            <a:off x="279796" y="285751"/>
            <a:ext cx="8584406" cy="4571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F117C347-6C9A-4E19-9B45-59DD15CEE199}"/>
              </a:ext>
              <a:ext uri="{C183D7F6-B498-43B3-948B-1728B52AA6E4}">
                <adec:decorative xmlns:adec="http://schemas.microsoft.com/office/drawing/2017/decorative" val="1"/>
              </a:ext>
            </a:extLst>
          </p:cNvPr>
          <p:cNvSpPr/>
          <p:nvPr userDrawn="1"/>
        </p:nvSpPr>
        <p:spPr>
          <a:xfrm>
            <a:off x="5188702" y="1056529"/>
            <a:ext cx="3019509" cy="3030441"/>
          </a:xfrm>
          <a:prstGeom prst="rect">
            <a:avLst/>
          </a:prstGeom>
          <a:solidFill>
            <a:srgbClr val="092C74"/>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tx2"/>
              </a:solidFill>
              <a:effectLst/>
              <a:uLnTx/>
              <a:uFillTx/>
              <a:latin typeface="Source Sans Pro" panose="020B0503030403020204" pitchFamily="34" charset="0"/>
              <a:ea typeface="Source Sans Pro" panose="020B0503030403020204" pitchFamily="34" charset="0"/>
              <a:cs typeface="+mn-cs"/>
            </a:endParaRPr>
          </a:p>
        </p:txBody>
      </p:sp>
      <p:sp>
        <p:nvSpPr>
          <p:cNvPr id="8" name="Rectangle 7">
            <a:extLst>
              <a:ext uri="{FF2B5EF4-FFF2-40B4-BE49-F238E27FC236}">
                <a16:creationId xmlns:a16="http://schemas.microsoft.com/office/drawing/2014/main" id="{0392F947-1432-4A46-A4D0-277EDD87161D}"/>
              </a:ext>
            </a:extLst>
          </p:cNvPr>
          <p:cNvSpPr/>
          <p:nvPr userDrawn="1"/>
        </p:nvSpPr>
        <p:spPr>
          <a:xfrm>
            <a:off x="1416326" y="1543050"/>
            <a:ext cx="4253948"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Quote">
            <a:extLst>
              <a:ext uri="{FF2B5EF4-FFF2-40B4-BE49-F238E27FC236}">
                <a16:creationId xmlns:a16="http://schemas.microsoft.com/office/drawing/2014/main" id="{5C8A66A0-BC82-4893-917E-EB5E32A0EFD0}"/>
              </a:ext>
            </a:extLst>
          </p:cNvPr>
          <p:cNvSpPr>
            <a:spLocks noGrp="1"/>
          </p:cNvSpPr>
          <p:nvPr>
            <p:ph type="body" sz="quarter" idx="15" hasCustomPrompt="1"/>
          </p:nvPr>
        </p:nvSpPr>
        <p:spPr>
          <a:xfrm>
            <a:off x="1880255" y="1925782"/>
            <a:ext cx="3308447" cy="1330036"/>
          </a:xfrm>
          <a:prstGeom prst="rect">
            <a:avLst/>
          </a:prstGeom>
        </p:spPr>
        <p:txBody>
          <a:bodyPr anchor="ctr">
            <a:noAutofit/>
          </a:bodyPr>
          <a:lstStyle>
            <a:lvl1pPr marL="0" indent="0" algn="ctr">
              <a:buNone/>
              <a:defRPr sz="1200" b="1" i="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quote</a:t>
            </a:r>
          </a:p>
        </p:txBody>
      </p:sp>
      <p:sp>
        <p:nvSpPr>
          <p:cNvPr id="4" name="Picture">
            <a:extLst>
              <a:ext uri="{FF2B5EF4-FFF2-40B4-BE49-F238E27FC236}">
                <a16:creationId xmlns:a16="http://schemas.microsoft.com/office/drawing/2014/main" id="{4E6386A3-9469-4807-90E8-CCCADF41D9A9}"/>
              </a:ext>
            </a:extLst>
          </p:cNvPr>
          <p:cNvSpPr>
            <a:spLocks noGrp="1"/>
          </p:cNvSpPr>
          <p:nvPr>
            <p:ph type="pic" sz="quarter" idx="12"/>
          </p:nvPr>
        </p:nvSpPr>
        <p:spPr bwMode="auto">
          <a:xfrm>
            <a:off x="5670273" y="1543050"/>
            <a:ext cx="2057400" cy="2057400"/>
          </a:xfrm>
          <a:custGeom>
            <a:avLst/>
            <a:gdLst>
              <a:gd name="connsiteX0" fmla="*/ 0 w 2743200"/>
              <a:gd name="connsiteY0" fmla="*/ 0 h 2743200"/>
              <a:gd name="connsiteX1" fmla="*/ 2743200 w 2743200"/>
              <a:gd name="connsiteY1" fmla="*/ 0 h 2743200"/>
              <a:gd name="connsiteX2" fmla="*/ 2743200 w 2743200"/>
              <a:gd name="connsiteY2" fmla="*/ 2743200 h 2743200"/>
              <a:gd name="connsiteX3" fmla="*/ 0 w 2743200"/>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2743200" h="2743200">
                <a:moveTo>
                  <a:pt x="0" y="0"/>
                </a:moveTo>
                <a:lnTo>
                  <a:pt x="2743200" y="0"/>
                </a:lnTo>
                <a:lnTo>
                  <a:pt x="2743200" y="2743200"/>
                </a:lnTo>
                <a:lnTo>
                  <a:pt x="0" y="2743200"/>
                </a:lnTo>
                <a:close/>
              </a:path>
            </a:pathLst>
          </a:cu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a:p>
        </p:txBody>
      </p:sp>
      <p:sp>
        <p:nvSpPr>
          <p:cNvPr id="11" name="Picture Citation">
            <a:extLst>
              <a:ext uri="{FF2B5EF4-FFF2-40B4-BE49-F238E27FC236}">
                <a16:creationId xmlns:a16="http://schemas.microsoft.com/office/drawing/2014/main" id="{0B1D907D-0C88-48F8-8FE2-9848768ADBD2}"/>
              </a:ext>
            </a:extLst>
          </p:cNvPr>
          <p:cNvSpPr>
            <a:spLocks noGrp="1"/>
          </p:cNvSpPr>
          <p:nvPr>
            <p:ph type="body" sz="quarter" idx="18" hasCustomPrompt="1"/>
          </p:nvPr>
        </p:nvSpPr>
        <p:spPr>
          <a:xfrm>
            <a:off x="6300877" y="3607377"/>
            <a:ext cx="1426796" cy="200055"/>
          </a:xfrm>
          <a:prstGeom prst="rect">
            <a:avLst/>
          </a:prstGeom>
        </p:spPr>
        <p:txBody>
          <a:bodyPr anchor="ctr"/>
          <a:lstStyle>
            <a:lvl1pPr algn="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C812EE0D-8561-48A0-A9AE-FEBB91B26CAF}"/>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spTree>
    <p:extLst>
      <p:ext uri="{BB962C8B-B14F-4D97-AF65-F5344CB8AC3E}">
        <p14:creationId xmlns:p14="http://schemas.microsoft.com/office/powerpoint/2010/main" val="30232989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ig Quote and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554FC-FADE-4575-A597-D22AD9E65FB6}"/>
              </a:ext>
              <a:ext uri="{C183D7F6-B498-43B3-948B-1728B52AA6E4}">
                <adec:decorative xmlns:adec="http://schemas.microsoft.com/office/drawing/2017/decorative" val="1"/>
              </a:ext>
            </a:extLst>
          </p:cNvPr>
          <p:cNvSpPr/>
          <p:nvPr userDrawn="1"/>
        </p:nvSpPr>
        <p:spPr>
          <a:xfrm>
            <a:off x="279796" y="285751"/>
            <a:ext cx="8584406" cy="45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F117C347-6C9A-4E19-9B45-59DD15CEE199}"/>
              </a:ext>
              <a:ext uri="{C183D7F6-B498-43B3-948B-1728B52AA6E4}">
                <adec:decorative xmlns:adec="http://schemas.microsoft.com/office/drawing/2017/decorative" val="1"/>
              </a:ext>
            </a:extLst>
          </p:cNvPr>
          <p:cNvSpPr/>
          <p:nvPr userDrawn="1"/>
        </p:nvSpPr>
        <p:spPr>
          <a:xfrm>
            <a:off x="5188702" y="1056529"/>
            <a:ext cx="3019509" cy="3030441"/>
          </a:xfrm>
          <a:prstGeom prst="rect">
            <a:avLst/>
          </a:prstGeom>
          <a:solidFill>
            <a:srgbClr val="092C74"/>
          </a:solidFill>
          <a:ln w="12700" cap="flat" cmpd="sng" algn="ctr">
            <a:noFill/>
            <a:prstDash val="solid"/>
            <a:miter lim="800000"/>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2D72"/>
              </a:solidFill>
              <a:effectLst/>
              <a:uLnTx/>
              <a:uFillTx/>
              <a:latin typeface="Source Sans Pro" panose="020B0503030403020204" pitchFamily="34" charset="0"/>
              <a:ea typeface="Source Sans Pro" panose="020B0503030403020204" pitchFamily="34" charset="0"/>
              <a:cs typeface="+mn-cs"/>
            </a:endParaRPr>
          </a:p>
        </p:txBody>
      </p:sp>
      <p:sp>
        <p:nvSpPr>
          <p:cNvPr id="8" name="Rectangle 7">
            <a:extLst>
              <a:ext uri="{FF2B5EF4-FFF2-40B4-BE49-F238E27FC236}">
                <a16:creationId xmlns:a16="http://schemas.microsoft.com/office/drawing/2014/main" id="{0392F947-1432-4A46-A4D0-277EDD87161D}"/>
              </a:ext>
            </a:extLst>
          </p:cNvPr>
          <p:cNvSpPr/>
          <p:nvPr userDrawn="1"/>
        </p:nvSpPr>
        <p:spPr>
          <a:xfrm>
            <a:off x="1416326" y="1543050"/>
            <a:ext cx="4253948"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BC2E7280-E0EB-D34E-ACCA-E3CD484330ED}"/>
              </a:ext>
            </a:extLst>
          </p:cNvPr>
          <p:cNvSpPr>
            <a:spLocks noGrp="1"/>
          </p:cNvSpPr>
          <p:nvPr>
            <p:ph type="title"/>
          </p:nvPr>
        </p:nvSpPr>
        <p:spPr>
          <a:xfrm>
            <a:off x="1576553" y="1757825"/>
            <a:ext cx="3941378" cy="1700078"/>
          </a:xfrm>
          <a:prstGeom prst="rect">
            <a:avLst/>
          </a:prstGeom>
        </p:spPr>
        <p:txBody>
          <a:bodyPr/>
          <a:lstStyle>
            <a:lvl1pPr>
              <a:defRPr sz="1600">
                <a:latin typeface="+mn-lt"/>
              </a:defRPr>
            </a:lvl1pPr>
          </a:lstStyle>
          <a:p>
            <a:r>
              <a:rPr lang="en-US" dirty="0"/>
              <a:t>Click to edit Master title style</a:t>
            </a:r>
          </a:p>
        </p:txBody>
      </p:sp>
      <p:sp>
        <p:nvSpPr>
          <p:cNvPr id="4" name="Picture">
            <a:extLst>
              <a:ext uri="{FF2B5EF4-FFF2-40B4-BE49-F238E27FC236}">
                <a16:creationId xmlns:a16="http://schemas.microsoft.com/office/drawing/2014/main" id="{4E6386A3-9469-4807-90E8-CCCADF41D9A9}"/>
              </a:ext>
            </a:extLst>
          </p:cNvPr>
          <p:cNvSpPr>
            <a:spLocks noGrp="1"/>
          </p:cNvSpPr>
          <p:nvPr>
            <p:ph type="pic" sz="quarter" idx="12"/>
          </p:nvPr>
        </p:nvSpPr>
        <p:spPr bwMode="auto">
          <a:xfrm>
            <a:off x="5670273" y="1543050"/>
            <a:ext cx="2057400" cy="2057400"/>
          </a:xfrm>
          <a:custGeom>
            <a:avLst/>
            <a:gdLst>
              <a:gd name="connsiteX0" fmla="*/ 0 w 2743200"/>
              <a:gd name="connsiteY0" fmla="*/ 0 h 2743200"/>
              <a:gd name="connsiteX1" fmla="*/ 2743200 w 2743200"/>
              <a:gd name="connsiteY1" fmla="*/ 0 h 2743200"/>
              <a:gd name="connsiteX2" fmla="*/ 2743200 w 2743200"/>
              <a:gd name="connsiteY2" fmla="*/ 2743200 h 2743200"/>
              <a:gd name="connsiteX3" fmla="*/ 0 w 2743200"/>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2743200" h="2743200">
                <a:moveTo>
                  <a:pt x="0" y="0"/>
                </a:moveTo>
                <a:lnTo>
                  <a:pt x="2743200" y="0"/>
                </a:lnTo>
                <a:lnTo>
                  <a:pt x="2743200" y="2743200"/>
                </a:lnTo>
                <a:lnTo>
                  <a:pt x="0" y="2743200"/>
                </a:lnTo>
                <a:close/>
              </a:path>
            </a:pathLst>
          </a:cu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a:p>
        </p:txBody>
      </p:sp>
      <p:sp>
        <p:nvSpPr>
          <p:cNvPr id="11" name="Picture Citation">
            <a:extLst>
              <a:ext uri="{FF2B5EF4-FFF2-40B4-BE49-F238E27FC236}">
                <a16:creationId xmlns:a16="http://schemas.microsoft.com/office/drawing/2014/main" id="{0B1D907D-0C88-48F8-8FE2-9848768ADBD2}"/>
              </a:ext>
            </a:extLst>
          </p:cNvPr>
          <p:cNvSpPr>
            <a:spLocks noGrp="1"/>
          </p:cNvSpPr>
          <p:nvPr>
            <p:ph type="body" sz="quarter" idx="18" hasCustomPrompt="1"/>
          </p:nvPr>
        </p:nvSpPr>
        <p:spPr>
          <a:xfrm>
            <a:off x="6300877" y="3607377"/>
            <a:ext cx="1426796" cy="200055"/>
          </a:xfrm>
          <a:prstGeom prst="rect">
            <a:avLst/>
          </a:prstGeom>
        </p:spPr>
        <p:txBody>
          <a:bodyPr anchor="ctr"/>
          <a:lstStyle>
            <a:lvl1pPr algn="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C812EE0D-8561-48A0-A9AE-FEBB91B26CAF}"/>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schemeClr val="tx1"/>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tx1"/>
              </a:solidFill>
              <a:effectLst/>
              <a:uLnTx/>
              <a:uFillTx/>
              <a:latin typeface="Tahoma"/>
              <a:ea typeface="+mn-ea"/>
              <a:cs typeface="+mn-cs"/>
            </a:endParaRPr>
          </a:p>
        </p:txBody>
      </p:sp>
    </p:spTree>
    <p:extLst>
      <p:ext uri="{BB962C8B-B14F-4D97-AF65-F5344CB8AC3E}">
        <p14:creationId xmlns:p14="http://schemas.microsoft.com/office/powerpoint/2010/main" val="2258688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Items and Bullets">
    <p:spTree>
      <p:nvGrpSpPr>
        <p:cNvPr id="1" name=""/>
        <p:cNvGrpSpPr/>
        <p:nvPr/>
      </p:nvGrpSpPr>
      <p:grpSpPr>
        <a:xfrm>
          <a:off x="0" y="0"/>
          <a:ext cx="0" cy="0"/>
          <a:chOff x="0" y="0"/>
          <a:chExt cx="0" cy="0"/>
        </a:xfrm>
      </p:grpSpPr>
      <p:sp>
        <p:nvSpPr>
          <p:cNvPr id="19" name="Title">
            <a:extLst>
              <a:ext uri="{FF2B5EF4-FFF2-40B4-BE49-F238E27FC236}">
                <a16:creationId xmlns:a16="http://schemas.microsoft.com/office/drawing/2014/main" id="{AE8B6D00-0CE5-4F77-A502-4776F085A5BB}"/>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8" name="Rectangle 17">
            <a:extLst>
              <a:ext uri="{FF2B5EF4-FFF2-40B4-BE49-F238E27FC236}">
                <a16:creationId xmlns:a16="http://schemas.microsoft.com/office/drawing/2014/main" id="{02D77B7E-D676-4430-9251-20A93BF4552C}"/>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211955E-A65C-4E31-A691-13A70FEECBCF}"/>
              </a:ext>
              <a:ext uri="{C183D7F6-B498-43B3-948B-1728B52AA6E4}">
                <adec:decorative xmlns:adec="http://schemas.microsoft.com/office/drawing/2017/decorative" val="1"/>
              </a:ext>
            </a:extLst>
          </p:cNvPr>
          <p:cNvSpPr/>
          <p:nvPr userDrawn="1"/>
        </p:nvSpPr>
        <p:spPr>
          <a:xfrm>
            <a:off x="0" y="2479986"/>
            <a:ext cx="9144000" cy="2693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chemeClr val="bg1"/>
              </a:solidFill>
              <a:effectLst/>
              <a:uLnTx/>
              <a:uFillTx/>
              <a:latin typeface="Source Serif Pro" panose="02040603050405020204" pitchFamily="18" charset="0"/>
              <a:ea typeface="Source Serif Pro" panose="02040603050405020204" pitchFamily="18" charset="0"/>
              <a:cs typeface="+mn-cs"/>
            </a:endParaRPr>
          </a:p>
        </p:txBody>
      </p:sp>
      <p:sp>
        <p:nvSpPr>
          <p:cNvPr id="13" name="Picture 1">
            <a:extLst>
              <a:ext uri="{FF2B5EF4-FFF2-40B4-BE49-F238E27FC236}">
                <a16:creationId xmlns:a16="http://schemas.microsoft.com/office/drawing/2014/main" id="{3EF03DDC-6633-494B-9776-488C6BEEF146}"/>
              </a:ext>
            </a:extLst>
          </p:cNvPr>
          <p:cNvSpPr>
            <a:spLocks noGrp="1"/>
          </p:cNvSpPr>
          <p:nvPr>
            <p:ph type="pic" sz="quarter" idx="17"/>
          </p:nvPr>
        </p:nvSpPr>
        <p:spPr bwMode="auto">
          <a:xfrm>
            <a:off x="533919" y="1559292"/>
            <a:ext cx="1687285" cy="1665353"/>
          </a:xfrm>
          <a:prstGeom prst="ellipse">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p>
            <a:endParaRPr lang="en-US" dirty="0"/>
          </a:p>
        </p:txBody>
      </p:sp>
      <p:sp>
        <p:nvSpPr>
          <p:cNvPr id="28" name="Picture 1 Citation">
            <a:extLst>
              <a:ext uri="{FF2B5EF4-FFF2-40B4-BE49-F238E27FC236}">
                <a16:creationId xmlns:a16="http://schemas.microsoft.com/office/drawing/2014/main" id="{23EDEA9D-6619-4636-9D0C-708BA2E0C94E}"/>
              </a:ext>
            </a:extLst>
          </p:cNvPr>
          <p:cNvSpPr>
            <a:spLocks noGrp="1"/>
          </p:cNvSpPr>
          <p:nvPr>
            <p:ph type="body" sz="quarter" idx="24" hasCustomPrompt="1"/>
          </p:nvPr>
        </p:nvSpPr>
        <p:spPr>
          <a:xfrm>
            <a:off x="664163" y="3239365"/>
            <a:ext cx="1426796" cy="200055"/>
          </a:xfrm>
          <a:prstGeom prst="rect">
            <a:avLst/>
          </a:prstGeom>
        </p:spPr>
        <p:txBody>
          <a:bodyPr anchor="ctr"/>
          <a:lstStyle>
            <a:lvl1pPr algn="ct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20" name="Bullet 1">
            <a:extLst>
              <a:ext uri="{FF2B5EF4-FFF2-40B4-BE49-F238E27FC236}">
                <a16:creationId xmlns:a16="http://schemas.microsoft.com/office/drawing/2014/main" id="{4A0E21E2-0D13-441F-82DA-7A39FD0CFA13}"/>
              </a:ext>
            </a:extLst>
          </p:cNvPr>
          <p:cNvSpPr>
            <a:spLocks noGrp="1"/>
          </p:cNvSpPr>
          <p:nvPr>
            <p:ph type="body" sz="quarter" idx="20" hasCustomPrompt="1"/>
          </p:nvPr>
        </p:nvSpPr>
        <p:spPr>
          <a:xfrm>
            <a:off x="537750" y="3583997"/>
            <a:ext cx="1683452" cy="1142999"/>
          </a:xfrm>
          <a:prstGeom prst="rect">
            <a:avLst/>
          </a:prstGeom>
        </p:spPr>
        <p:txBody>
          <a:bodyPr>
            <a:noAutofit/>
          </a:bodyPr>
          <a:lstStyle>
            <a:lvl1pPr marL="117475" indent="-117475">
              <a:buClr>
                <a:schemeClr val="bg1"/>
              </a:buClr>
              <a:buFont typeface="Wingdings" panose="05000000000000000000" pitchFamily="2" charset="2"/>
              <a:buChar char="§"/>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4488" indent="-111125">
              <a:buClr>
                <a:schemeClr val="bg1"/>
              </a:buClr>
              <a:buFont typeface="Courier New" panose="02070309020205020404" pitchFamily="49" charset="0"/>
              <a:buChar char="o"/>
              <a:defRPr sz="1000">
                <a:solidFill>
                  <a:schemeClr val="bg1"/>
                </a:solidFill>
              </a:defRPr>
            </a:lvl2pPr>
            <a:lvl3pPr marL="914400" indent="-228600">
              <a:defRPr sz="1000">
                <a:solidFill>
                  <a:schemeClr val="bg1"/>
                </a:solidFill>
              </a:defRPr>
            </a:lvl3pPr>
          </a:lstStyle>
          <a:p>
            <a:pPr lvl="0"/>
            <a:r>
              <a:rPr lang="en-US" noProof="0" dirty="0"/>
              <a:t>Click to add bullets</a:t>
            </a:r>
          </a:p>
          <a:p>
            <a:pPr lvl="1"/>
            <a:r>
              <a:rPr lang="en-US" noProof="0" dirty="0"/>
              <a:t>Second level</a:t>
            </a:r>
          </a:p>
        </p:txBody>
      </p:sp>
      <p:sp>
        <p:nvSpPr>
          <p:cNvPr id="12" name="Picture 2">
            <a:extLst>
              <a:ext uri="{FF2B5EF4-FFF2-40B4-BE49-F238E27FC236}">
                <a16:creationId xmlns:a16="http://schemas.microsoft.com/office/drawing/2014/main" id="{2E4C83EF-E5C1-438E-8B2B-8E1C2D8A343E}"/>
              </a:ext>
            </a:extLst>
          </p:cNvPr>
          <p:cNvSpPr>
            <a:spLocks noGrp="1"/>
          </p:cNvSpPr>
          <p:nvPr>
            <p:ph type="pic" sz="quarter" idx="16"/>
          </p:nvPr>
        </p:nvSpPr>
        <p:spPr bwMode="auto">
          <a:xfrm>
            <a:off x="2683807" y="1574012"/>
            <a:ext cx="1687285" cy="1665353"/>
          </a:xfrm>
          <a:prstGeom prst="ellipse">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p>
            <a:endParaRPr lang="en-US" dirty="0"/>
          </a:p>
        </p:txBody>
      </p:sp>
      <p:sp>
        <p:nvSpPr>
          <p:cNvPr id="29" name="Picture 2 Citation">
            <a:extLst>
              <a:ext uri="{FF2B5EF4-FFF2-40B4-BE49-F238E27FC236}">
                <a16:creationId xmlns:a16="http://schemas.microsoft.com/office/drawing/2014/main" id="{A0086350-D8A5-4130-8619-AE16BACE43CF}"/>
              </a:ext>
            </a:extLst>
          </p:cNvPr>
          <p:cNvSpPr>
            <a:spLocks noGrp="1"/>
          </p:cNvSpPr>
          <p:nvPr>
            <p:ph type="body" sz="quarter" idx="25" hasCustomPrompt="1"/>
          </p:nvPr>
        </p:nvSpPr>
        <p:spPr>
          <a:xfrm>
            <a:off x="2812135" y="3245850"/>
            <a:ext cx="1426796" cy="200055"/>
          </a:xfrm>
          <a:prstGeom prst="rect">
            <a:avLst/>
          </a:prstGeom>
        </p:spPr>
        <p:txBody>
          <a:bodyPr anchor="ctr"/>
          <a:lstStyle>
            <a:lvl1pPr algn="ct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21" name="Bullet 2">
            <a:extLst>
              <a:ext uri="{FF2B5EF4-FFF2-40B4-BE49-F238E27FC236}">
                <a16:creationId xmlns:a16="http://schemas.microsoft.com/office/drawing/2014/main" id="{D54FA790-8A27-4C02-86E4-F475F67FD487}"/>
              </a:ext>
            </a:extLst>
          </p:cNvPr>
          <p:cNvSpPr>
            <a:spLocks noGrp="1"/>
          </p:cNvSpPr>
          <p:nvPr>
            <p:ph type="body" sz="quarter" idx="21" hasCustomPrompt="1"/>
          </p:nvPr>
        </p:nvSpPr>
        <p:spPr>
          <a:xfrm>
            <a:off x="2683807" y="3598717"/>
            <a:ext cx="1683452" cy="1142999"/>
          </a:xfrm>
          <a:prstGeom prst="rect">
            <a:avLst/>
          </a:prstGeom>
        </p:spPr>
        <p:txBody>
          <a:bodyPr>
            <a:noAutofit/>
          </a:bodyPr>
          <a:lstStyle>
            <a:lvl1pPr marL="117475" indent="-117475">
              <a:buClr>
                <a:schemeClr val="bg1"/>
              </a:buClr>
              <a:buFont typeface="Wingdings" panose="05000000000000000000" pitchFamily="2" charset="2"/>
              <a:buChar char="§"/>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4488" indent="-111125">
              <a:buClr>
                <a:schemeClr val="bg1"/>
              </a:buClr>
              <a:buFont typeface="Courier New" panose="02070309020205020404" pitchFamily="49" charset="0"/>
              <a:buChar char="o"/>
              <a:defRPr sz="1000">
                <a:solidFill>
                  <a:schemeClr val="bg1"/>
                </a:solidFill>
              </a:defRPr>
            </a:lvl2pPr>
          </a:lstStyle>
          <a:p>
            <a:pPr lvl="0"/>
            <a:r>
              <a:rPr lang="en-US" noProof="0" dirty="0"/>
              <a:t>Click to add bullets</a:t>
            </a:r>
          </a:p>
          <a:p>
            <a:pPr lvl="1"/>
            <a:r>
              <a:rPr lang="en-US" noProof="0" dirty="0"/>
              <a:t>Second level</a:t>
            </a:r>
          </a:p>
        </p:txBody>
      </p:sp>
      <p:sp>
        <p:nvSpPr>
          <p:cNvPr id="11" name="Picture 3">
            <a:extLst>
              <a:ext uri="{FF2B5EF4-FFF2-40B4-BE49-F238E27FC236}">
                <a16:creationId xmlns:a16="http://schemas.microsoft.com/office/drawing/2014/main" id="{A351FD4D-8E7A-4EB5-B689-26D5EE8CBDAA}"/>
              </a:ext>
            </a:extLst>
          </p:cNvPr>
          <p:cNvSpPr>
            <a:spLocks noGrp="1"/>
          </p:cNvSpPr>
          <p:nvPr>
            <p:ph type="pic" sz="quarter" idx="18"/>
          </p:nvPr>
        </p:nvSpPr>
        <p:spPr bwMode="auto">
          <a:xfrm>
            <a:off x="4796130" y="1574012"/>
            <a:ext cx="1687285" cy="1665353"/>
          </a:xfrm>
          <a:prstGeom prst="ellipse">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p>
            <a:endParaRPr lang="en-US" dirty="0"/>
          </a:p>
        </p:txBody>
      </p:sp>
      <p:sp>
        <p:nvSpPr>
          <p:cNvPr id="30" name="Picture 3 Citation">
            <a:extLst>
              <a:ext uri="{FF2B5EF4-FFF2-40B4-BE49-F238E27FC236}">
                <a16:creationId xmlns:a16="http://schemas.microsoft.com/office/drawing/2014/main" id="{D6D743B7-EFB0-47FD-A3B0-8348B7AE467A}"/>
              </a:ext>
            </a:extLst>
          </p:cNvPr>
          <p:cNvSpPr>
            <a:spLocks noGrp="1"/>
          </p:cNvSpPr>
          <p:nvPr>
            <p:ph type="body" sz="quarter" idx="26" hasCustomPrompt="1"/>
          </p:nvPr>
        </p:nvSpPr>
        <p:spPr>
          <a:xfrm>
            <a:off x="4926374" y="3243516"/>
            <a:ext cx="1426796" cy="200055"/>
          </a:xfrm>
          <a:prstGeom prst="rect">
            <a:avLst/>
          </a:prstGeom>
        </p:spPr>
        <p:txBody>
          <a:bodyPr anchor="ctr"/>
          <a:lstStyle>
            <a:lvl1pPr algn="ct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22" name="Bullet 3">
            <a:extLst>
              <a:ext uri="{FF2B5EF4-FFF2-40B4-BE49-F238E27FC236}">
                <a16:creationId xmlns:a16="http://schemas.microsoft.com/office/drawing/2014/main" id="{7E7E2D7E-6AA9-45C1-862B-20DD14162683}"/>
              </a:ext>
            </a:extLst>
          </p:cNvPr>
          <p:cNvSpPr>
            <a:spLocks noGrp="1"/>
          </p:cNvSpPr>
          <p:nvPr>
            <p:ph type="body" sz="quarter" idx="22" hasCustomPrompt="1"/>
          </p:nvPr>
        </p:nvSpPr>
        <p:spPr>
          <a:xfrm>
            <a:off x="4799963" y="3598717"/>
            <a:ext cx="1683452" cy="1142999"/>
          </a:xfrm>
          <a:prstGeom prst="rect">
            <a:avLst/>
          </a:prstGeom>
        </p:spPr>
        <p:txBody>
          <a:bodyPr>
            <a:noAutofit/>
          </a:bodyPr>
          <a:lstStyle>
            <a:lvl1pPr marL="117475" indent="-117475">
              <a:buClr>
                <a:schemeClr val="bg1"/>
              </a:buClr>
              <a:buFont typeface="Wingdings" panose="05000000000000000000" pitchFamily="2" charset="2"/>
              <a:buChar char="§"/>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bg1"/>
              </a:buClr>
              <a:buFont typeface="Courier New" panose="02070309020205020404" pitchFamily="49" charset="0"/>
              <a:buChar char="o"/>
              <a:defRPr sz="1000">
                <a:solidFill>
                  <a:schemeClr val="bg1"/>
                </a:solidFill>
              </a:defRPr>
            </a:lvl2pPr>
          </a:lstStyle>
          <a:p>
            <a:pPr lvl="0"/>
            <a:r>
              <a:rPr lang="en-US" noProof="0" dirty="0"/>
              <a:t>Click to add bullets</a:t>
            </a:r>
          </a:p>
          <a:p>
            <a:pPr lvl="1"/>
            <a:r>
              <a:rPr lang="en-US" noProof="0" dirty="0"/>
              <a:t>Second level</a:t>
            </a:r>
          </a:p>
        </p:txBody>
      </p:sp>
      <p:sp>
        <p:nvSpPr>
          <p:cNvPr id="10" name="Picture 4">
            <a:extLst>
              <a:ext uri="{FF2B5EF4-FFF2-40B4-BE49-F238E27FC236}">
                <a16:creationId xmlns:a16="http://schemas.microsoft.com/office/drawing/2014/main" id="{D8648803-C884-4BE6-8CD5-BC3B1F26808D}"/>
              </a:ext>
            </a:extLst>
          </p:cNvPr>
          <p:cNvSpPr>
            <a:spLocks noGrp="1"/>
          </p:cNvSpPr>
          <p:nvPr>
            <p:ph type="pic" sz="quarter" idx="19"/>
          </p:nvPr>
        </p:nvSpPr>
        <p:spPr bwMode="auto">
          <a:xfrm>
            <a:off x="6933252" y="1559292"/>
            <a:ext cx="1687285" cy="1665353"/>
          </a:xfrm>
          <a:prstGeom prst="ellipse">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p>
            <a:endParaRPr lang="en-US" dirty="0"/>
          </a:p>
        </p:txBody>
      </p:sp>
      <p:sp>
        <p:nvSpPr>
          <p:cNvPr id="31" name="Picture 4 Citation">
            <a:extLst>
              <a:ext uri="{FF2B5EF4-FFF2-40B4-BE49-F238E27FC236}">
                <a16:creationId xmlns:a16="http://schemas.microsoft.com/office/drawing/2014/main" id="{CCE9FB30-9A0B-481A-8316-DA7750A5B612}"/>
              </a:ext>
            </a:extLst>
          </p:cNvPr>
          <p:cNvSpPr>
            <a:spLocks noGrp="1"/>
          </p:cNvSpPr>
          <p:nvPr>
            <p:ph type="body" sz="quarter" idx="27" hasCustomPrompt="1"/>
          </p:nvPr>
        </p:nvSpPr>
        <p:spPr>
          <a:xfrm>
            <a:off x="7063496" y="3229986"/>
            <a:ext cx="1426796" cy="200055"/>
          </a:xfrm>
          <a:prstGeom prst="rect">
            <a:avLst/>
          </a:prstGeom>
        </p:spPr>
        <p:txBody>
          <a:bodyPr anchor="ctr"/>
          <a:lstStyle>
            <a:lvl1pPr algn="ct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23" name="Bullet 4">
            <a:extLst>
              <a:ext uri="{FF2B5EF4-FFF2-40B4-BE49-F238E27FC236}">
                <a16:creationId xmlns:a16="http://schemas.microsoft.com/office/drawing/2014/main" id="{D7971259-2CFF-43DE-B8EF-1B4A73DC8849}"/>
              </a:ext>
            </a:extLst>
          </p:cNvPr>
          <p:cNvSpPr>
            <a:spLocks noGrp="1"/>
          </p:cNvSpPr>
          <p:nvPr>
            <p:ph type="body" sz="quarter" idx="23" hasCustomPrompt="1"/>
          </p:nvPr>
        </p:nvSpPr>
        <p:spPr>
          <a:xfrm>
            <a:off x="6935168" y="3583996"/>
            <a:ext cx="1683452" cy="1142999"/>
          </a:xfrm>
          <a:prstGeom prst="rect">
            <a:avLst/>
          </a:prstGeom>
        </p:spPr>
        <p:txBody>
          <a:bodyPr>
            <a:noAutofit/>
          </a:bodyPr>
          <a:lstStyle>
            <a:lvl1pPr marL="117475" indent="-117475">
              <a:buClr>
                <a:schemeClr val="bg1"/>
              </a:buClr>
              <a:buFont typeface="Wingdings" panose="05000000000000000000" pitchFamily="2" charset="2"/>
              <a:buChar char="§"/>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bg1"/>
              </a:buClr>
              <a:buFont typeface="Courier New" panose="02070309020205020404" pitchFamily="49" charset="0"/>
              <a:buChar char="o"/>
              <a:defRPr sz="1000">
                <a:solidFill>
                  <a:schemeClr val="bg1"/>
                </a:solidFill>
              </a:defRPr>
            </a:lvl2pPr>
          </a:lstStyle>
          <a:p>
            <a:pPr lvl="0"/>
            <a:r>
              <a:rPr lang="en-US" noProof="0" dirty="0"/>
              <a:t>Click to add bullets</a:t>
            </a:r>
          </a:p>
          <a:p>
            <a:pPr lvl="1"/>
            <a:r>
              <a:rPr lang="en-US" noProof="0" dirty="0"/>
              <a:t>Second level</a:t>
            </a:r>
          </a:p>
        </p:txBody>
      </p:sp>
      <p:sp>
        <p:nvSpPr>
          <p:cNvPr id="27" name="Page Number">
            <a:extLst>
              <a:ext uri="{FF2B5EF4-FFF2-40B4-BE49-F238E27FC236}">
                <a16:creationId xmlns:a16="http://schemas.microsoft.com/office/drawing/2014/main" id="{D7320757-0FB4-4CE4-B232-73364EDF6C68}"/>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solidFill>
                <a:latin typeface="+mj-lt"/>
              </a:rPr>
              <a:t>                </a:t>
            </a:r>
            <a:fld id="{F2C1E792-EDA4-4DC5-8412-A2C2E5D30ADF}" type="slidenum">
              <a:rPr lang="en-US" sz="1000" b="1" baseline="0">
                <a:solidFill>
                  <a:schemeClr val="bg1"/>
                </a:solidFill>
                <a:latin typeface="+mj-lt"/>
              </a:rPr>
              <a:pPr algn="r" defTabSz="685783">
                <a:defRPr/>
              </a:pPr>
              <a:t>‹#›</a:t>
            </a:fld>
            <a:endParaRPr lang="en-US" sz="1000" b="1" baseline="0" dirty="0">
              <a:solidFill>
                <a:schemeClr val="bg1"/>
              </a:solidFill>
              <a:latin typeface="+mj-lt"/>
            </a:endParaRPr>
          </a:p>
        </p:txBody>
      </p:sp>
    </p:spTree>
    <p:extLst>
      <p:ext uri="{BB962C8B-B14F-4D97-AF65-F5344CB8AC3E}">
        <p14:creationId xmlns:p14="http://schemas.microsoft.com/office/powerpoint/2010/main" val="28095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ght Blue Callout">
    <p:bg>
      <p:bgPr>
        <a:solidFill>
          <a:srgbClr val="69ACE5"/>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D48CE8C-C275-46E6-9D6E-D300E5B923C6}"/>
              </a:ext>
              <a:ext uri="{C183D7F6-B498-43B3-948B-1728B52AA6E4}">
                <adec:decorative xmlns:adec="http://schemas.microsoft.com/office/drawing/2017/decorative" val="1"/>
              </a:ext>
            </a:extLst>
          </p:cNvPr>
          <p:cNvSpPr/>
          <p:nvPr userDrawn="1"/>
        </p:nvSpPr>
        <p:spPr>
          <a:xfrm>
            <a:off x="1069534" y="1600200"/>
            <a:ext cx="1943100" cy="1943100"/>
          </a:xfrm>
          <a:prstGeom prst="ellipse">
            <a:avLst/>
          </a:prstGeom>
          <a:solidFill>
            <a:srgbClr val="092C7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0A091B"/>
              </a:solidFill>
              <a:latin typeface="Roboto"/>
            </a:endParaRPr>
          </a:p>
        </p:txBody>
      </p:sp>
      <p:sp>
        <p:nvSpPr>
          <p:cNvPr id="5" name="Text">
            <a:extLst>
              <a:ext uri="{FF2B5EF4-FFF2-40B4-BE49-F238E27FC236}">
                <a16:creationId xmlns:a16="http://schemas.microsoft.com/office/drawing/2014/main" id="{20A1A377-F0DC-451D-AD18-E54E930A614B}"/>
              </a:ext>
            </a:extLst>
          </p:cNvPr>
          <p:cNvSpPr>
            <a:spLocks noGrp="1"/>
          </p:cNvSpPr>
          <p:nvPr>
            <p:ph type="body" sz="quarter" idx="10" hasCustomPrompt="1"/>
          </p:nvPr>
        </p:nvSpPr>
        <p:spPr>
          <a:xfrm>
            <a:off x="3523886" y="1775113"/>
            <a:ext cx="5162914" cy="1593273"/>
          </a:xfrm>
          <a:prstGeom prst="rect">
            <a:avLst/>
          </a:prstGeom>
        </p:spPr>
        <p:txBody>
          <a:bodyPr anchor="ctr">
            <a:normAutofit/>
          </a:bodyPr>
          <a:lstStyle>
            <a:lvl1pPr marL="0" indent="0">
              <a:buNone/>
              <a:defRPr sz="1600" b="0">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 subtitle styles</a:t>
            </a:r>
          </a:p>
        </p:txBody>
      </p:sp>
      <p:sp>
        <p:nvSpPr>
          <p:cNvPr id="6" name="Page Number">
            <a:extLst>
              <a:ext uri="{FF2B5EF4-FFF2-40B4-BE49-F238E27FC236}">
                <a16:creationId xmlns:a16="http://schemas.microsoft.com/office/drawing/2014/main" id="{DD38D696-ECB8-473D-97C3-2C4977B479B9}"/>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solidFill>
                <a:latin typeface="+mj-lt"/>
              </a:rPr>
              <a:t>                </a:t>
            </a:r>
            <a:fld id="{F2C1E792-EDA4-4DC5-8412-A2C2E5D30ADF}" type="slidenum">
              <a:rPr lang="en-US" sz="1000" b="1" baseline="0">
                <a:solidFill>
                  <a:srgbClr val="092C74"/>
                </a:solidFill>
                <a:latin typeface="+mj-lt"/>
              </a:rPr>
              <a:pPr algn="r" defTabSz="685783">
                <a:defRPr/>
              </a:pPr>
              <a:t>‹#›</a:t>
            </a:fld>
            <a:endParaRPr lang="en-US" sz="1000" b="1" baseline="0" dirty="0">
              <a:solidFill>
                <a:srgbClr val="092C74"/>
              </a:solidFill>
              <a:latin typeface="+mj-lt"/>
            </a:endParaRPr>
          </a:p>
        </p:txBody>
      </p:sp>
    </p:spTree>
    <p:extLst>
      <p:ext uri="{BB962C8B-B14F-4D97-AF65-F5344CB8AC3E}">
        <p14:creationId xmlns:p14="http://schemas.microsoft.com/office/powerpoint/2010/main" val="14766620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Light Blue Callout">
    <p:bg>
      <p:bgPr>
        <a:solidFill>
          <a:schemeClr val="accent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D48CE8C-C275-46E6-9D6E-D300E5B923C6}"/>
              </a:ext>
              <a:ext uri="{C183D7F6-B498-43B3-948B-1728B52AA6E4}">
                <adec:decorative xmlns:adec="http://schemas.microsoft.com/office/drawing/2017/decorative" val="1"/>
              </a:ext>
            </a:extLst>
          </p:cNvPr>
          <p:cNvSpPr/>
          <p:nvPr userDrawn="1"/>
        </p:nvSpPr>
        <p:spPr>
          <a:xfrm>
            <a:off x="1069534" y="1600200"/>
            <a:ext cx="1943100" cy="1943100"/>
          </a:xfrm>
          <a:prstGeom prst="ellipse">
            <a:avLst/>
          </a:prstGeom>
          <a:solidFill>
            <a:srgbClr val="092C7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685835" rtl="0" eaLnBrk="1" fontAlgn="auto" latinLnBrk="0" hangingPunct="1">
              <a:lnSpc>
                <a:spcPct val="100000"/>
              </a:lnSpc>
              <a:spcBef>
                <a:spcPts val="0"/>
              </a:spcBef>
              <a:spcAft>
                <a:spcPts val="0"/>
              </a:spcAft>
              <a:buClrTx/>
              <a:buSzTx/>
              <a:buFontTx/>
              <a:buNone/>
              <a:tabLst/>
              <a:defRPr/>
            </a:pPr>
            <a:endParaRPr kumimoji="0" lang="uk-UA" sz="1400" b="0" i="0" u="none" strike="noStrike" kern="1200" cap="none" spc="0" normalizeH="0" baseline="0" noProof="0">
              <a:ln>
                <a:noFill/>
              </a:ln>
              <a:solidFill>
                <a:srgbClr val="0A091B"/>
              </a:solidFill>
              <a:effectLst/>
              <a:uLnTx/>
              <a:uFillTx/>
              <a:latin typeface="Roboto"/>
              <a:ea typeface="+mn-ea"/>
              <a:cs typeface="+mn-cs"/>
            </a:endParaRPr>
          </a:p>
        </p:txBody>
      </p:sp>
      <p:sp>
        <p:nvSpPr>
          <p:cNvPr id="4" name="Rectangle 3">
            <a:extLst>
              <a:ext uri="{FF2B5EF4-FFF2-40B4-BE49-F238E27FC236}">
                <a16:creationId xmlns:a16="http://schemas.microsoft.com/office/drawing/2014/main" id="{F9B22E3D-8576-D248-8FD1-C324D7DFE63C}"/>
              </a:ext>
            </a:extLst>
          </p:cNvPr>
          <p:cNvSpPr/>
          <p:nvPr userDrawn="1"/>
        </p:nvSpPr>
        <p:spPr>
          <a:xfrm>
            <a:off x="3342290" y="1600200"/>
            <a:ext cx="5801710" cy="1943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806028B7-D1DD-4A43-98BB-B15FB80155D2}"/>
              </a:ext>
            </a:extLst>
          </p:cNvPr>
          <p:cNvSpPr>
            <a:spLocks noGrp="1"/>
          </p:cNvSpPr>
          <p:nvPr>
            <p:ph type="title"/>
          </p:nvPr>
        </p:nvSpPr>
        <p:spPr>
          <a:xfrm>
            <a:off x="3523887" y="1821512"/>
            <a:ext cx="5472968" cy="1500475"/>
          </a:xfrm>
          <a:prstGeom prst="rect">
            <a:avLst/>
          </a:prstGeom>
          <a:solidFill>
            <a:schemeClr val="bg1"/>
          </a:solidFill>
        </p:spPr>
        <p:txBody>
          <a:bodyPr/>
          <a:lstStyle>
            <a:lvl1pPr>
              <a:defRPr sz="1600">
                <a:solidFill>
                  <a:schemeClr val="tx2"/>
                </a:solidFill>
                <a:latin typeface="+mn-lt"/>
              </a:defRPr>
            </a:lvl1pPr>
          </a:lstStyle>
          <a:p>
            <a:r>
              <a:rPr lang="en-US" dirty="0"/>
              <a:t>Click to edit Master title style</a:t>
            </a:r>
          </a:p>
        </p:txBody>
      </p:sp>
      <p:sp>
        <p:nvSpPr>
          <p:cNvPr id="6" name="Page Number">
            <a:extLst>
              <a:ext uri="{FF2B5EF4-FFF2-40B4-BE49-F238E27FC236}">
                <a16:creationId xmlns:a16="http://schemas.microsoft.com/office/drawing/2014/main" id="{DD38D696-ECB8-473D-97C3-2C4977B479B9}"/>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schemeClr val="tx1"/>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tx1"/>
              </a:solidFill>
              <a:effectLst/>
              <a:uLnTx/>
              <a:uFillTx/>
              <a:latin typeface="Tahoma"/>
              <a:ea typeface="+mn-ea"/>
              <a:cs typeface="+mn-cs"/>
            </a:endParaRPr>
          </a:p>
        </p:txBody>
      </p:sp>
    </p:spTree>
    <p:extLst>
      <p:ext uri="{BB962C8B-B14F-4D97-AF65-F5344CB8AC3E}">
        <p14:creationId xmlns:p14="http://schemas.microsoft.com/office/powerpoint/2010/main" val="22127063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mple Callout">
    <p:spTree>
      <p:nvGrpSpPr>
        <p:cNvPr id="1" name=""/>
        <p:cNvGrpSpPr/>
        <p:nvPr/>
      </p:nvGrpSpPr>
      <p:grpSpPr>
        <a:xfrm>
          <a:off x="0" y="0"/>
          <a:ext cx="0" cy="0"/>
          <a:chOff x="0" y="0"/>
          <a:chExt cx="0" cy="0"/>
        </a:xfrm>
      </p:grpSpPr>
      <p:sp>
        <p:nvSpPr>
          <p:cNvPr id="5" name="Text">
            <a:extLst>
              <a:ext uri="{FF2B5EF4-FFF2-40B4-BE49-F238E27FC236}">
                <a16:creationId xmlns:a16="http://schemas.microsoft.com/office/drawing/2014/main" id="{20A1A377-F0DC-451D-AD18-E54E930A614B}"/>
              </a:ext>
            </a:extLst>
          </p:cNvPr>
          <p:cNvSpPr>
            <a:spLocks noGrp="1"/>
          </p:cNvSpPr>
          <p:nvPr>
            <p:ph type="body" sz="quarter" idx="10" hasCustomPrompt="1"/>
          </p:nvPr>
        </p:nvSpPr>
        <p:spPr>
          <a:xfrm>
            <a:off x="1371600" y="2059686"/>
            <a:ext cx="6400800" cy="1024128"/>
          </a:xfrm>
          <a:prstGeom prst="rect">
            <a:avLst/>
          </a:prstGeom>
          <a:ln>
            <a:noFill/>
            <a:extLst>
              <a:ext uri="{C807C97D-BFC1-408E-A445-0C87EB9F89A2}">
                <ask:lineSketchStyleProps xmlns:ask="http://schemas.microsoft.com/office/drawing/2018/sketchyshapes" sd="1219033472">
                  <a:custGeom>
                    <a:avLst/>
                    <a:gdLst>
                      <a:gd name="connsiteX0" fmla="*/ 0 w 6400800"/>
                      <a:gd name="connsiteY0" fmla="*/ 0 h 1024128"/>
                      <a:gd name="connsiteX1" fmla="*/ 448056 w 6400800"/>
                      <a:gd name="connsiteY1" fmla="*/ 0 h 1024128"/>
                      <a:gd name="connsiteX2" fmla="*/ 1216152 w 6400800"/>
                      <a:gd name="connsiteY2" fmla="*/ 0 h 1024128"/>
                      <a:gd name="connsiteX3" fmla="*/ 1920240 w 6400800"/>
                      <a:gd name="connsiteY3" fmla="*/ 0 h 1024128"/>
                      <a:gd name="connsiteX4" fmla="*/ 2368296 w 6400800"/>
                      <a:gd name="connsiteY4" fmla="*/ 0 h 1024128"/>
                      <a:gd name="connsiteX5" fmla="*/ 2944368 w 6400800"/>
                      <a:gd name="connsiteY5" fmla="*/ 0 h 1024128"/>
                      <a:gd name="connsiteX6" fmla="*/ 3712464 w 6400800"/>
                      <a:gd name="connsiteY6" fmla="*/ 0 h 1024128"/>
                      <a:gd name="connsiteX7" fmla="*/ 4352544 w 6400800"/>
                      <a:gd name="connsiteY7" fmla="*/ 0 h 1024128"/>
                      <a:gd name="connsiteX8" fmla="*/ 5056632 w 6400800"/>
                      <a:gd name="connsiteY8" fmla="*/ 0 h 1024128"/>
                      <a:gd name="connsiteX9" fmla="*/ 5632704 w 6400800"/>
                      <a:gd name="connsiteY9" fmla="*/ 0 h 1024128"/>
                      <a:gd name="connsiteX10" fmla="*/ 6400800 w 6400800"/>
                      <a:gd name="connsiteY10" fmla="*/ 0 h 1024128"/>
                      <a:gd name="connsiteX11" fmla="*/ 6400800 w 6400800"/>
                      <a:gd name="connsiteY11" fmla="*/ 532547 h 1024128"/>
                      <a:gd name="connsiteX12" fmla="*/ 6400800 w 6400800"/>
                      <a:gd name="connsiteY12" fmla="*/ 1024128 h 1024128"/>
                      <a:gd name="connsiteX13" fmla="*/ 5952744 w 6400800"/>
                      <a:gd name="connsiteY13" fmla="*/ 1024128 h 1024128"/>
                      <a:gd name="connsiteX14" fmla="*/ 5504688 w 6400800"/>
                      <a:gd name="connsiteY14" fmla="*/ 1024128 h 1024128"/>
                      <a:gd name="connsiteX15" fmla="*/ 4800600 w 6400800"/>
                      <a:gd name="connsiteY15" fmla="*/ 1024128 h 1024128"/>
                      <a:gd name="connsiteX16" fmla="*/ 4352544 w 6400800"/>
                      <a:gd name="connsiteY16" fmla="*/ 1024128 h 1024128"/>
                      <a:gd name="connsiteX17" fmla="*/ 3712464 w 6400800"/>
                      <a:gd name="connsiteY17" fmla="*/ 1024128 h 1024128"/>
                      <a:gd name="connsiteX18" fmla="*/ 3200400 w 6400800"/>
                      <a:gd name="connsiteY18" fmla="*/ 1024128 h 1024128"/>
                      <a:gd name="connsiteX19" fmla="*/ 2560320 w 6400800"/>
                      <a:gd name="connsiteY19" fmla="*/ 1024128 h 1024128"/>
                      <a:gd name="connsiteX20" fmla="*/ 1920240 w 6400800"/>
                      <a:gd name="connsiteY20" fmla="*/ 1024128 h 1024128"/>
                      <a:gd name="connsiteX21" fmla="*/ 1280160 w 6400800"/>
                      <a:gd name="connsiteY21" fmla="*/ 1024128 h 1024128"/>
                      <a:gd name="connsiteX22" fmla="*/ 640080 w 6400800"/>
                      <a:gd name="connsiteY22" fmla="*/ 1024128 h 1024128"/>
                      <a:gd name="connsiteX23" fmla="*/ 0 w 6400800"/>
                      <a:gd name="connsiteY23" fmla="*/ 1024128 h 1024128"/>
                      <a:gd name="connsiteX24" fmla="*/ 0 w 6400800"/>
                      <a:gd name="connsiteY24" fmla="*/ 501823 h 1024128"/>
                      <a:gd name="connsiteX25" fmla="*/ 0 w 6400800"/>
                      <a:gd name="connsiteY25" fmla="*/ 0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00800" h="1024128" fill="none" extrusionOk="0">
                        <a:moveTo>
                          <a:pt x="0" y="0"/>
                        </a:moveTo>
                        <a:cubicBezTo>
                          <a:pt x="114003" y="2240"/>
                          <a:pt x="334853" y="8483"/>
                          <a:pt x="448056" y="0"/>
                        </a:cubicBezTo>
                        <a:cubicBezTo>
                          <a:pt x="561259" y="-8483"/>
                          <a:pt x="898673" y="32867"/>
                          <a:pt x="1216152" y="0"/>
                        </a:cubicBezTo>
                        <a:cubicBezTo>
                          <a:pt x="1533631" y="-32867"/>
                          <a:pt x="1777884" y="21873"/>
                          <a:pt x="1920240" y="0"/>
                        </a:cubicBezTo>
                        <a:cubicBezTo>
                          <a:pt x="2062596" y="-21873"/>
                          <a:pt x="2221069" y="21062"/>
                          <a:pt x="2368296" y="0"/>
                        </a:cubicBezTo>
                        <a:cubicBezTo>
                          <a:pt x="2515523" y="-21062"/>
                          <a:pt x="2687131" y="-25525"/>
                          <a:pt x="2944368" y="0"/>
                        </a:cubicBezTo>
                        <a:cubicBezTo>
                          <a:pt x="3201605" y="25525"/>
                          <a:pt x="3525093" y="-23965"/>
                          <a:pt x="3712464" y="0"/>
                        </a:cubicBezTo>
                        <a:cubicBezTo>
                          <a:pt x="3899835" y="23965"/>
                          <a:pt x="4160557" y="-24896"/>
                          <a:pt x="4352544" y="0"/>
                        </a:cubicBezTo>
                        <a:cubicBezTo>
                          <a:pt x="4544531" y="24896"/>
                          <a:pt x="4867664" y="-32301"/>
                          <a:pt x="5056632" y="0"/>
                        </a:cubicBezTo>
                        <a:cubicBezTo>
                          <a:pt x="5245600" y="32301"/>
                          <a:pt x="5477915" y="3001"/>
                          <a:pt x="5632704" y="0"/>
                        </a:cubicBezTo>
                        <a:cubicBezTo>
                          <a:pt x="5787493" y="-3001"/>
                          <a:pt x="6237857" y="22197"/>
                          <a:pt x="6400800" y="0"/>
                        </a:cubicBezTo>
                        <a:cubicBezTo>
                          <a:pt x="6396578" y="133146"/>
                          <a:pt x="6403251" y="296148"/>
                          <a:pt x="6400800" y="532547"/>
                        </a:cubicBezTo>
                        <a:cubicBezTo>
                          <a:pt x="6398349" y="768946"/>
                          <a:pt x="6381196" y="898683"/>
                          <a:pt x="6400800" y="1024128"/>
                        </a:cubicBezTo>
                        <a:cubicBezTo>
                          <a:pt x="6268239" y="1024008"/>
                          <a:pt x="6143268" y="1010020"/>
                          <a:pt x="5952744" y="1024128"/>
                        </a:cubicBezTo>
                        <a:cubicBezTo>
                          <a:pt x="5762220" y="1038236"/>
                          <a:pt x="5643066" y="1008549"/>
                          <a:pt x="5504688" y="1024128"/>
                        </a:cubicBezTo>
                        <a:cubicBezTo>
                          <a:pt x="5366310" y="1039707"/>
                          <a:pt x="5106931" y="1022226"/>
                          <a:pt x="4800600" y="1024128"/>
                        </a:cubicBezTo>
                        <a:cubicBezTo>
                          <a:pt x="4494269" y="1026030"/>
                          <a:pt x="4548652" y="1032944"/>
                          <a:pt x="4352544" y="1024128"/>
                        </a:cubicBezTo>
                        <a:cubicBezTo>
                          <a:pt x="4156436" y="1015312"/>
                          <a:pt x="3931114" y="1004365"/>
                          <a:pt x="3712464" y="1024128"/>
                        </a:cubicBezTo>
                        <a:cubicBezTo>
                          <a:pt x="3493814" y="1043891"/>
                          <a:pt x="3437052" y="1026545"/>
                          <a:pt x="3200400" y="1024128"/>
                        </a:cubicBezTo>
                        <a:cubicBezTo>
                          <a:pt x="2963748" y="1021711"/>
                          <a:pt x="2864624" y="1004544"/>
                          <a:pt x="2560320" y="1024128"/>
                        </a:cubicBezTo>
                        <a:cubicBezTo>
                          <a:pt x="2256016" y="1043712"/>
                          <a:pt x="2229375" y="1000575"/>
                          <a:pt x="1920240" y="1024128"/>
                        </a:cubicBezTo>
                        <a:cubicBezTo>
                          <a:pt x="1611105" y="1047681"/>
                          <a:pt x="1448612" y="1019113"/>
                          <a:pt x="1280160" y="1024128"/>
                        </a:cubicBezTo>
                        <a:cubicBezTo>
                          <a:pt x="1111708" y="1029143"/>
                          <a:pt x="922508" y="1019914"/>
                          <a:pt x="640080" y="1024128"/>
                        </a:cubicBezTo>
                        <a:cubicBezTo>
                          <a:pt x="357652" y="1028342"/>
                          <a:pt x="253574" y="1044160"/>
                          <a:pt x="0" y="1024128"/>
                        </a:cubicBezTo>
                        <a:cubicBezTo>
                          <a:pt x="-2269" y="848950"/>
                          <a:pt x="14764" y="685118"/>
                          <a:pt x="0" y="501823"/>
                        </a:cubicBezTo>
                        <a:cubicBezTo>
                          <a:pt x="-14764" y="318529"/>
                          <a:pt x="23002" y="223198"/>
                          <a:pt x="0" y="0"/>
                        </a:cubicBezTo>
                        <a:close/>
                      </a:path>
                      <a:path w="6400800" h="1024128" stroke="0" extrusionOk="0">
                        <a:moveTo>
                          <a:pt x="0" y="0"/>
                        </a:moveTo>
                        <a:cubicBezTo>
                          <a:pt x="257510" y="5952"/>
                          <a:pt x="323222" y="-23013"/>
                          <a:pt x="576072" y="0"/>
                        </a:cubicBezTo>
                        <a:cubicBezTo>
                          <a:pt x="828922" y="23013"/>
                          <a:pt x="906989" y="-3764"/>
                          <a:pt x="1024128" y="0"/>
                        </a:cubicBezTo>
                        <a:cubicBezTo>
                          <a:pt x="1141267" y="3764"/>
                          <a:pt x="1608844" y="14506"/>
                          <a:pt x="1792224" y="0"/>
                        </a:cubicBezTo>
                        <a:cubicBezTo>
                          <a:pt x="1975604" y="-14506"/>
                          <a:pt x="2125923" y="3677"/>
                          <a:pt x="2368296" y="0"/>
                        </a:cubicBezTo>
                        <a:cubicBezTo>
                          <a:pt x="2610669" y="-3677"/>
                          <a:pt x="2825109" y="26561"/>
                          <a:pt x="2944368" y="0"/>
                        </a:cubicBezTo>
                        <a:cubicBezTo>
                          <a:pt x="3063627" y="-26561"/>
                          <a:pt x="3353138" y="-4308"/>
                          <a:pt x="3712464" y="0"/>
                        </a:cubicBezTo>
                        <a:cubicBezTo>
                          <a:pt x="4071790" y="4308"/>
                          <a:pt x="4009888" y="23758"/>
                          <a:pt x="4224528" y="0"/>
                        </a:cubicBezTo>
                        <a:cubicBezTo>
                          <a:pt x="4439168" y="-23758"/>
                          <a:pt x="4697605" y="-12830"/>
                          <a:pt x="4992624" y="0"/>
                        </a:cubicBezTo>
                        <a:cubicBezTo>
                          <a:pt x="5287643" y="12830"/>
                          <a:pt x="5398489" y="34515"/>
                          <a:pt x="5760720" y="0"/>
                        </a:cubicBezTo>
                        <a:cubicBezTo>
                          <a:pt x="6122951" y="-34515"/>
                          <a:pt x="6246735" y="28921"/>
                          <a:pt x="6400800" y="0"/>
                        </a:cubicBezTo>
                        <a:cubicBezTo>
                          <a:pt x="6379169" y="250330"/>
                          <a:pt x="6388764" y="374694"/>
                          <a:pt x="6400800" y="532547"/>
                        </a:cubicBezTo>
                        <a:cubicBezTo>
                          <a:pt x="6412836" y="690400"/>
                          <a:pt x="6398280" y="916356"/>
                          <a:pt x="6400800" y="1024128"/>
                        </a:cubicBezTo>
                        <a:cubicBezTo>
                          <a:pt x="6284915" y="1021275"/>
                          <a:pt x="6077492" y="1042253"/>
                          <a:pt x="5952744" y="1024128"/>
                        </a:cubicBezTo>
                        <a:cubicBezTo>
                          <a:pt x="5827996" y="1006003"/>
                          <a:pt x="5563410" y="1037273"/>
                          <a:pt x="5184648" y="1024128"/>
                        </a:cubicBezTo>
                        <a:cubicBezTo>
                          <a:pt x="4805886" y="1010983"/>
                          <a:pt x="4901458" y="1045731"/>
                          <a:pt x="4672584" y="1024128"/>
                        </a:cubicBezTo>
                        <a:cubicBezTo>
                          <a:pt x="4443710" y="1002525"/>
                          <a:pt x="4282734" y="1016145"/>
                          <a:pt x="4032504" y="1024128"/>
                        </a:cubicBezTo>
                        <a:cubicBezTo>
                          <a:pt x="3782274" y="1032111"/>
                          <a:pt x="3608184" y="1005870"/>
                          <a:pt x="3264408" y="1024128"/>
                        </a:cubicBezTo>
                        <a:cubicBezTo>
                          <a:pt x="2920632" y="1042386"/>
                          <a:pt x="2836861" y="997002"/>
                          <a:pt x="2624328" y="1024128"/>
                        </a:cubicBezTo>
                        <a:cubicBezTo>
                          <a:pt x="2411795" y="1051254"/>
                          <a:pt x="2380197" y="1041522"/>
                          <a:pt x="2176272" y="1024128"/>
                        </a:cubicBezTo>
                        <a:cubicBezTo>
                          <a:pt x="1972347" y="1006734"/>
                          <a:pt x="1811281" y="1033774"/>
                          <a:pt x="1664208" y="1024128"/>
                        </a:cubicBezTo>
                        <a:cubicBezTo>
                          <a:pt x="1517135" y="1014482"/>
                          <a:pt x="1095838" y="1045874"/>
                          <a:pt x="896112" y="1024128"/>
                        </a:cubicBezTo>
                        <a:cubicBezTo>
                          <a:pt x="696386" y="1002382"/>
                          <a:pt x="368294" y="1032078"/>
                          <a:pt x="0" y="1024128"/>
                        </a:cubicBezTo>
                        <a:cubicBezTo>
                          <a:pt x="11432" y="882552"/>
                          <a:pt x="17460" y="773110"/>
                          <a:pt x="0" y="532547"/>
                        </a:cubicBezTo>
                        <a:cubicBezTo>
                          <a:pt x="-17460" y="291984"/>
                          <a:pt x="-24626" y="195263"/>
                          <a:pt x="0" y="0"/>
                        </a:cubicBezTo>
                        <a:close/>
                      </a:path>
                    </a:pathLst>
                  </a:custGeom>
                  <ask:type>
                    <ask:lineSketchNone/>
                  </ask:type>
                </ask:lineSketchStyleProps>
              </a:ext>
            </a:extLst>
          </a:ln>
        </p:spPr>
        <p:txBody>
          <a:bodyPr anchor="ctr">
            <a:normAutofit/>
          </a:bodyPr>
          <a:lstStyle>
            <a:lvl1pPr marL="0" indent="0" algn="ctr">
              <a:buNone/>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grpSp>
        <p:nvGrpSpPr>
          <p:cNvPr id="7" name="Group 6">
            <a:extLst>
              <a:ext uri="{FF2B5EF4-FFF2-40B4-BE49-F238E27FC236}">
                <a16:creationId xmlns:a16="http://schemas.microsoft.com/office/drawing/2014/main" id="{8EC484E3-124A-47D6-8B12-3738DF80AF05}"/>
              </a:ext>
              <a:ext uri="{C183D7F6-B498-43B3-948B-1728B52AA6E4}">
                <adec:decorative xmlns:adec="http://schemas.microsoft.com/office/drawing/2017/decorative" val="1"/>
              </a:ext>
            </a:extLst>
          </p:cNvPr>
          <p:cNvGrpSpPr/>
          <p:nvPr userDrawn="1"/>
        </p:nvGrpSpPr>
        <p:grpSpPr>
          <a:xfrm>
            <a:off x="1114753" y="1822294"/>
            <a:ext cx="474784" cy="474784"/>
            <a:chOff x="1503190" y="2206870"/>
            <a:chExt cx="633045" cy="633045"/>
          </a:xfrm>
        </p:grpSpPr>
        <p:cxnSp>
          <p:nvCxnSpPr>
            <p:cNvPr id="8" name="Straight Connector 7">
              <a:extLst>
                <a:ext uri="{FF2B5EF4-FFF2-40B4-BE49-F238E27FC236}">
                  <a16:creationId xmlns:a16="http://schemas.microsoft.com/office/drawing/2014/main" id="{97047BEA-0185-4428-83CD-C2CCF102CDC1}"/>
                </a:ext>
              </a:extLst>
            </p:cNvPr>
            <p:cNvCxnSpPr>
              <a:cxnSpLocks/>
            </p:cNvCxnSpPr>
            <p:nvPr/>
          </p:nvCxnSpPr>
          <p:spPr>
            <a:xfrm flipV="1">
              <a:off x="1553419" y="2206870"/>
              <a:ext cx="0" cy="633045"/>
            </a:xfrm>
            <a:prstGeom prst="line">
              <a:avLst/>
            </a:prstGeom>
            <a:ln w="762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BB4A0406-8E88-4181-A084-F1E09631C2E4}"/>
                </a:ext>
              </a:extLst>
            </p:cNvPr>
            <p:cNvCxnSpPr>
              <a:cxnSpLocks/>
            </p:cNvCxnSpPr>
            <p:nvPr/>
          </p:nvCxnSpPr>
          <p:spPr>
            <a:xfrm rot="5400000" flipV="1">
              <a:off x="1819713" y="1899583"/>
              <a:ext cx="0" cy="633045"/>
            </a:xfrm>
            <a:prstGeom prst="line">
              <a:avLst/>
            </a:prstGeom>
            <a:ln w="76200">
              <a:solidFill>
                <a:schemeClr val="tx2"/>
              </a:solidFill>
            </a:ln>
          </p:spPr>
          <p:style>
            <a:lnRef idx="1">
              <a:schemeClr val="accent2"/>
            </a:lnRef>
            <a:fillRef idx="0">
              <a:schemeClr val="accent2"/>
            </a:fillRef>
            <a:effectRef idx="0">
              <a:schemeClr val="accent2"/>
            </a:effectRef>
            <a:fontRef idx="minor">
              <a:schemeClr val="tx1"/>
            </a:fontRef>
          </p:style>
        </p:cxnSp>
      </p:grpSp>
      <p:grpSp>
        <p:nvGrpSpPr>
          <p:cNvPr id="13" name="Group 12">
            <a:extLst>
              <a:ext uri="{FF2B5EF4-FFF2-40B4-BE49-F238E27FC236}">
                <a16:creationId xmlns:a16="http://schemas.microsoft.com/office/drawing/2014/main" id="{F3A41340-23BB-4726-9CB7-A4F56882D50A}"/>
              </a:ext>
              <a:ext uri="{C183D7F6-B498-43B3-948B-1728B52AA6E4}">
                <adec:decorative xmlns:adec="http://schemas.microsoft.com/office/drawing/2017/decorative" val="1"/>
              </a:ext>
            </a:extLst>
          </p:cNvPr>
          <p:cNvGrpSpPr/>
          <p:nvPr userDrawn="1"/>
        </p:nvGrpSpPr>
        <p:grpSpPr>
          <a:xfrm rot="10800000">
            <a:off x="7547978" y="2846422"/>
            <a:ext cx="474784" cy="474784"/>
            <a:chOff x="1511836" y="2206870"/>
            <a:chExt cx="633045" cy="633045"/>
          </a:xfrm>
        </p:grpSpPr>
        <p:cxnSp>
          <p:nvCxnSpPr>
            <p:cNvPr id="14" name="Straight Connector 13">
              <a:extLst>
                <a:ext uri="{FF2B5EF4-FFF2-40B4-BE49-F238E27FC236}">
                  <a16:creationId xmlns:a16="http://schemas.microsoft.com/office/drawing/2014/main" id="{AA46C6C1-5E6D-4844-89AC-AE75A12818E1}"/>
                </a:ext>
              </a:extLst>
            </p:cNvPr>
            <p:cNvCxnSpPr>
              <a:cxnSpLocks/>
            </p:cNvCxnSpPr>
            <p:nvPr/>
          </p:nvCxnSpPr>
          <p:spPr>
            <a:xfrm flipV="1">
              <a:off x="1561884" y="2206870"/>
              <a:ext cx="0" cy="633045"/>
            </a:xfrm>
            <a:prstGeom prst="line">
              <a:avLst/>
            </a:prstGeom>
            <a:ln w="762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CE3B8023-386E-4231-9B54-4F983B4E81D9}"/>
                </a:ext>
              </a:extLst>
            </p:cNvPr>
            <p:cNvCxnSpPr>
              <a:cxnSpLocks/>
            </p:cNvCxnSpPr>
            <p:nvPr/>
          </p:nvCxnSpPr>
          <p:spPr>
            <a:xfrm rot="5400000" flipV="1">
              <a:off x="1828359" y="1899583"/>
              <a:ext cx="0" cy="633045"/>
            </a:xfrm>
            <a:prstGeom prst="line">
              <a:avLst/>
            </a:prstGeom>
            <a:ln w="76200">
              <a:solidFill>
                <a:schemeClr val="tx2"/>
              </a:solidFill>
            </a:ln>
          </p:spPr>
          <p:style>
            <a:lnRef idx="1">
              <a:schemeClr val="accent2"/>
            </a:lnRef>
            <a:fillRef idx="0">
              <a:schemeClr val="accent2"/>
            </a:fillRef>
            <a:effectRef idx="0">
              <a:schemeClr val="accent2"/>
            </a:effectRef>
            <a:fontRef idx="minor">
              <a:schemeClr val="tx1"/>
            </a:fontRef>
          </p:style>
        </p:cxnSp>
      </p:grpSp>
      <p:sp>
        <p:nvSpPr>
          <p:cNvPr id="12" name="Page Number">
            <a:extLst>
              <a:ext uri="{FF2B5EF4-FFF2-40B4-BE49-F238E27FC236}">
                <a16:creationId xmlns:a16="http://schemas.microsoft.com/office/drawing/2014/main" id="{EE4A65FC-086F-464B-8207-2570400E7A4A}"/>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6" name="WSE logo">
            <a:extLst>
              <a:ext uri="{FF2B5EF4-FFF2-40B4-BE49-F238E27FC236}">
                <a16:creationId xmlns:a16="http://schemas.microsoft.com/office/drawing/2014/main" id="{0B81A465-587E-44B8-B00B-02F8C2007E3E}"/>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369079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Items and Text - Simple">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A9969320-F42D-4BA1-8841-D6ABE618C398}"/>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6" name="Rectangle 25">
            <a:extLst>
              <a:ext uri="{FF2B5EF4-FFF2-40B4-BE49-F238E27FC236}">
                <a16:creationId xmlns:a16="http://schemas.microsoft.com/office/drawing/2014/main" id="{3D29B067-FC08-4D13-A58F-B927560B51D9}"/>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Item 1 Title">
            <a:extLst>
              <a:ext uri="{FF2B5EF4-FFF2-40B4-BE49-F238E27FC236}">
                <a16:creationId xmlns:a16="http://schemas.microsoft.com/office/drawing/2014/main" id="{9034A217-D3D6-4202-8E9F-F36C90A940A2}"/>
              </a:ext>
            </a:extLst>
          </p:cNvPr>
          <p:cNvSpPr>
            <a:spLocks noGrp="1"/>
          </p:cNvSpPr>
          <p:nvPr>
            <p:ph type="body" sz="quarter" idx="21"/>
          </p:nvPr>
        </p:nvSpPr>
        <p:spPr>
          <a:xfrm>
            <a:off x="1676897" y="1416362"/>
            <a:ext cx="6942438" cy="316948"/>
          </a:xfrm>
          <a:prstGeom prst="rect">
            <a:avLst/>
          </a:prstGeom>
        </p:spPr>
        <p:txBody>
          <a:bodyP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5" name="Item 1 Text">
            <a:extLst>
              <a:ext uri="{FF2B5EF4-FFF2-40B4-BE49-F238E27FC236}">
                <a16:creationId xmlns:a16="http://schemas.microsoft.com/office/drawing/2014/main" id="{33BAD677-83D8-40A2-BACC-37416269DE02}"/>
              </a:ext>
            </a:extLst>
          </p:cNvPr>
          <p:cNvSpPr>
            <a:spLocks noGrp="1"/>
          </p:cNvSpPr>
          <p:nvPr>
            <p:ph type="body" sz="quarter" idx="22"/>
          </p:nvPr>
        </p:nvSpPr>
        <p:spPr>
          <a:xfrm>
            <a:off x="1676897" y="1742835"/>
            <a:ext cx="6942438"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7" name="Item 2 Text">
            <a:extLst>
              <a:ext uri="{FF2B5EF4-FFF2-40B4-BE49-F238E27FC236}">
                <a16:creationId xmlns:a16="http://schemas.microsoft.com/office/drawing/2014/main" id="{D1C23B3C-B769-45CD-A360-A8F635A4253A}"/>
              </a:ext>
            </a:extLst>
          </p:cNvPr>
          <p:cNvSpPr>
            <a:spLocks noGrp="1"/>
          </p:cNvSpPr>
          <p:nvPr>
            <p:ph type="body" sz="quarter" idx="24"/>
          </p:nvPr>
        </p:nvSpPr>
        <p:spPr>
          <a:xfrm>
            <a:off x="1676897" y="2788039"/>
            <a:ext cx="6942438"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6" name="Item 2 Title">
            <a:extLst>
              <a:ext uri="{FF2B5EF4-FFF2-40B4-BE49-F238E27FC236}">
                <a16:creationId xmlns:a16="http://schemas.microsoft.com/office/drawing/2014/main" id="{0ADB9006-E953-4BF3-8775-AC491016CA28}"/>
              </a:ext>
            </a:extLst>
          </p:cNvPr>
          <p:cNvSpPr>
            <a:spLocks noGrp="1"/>
          </p:cNvSpPr>
          <p:nvPr>
            <p:ph type="body" sz="quarter" idx="23"/>
          </p:nvPr>
        </p:nvSpPr>
        <p:spPr>
          <a:xfrm>
            <a:off x="1676897" y="2465012"/>
            <a:ext cx="6942438" cy="316948"/>
          </a:xfrm>
          <a:prstGeom prst="rect">
            <a:avLst/>
          </a:prstGeom>
        </p:spPr>
        <p:txBody>
          <a:bodyP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8" name="Item 3 Title">
            <a:extLst>
              <a:ext uri="{FF2B5EF4-FFF2-40B4-BE49-F238E27FC236}">
                <a16:creationId xmlns:a16="http://schemas.microsoft.com/office/drawing/2014/main" id="{9F90BECE-4540-471E-8091-719EC4FA05F7}"/>
              </a:ext>
            </a:extLst>
          </p:cNvPr>
          <p:cNvSpPr>
            <a:spLocks noGrp="1"/>
          </p:cNvSpPr>
          <p:nvPr>
            <p:ph type="body" sz="quarter" idx="25"/>
          </p:nvPr>
        </p:nvSpPr>
        <p:spPr>
          <a:xfrm>
            <a:off x="1676897" y="3513663"/>
            <a:ext cx="6942438" cy="316948"/>
          </a:xfrm>
          <a:prstGeom prst="rect">
            <a:avLst/>
          </a:prstGeom>
        </p:spPr>
        <p:txBody>
          <a:bodyP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9" name="Item 3 Text">
            <a:extLst>
              <a:ext uri="{FF2B5EF4-FFF2-40B4-BE49-F238E27FC236}">
                <a16:creationId xmlns:a16="http://schemas.microsoft.com/office/drawing/2014/main" id="{ED72E041-964B-4181-B257-1EE6C8213AA5}"/>
              </a:ext>
            </a:extLst>
          </p:cNvPr>
          <p:cNvSpPr>
            <a:spLocks noGrp="1"/>
          </p:cNvSpPr>
          <p:nvPr>
            <p:ph type="body" sz="quarter" idx="26"/>
          </p:nvPr>
        </p:nvSpPr>
        <p:spPr>
          <a:xfrm>
            <a:off x="1676897" y="3836691"/>
            <a:ext cx="6942438"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14" name="Page Number">
            <a:extLst>
              <a:ext uri="{FF2B5EF4-FFF2-40B4-BE49-F238E27FC236}">
                <a16:creationId xmlns:a16="http://schemas.microsoft.com/office/drawing/2014/main" id="{FDDCEC8F-2C58-466A-B78D-B21B7AC0B1B6}"/>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5" name="WSE logo">
            <a:extLst>
              <a:ext uri="{FF2B5EF4-FFF2-40B4-BE49-F238E27FC236}">
                <a16:creationId xmlns:a16="http://schemas.microsoft.com/office/drawing/2014/main" id="{53D41192-9C77-467F-9EF0-3D499A0935CD}"/>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9748194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 Items and Tex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FD5D22EA-DA0F-4003-95BD-68EF68F107D8}"/>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6" name="Rectangle 25">
            <a:extLst>
              <a:ext uri="{FF2B5EF4-FFF2-40B4-BE49-F238E27FC236}">
                <a16:creationId xmlns:a16="http://schemas.microsoft.com/office/drawing/2014/main" id="{3D29B067-FC08-4D13-A58F-B927560B51D9}"/>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Item 1 Title">
            <a:extLst>
              <a:ext uri="{FF2B5EF4-FFF2-40B4-BE49-F238E27FC236}">
                <a16:creationId xmlns:a16="http://schemas.microsoft.com/office/drawing/2014/main" id="{9034A217-D3D6-4202-8E9F-F36C90A940A2}"/>
              </a:ext>
            </a:extLst>
          </p:cNvPr>
          <p:cNvSpPr>
            <a:spLocks noGrp="1"/>
          </p:cNvSpPr>
          <p:nvPr>
            <p:ph type="body" sz="quarter" idx="21"/>
          </p:nvPr>
        </p:nvSpPr>
        <p:spPr>
          <a:xfrm>
            <a:off x="1676897" y="1416362"/>
            <a:ext cx="2895103" cy="316948"/>
          </a:xfrm>
          <a:prstGeom prst="rect">
            <a:avLst/>
          </a:prstGeom>
        </p:spPr>
        <p:txBody>
          <a:bodyP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5" name="Item 1 Text">
            <a:extLst>
              <a:ext uri="{FF2B5EF4-FFF2-40B4-BE49-F238E27FC236}">
                <a16:creationId xmlns:a16="http://schemas.microsoft.com/office/drawing/2014/main" id="{33BAD677-83D8-40A2-BACC-37416269DE02}"/>
              </a:ext>
            </a:extLst>
          </p:cNvPr>
          <p:cNvSpPr>
            <a:spLocks noGrp="1"/>
          </p:cNvSpPr>
          <p:nvPr>
            <p:ph type="body" sz="quarter" idx="22"/>
          </p:nvPr>
        </p:nvSpPr>
        <p:spPr>
          <a:xfrm>
            <a:off x="1676897" y="1742835"/>
            <a:ext cx="2895103"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6" name="Item 2 Title">
            <a:extLst>
              <a:ext uri="{FF2B5EF4-FFF2-40B4-BE49-F238E27FC236}">
                <a16:creationId xmlns:a16="http://schemas.microsoft.com/office/drawing/2014/main" id="{0ADB9006-E953-4BF3-8775-AC491016CA28}"/>
              </a:ext>
            </a:extLst>
          </p:cNvPr>
          <p:cNvSpPr>
            <a:spLocks noGrp="1"/>
          </p:cNvSpPr>
          <p:nvPr>
            <p:ph type="body" sz="quarter" idx="23"/>
          </p:nvPr>
        </p:nvSpPr>
        <p:spPr>
          <a:xfrm>
            <a:off x="1676897" y="2465012"/>
            <a:ext cx="2895103" cy="316948"/>
          </a:xfrm>
          <a:prstGeom prst="rect">
            <a:avLst/>
          </a:prstGeom>
        </p:spPr>
        <p:txBody>
          <a:bodyP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7" name="Item 2 Text">
            <a:extLst>
              <a:ext uri="{FF2B5EF4-FFF2-40B4-BE49-F238E27FC236}">
                <a16:creationId xmlns:a16="http://schemas.microsoft.com/office/drawing/2014/main" id="{D1C23B3C-B769-45CD-A360-A8F635A4253A}"/>
              </a:ext>
            </a:extLst>
          </p:cNvPr>
          <p:cNvSpPr>
            <a:spLocks noGrp="1"/>
          </p:cNvSpPr>
          <p:nvPr>
            <p:ph type="body" sz="quarter" idx="24"/>
          </p:nvPr>
        </p:nvSpPr>
        <p:spPr>
          <a:xfrm>
            <a:off x="1676897" y="2801009"/>
            <a:ext cx="2895103"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8" name="ITem 3 Title">
            <a:extLst>
              <a:ext uri="{FF2B5EF4-FFF2-40B4-BE49-F238E27FC236}">
                <a16:creationId xmlns:a16="http://schemas.microsoft.com/office/drawing/2014/main" id="{9F90BECE-4540-471E-8091-719EC4FA05F7}"/>
              </a:ext>
            </a:extLst>
          </p:cNvPr>
          <p:cNvSpPr>
            <a:spLocks noGrp="1"/>
          </p:cNvSpPr>
          <p:nvPr>
            <p:ph type="body" sz="quarter" idx="25"/>
          </p:nvPr>
        </p:nvSpPr>
        <p:spPr>
          <a:xfrm>
            <a:off x="1676897" y="3513663"/>
            <a:ext cx="2895103" cy="316948"/>
          </a:xfrm>
          <a:prstGeom prst="rect">
            <a:avLst/>
          </a:prstGeom>
        </p:spPr>
        <p:txBody>
          <a:bodyP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9" name="Item 3 Text">
            <a:extLst>
              <a:ext uri="{FF2B5EF4-FFF2-40B4-BE49-F238E27FC236}">
                <a16:creationId xmlns:a16="http://schemas.microsoft.com/office/drawing/2014/main" id="{ED72E041-964B-4181-B257-1EE6C8213AA5}"/>
              </a:ext>
            </a:extLst>
          </p:cNvPr>
          <p:cNvSpPr>
            <a:spLocks noGrp="1"/>
          </p:cNvSpPr>
          <p:nvPr>
            <p:ph type="body" sz="quarter" idx="26"/>
          </p:nvPr>
        </p:nvSpPr>
        <p:spPr>
          <a:xfrm>
            <a:off x="1676897" y="3849661"/>
            <a:ext cx="2895103"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0" name="Item 4 Title">
            <a:extLst>
              <a:ext uri="{FF2B5EF4-FFF2-40B4-BE49-F238E27FC236}">
                <a16:creationId xmlns:a16="http://schemas.microsoft.com/office/drawing/2014/main" id="{6C648141-3B1A-4A5B-A08A-B937DA82B379}"/>
              </a:ext>
            </a:extLst>
          </p:cNvPr>
          <p:cNvSpPr>
            <a:spLocks noGrp="1"/>
          </p:cNvSpPr>
          <p:nvPr>
            <p:ph type="body" sz="quarter" idx="27"/>
          </p:nvPr>
        </p:nvSpPr>
        <p:spPr>
          <a:xfrm>
            <a:off x="5724232" y="1416361"/>
            <a:ext cx="2895103" cy="316948"/>
          </a:xfrm>
          <a:prstGeom prst="rect">
            <a:avLst/>
          </a:prstGeom>
        </p:spPr>
        <p:txBody>
          <a:bodyP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1" name="Item 4 Text">
            <a:extLst>
              <a:ext uri="{FF2B5EF4-FFF2-40B4-BE49-F238E27FC236}">
                <a16:creationId xmlns:a16="http://schemas.microsoft.com/office/drawing/2014/main" id="{A46F24BA-C9D1-4501-95F5-C0354BAA510C}"/>
              </a:ext>
            </a:extLst>
          </p:cNvPr>
          <p:cNvSpPr>
            <a:spLocks noGrp="1"/>
          </p:cNvSpPr>
          <p:nvPr>
            <p:ph type="body" sz="quarter" idx="28"/>
          </p:nvPr>
        </p:nvSpPr>
        <p:spPr>
          <a:xfrm>
            <a:off x="5724232" y="1742834"/>
            <a:ext cx="2895103" cy="548544"/>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2" name="Item 5 Title">
            <a:extLst>
              <a:ext uri="{FF2B5EF4-FFF2-40B4-BE49-F238E27FC236}">
                <a16:creationId xmlns:a16="http://schemas.microsoft.com/office/drawing/2014/main" id="{199E24F4-ADFC-407D-A87C-57876863862E}"/>
              </a:ext>
            </a:extLst>
          </p:cNvPr>
          <p:cNvSpPr>
            <a:spLocks noGrp="1"/>
          </p:cNvSpPr>
          <p:nvPr>
            <p:ph type="body" sz="quarter" idx="29"/>
          </p:nvPr>
        </p:nvSpPr>
        <p:spPr>
          <a:xfrm>
            <a:off x="5724232" y="2465011"/>
            <a:ext cx="2895103" cy="316948"/>
          </a:xfrm>
          <a:prstGeom prst="rect">
            <a:avLst/>
          </a:prstGeom>
        </p:spPr>
        <p:txBody>
          <a:bodyP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3" name="Item 5 Text">
            <a:extLst>
              <a:ext uri="{FF2B5EF4-FFF2-40B4-BE49-F238E27FC236}">
                <a16:creationId xmlns:a16="http://schemas.microsoft.com/office/drawing/2014/main" id="{06BC9547-5CA5-4871-A52E-478C55785DAA}"/>
              </a:ext>
            </a:extLst>
          </p:cNvPr>
          <p:cNvSpPr>
            <a:spLocks noGrp="1"/>
          </p:cNvSpPr>
          <p:nvPr>
            <p:ph type="body" sz="quarter" idx="30"/>
          </p:nvPr>
        </p:nvSpPr>
        <p:spPr>
          <a:xfrm>
            <a:off x="5724232" y="2801009"/>
            <a:ext cx="2895103"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4" name="Item 6 Title">
            <a:extLst>
              <a:ext uri="{FF2B5EF4-FFF2-40B4-BE49-F238E27FC236}">
                <a16:creationId xmlns:a16="http://schemas.microsoft.com/office/drawing/2014/main" id="{64F76CE0-35A5-4304-920D-2B9471C0FBDC}"/>
              </a:ext>
            </a:extLst>
          </p:cNvPr>
          <p:cNvSpPr>
            <a:spLocks noGrp="1"/>
          </p:cNvSpPr>
          <p:nvPr>
            <p:ph type="body" sz="quarter" idx="31"/>
          </p:nvPr>
        </p:nvSpPr>
        <p:spPr>
          <a:xfrm>
            <a:off x="5724232" y="3518014"/>
            <a:ext cx="2895103" cy="316948"/>
          </a:xfrm>
          <a:prstGeom prst="rect">
            <a:avLst/>
          </a:prstGeom>
        </p:spPr>
        <p:txBody>
          <a:bodyP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5" name="Item 6 Text">
            <a:extLst>
              <a:ext uri="{FF2B5EF4-FFF2-40B4-BE49-F238E27FC236}">
                <a16:creationId xmlns:a16="http://schemas.microsoft.com/office/drawing/2014/main" id="{DD69F438-DA31-4E08-BF66-576904C0656C}"/>
              </a:ext>
            </a:extLst>
          </p:cNvPr>
          <p:cNvSpPr>
            <a:spLocks noGrp="1"/>
          </p:cNvSpPr>
          <p:nvPr>
            <p:ph type="body" sz="quarter" idx="32"/>
          </p:nvPr>
        </p:nvSpPr>
        <p:spPr>
          <a:xfrm>
            <a:off x="5724232" y="3844485"/>
            <a:ext cx="2895103"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20" name="Page Number">
            <a:extLst>
              <a:ext uri="{FF2B5EF4-FFF2-40B4-BE49-F238E27FC236}">
                <a16:creationId xmlns:a16="http://schemas.microsoft.com/office/drawing/2014/main" id="{9F557C48-BE62-4248-9796-19772B87DE87}"/>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21" name="WSE logo">
            <a:extLst>
              <a:ext uri="{FF2B5EF4-FFF2-40B4-BE49-F238E27FC236}">
                <a16:creationId xmlns:a16="http://schemas.microsoft.com/office/drawing/2014/main" id="{6CB826C5-83CA-46C3-BD25-55E75A1EF0C1}"/>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98204218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7"/>
          <p:cNvSpPr txBox="1">
            <a:spLocks noGrp="1"/>
          </p:cNvSpPr>
          <p:nvPr>
            <p:ph type="body" idx="2"/>
          </p:nvPr>
        </p:nvSpPr>
        <p:spPr>
          <a:xfrm>
            <a:off x="16955" y="4695967"/>
            <a:ext cx="3155100" cy="453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Items and Text - Numbers">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AA35A02-5774-42F0-A1FA-B29AFC5020FF}"/>
              </a:ext>
            </a:extLst>
          </p:cNvPr>
          <p:cNvSpPr>
            <a:spLocks noGrp="1"/>
          </p:cNvSpPr>
          <p:nvPr>
            <p:ph type="title" hasCustomPrompt="1"/>
          </p:nvPr>
        </p:nvSpPr>
        <p:spPr>
          <a:xfrm>
            <a:off x="533919" y="107117"/>
            <a:ext cx="8085415" cy="857543"/>
          </a:xfrm>
          <a:prstGeom prst="rect">
            <a:avLst/>
          </a:prstGeom>
        </p:spPr>
        <p:txBody>
          <a:bodyPr anchor="b"/>
          <a:lstStyle>
            <a:lvl1pPr>
              <a:defRPr sz="3000" b="1">
                <a:solidFill>
                  <a:schemeClr val="tx2"/>
                </a:solidFill>
              </a:defRPr>
            </a:lvl1pPr>
          </a:lstStyle>
          <a:p>
            <a:r>
              <a:rPr lang="en-US" dirty="0"/>
              <a:t>Click to add title</a:t>
            </a:r>
          </a:p>
        </p:txBody>
      </p:sp>
      <p:sp>
        <p:nvSpPr>
          <p:cNvPr id="22" name="Rectangle 21">
            <a:extLst>
              <a:ext uri="{FF2B5EF4-FFF2-40B4-BE49-F238E27FC236}">
                <a16:creationId xmlns:a16="http://schemas.microsoft.com/office/drawing/2014/main" id="{61234D5D-7B7D-4750-82D4-FEA47688D828}"/>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Item 1">
            <a:extLst>
              <a:ext uri="{FF2B5EF4-FFF2-40B4-BE49-F238E27FC236}">
                <a16:creationId xmlns:a16="http://schemas.microsoft.com/office/drawing/2014/main" id="{671CE112-5F0A-401E-B99E-912F29D882ED}"/>
              </a:ext>
            </a:extLst>
          </p:cNvPr>
          <p:cNvSpPr>
            <a:spLocks noGrp="1"/>
          </p:cNvSpPr>
          <p:nvPr>
            <p:ph type="body" sz="quarter" idx="15" hasCustomPrompt="1"/>
          </p:nvPr>
        </p:nvSpPr>
        <p:spPr>
          <a:xfrm>
            <a:off x="536331" y="1411274"/>
            <a:ext cx="778180" cy="509105"/>
          </a:xfrm>
          <a:prstGeom prst="rect">
            <a:avLst/>
          </a:prstGeom>
        </p:spPr>
        <p:txBody>
          <a:bodyPr anchor="ctr">
            <a:noAutofit/>
          </a:bodyPr>
          <a:lstStyle>
            <a:lvl1pPr marL="0" indent="0" algn="ctr">
              <a:buNone/>
              <a:defRPr sz="30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3" name="Item 1 Title">
            <a:extLst>
              <a:ext uri="{FF2B5EF4-FFF2-40B4-BE49-F238E27FC236}">
                <a16:creationId xmlns:a16="http://schemas.microsoft.com/office/drawing/2014/main" id="{564750F6-2603-4368-BB0A-EA5F9650E23E}"/>
              </a:ext>
            </a:extLst>
          </p:cNvPr>
          <p:cNvSpPr>
            <a:spLocks noGrp="1"/>
          </p:cNvSpPr>
          <p:nvPr>
            <p:ph type="body" sz="quarter" idx="21" hasCustomPrompt="1"/>
          </p:nvPr>
        </p:nvSpPr>
        <p:spPr>
          <a:xfrm>
            <a:off x="1454034" y="1411274"/>
            <a:ext cx="2670292" cy="509105"/>
          </a:xfrm>
          <a:prstGeom prst="rect">
            <a:avLst/>
          </a:prstGeom>
        </p:spPr>
        <p:txBody>
          <a:bodyPr anchor="ct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title</a:t>
            </a:r>
          </a:p>
        </p:txBody>
      </p:sp>
      <p:sp>
        <p:nvSpPr>
          <p:cNvPr id="49" name="Item 1 Text">
            <a:extLst>
              <a:ext uri="{FF2B5EF4-FFF2-40B4-BE49-F238E27FC236}">
                <a16:creationId xmlns:a16="http://schemas.microsoft.com/office/drawing/2014/main" id="{BEC0F934-9D51-44E6-A53D-A571EEE44F9B}"/>
              </a:ext>
            </a:extLst>
          </p:cNvPr>
          <p:cNvSpPr>
            <a:spLocks noGrp="1"/>
          </p:cNvSpPr>
          <p:nvPr>
            <p:ph type="body" sz="quarter" idx="22" hasCustomPrompt="1"/>
          </p:nvPr>
        </p:nvSpPr>
        <p:spPr>
          <a:xfrm>
            <a:off x="536331" y="2244604"/>
            <a:ext cx="3587995" cy="2317872"/>
          </a:xfrm>
          <a:prstGeom prst="rect">
            <a:avLst/>
          </a:prstGeom>
        </p:spPr>
        <p:txBody>
          <a:bodyPr>
            <a:noAutofit/>
          </a:bodyPr>
          <a:lstStyle>
            <a:lvl1pPr marL="227013" indent="-227013" algn="l">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55" name="Item 2">
            <a:extLst>
              <a:ext uri="{FF2B5EF4-FFF2-40B4-BE49-F238E27FC236}">
                <a16:creationId xmlns:a16="http://schemas.microsoft.com/office/drawing/2014/main" id="{2DF5513A-26DB-4BCC-B646-BCE427C05D62}"/>
              </a:ext>
            </a:extLst>
          </p:cNvPr>
          <p:cNvSpPr>
            <a:spLocks noGrp="1"/>
          </p:cNvSpPr>
          <p:nvPr>
            <p:ph type="body" sz="quarter" idx="26" hasCustomPrompt="1"/>
          </p:nvPr>
        </p:nvSpPr>
        <p:spPr>
          <a:xfrm>
            <a:off x="5019675" y="1407603"/>
            <a:ext cx="778180" cy="509105"/>
          </a:xfrm>
          <a:prstGeom prst="rect">
            <a:avLst/>
          </a:prstGeom>
        </p:spPr>
        <p:txBody>
          <a:bodyPr anchor="ctr">
            <a:noAutofit/>
          </a:bodyPr>
          <a:lstStyle>
            <a:lvl1pPr marL="0" indent="0" algn="ctr">
              <a:buNone/>
              <a:defRPr sz="30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6" name="Item 2 Title">
            <a:extLst>
              <a:ext uri="{FF2B5EF4-FFF2-40B4-BE49-F238E27FC236}">
                <a16:creationId xmlns:a16="http://schemas.microsoft.com/office/drawing/2014/main" id="{775C0911-DC78-438D-982E-EE27D2BE8237}"/>
              </a:ext>
            </a:extLst>
          </p:cNvPr>
          <p:cNvSpPr>
            <a:spLocks noGrp="1"/>
          </p:cNvSpPr>
          <p:nvPr>
            <p:ph type="body" sz="quarter" idx="27" hasCustomPrompt="1"/>
          </p:nvPr>
        </p:nvSpPr>
        <p:spPr>
          <a:xfrm>
            <a:off x="5943601" y="1411274"/>
            <a:ext cx="2664068" cy="509105"/>
          </a:xfrm>
          <a:prstGeom prst="rect">
            <a:avLst/>
          </a:prstGeom>
        </p:spPr>
        <p:txBody>
          <a:bodyPr anchor="ct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title</a:t>
            </a:r>
          </a:p>
        </p:txBody>
      </p:sp>
      <p:sp>
        <p:nvSpPr>
          <p:cNvPr id="50" name="Item 2 Text">
            <a:extLst>
              <a:ext uri="{FF2B5EF4-FFF2-40B4-BE49-F238E27FC236}">
                <a16:creationId xmlns:a16="http://schemas.microsoft.com/office/drawing/2014/main" id="{98E448A1-8C8C-453C-90F9-C66DB75DCF34}"/>
              </a:ext>
            </a:extLst>
          </p:cNvPr>
          <p:cNvSpPr>
            <a:spLocks noGrp="1"/>
          </p:cNvSpPr>
          <p:nvPr>
            <p:ph type="body" sz="quarter" idx="23" hasCustomPrompt="1"/>
          </p:nvPr>
        </p:nvSpPr>
        <p:spPr>
          <a:xfrm>
            <a:off x="5019675" y="2244604"/>
            <a:ext cx="3587995" cy="2317872"/>
          </a:xfrm>
          <a:prstGeom prst="rect">
            <a:avLst/>
          </a:prstGeom>
        </p:spPr>
        <p:txBody>
          <a:bodyPr>
            <a:noAutofit/>
          </a:bodyPr>
          <a:lstStyle>
            <a:lvl1pPr marL="227013" indent="-227013" algn="l">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13" name="Page Number">
            <a:extLst>
              <a:ext uri="{FF2B5EF4-FFF2-40B4-BE49-F238E27FC236}">
                <a16:creationId xmlns:a16="http://schemas.microsoft.com/office/drawing/2014/main" id="{5C874A4D-437B-47FA-9801-0B5730C4AFA2}"/>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5" name="WSE logo">
            <a:extLst>
              <a:ext uri="{FF2B5EF4-FFF2-40B4-BE49-F238E27FC236}">
                <a16:creationId xmlns:a16="http://schemas.microsoft.com/office/drawing/2014/main" id="{20DC7941-9718-4A82-83B9-1DDFA28D55AE}"/>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792098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Items and Text - Numbers">
    <p:spTree>
      <p:nvGrpSpPr>
        <p:cNvPr id="1" name=""/>
        <p:cNvGrpSpPr/>
        <p:nvPr/>
      </p:nvGrpSpPr>
      <p:grpSpPr>
        <a:xfrm>
          <a:off x="0" y="0"/>
          <a:ext cx="0" cy="0"/>
          <a:chOff x="0" y="0"/>
          <a:chExt cx="0" cy="0"/>
        </a:xfrm>
      </p:grpSpPr>
      <p:sp>
        <p:nvSpPr>
          <p:cNvPr id="15" name="Title">
            <a:extLst>
              <a:ext uri="{FF2B5EF4-FFF2-40B4-BE49-F238E27FC236}">
                <a16:creationId xmlns:a16="http://schemas.microsoft.com/office/drawing/2014/main" id="{295453A6-EC5B-4B81-81A5-76D3459C4266}"/>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2" name="Rectangle 21">
            <a:extLst>
              <a:ext uri="{FF2B5EF4-FFF2-40B4-BE49-F238E27FC236}">
                <a16:creationId xmlns:a16="http://schemas.microsoft.com/office/drawing/2014/main" id="{61234D5D-7B7D-4750-82D4-FEA47688D828}"/>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Item 1">
            <a:extLst>
              <a:ext uri="{FF2B5EF4-FFF2-40B4-BE49-F238E27FC236}">
                <a16:creationId xmlns:a16="http://schemas.microsoft.com/office/drawing/2014/main" id="{671CE112-5F0A-401E-B99E-912F29D882ED}"/>
              </a:ext>
            </a:extLst>
          </p:cNvPr>
          <p:cNvSpPr>
            <a:spLocks noGrp="1"/>
          </p:cNvSpPr>
          <p:nvPr>
            <p:ph type="body" sz="quarter" idx="15" hasCustomPrompt="1"/>
          </p:nvPr>
        </p:nvSpPr>
        <p:spPr>
          <a:xfrm>
            <a:off x="536331" y="1411274"/>
            <a:ext cx="778180" cy="509105"/>
          </a:xfrm>
          <a:prstGeom prst="rect">
            <a:avLst/>
          </a:prstGeom>
        </p:spPr>
        <p:txBody>
          <a:bodyPr anchor="ctr">
            <a:noAutofit/>
          </a:bodyPr>
          <a:lstStyle>
            <a:lvl1pPr marL="0" indent="0" algn="ctr">
              <a:buNone/>
              <a:defRPr sz="30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3" name="Item 1 Title">
            <a:extLst>
              <a:ext uri="{FF2B5EF4-FFF2-40B4-BE49-F238E27FC236}">
                <a16:creationId xmlns:a16="http://schemas.microsoft.com/office/drawing/2014/main" id="{564750F6-2603-4368-BB0A-EA5F9650E23E}"/>
              </a:ext>
            </a:extLst>
          </p:cNvPr>
          <p:cNvSpPr>
            <a:spLocks noGrp="1"/>
          </p:cNvSpPr>
          <p:nvPr>
            <p:ph type="body" sz="quarter" idx="21" hasCustomPrompt="1"/>
          </p:nvPr>
        </p:nvSpPr>
        <p:spPr>
          <a:xfrm>
            <a:off x="1454034" y="1411274"/>
            <a:ext cx="1580401" cy="509105"/>
          </a:xfrm>
          <a:prstGeom prst="rect">
            <a:avLst/>
          </a:prstGeom>
        </p:spPr>
        <p:txBody>
          <a:bodyPr anchor="ct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title</a:t>
            </a:r>
          </a:p>
        </p:txBody>
      </p:sp>
      <p:sp>
        <p:nvSpPr>
          <p:cNvPr id="49" name="Item 1 Text">
            <a:extLst>
              <a:ext uri="{FF2B5EF4-FFF2-40B4-BE49-F238E27FC236}">
                <a16:creationId xmlns:a16="http://schemas.microsoft.com/office/drawing/2014/main" id="{BEC0F934-9D51-44E6-A53D-A571EEE44F9B}"/>
              </a:ext>
            </a:extLst>
          </p:cNvPr>
          <p:cNvSpPr>
            <a:spLocks noGrp="1"/>
          </p:cNvSpPr>
          <p:nvPr>
            <p:ph type="body" sz="quarter" idx="22" hasCustomPrompt="1"/>
          </p:nvPr>
        </p:nvSpPr>
        <p:spPr>
          <a:xfrm>
            <a:off x="536331" y="2244604"/>
            <a:ext cx="2498103" cy="2317872"/>
          </a:xfrm>
          <a:prstGeom prst="rect">
            <a:avLst/>
          </a:prstGeom>
        </p:spPr>
        <p:txBody>
          <a:bodyPr>
            <a:noAutofit/>
          </a:bodyPr>
          <a:lstStyle>
            <a:lvl1pPr marL="227013" indent="-227013" algn="l">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55" name="Item 2">
            <a:extLst>
              <a:ext uri="{FF2B5EF4-FFF2-40B4-BE49-F238E27FC236}">
                <a16:creationId xmlns:a16="http://schemas.microsoft.com/office/drawing/2014/main" id="{2DF5513A-26DB-4BCC-B646-BCE427C05D62}"/>
              </a:ext>
            </a:extLst>
          </p:cNvPr>
          <p:cNvSpPr>
            <a:spLocks noGrp="1"/>
          </p:cNvSpPr>
          <p:nvPr>
            <p:ph type="body" sz="quarter" idx="26" hasCustomPrompt="1"/>
          </p:nvPr>
        </p:nvSpPr>
        <p:spPr>
          <a:xfrm>
            <a:off x="3322948" y="1411274"/>
            <a:ext cx="778180" cy="509105"/>
          </a:xfrm>
          <a:prstGeom prst="rect">
            <a:avLst/>
          </a:prstGeom>
        </p:spPr>
        <p:txBody>
          <a:bodyPr anchor="ctr">
            <a:noAutofit/>
          </a:bodyPr>
          <a:lstStyle>
            <a:lvl1pPr marL="0" indent="0" algn="ctr">
              <a:buNone/>
              <a:defRPr sz="30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6" name="Item 2 Title">
            <a:extLst>
              <a:ext uri="{FF2B5EF4-FFF2-40B4-BE49-F238E27FC236}">
                <a16:creationId xmlns:a16="http://schemas.microsoft.com/office/drawing/2014/main" id="{775C0911-DC78-438D-982E-EE27D2BE8237}"/>
              </a:ext>
            </a:extLst>
          </p:cNvPr>
          <p:cNvSpPr>
            <a:spLocks noGrp="1"/>
          </p:cNvSpPr>
          <p:nvPr>
            <p:ph type="body" sz="quarter" idx="27" hasCustomPrompt="1"/>
          </p:nvPr>
        </p:nvSpPr>
        <p:spPr>
          <a:xfrm>
            <a:off x="4240650" y="1411274"/>
            <a:ext cx="1580401" cy="509105"/>
          </a:xfrm>
          <a:prstGeom prst="rect">
            <a:avLst/>
          </a:prstGeom>
        </p:spPr>
        <p:txBody>
          <a:bodyPr anchor="ct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title</a:t>
            </a:r>
          </a:p>
        </p:txBody>
      </p:sp>
      <p:sp>
        <p:nvSpPr>
          <p:cNvPr id="50" name="Item 2 Text">
            <a:extLst>
              <a:ext uri="{FF2B5EF4-FFF2-40B4-BE49-F238E27FC236}">
                <a16:creationId xmlns:a16="http://schemas.microsoft.com/office/drawing/2014/main" id="{98E448A1-8C8C-453C-90F9-C66DB75DCF34}"/>
              </a:ext>
            </a:extLst>
          </p:cNvPr>
          <p:cNvSpPr>
            <a:spLocks noGrp="1"/>
          </p:cNvSpPr>
          <p:nvPr>
            <p:ph type="body" sz="quarter" idx="23" hasCustomPrompt="1"/>
          </p:nvPr>
        </p:nvSpPr>
        <p:spPr>
          <a:xfrm>
            <a:off x="3322948" y="2244604"/>
            <a:ext cx="2498103" cy="2317872"/>
          </a:xfrm>
          <a:prstGeom prst="rect">
            <a:avLst/>
          </a:prstGeom>
        </p:spPr>
        <p:txBody>
          <a:bodyPr>
            <a:noAutofit/>
          </a:bodyPr>
          <a:lstStyle>
            <a:lvl1pPr marL="227013" indent="-227013" algn="l">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58" name="Item 3">
            <a:extLst>
              <a:ext uri="{FF2B5EF4-FFF2-40B4-BE49-F238E27FC236}">
                <a16:creationId xmlns:a16="http://schemas.microsoft.com/office/drawing/2014/main" id="{D26DFFB9-1EEE-4955-8A60-F1A0795C397B}"/>
              </a:ext>
            </a:extLst>
          </p:cNvPr>
          <p:cNvSpPr>
            <a:spLocks noGrp="1"/>
          </p:cNvSpPr>
          <p:nvPr>
            <p:ph type="body" sz="quarter" idx="29" hasCustomPrompt="1"/>
          </p:nvPr>
        </p:nvSpPr>
        <p:spPr>
          <a:xfrm>
            <a:off x="6109566" y="1411274"/>
            <a:ext cx="778180" cy="509105"/>
          </a:xfrm>
          <a:prstGeom prst="rect">
            <a:avLst/>
          </a:prstGeom>
        </p:spPr>
        <p:txBody>
          <a:bodyPr anchor="ctr">
            <a:noAutofit/>
          </a:bodyPr>
          <a:lstStyle>
            <a:lvl1pPr marL="0" indent="0" algn="ctr">
              <a:buNone/>
              <a:defRPr sz="30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9" name="Item 3 Title">
            <a:extLst>
              <a:ext uri="{FF2B5EF4-FFF2-40B4-BE49-F238E27FC236}">
                <a16:creationId xmlns:a16="http://schemas.microsoft.com/office/drawing/2014/main" id="{6B8167EF-94E2-4549-81E1-E9702B15C161}"/>
              </a:ext>
            </a:extLst>
          </p:cNvPr>
          <p:cNvSpPr>
            <a:spLocks noGrp="1"/>
          </p:cNvSpPr>
          <p:nvPr>
            <p:ph type="body" sz="quarter" idx="30" hasCustomPrompt="1"/>
          </p:nvPr>
        </p:nvSpPr>
        <p:spPr>
          <a:xfrm>
            <a:off x="7027269" y="1411274"/>
            <a:ext cx="1580401" cy="509105"/>
          </a:xfrm>
          <a:prstGeom prst="rect">
            <a:avLst/>
          </a:prstGeom>
        </p:spPr>
        <p:txBody>
          <a:bodyPr anchor="ct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title</a:t>
            </a:r>
          </a:p>
        </p:txBody>
      </p:sp>
      <p:sp>
        <p:nvSpPr>
          <p:cNvPr id="51" name="Item 3 Text">
            <a:extLst>
              <a:ext uri="{FF2B5EF4-FFF2-40B4-BE49-F238E27FC236}">
                <a16:creationId xmlns:a16="http://schemas.microsoft.com/office/drawing/2014/main" id="{475581DD-A85C-4AC1-BF7D-FCB7CF083663}"/>
              </a:ext>
            </a:extLst>
          </p:cNvPr>
          <p:cNvSpPr>
            <a:spLocks noGrp="1"/>
          </p:cNvSpPr>
          <p:nvPr>
            <p:ph type="body" sz="quarter" idx="24" hasCustomPrompt="1"/>
          </p:nvPr>
        </p:nvSpPr>
        <p:spPr>
          <a:xfrm>
            <a:off x="6109566" y="2244604"/>
            <a:ext cx="2498103" cy="2317872"/>
          </a:xfrm>
          <a:prstGeom prst="rect">
            <a:avLst/>
          </a:prstGeom>
        </p:spPr>
        <p:txBody>
          <a:bodyPr>
            <a:noAutofit/>
          </a:bodyPr>
          <a:lstStyle>
            <a:lvl1pPr marL="227013" indent="-227013" algn="l">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17" name="Page Number">
            <a:extLst>
              <a:ext uri="{FF2B5EF4-FFF2-40B4-BE49-F238E27FC236}">
                <a16:creationId xmlns:a16="http://schemas.microsoft.com/office/drawing/2014/main" id="{D23960BB-6DCC-47C0-8EE1-1415CC30BBA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8" name="WSE logo">
            <a:extLst>
              <a:ext uri="{FF2B5EF4-FFF2-40B4-BE49-F238E27FC236}">
                <a16:creationId xmlns:a16="http://schemas.microsoft.com/office/drawing/2014/main" id="{80F1C36A-58C0-4A77-B709-5E152A98E618}"/>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9872466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Items and Text - Simple">
    <p:spTree>
      <p:nvGrpSpPr>
        <p:cNvPr id="1" name=""/>
        <p:cNvGrpSpPr/>
        <p:nvPr/>
      </p:nvGrpSpPr>
      <p:grpSpPr>
        <a:xfrm>
          <a:off x="0" y="0"/>
          <a:ext cx="0" cy="0"/>
          <a:chOff x="0" y="0"/>
          <a:chExt cx="0" cy="0"/>
        </a:xfrm>
      </p:grpSpPr>
      <p:sp>
        <p:nvSpPr>
          <p:cNvPr id="17" name="Title">
            <a:extLst>
              <a:ext uri="{FF2B5EF4-FFF2-40B4-BE49-F238E27FC236}">
                <a16:creationId xmlns:a16="http://schemas.microsoft.com/office/drawing/2014/main" id="{562DE9AC-3143-4C46-8BEE-302ABA5A6509}"/>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5" name="Rectangle 14">
            <a:extLst>
              <a:ext uri="{FF2B5EF4-FFF2-40B4-BE49-F238E27FC236}">
                <a16:creationId xmlns:a16="http://schemas.microsoft.com/office/drawing/2014/main" id="{157C6571-A67F-444A-A354-24A6AEAAE84E}"/>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Item 1 Title">
            <a:extLst>
              <a:ext uri="{FF2B5EF4-FFF2-40B4-BE49-F238E27FC236}">
                <a16:creationId xmlns:a16="http://schemas.microsoft.com/office/drawing/2014/main" id="{828417AB-2C14-404F-8453-77B0EEB01EE9}"/>
              </a:ext>
            </a:extLst>
          </p:cNvPr>
          <p:cNvSpPr>
            <a:spLocks noGrp="1"/>
          </p:cNvSpPr>
          <p:nvPr>
            <p:ph type="body" sz="quarter" idx="21" hasCustomPrompt="1"/>
          </p:nvPr>
        </p:nvSpPr>
        <p:spPr>
          <a:xfrm>
            <a:off x="536330" y="1463046"/>
            <a:ext cx="1817849" cy="269978"/>
          </a:xfrm>
          <a:prstGeom prst="rect">
            <a:avLst/>
          </a:prstGeom>
        </p:spPr>
        <p:txBody>
          <a:bodyPr>
            <a:noAutofit/>
          </a:bodyPr>
          <a:lstStyle>
            <a:lvl1pPr marL="0" indent="0" algn="ctr">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Title Here</a:t>
            </a:r>
          </a:p>
        </p:txBody>
      </p:sp>
      <p:sp>
        <p:nvSpPr>
          <p:cNvPr id="53" name="Item 1 Text">
            <a:extLst>
              <a:ext uri="{FF2B5EF4-FFF2-40B4-BE49-F238E27FC236}">
                <a16:creationId xmlns:a16="http://schemas.microsoft.com/office/drawing/2014/main" id="{5EF51092-4CA9-4A33-86C8-1C731C02A14F}"/>
              </a:ext>
            </a:extLst>
          </p:cNvPr>
          <p:cNvSpPr>
            <a:spLocks noGrp="1"/>
          </p:cNvSpPr>
          <p:nvPr>
            <p:ph type="body" sz="quarter" idx="22" hasCustomPrompt="1"/>
          </p:nvPr>
        </p:nvSpPr>
        <p:spPr>
          <a:xfrm>
            <a:off x="536330" y="1947761"/>
            <a:ext cx="1817849" cy="2582141"/>
          </a:xfrm>
          <a:prstGeom prst="rect">
            <a:avLst/>
          </a:prstGeom>
        </p:spPr>
        <p:txBody>
          <a:bodyPr>
            <a:noAutofit/>
          </a:bodyPr>
          <a:lstStyle>
            <a:lvl1pPr marL="117475" indent="-117475" algn="l">
              <a:buClr>
                <a:srgbClr val="092C74"/>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rgbClr val="092C74"/>
              </a:buClr>
              <a:buFont typeface="Courier New" panose="02070309020205020404" pitchFamily="49" charset="0"/>
              <a:buChar char="o"/>
              <a:defRPr sz="1400"/>
            </a:lvl2pPr>
          </a:lstStyle>
          <a:p>
            <a:pPr lvl="0"/>
            <a:r>
              <a:rPr lang="en-US" noProof="0" dirty="0"/>
              <a:t>Click to add bullets</a:t>
            </a:r>
          </a:p>
          <a:p>
            <a:pPr lvl="1"/>
            <a:r>
              <a:rPr lang="en-US" noProof="0" dirty="0"/>
              <a:t>Second level</a:t>
            </a:r>
          </a:p>
        </p:txBody>
      </p:sp>
      <p:sp>
        <p:nvSpPr>
          <p:cNvPr id="56" name="Item 2 Title">
            <a:extLst>
              <a:ext uri="{FF2B5EF4-FFF2-40B4-BE49-F238E27FC236}">
                <a16:creationId xmlns:a16="http://schemas.microsoft.com/office/drawing/2014/main" id="{1DDA60E4-281E-47DA-825D-C391409189E4}"/>
              </a:ext>
            </a:extLst>
          </p:cNvPr>
          <p:cNvSpPr>
            <a:spLocks noGrp="1"/>
          </p:cNvSpPr>
          <p:nvPr>
            <p:ph type="body" sz="quarter" idx="24" hasCustomPrompt="1"/>
          </p:nvPr>
        </p:nvSpPr>
        <p:spPr>
          <a:xfrm>
            <a:off x="2614968" y="1447994"/>
            <a:ext cx="1817849" cy="269978"/>
          </a:xfrm>
          <a:prstGeom prst="rect">
            <a:avLst/>
          </a:prstGeom>
        </p:spPr>
        <p:txBody>
          <a:bodyPr>
            <a:noAutofit/>
          </a:bodyPr>
          <a:lstStyle>
            <a:lvl1pPr marL="0" indent="0" algn="ctr">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Title Here</a:t>
            </a:r>
          </a:p>
        </p:txBody>
      </p:sp>
      <p:sp>
        <p:nvSpPr>
          <p:cNvPr id="55" name="Item 2 Text">
            <a:extLst>
              <a:ext uri="{FF2B5EF4-FFF2-40B4-BE49-F238E27FC236}">
                <a16:creationId xmlns:a16="http://schemas.microsoft.com/office/drawing/2014/main" id="{D5E68B19-4B0E-4A5D-9C14-62AA3BD942BD}"/>
              </a:ext>
            </a:extLst>
          </p:cNvPr>
          <p:cNvSpPr>
            <a:spLocks noGrp="1"/>
          </p:cNvSpPr>
          <p:nvPr>
            <p:ph type="body" sz="quarter" idx="23" hasCustomPrompt="1"/>
          </p:nvPr>
        </p:nvSpPr>
        <p:spPr>
          <a:xfrm>
            <a:off x="2614968" y="1932709"/>
            <a:ext cx="1817849" cy="2582141"/>
          </a:xfrm>
          <a:prstGeom prst="rect">
            <a:avLst/>
          </a:prstGeom>
        </p:spPr>
        <p:txBody>
          <a:bodyPr>
            <a:noAutofit/>
          </a:bodyPr>
          <a:lstStyle>
            <a:lvl1pPr marL="117475" indent="-117475" algn="l">
              <a:buClr>
                <a:schemeClr val="tx2"/>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tx2"/>
              </a:buClr>
              <a:buFont typeface="Courier New" panose="02070309020205020404" pitchFamily="49" charset="0"/>
              <a:buChar char="o"/>
              <a:defRPr sz="1400"/>
            </a:lvl2pPr>
          </a:lstStyle>
          <a:p>
            <a:pPr lvl="0"/>
            <a:r>
              <a:rPr lang="en-US" noProof="0"/>
              <a:t>Click to add bullets</a:t>
            </a:r>
          </a:p>
          <a:p>
            <a:pPr lvl="1"/>
            <a:r>
              <a:rPr lang="en-US" noProof="0"/>
              <a:t>Second level</a:t>
            </a:r>
          </a:p>
        </p:txBody>
      </p:sp>
      <p:sp>
        <p:nvSpPr>
          <p:cNvPr id="58" name="Item 3 Title">
            <a:extLst>
              <a:ext uri="{FF2B5EF4-FFF2-40B4-BE49-F238E27FC236}">
                <a16:creationId xmlns:a16="http://schemas.microsoft.com/office/drawing/2014/main" id="{010623E4-A6FF-4A18-B236-B835BC6017F9}"/>
              </a:ext>
            </a:extLst>
          </p:cNvPr>
          <p:cNvSpPr>
            <a:spLocks noGrp="1"/>
          </p:cNvSpPr>
          <p:nvPr>
            <p:ph type="body" sz="quarter" idx="26" hasCustomPrompt="1"/>
          </p:nvPr>
        </p:nvSpPr>
        <p:spPr>
          <a:xfrm>
            <a:off x="4693606" y="1447994"/>
            <a:ext cx="1817849" cy="269978"/>
          </a:xfrm>
          <a:prstGeom prst="rect">
            <a:avLst/>
          </a:prstGeom>
        </p:spPr>
        <p:txBody>
          <a:bodyPr>
            <a:noAutofit/>
          </a:bodyPr>
          <a:lstStyle>
            <a:lvl1pPr marL="0" indent="0" algn="ctr">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Title Here</a:t>
            </a:r>
          </a:p>
        </p:txBody>
      </p:sp>
      <p:sp>
        <p:nvSpPr>
          <p:cNvPr id="57" name="Item 3 Text">
            <a:extLst>
              <a:ext uri="{FF2B5EF4-FFF2-40B4-BE49-F238E27FC236}">
                <a16:creationId xmlns:a16="http://schemas.microsoft.com/office/drawing/2014/main" id="{EA73AD4B-8431-41F5-9F29-39748C414583}"/>
              </a:ext>
            </a:extLst>
          </p:cNvPr>
          <p:cNvSpPr>
            <a:spLocks noGrp="1"/>
          </p:cNvSpPr>
          <p:nvPr>
            <p:ph type="body" sz="quarter" idx="25" hasCustomPrompt="1"/>
          </p:nvPr>
        </p:nvSpPr>
        <p:spPr>
          <a:xfrm>
            <a:off x="4693606" y="1932709"/>
            <a:ext cx="1817849" cy="2582141"/>
          </a:xfrm>
          <a:prstGeom prst="rect">
            <a:avLst/>
          </a:prstGeom>
        </p:spPr>
        <p:txBody>
          <a:bodyPr>
            <a:noAutofit/>
          </a:bodyPr>
          <a:lstStyle>
            <a:lvl1pPr marL="117475" indent="-117475" algn="l">
              <a:buClr>
                <a:srgbClr val="092C74"/>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rgbClr val="092C74"/>
              </a:buClr>
              <a:buFont typeface="Courier New" panose="02070309020205020404" pitchFamily="49" charset="0"/>
              <a:buChar char="o"/>
              <a:defRPr sz="1400"/>
            </a:lvl2pPr>
          </a:lstStyle>
          <a:p>
            <a:pPr lvl="0"/>
            <a:r>
              <a:rPr lang="en-US" noProof="0" dirty="0"/>
              <a:t>Click to add bullets</a:t>
            </a:r>
          </a:p>
          <a:p>
            <a:pPr lvl="1"/>
            <a:r>
              <a:rPr lang="en-US" noProof="0" dirty="0"/>
              <a:t>Second level</a:t>
            </a:r>
          </a:p>
        </p:txBody>
      </p:sp>
      <p:sp>
        <p:nvSpPr>
          <p:cNvPr id="60" name="Item 4 Title">
            <a:extLst>
              <a:ext uri="{FF2B5EF4-FFF2-40B4-BE49-F238E27FC236}">
                <a16:creationId xmlns:a16="http://schemas.microsoft.com/office/drawing/2014/main" id="{F80C40EE-0FC7-4E50-BCBE-6462A3F6A998}"/>
              </a:ext>
            </a:extLst>
          </p:cNvPr>
          <p:cNvSpPr>
            <a:spLocks noGrp="1"/>
          </p:cNvSpPr>
          <p:nvPr>
            <p:ph type="body" sz="quarter" idx="28" hasCustomPrompt="1"/>
          </p:nvPr>
        </p:nvSpPr>
        <p:spPr>
          <a:xfrm>
            <a:off x="6789823" y="1447994"/>
            <a:ext cx="1817849" cy="269978"/>
          </a:xfrm>
          <a:prstGeom prst="rect">
            <a:avLst/>
          </a:prstGeom>
        </p:spPr>
        <p:txBody>
          <a:bodyPr>
            <a:noAutofit/>
          </a:bodyPr>
          <a:lstStyle>
            <a:lvl1pPr marL="0" indent="0" algn="ctr">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Title Here</a:t>
            </a:r>
          </a:p>
        </p:txBody>
      </p:sp>
      <p:sp>
        <p:nvSpPr>
          <p:cNvPr id="59" name="Item 4 Text">
            <a:extLst>
              <a:ext uri="{FF2B5EF4-FFF2-40B4-BE49-F238E27FC236}">
                <a16:creationId xmlns:a16="http://schemas.microsoft.com/office/drawing/2014/main" id="{62E2E31C-DF1E-436B-AB25-5E4D63D11C11}"/>
              </a:ext>
            </a:extLst>
          </p:cNvPr>
          <p:cNvSpPr>
            <a:spLocks noGrp="1"/>
          </p:cNvSpPr>
          <p:nvPr>
            <p:ph type="body" sz="quarter" idx="27" hasCustomPrompt="1"/>
          </p:nvPr>
        </p:nvSpPr>
        <p:spPr>
          <a:xfrm>
            <a:off x="6789823" y="1932709"/>
            <a:ext cx="1817849" cy="2582141"/>
          </a:xfrm>
          <a:prstGeom prst="rect">
            <a:avLst/>
          </a:prstGeom>
        </p:spPr>
        <p:txBody>
          <a:bodyPr>
            <a:noAutofit/>
          </a:bodyPr>
          <a:lstStyle>
            <a:lvl1pPr marL="117475" indent="-117475" algn="l">
              <a:buClr>
                <a:schemeClr val="tx2"/>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tx2"/>
              </a:buClr>
              <a:buFont typeface="Courier New" panose="02070309020205020404" pitchFamily="49" charset="0"/>
              <a:buChar char="o"/>
              <a:defRPr sz="1400"/>
            </a:lvl2pPr>
          </a:lstStyle>
          <a:p>
            <a:pPr lvl="0"/>
            <a:r>
              <a:rPr lang="en-US" noProof="0"/>
              <a:t>Click to add bullets</a:t>
            </a:r>
          </a:p>
          <a:p>
            <a:pPr lvl="1"/>
            <a:r>
              <a:rPr lang="en-US" noProof="0"/>
              <a:t>Second level</a:t>
            </a:r>
          </a:p>
        </p:txBody>
      </p:sp>
      <p:sp>
        <p:nvSpPr>
          <p:cNvPr id="14" name="Page Number">
            <a:extLst>
              <a:ext uri="{FF2B5EF4-FFF2-40B4-BE49-F238E27FC236}">
                <a16:creationId xmlns:a16="http://schemas.microsoft.com/office/drawing/2014/main" id="{CF4BC876-D827-4E5E-A572-DF3D59B88245}"/>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6" name="WSE logo">
            <a:extLst>
              <a:ext uri="{FF2B5EF4-FFF2-40B4-BE49-F238E27FC236}">
                <a16:creationId xmlns:a16="http://schemas.microsoft.com/office/drawing/2014/main" id="{9BB8FB21-BFAB-4131-ADE3-626699BE3E86}"/>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30514167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Items and Text -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8B841-262A-4B03-B51F-86A89C000090}"/>
              </a:ext>
              <a:ext uri="{C183D7F6-B498-43B3-948B-1728B52AA6E4}">
                <adec:decorative xmlns:adec="http://schemas.microsoft.com/office/drawing/2017/decorative" val="1"/>
              </a:ext>
            </a:extLst>
          </p:cNvPr>
          <p:cNvSpPr/>
          <p:nvPr userDrawn="1"/>
        </p:nvSpPr>
        <p:spPr>
          <a:xfrm>
            <a:off x="0" y="1322279"/>
            <a:ext cx="9144000" cy="2743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F2F2F5"/>
              </a:solidFill>
              <a:latin typeface="Roboto"/>
            </a:endParaRPr>
          </a:p>
        </p:txBody>
      </p:sp>
      <p:sp>
        <p:nvSpPr>
          <p:cNvPr id="16" name="Rectangle 15">
            <a:extLst>
              <a:ext uri="{FF2B5EF4-FFF2-40B4-BE49-F238E27FC236}">
                <a16:creationId xmlns:a16="http://schemas.microsoft.com/office/drawing/2014/main" id="{3582B397-6BB2-4E5C-A669-F186A3D523FA}"/>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itle">
            <a:extLst>
              <a:ext uri="{FF2B5EF4-FFF2-40B4-BE49-F238E27FC236}">
                <a16:creationId xmlns:a16="http://schemas.microsoft.com/office/drawing/2014/main" id="{4AD5310A-E63C-46AA-841F-B738FFBFC092}"/>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8" name="Item 1 Title">
            <a:extLst>
              <a:ext uri="{FF2B5EF4-FFF2-40B4-BE49-F238E27FC236}">
                <a16:creationId xmlns:a16="http://schemas.microsoft.com/office/drawing/2014/main" id="{5CE35401-0622-4F68-B52B-0F9A26D1D1FC}"/>
              </a:ext>
            </a:extLst>
          </p:cNvPr>
          <p:cNvSpPr>
            <a:spLocks noGrp="1"/>
          </p:cNvSpPr>
          <p:nvPr>
            <p:ph type="body" sz="quarter" idx="10" hasCustomPrompt="1"/>
          </p:nvPr>
        </p:nvSpPr>
        <p:spPr>
          <a:xfrm>
            <a:off x="592988" y="2118249"/>
            <a:ext cx="2101790" cy="316948"/>
          </a:xfrm>
          <a:prstGeom prst="rect">
            <a:avLst/>
          </a:prstGeom>
        </p:spPr>
        <p:txBody>
          <a:bodyPr>
            <a:noAutofit/>
          </a:bodyPr>
          <a:lstStyle>
            <a:lvl1pPr marL="0" indent="0" algn="ctr">
              <a:buNone/>
              <a:defRPr sz="20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Item Title</a:t>
            </a:r>
          </a:p>
        </p:txBody>
      </p:sp>
      <p:sp>
        <p:nvSpPr>
          <p:cNvPr id="19" name="Item 1 Text">
            <a:extLst>
              <a:ext uri="{FF2B5EF4-FFF2-40B4-BE49-F238E27FC236}">
                <a16:creationId xmlns:a16="http://schemas.microsoft.com/office/drawing/2014/main" id="{719B202F-5339-48FA-88EA-2887B53BB132}"/>
              </a:ext>
            </a:extLst>
          </p:cNvPr>
          <p:cNvSpPr>
            <a:spLocks noGrp="1"/>
          </p:cNvSpPr>
          <p:nvPr>
            <p:ph type="body" sz="quarter" idx="13" hasCustomPrompt="1"/>
          </p:nvPr>
        </p:nvSpPr>
        <p:spPr>
          <a:xfrm>
            <a:off x="592988" y="2498938"/>
            <a:ext cx="2101791" cy="1149138"/>
          </a:xfrm>
          <a:prstGeom prst="rect">
            <a:avLst/>
          </a:prstGeom>
        </p:spPr>
        <p:txBody>
          <a:bodyPr>
            <a:normAutofit/>
          </a:bodyPr>
          <a:lstStyle>
            <a:lvl1pPr marL="0" indent="0" algn="ctr">
              <a:buNone/>
              <a:defRPr sz="12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20" name="Item 2 Title">
            <a:extLst>
              <a:ext uri="{FF2B5EF4-FFF2-40B4-BE49-F238E27FC236}">
                <a16:creationId xmlns:a16="http://schemas.microsoft.com/office/drawing/2014/main" id="{155CFADC-A293-4DC1-B7C0-7F7CAF86EDE7}"/>
              </a:ext>
            </a:extLst>
          </p:cNvPr>
          <p:cNvSpPr>
            <a:spLocks noGrp="1"/>
          </p:cNvSpPr>
          <p:nvPr>
            <p:ph type="body" sz="quarter" idx="15" hasCustomPrompt="1"/>
          </p:nvPr>
        </p:nvSpPr>
        <p:spPr>
          <a:xfrm>
            <a:off x="3525730" y="2118249"/>
            <a:ext cx="2101790" cy="316948"/>
          </a:xfrm>
          <a:prstGeom prst="rect">
            <a:avLst/>
          </a:prstGeom>
        </p:spPr>
        <p:txBody>
          <a:bodyPr>
            <a:noAutofit/>
          </a:bodyPr>
          <a:lstStyle>
            <a:lvl1pPr marL="0" indent="0" algn="ctr">
              <a:buNone/>
              <a:defRPr sz="20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Item Title</a:t>
            </a:r>
          </a:p>
        </p:txBody>
      </p:sp>
      <p:sp>
        <p:nvSpPr>
          <p:cNvPr id="21" name="Item 2 Text">
            <a:extLst>
              <a:ext uri="{FF2B5EF4-FFF2-40B4-BE49-F238E27FC236}">
                <a16:creationId xmlns:a16="http://schemas.microsoft.com/office/drawing/2014/main" id="{9BA58F50-BBFB-4D8E-971B-70C7E6E2E1EF}"/>
              </a:ext>
            </a:extLst>
          </p:cNvPr>
          <p:cNvSpPr>
            <a:spLocks noGrp="1"/>
          </p:cNvSpPr>
          <p:nvPr>
            <p:ph type="body" sz="quarter" idx="16" hasCustomPrompt="1"/>
          </p:nvPr>
        </p:nvSpPr>
        <p:spPr>
          <a:xfrm>
            <a:off x="3525729" y="2498938"/>
            <a:ext cx="2101791" cy="1149138"/>
          </a:xfrm>
          <a:prstGeom prst="rect">
            <a:avLst/>
          </a:prstGeom>
        </p:spPr>
        <p:txBody>
          <a:bodyPr>
            <a:normAutofit/>
          </a:bodyPr>
          <a:lstStyle>
            <a:lvl1pPr marL="0" indent="0" algn="ctr">
              <a:buNone/>
              <a:defRPr sz="12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22" name="Item 3 Title">
            <a:extLst>
              <a:ext uri="{FF2B5EF4-FFF2-40B4-BE49-F238E27FC236}">
                <a16:creationId xmlns:a16="http://schemas.microsoft.com/office/drawing/2014/main" id="{C2583F76-A149-4B1E-B2E1-E81708D7BAC7}"/>
              </a:ext>
            </a:extLst>
          </p:cNvPr>
          <p:cNvSpPr>
            <a:spLocks noGrp="1"/>
          </p:cNvSpPr>
          <p:nvPr>
            <p:ph type="body" sz="quarter" idx="17" hasCustomPrompt="1"/>
          </p:nvPr>
        </p:nvSpPr>
        <p:spPr>
          <a:xfrm>
            <a:off x="6488014" y="2118249"/>
            <a:ext cx="2101790" cy="316948"/>
          </a:xfrm>
          <a:prstGeom prst="rect">
            <a:avLst/>
          </a:prstGeom>
        </p:spPr>
        <p:txBody>
          <a:bodyPr>
            <a:noAutofit/>
          </a:bodyPr>
          <a:lstStyle>
            <a:lvl1pPr marL="0" indent="0" algn="ctr">
              <a:buNone/>
              <a:defRPr sz="20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Item Title</a:t>
            </a:r>
          </a:p>
        </p:txBody>
      </p:sp>
      <p:sp>
        <p:nvSpPr>
          <p:cNvPr id="23" name="Item 3 Text">
            <a:extLst>
              <a:ext uri="{FF2B5EF4-FFF2-40B4-BE49-F238E27FC236}">
                <a16:creationId xmlns:a16="http://schemas.microsoft.com/office/drawing/2014/main" id="{183F46EB-750F-4011-9A50-C39EEC86CF78}"/>
              </a:ext>
            </a:extLst>
          </p:cNvPr>
          <p:cNvSpPr>
            <a:spLocks noGrp="1"/>
          </p:cNvSpPr>
          <p:nvPr>
            <p:ph type="body" sz="quarter" idx="18" hasCustomPrompt="1"/>
          </p:nvPr>
        </p:nvSpPr>
        <p:spPr>
          <a:xfrm>
            <a:off x="6488014" y="2498938"/>
            <a:ext cx="2101791" cy="1149138"/>
          </a:xfrm>
          <a:prstGeom prst="rect">
            <a:avLst/>
          </a:prstGeom>
        </p:spPr>
        <p:txBody>
          <a:bodyPr>
            <a:normAutofit/>
          </a:bodyPr>
          <a:lstStyle>
            <a:lvl1pPr marL="0" indent="0" algn="ctr">
              <a:buNone/>
              <a:defRPr sz="12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15" name="Page Number">
            <a:extLst>
              <a:ext uri="{FF2B5EF4-FFF2-40B4-BE49-F238E27FC236}">
                <a16:creationId xmlns:a16="http://schemas.microsoft.com/office/drawing/2014/main" id="{97A8C763-37D1-4725-B3D2-FC0A67A964F5}"/>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7" name="WSE logo">
            <a:extLst>
              <a:ext uri="{FF2B5EF4-FFF2-40B4-BE49-F238E27FC236}">
                <a16:creationId xmlns:a16="http://schemas.microsoft.com/office/drawing/2014/main" id="{2EF39E04-01D7-4A82-82EA-2710EF2F19C7}"/>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65603047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 Items and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1314DC-C137-41F8-98CE-32A5569A3430}"/>
              </a:ext>
              <a:ext uri="{C183D7F6-B498-43B3-948B-1728B52AA6E4}">
                <adec:decorative xmlns:adec="http://schemas.microsoft.com/office/drawing/2017/decorative" val="1"/>
              </a:ext>
            </a:extLst>
          </p:cNvPr>
          <p:cNvSpPr/>
          <p:nvPr userDrawn="1"/>
        </p:nvSpPr>
        <p:spPr>
          <a:xfrm>
            <a:off x="0" y="0"/>
            <a:ext cx="4572000" cy="51435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0A091B"/>
              </a:solidFill>
              <a:latin typeface="Roboto"/>
            </a:endParaRPr>
          </a:p>
        </p:txBody>
      </p:sp>
      <p:sp>
        <p:nvSpPr>
          <p:cNvPr id="18" name="Title">
            <a:extLst>
              <a:ext uri="{FF2B5EF4-FFF2-40B4-BE49-F238E27FC236}">
                <a16:creationId xmlns:a16="http://schemas.microsoft.com/office/drawing/2014/main" id="{41763441-4DFB-415A-8FDD-F25000B4226C}"/>
              </a:ext>
            </a:extLst>
          </p:cNvPr>
          <p:cNvSpPr>
            <a:spLocks noGrp="1"/>
          </p:cNvSpPr>
          <p:nvPr>
            <p:ph type="title" hasCustomPrompt="1"/>
          </p:nvPr>
        </p:nvSpPr>
        <p:spPr>
          <a:xfrm>
            <a:off x="339437" y="212651"/>
            <a:ext cx="3706784" cy="868462"/>
          </a:xfrm>
          <a:prstGeom prst="rect">
            <a:avLst/>
          </a:prstGeom>
        </p:spPr>
        <p:txBody>
          <a:bodyPr anchor="b"/>
          <a:lstStyle>
            <a:lvl1pPr>
              <a:defRPr sz="3000" b="1">
                <a:solidFill>
                  <a:schemeClr val="bg1"/>
                </a:solidFill>
              </a:defRPr>
            </a:lvl1pPr>
          </a:lstStyle>
          <a:p>
            <a:r>
              <a:rPr lang="en-US" dirty="0"/>
              <a:t>Click to add title</a:t>
            </a:r>
          </a:p>
        </p:txBody>
      </p:sp>
      <p:sp>
        <p:nvSpPr>
          <p:cNvPr id="52" name="Rectangle 51">
            <a:extLst>
              <a:ext uri="{FF2B5EF4-FFF2-40B4-BE49-F238E27FC236}">
                <a16:creationId xmlns:a16="http://schemas.microsoft.com/office/drawing/2014/main" id="{C47E358B-7B56-4BC0-B6CA-543BB356480C}"/>
              </a:ext>
              <a:ext uri="{C183D7F6-B498-43B3-948B-1728B52AA6E4}">
                <adec:decorative xmlns:adec="http://schemas.microsoft.com/office/drawing/2017/decorative" val="1"/>
              </a:ext>
            </a:extLst>
          </p:cNvPr>
          <p:cNvSpPr/>
          <p:nvPr userDrawn="1"/>
        </p:nvSpPr>
        <p:spPr>
          <a:xfrm>
            <a:off x="411480" y="1083327"/>
            <a:ext cx="778180" cy="103340"/>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ndParaRPr>
          </a:p>
        </p:txBody>
      </p:sp>
      <p:sp>
        <p:nvSpPr>
          <p:cNvPr id="3" name="Picture"/>
          <p:cNvSpPr>
            <a:spLocks noGrp="1"/>
          </p:cNvSpPr>
          <p:nvPr>
            <p:ph type="pic" sz="quarter" idx="12"/>
          </p:nvPr>
        </p:nvSpPr>
        <p:spPr>
          <a:xfrm>
            <a:off x="4572000" y="0"/>
            <a:ext cx="4572000" cy="5143500"/>
          </a:xfrm>
          <a:prstGeom prst="rect">
            <a:avLst/>
          </a:prstGeom>
        </p:spPr>
        <p:txBody>
          <a:bodyPr/>
          <a:lstStyle>
            <a:lvl1pPr>
              <a:buNone/>
              <a:defRPr/>
            </a:lvl1pPr>
          </a:lstStyle>
          <a:p>
            <a:endParaRPr lang="uk-UA" dirty="0"/>
          </a:p>
        </p:txBody>
      </p:sp>
      <p:sp>
        <p:nvSpPr>
          <p:cNvPr id="16" name="Picture Citation">
            <a:extLst>
              <a:ext uri="{FF2B5EF4-FFF2-40B4-BE49-F238E27FC236}">
                <a16:creationId xmlns:a16="http://schemas.microsoft.com/office/drawing/2014/main" id="{90C07639-CECF-46C2-ADBD-7DAC7ABB98B7}"/>
              </a:ext>
            </a:extLst>
          </p:cNvPr>
          <p:cNvSpPr>
            <a:spLocks noGrp="1"/>
          </p:cNvSpPr>
          <p:nvPr>
            <p:ph type="body" sz="quarter" idx="21" hasCustomPrompt="1"/>
          </p:nvPr>
        </p:nvSpPr>
        <p:spPr>
          <a:xfrm>
            <a:off x="3145204" y="4907946"/>
            <a:ext cx="1426796" cy="200055"/>
          </a:xfrm>
          <a:prstGeom prst="rect">
            <a:avLst/>
          </a:prstGeom>
        </p:spPr>
        <p:txBody>
          <a:bodyPr anchor="ctr"/>
          <a:lstStyle>
            <a:lvl1pPr algn="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36" name="Item 1 Title">
            <a:extLst>
              <a:ext uri="{FF2B5EF4-FFF2-40B4-BE49-F238E27FC236}">
                <a16:creationId xmlns:a16="http://schemas.microsoft.com/office/drawing/2014/main" id="{5A2FFEA5-78D4-4F42-8199-3E026DEC8F9C}"/>
              </a:ext>
            </a:extLst>
          </p:cNvPr>
          <p:cNvSpPr>
            <a:spLocks noGrp="1"/>
          </p:cNvSpPr>
          <p:nvPr>
            <p:ph type="body" sz="quarter" idx="10" hasCustomPrompt="1"/>
          </p:nvPr>
        </p:nvSpPr>
        <p:spPr>
          <a:xfrm>
            <a:off x="1414656" y="1428826"/>
            <a:ext cx="2631564" cy="320039"/>
          </a:xfrm>
          <a:prstGeom prst="rect">
            <a:avLst/>
          </a:prstGeom>
        </p:spPr>
        <p:txBody>
          <a:bodyPr>
            <a:normAutofit/>
          </a:bodyPr>
          <a:lstStyle>
            <a:lvl1pPr marL="0" indent="0">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1</a:t>
            </a:r>
          </a:p>
        </p:txBody>
      </p:sp>
      <p:sp>
        <p:nvSpPr>
          <p:cNvPr id="37" name="Item 1 Text">
            <a:extLst>
              <a:ext uri="{FF2B5EF4-FFF2-40B4-BE49-F238E27FC236}">
                <a16:creationId xmlns:a16="http://schemas.microsoft.com/office/drawing/2014/main" id="{227AE2F4-71EB-4595-8BFD-8A2BBCA8FB4E}"/>
              </a:ext>
            </a:extLst>
          </p:cNvPr>
          <p:cNvSpPr>
            <a:spLocks noGrp="1"/>
          </p:cNvSpPr>
          <p:nvPr>
            <p:ph type="body" sz="quarter" idx="13" hasCustomPrompt="1"/>
          </p:nvPr>
        </p:nvSpPr>
        <p:spPr>
          <a:xfrm>
            <a:off x="1414656" y="1762138"/>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38" name="Item 2 Title">
            <a:extLst>
              <a:ext uri="{FF2B5EF4-FFF2-40B4-BE49-F238E27FC236}">
                <a16:creationId xmlns:a16="http://schemas.microsoft.com/office/drawing/2014/main" id="{345A8F90-2745-42D6-A5DD-A6FA8552EB49}"/>
              </a:ext>
            </a:extLst>
          </p:cNvPr>
          <p:cNvSpPr>
            <a:spLocks noGrp="1"/>
          </p:cNvSpPr>
          <p:nvPr>
            <p:ph type="body" sz="quarter" idx="14" hasCustomPrompt="1"/>
          </p:nvPr>
        </p:nvSpPr>
        <p:spPr>
          <a:xfrm>
            <a:off x="1414656" y="2322869"/>
            <a:ext cx="2631564" cy="320040"/>
          </a:xfrm>
          <a:prstGeom prst="rect">
            <a:avLst/>
          </a:prstGeom>
        </p:spPr>
        <p:txBody>
          <a:bodyPr>
            <a:normAutofit/>
          </a:bodyPr>
          <a:lstStyle>
            <a:lvl1pPr marL="0" indent="0">
              <a:buNone/>
              <a:defRPr sz="15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2</a:t>
            </a:r>
          </a:p>
        </p:txBody>
      </p:sp>
      <p:sp>
        <p:nvSpPr>
          <p:cNvPr id="39" name="Item 2 Text">
            <a:extLst>
              <a:ext uri="{FF2B5EF4-FFF2-40B4-BE49-F238E27FC236}">
                <a16:creationId xmlns:a16="http://schemas.microsoft.com/office/drawing/2014/main" id="{1AD0D53E-20B9-43F3-ADFF-9C23B04A85D9}"/>
              </a:ext>
            </a:extLst>
          </p:cNvPr>
          <p:cNvSpPr>
            <a:spLocks noGrp="1"/>
          </p:cNvSpPr>
          <p:nvPr>
            <p:ph type="body" sz="quarter" idx="15" hasCustomPrompt="1"/>
          </p:nvPr>
        </p:nvSpPr>
        <p:spPr>
          <a:xfrm>
            <a:off x="1414656" y="2658089"/>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41" name="Item 3 Title">
            <a:extLst>
              <a:ext uri="{FF2B5EF4-FFF2-40B4-BE49-F238E27FC236}">
                <a16:creationId xmlns:a16="http://schemas.microsoft.com/office/drawing/2014/main" id="{0E415360-5B51-466C-A6F2-E55A2B6F08F8}"/>
              </a:ext>
            </a:extLst>
          </p:cNvPr>
          <p:cNvSpPr>
            <a:spLocks noGrp="1"/>
          </p:cNvSpPr>
          <p:nvPr>
            <p:ph type="body" sz="quarter" idx="16" hasCustomPrompt="1"/>
          </p:nvPr>
        </p:nvSpPr>
        <p:spPr>
          <a:xfrm>
            <a:off x="1414656" y="3238702"/>
            <a:ext cx="2631564" cy="320040"/>
          </a:xfrm>
          <a:prstGeom prst="rect">
            <a:avLst/>
          </a:prstGeom>
        </p:spPr>
        <p:txBody>
          <a:bodyPr>
            <a:normAutofit/>
          </a:bodyPr>
          <a:lstStyle>
            <a:lvl1pPr marL="0" indent="0">
              <a:buNone/>
              <a:defRPr sz="15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3</a:t>
            </a:r>
          </a:p>
        </p:txBody>
      </p:sp>
      <p:sp>
        <p:nvSpPr>
          <p:cNvPr id="42" name="Item 3 Text">
            <a:extLst>
              <a:ext uri="{FF2B5EF4-FFF2-40B4-BE49-F238E27FC236}">
                <a16:creationId xmlns:a16="http://schemas.microsoft.com/office/drawing/2014/main" id="{D3612866-9A4B-4847-A6D5-8268D9C4E074}"/>
              </a:ext>
            </a:extLst>
          </p:cNvPr>
          <p:cNvSpPr>
            <a:spLocks noGrp="1"/>
          </p:cNvSpPr>
          <p:nvPr>
            <p:ph type="body" sz="quarter" idx="17" hasCustomPrompt="1"/>
          </p:nvPr>
        </p:nvSpPr>
        <p:spPr>
          <a:xfrm>
            <a:off x="1414656" y="3579468"/>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43" name="Item 4 Title">
            <a:extLst>
              <a:ext uri="{FF2B5EF4-FFF2-40B4-BE49-F238E27FC236}">
                <a16:creationId xmlns:a16="http://schemas.microsoft.com/office/drawing/2014/main" id="{3F85E08E-3D8F-4BCA-8B02-B5D69C061E64}"/>
              </a:ext>
            </a:extLst>
          </p:cNvPr>
          <p:cNvSpPr>
            <a:spLocks noGrp="1"/>
          </p:cNvSpPr>
          <p:nvPr>
            <p:ph type="body" sz="quarter" idx="18" hasCustomPrompt="1"/>
          </p:nvPr>
        </p:nvSpPr>
        <p:spPr>
          <a:xfrm>
            <a:off x="1414656" y="4153894"/>
            <a:ext cx="2631564" cy="320040"/>
          </a:xfrm>
          <a:prstGeom prst="rect">
            <a:avLst/>
          </a:prstGeom>
        </p:spPr>
        <p:txBody>
          <a:bodyPr>
            <a:normAutofit/>
          </a:bodyPr>
          <a:lstStyle>
            <a:lvl1pPr marL="0" indent="0">
              <a:buNone/>
              <a:defRPr sz="15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4</a:t>
            </a:r>
          </a:p>
        </p:txBody>
      </p:sp>
      <p:sp>
        <p:nvSpPr>
          <p:cNvPr id="44" name="Item 4 Text">
            <a:extLst>
              <a:ext uri="{FF2B5EF4-FFF2-40B4-BE49-F238E27FC236}">
                <a16:creationId xmlns:a16="http://schemas.microsoft.com/office/drawing/2014/main" id="{C1F16FCB-5383-489D-9570-344080E60EB1}"/>
              </a:ext>
            </a:extLst>
          </p:cNvPr>
          <p:cNvSpPr>
            <a:spLocks noGrp="1"/>
          </p:cNvSpPr>
          <p:nvPr>
            <p:ph type="body" sz="quarter" idx="19" hasCustomPrompt="1"/>
          </p:nvPr>
        </p:nvSpPr>
        <p:spPr>
          <a:xfrm>
            <a:off x="1414656" y="4475797"/>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4" name="Page Number">
            <a:extLst>
              <a:ext uri="{FF2B5EF4-FFF2-40B4-BE49-F238E27FC236}">
                <a16:creationId xmlns:a16="http://schemas.microsoft.com/office/drawing/2014/main" id="{AD80480C-BCE4-F8AE-1888-D35CDB29D6DE}"/>
              </a:ext>
            </a:extLst>
          </p:cNvPr>
          <p:cNvSpPr txBox="1"/>
          <p:nvPr userDrawn="1"/>
        </p:nvSpPr>
        <p:spPr>
          <a:xfrm>
            <a:off x="-400049" y="4895931"/>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schemeClr val="bg1"/>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bg1"/>
              </a:solidFill>
              <a:effectLst/>
              <a:uLnTx/>
              <a:uFillTx/>
              <a:latin typeface="Tahoma"/>
              <a:ea typeface="+mn-ea"/>
              <a:cs typeface="+mn-cs"/>
            </a:endParaRPr>
          </a:p>
        </p:txBody>
      </p:sp>
    </p:spTree>
    <p:extLst>
      <p:ext uri="{BB962C8B-B14F-4D97-AF65-F5344CB8AC3E}">
        <p14:creationId xmlns:p14="http://schemas.microsoft.com/office/powerpoint/2010/main" val="329528870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4 Items and Image - Light Blue">
    <p:bg>
      <p:bgPr>
        <a:solidFill>
          <a:srgbClr val="69ACE5"/>
        </a:solidFill>
        <a:effectLst/>
      </p:bgPr>
    </p:bg>
    <p:spTree>
      <p:nvGrpSpPr>
        <p:cNvPr id="1" name=""/>
        <p:cNvGrpSpPr/>
        <p:nvPr/>
      </p:nvGrpSpPr>
      <p:grpSpPr>
        <a:xfrm>
          <a:off x="0" y="0"/>
          <a:ext cx="0" cy="0"/>
          <a:chOff x="0" y="0"/>
          <a:chExt cx="0" cy="0"/>
        </a:xfrm>
      </p:grpSpPr>
      <p:sp>
        <p:nvSpPr>
          <p:cNvPr id="15" name="Title">
            <a:extLst>
              <a:ext uri="{FF2B5EF4-FFF2-40B4-BE49-F238E27FC236}">
                <a16:creationId xmlns:a16="http://schemas.microsoft.com/office/drawing/2014/main" id="{22286680-84B1-468A-8675-164CE4393174}"/>
              </a:ext>
            </a:extLst>
          </p:cNvPr>
          <p:cNvSpPr>
            <a:spLocks noGrp="1"/>
          </p:cNvSpPr>
          <p:nvPr>
            <p:ph type="title" hasCustomPrompt="1"/>
          </p:nvPr>
        </p:nvSpPr>
        <p:spPr>
          <a:xfrm>
            <a:off x="4980016" y="212650"/>
            <a:ext cx="3706784" cy="869809"/>
          </a:xfrm>
          <a:prstGeom prst="rect">
            <a:avLst/>
          </a:prstGeom>
        </p:spPr>
        <p:txBody>
          <a:bodyPr anchor="b"/>
          <a:lstStyle>
            <a:lvl1pPr>
              <a:defRPr sz="3000" b="1">
                <a:solidFill>
                  <a:srgbClr val="092C74"/>
                </a:solidFill>
              </a:defRPr>
            </a:lvl1pPr>
          </a:lstStyle>
          <a:p>
            <a:r>
              <a:rPr lang="en-US" dirty="0"/>
              <a:t>Click to add title</a:t>
            </a:r>
          </a:p>
        </p:txBody>
      </p:sp>
      <p:sp>
        <p:nvSpPr>
          <p:cNvPr id="3" name="Picture Placeholder 2"/>
          <p:cNvSpPr>
            <a:spLocks noGrp="1"/>
          </p:cNvSpPr>
          <p:nvPr>
            <p:ph type="pic" sz="quarter" idx="12"/>
          </p:nvPr>
        </p:nvSpPr>
        <p:spPr>
          <a:xfrm>
            <a:off x="0" y="0"/>
            <a:ext cx="4572000" cy="5143500"/>
          </a:xfrm>
          <a:prstGeom prst="rect">
            <a:avLst/>
          </a:prstGeom>
        </p:spPr>
        <p:txBody>
          <a:bodyPr/>
          <a:lstStyle>
            <a:lvl1pPr>
              <a:buNone/>
              <a:defRPr/>
            </a:lvl1pPr>
          </a:lstStyle>
          <a:p>
            <a:endParaRPr lang="uk-UA" dirty="0"/>
          </a:p>
        </p:txBody>
      </p:sp>
      <p:sp>
        <p:nvSpPr>
          <p:cNvPr id="18" name="Picture Citation">
            <a:extLst>
              <a:ext uri="{FF2B5EF4-FFF2-40B4-BE49-F238E27FC236}">
                <a16:creationId xmlns:a16="http://schemas.microsoft.com/office/drawing/2014/main" id="{13223670-BBEB-4361-8EA3-4E1A5435EEFC}"/>
              </a:ext>
            </a:extLst>
          </p:cNvPr>
          <p:cNvSpPr>
            <a:spLocks noGrp="1"/>
          </p:cNvSpPr>
          <p:nvPr>
            <p:ph type="body" sz="quarter" idx="27" hasCustomPrompt="1"/>
          </p:nvPr>
        </p:nvSpPr>
        <p:spPr>
          <a:xfrm>
            <a:off x="4572000" y="4860169"/>
            <a:ext cx="1426796" cy="200055"/>
          </a:xfrm>
          <a:prstGeom prst="rect">
            <a:avLst/>
          </a:prstGeom>
        </p:spPr>
        <p:txBody>
          <a:bodyPr anchor="ctr"/>
          <a:lstStyle>
            <a:lvl1pPr algn="l">
              <a:buNone/>
              <a:defRPr sz="1050">
                <a:solidFill>
                  <a:srgbClr val="092C74"/>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44" name="Rectangle 43">
            <a:extLst>
              <a:ext uri="{FF2B5EF4-FFF2-40B4-BE49-F238E27FC236}">
                <a16:creationId xmlns:a16="http://schemas.microsoft.com/office/drawing/2014/main" id="{4BBB1EC0-18D2-43C4-9328-501A6434B53C}"/>
              </a:ext>
              <a:ext uri="{C183D7F6-B498-43B3-948B-1728B52AA6E4}">
                <adec:decorative xmlns:adec="http://schemas.microsoft.com/office/drawing/2017/decorative" val="1"/>
              </a:ext>
            </a:extLst>
          </p:cNvPr>
          <p:cNvSpPr/>
          <p:nvPr userDrawn="1"/>
        </p:nvSpPr>
        <p:spPr>
          <a:xfrm>
            <a:off x="5047488" y="1083767"/>
            <a:ext cx="778180" cy="103340"/>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ndParaRPr>
          </a:p>
        </p:txBody>
      </p:sp>
      <p:sp>
        <p:nvSpPr>
          <p:cNvPr id="30" name="Item 1 Title">
            <a:extLst>
              <a:ext uri="{FF2B5EF4-FFF2-40B4-BE49-F238E27FC236}">
                <a16:creationId xmlns:a16="http://schemas.microsoft.com/office/drawing/2014/main" id="{BF4C2CE7-8EAB-4C95-B1DF-56077F3C7D97}"/>
              </a:ext>
            </a:extLst>
          </p:cNvPr>
          <p:cNvSpPr>
            <a:spLocks noGrp="1"/>
          </p:cNvSpPr>
          <p:nvPr>
            <p:ph type="body" sz="quarter" idx="18" hasCustomPrompt="1"/>
          </p:nvPr>
        </p:nvSpPr>
        <p:spPr>
          <a:xfrm>
            <a:off x="5700906" y="1428826"/>
            <a:ext cx="2631564" cy="320039"/>
          </a:xfrm>
          <a:prstGeom prst="rect">
            <a:avLst/>
          </a:prstGeom>
        </p:spPr>
        <p:txBody>
          <a:bodyPr>
            <a:normAutofit/>
          </a:bodyPr>
          <a:lstStyle>
            <a:lvl1pPr marL="0" indent="0">
              <a:buNone/>
              <a:defRPr sz="16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1</a:t>
            </a:r>
          </a:p>
        </p:txBody>
      </p:sp>
      <p:sp>
        <p:nvSpPr>
          <p:cNvPr id="31" name="Item 1 Text">
            <a:extLst>
              <a:ext uri="{FF2B5EF4-FFF2-40B4-BE49-F238E27FC236}">
                <a16:creationId xmlns:a16="http://schemas.microsoft.com/office/drawing/2014/main" id="{E625F40A-7E88-4825-BA8B-6E8F98F70D53}"/>
              </a:ext>
            </a:extLst>
          </p:cNvPr>
          <p:cNvSpPr>
            <a:spLocks noGrp="1"/>
          </p:cNvSpPr>
          <p:nvPr>
            <p:ph type="body" sz="quarter" idx="19" hasCustomPrompt="1"/>
          </p:nvPr>
        </p:nvSpPr>
        <p:spPr>
          <a:xfrm>
            <a:off x="5700906" y="1762138"/>
            <a:ext cx="2631564" cy="365760"/>
          </a:xfrm>
          <a:prstGeom prst="rect">
            <a:avLst/>
          </a:prstGeom>
        </p:spPr>
        <p:txBody>
          <a:bodyPr>
            <a:normAutofit/>
          </a:bodyPr>
          <a:lstStyle>
            <a:lvl1pPr marL="0" indent="0">
              <a:buNone/>
              <a:defRPr sz="1000" b="0">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32" name="Item 2 Title">
            <a:extLst>
              <a:ext uri="{FF2B5EF4-FFF2-40B4-BE49-F238E27FC236}">
                <a16:creationId xmlns:a16="http://schemas.microsoft.com/office/drawing/2014/main" id="{EAF7F9B1-5558-4A7E-91C6-7DB8DC4B3ED9}"/>
              </a:ext>
            </a:extLst>
          </p:cNvPr>
          <p:cNvSpPr>
            <a:spLocks noGrp="1"/>
          </p:cNvSpPr>
          <p:nvPr>
            <p:ph type="body" sz="quarter" idx="20" hasCustomPrompt="1"/>
          </p:nvPr>
        </p:nvSpPr>
        <p:spPr>
          <a:xfrm>
            <a:off x="5700906" y="2322869"/>
            <a:ext cx="2631564" cy="320040"/>
          </a:xfrm>
          <a:prstGeom prst="rect">
            <a:avLst/>
          </a:prstGeom>
        </p:spPr>
        <p:txBody>
          <a:bodyPr>
            <a:normAutofit/>
          </a:bodyPr>
          <a:lstStyle>
            <a:lvl1pPr marL="0" indent="0">
              <a:buNone/>
              <a:defRPr sz="15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2</a:t>
            </a:r>
          </a:p>
        </p:txBody>
      </p:sp>
      <p:sp>
        <p:nvSpPr>
          <p:cNvPr id="33" name="Item 2 Text">
            <a:extLst>
              <a:ext uri="{FF2B5EF4-FFF2-40B4-BE49-F238E27FC236}">
                <a16:creationId xmlns:a16="http://schemas.microsoft.com/office/drawing/2014/main" id="{8A58E8F1-F71E-4337-A348-930BBBE80E81}"/>
              </a:ext>
            </a:extLst>
          </p:cNvPr>
          <p:cNvSpPr>
            <a:spLocks noGrp="1"/>
          </p:cNvSpPr>
          <p:nvPr>
            <p:ph type="body" sz="quarter" idx="21" hasCustomPrompt="1"/>
          </p:nvPr>
        </p:nvSpPr>
        <p:spPr>
          <a:xfrm>
            <a:off x="5700906" y="2658089"/>
            <a:ext cx="2631564" cy="365760"/>
          </a:xfrm>
          <a:prstGeom prst="rect">
            <a:avLst/>
          </a:prstGeom>
        </p:spPr>
        <p:txBody>
          <a:bodyPr>
            <a:normAutofit/>
          </a:bodyPr>
          <a:lstStyle>
            <a:lvl1pPr marL="0" indent="0">
              <a:buNone/>
              <a:defRPr sz="1000" b="0">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34" name="Item 3 Title">
            <a:extLst>
              <a:ext uri="{FF2B5EF4-FFF2-40B4-BE49-F238E27FC236}">
                <a16:creationId xmlns:a16="http://schemas.microsoft.com/office/drawing/2014/main" id="{B7ACD949-03A3-43F6-ACE5-5D98460782A0}"/>
              </a:ext>
            </a:extLst>
          </p:cNvPr>
          <p:cNvSpPr>
            <a:spLocks noGrp="1"/>
          </p:cNvSpPr>
          <p:nvPr>
            <p:ph type="body" sz="quarter" idx="22" hasCustomPrompt="1"/>
          </p:nvPr>
        </p:nvSpPr>
        <p:spPr>
          <a:xfrm>
            <a:off x="5700906" y="3238702"/>
            <a:ext cx="2631564" cy="320040"/>
          </a:xfrm>
          <a:prstGeom prst="rect">
            <a:avLst/>
          </a:prstGeom>
        </p:spPr>
        <p:txBody>
          <a:bodyPr>
            <a:normAutofit/>
          </a:bodyPr>
          <a:lstStyle>
            <a:lvl1pPr marL="0" indent="0">
              <a:buNone/>
              <a:defRPr sz="15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3</a:t>
            </a:r>
          </a:p>
        </p:txBody>
      </p:sp>
      <p:sp>
        <p:nvSpPr>
          <p:cNvPr id="35" name="Item 3 Text">
            <a:extLst>
              <a:ext uri="{FF2B5EF4-FFF2-40B4-BE49-F238E27FC236}">
                <a16:creationId xmlns:a16="http://schemas.microsoft.com/office/drawing/2014/main" id="{10259CDC-B4C8-4DEE-9798-0066E12E950B}"/>
              </a:ext>
            </a:extLst>
          </p:cNvPr>
          <p:cNvSpPr>
            <a:spLocks noGrp="1"/>
          </p:cNvSpPr>
          <p:nvPr>
            <p:ph type="body" sz="quarter" idx="23" hasCustomPrompt="1"/>
          </p:nvPr>
        </p:nvSpPr>
        <p:spPr>
          <a:xfrm>
            <a:off x="5700906" y="3579468"/>
            <a:ext cx="2631564" cy="365760"/>
          </a:xfrm>
          <a:prstGeom prst="rect">
            <a:avLst/>
          </a:prstGeom>
        </p:spPr>
        <p:txBody>
          <a:bodyPr>
            <a:normAutofit/>
          </a:bodyPr>
          <a:lstStyle>
            <a:lvl1pPr marL="0" indent="0">
              <a:buNone/>
              <a:defRPr sz="1000" b="0">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36" name="Item 4 Title">
            <a:extLst>
              <a:ext uri="{FF2B5EF4-FFF2-40B4-BE49-F238E27FC236}">
                <a16:creationId xmlns:a16="http://schemas.microsoft.com/office/drawing/2014/main" id="{12305E31-24E6-4A77-886F-5014FEE17360}"/>
              </a:ext>
            </a:extLst>
          </p:cNvPr>
          <p:cNvSpPr>
            <a:spLocks noGrp="1"/>
          </p:cNvSpPr>
          <p:nvPr>
            <p:ph type="body" sz="quarter" idx="24" hasCustomPrompt="1"/>
          </p:nvPr>
        </p:nvSpPr>
        <p:spPr>
          <a:xfrm>
            <a:off x="5700906" y="4153894"/>
            <a:ext cx="2631564" cy="320040"/>
          </a:xfrm>
          <a:prstGeom prst="rect">
            <a:avLst/>
          </a:prstGeom>
        </p:spPr>
        <p:txBody>
          <a:bodyPr>
            <a:normAutofit/>
          </a:bodyPr>
          <a:lstStyle>
            <a:lvl1pPr marL="0" indent="0">
              <a:buNone/>
              <a:defRPr sz="15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4</a:t>
            </a:r>
          </a:p>
        </p:txBody>
      </p:sp>
      <p:sp>
        <p:nvSpPr>
          <p:cNvPr id="37" name="Item 4 Text">
            <a:extLst>
              <a:ext uri="{FF2B5EF4-FFF2-40B4-BE49-F238E27FC236}">
                <a16:creationId xmlns:a16="http://schemas.microsoft.com/office/drawing/2014/main" id="{FDA9282E-D47F-4C92-9C94-945CC2D37AA6}"/>
              </a:ext>
            </a:extLst>
          </p:cNvPr>
          <p:cNvSpPr>
            <a:spLocks noGrp="1"/>
          </p:cNvSpPr>
          <p:nvPr>
            <p:ph type="body" sz="quarter" idx="25" hasCustomPrompt="1"/>
          </p:nvPr>
        </p:nvSpPr>
        <p:spPr>
          <a:xfrm>
            <a:off x="5700906" y="4475797"/>
            <a:ext cx="2631564" cy="365760"/>
          </a:xfrm>
          <a:prstGeom prst="rect">
            <a:avLst/>
          </a:prstGeom>
        </p:spPr>
        <p:txBody>
          <a:bodyPr>
            <a:normAutofit/>
          </a:bodyPr>
          <a:lstStyle>
            <a:lvl1pPr marL="0" indent="0">
              <a:buNone/>
              <a:defRPr sz="1000" b="0">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16" name="Page Number">
            <a:extLst>
              <a:ext uri="{FF2B5EF4-FFF2-40B4-BE49-F238E27FC236}">
                <a16:creationId xmlns:a16="http://schemas.microsoft.com/office/drawing/2014/main" id="{1EFCF2D6-1B7A-475C-8D39-C1DC70050108}"/>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solidFill>
                <a:latin typeface="+mj-lt"/>
              </a:rPr>
              <a:t>                </a:t>
            </a:r>
            <a:fld id="{F2C1E792-EDA4-4DC5-8412-A2C2E5D30ADF}" type="slidenum">
              <a:rPr lang="en-US" sz="1000" b="1" baseline="0">
                <a:solidFill>
                  <a:srgbClr val="092C74"/>
                </a:solidFill>
                <a:latin typeface="+mj-lt"/>
              </a:rPr>
              <a:pPr algn="r" defTabSz="685783">
                <a:defRPr/>
              </a:pPr>
              <a:t>‹#›</a:t>
            </a:fld>
            <a:endParaRPr lang="en-US" sz="1000" b="1" baseline="0" dirty="0">
              <a:solidFill>
                <a:srgbClr val="092C74"/>
              </a:solidFill>
              <a:latin typeface="+mj-lt"/>
            </a:endParaRPr>
          </a:p>
        </p:txBody>
      </p:sp>
    </p:spTree>
    <p:extLst>
      <p:ext uri="{BB962C8B-B14F-4D97-AF65-F5344CB8AC3E}">
        <p14:creationId xmlns:p14="http://schemas.microsoft.com/office/powerpoint/2010/main" val="370202848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2 Items and Text - Numbers">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3FC4CE32-48E2-3B4B-A344-FA1B60CC3794}"/>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2" name="Rectangle 21">
            <a:extLst>
              <a:ext uri="{FF2B5EF4-FFF2-40B4-BE49-F238E27FC236}">
                <a16:creationId xmlns:a16="http://schemas.microsoft.com/office/drawing/2014/main" id="{61234D5D-7B7D-4750-82D4-FEA47688D828}"/>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Item 1">
            <a:extLst>
              <a:ext uri="{FF2B5EF4-FFF2-40B4-BE49-F238E27FC236}">
                <a16:creationId xmlns:a16="http://schemas.microsoft.com/office/drawing/2014/main" id="{671CE112-5F0A-401E-B99E-912F29D882ED}"/>
              </a:ext>
            </a:extLst>
          </p:cNvPr>
          <p:cNvSpPr>
            <a:spLocks noGrp="1"/>
          </p:cNvSpPr>
          <p:nvPr>
            <p:ph type="body" sz="quarter" idx="15" hasCustomPrompt="1"/>
          </p:nvPr>
        </p:nvSpPr>
        <p:spPr>
          <a:xfrm>
            <a:off x="533919" y="1125404"/>
            <a:ext cx="3587994" cy="509105"/>
          </a:xfrm>
          <a:prstGeom prst="rect">
            <a:avLst/>
          </a:prstGeom>
          <a:solidFill>
            <a:schemeClr val="tx2"/>
          </a:solidFill>
        </p:spPr>
        <p:txBody>
          <a:bodyPr anchor="ctr">
            <a:noAutofit/>
          </a:bodyPr>
          <a:lstStyle>
            <a:lvl1pPr marL="0" indent="0" algn="ctr">
              <a:buNone/>
              <a:defRPr sz="2000" b="1">
                <a:solidFill>
                  <a:schemeClr val="bg1"/>
                </a:solidFill>
                <a:latin typeface="+mn-lt"/>
                <a:ea typeface="Tahoma" panose="020B0604030504040204" pitchFamily="34" charset="0"/>
                <a:cs typeface="Tahoma" panose="020B0604030504040204" pitchFamily="34" charset="0"/>
              </a:defRPr>
            </a:lvl1pPr>
            <a:lvl2pPr marL="342900" indent="0">
              <a:buNone/>
              <a:defRPr/>
            </a:lvl2pPr>
          </a:lstStyle>
          <a:p>
            <a:pPr lvl="0"/>
            <a:r>
              <a:rPr lang="en-US" dirty="0"/>
              <a:t>Subtitle</a:t>
            </a:r>
          </a:p>
        </p:txBody>
      </p:sp>
      <p:sp>
        <p:nvSpPr>
          <p:cNvPr id="49" name="Item 1 Text">
            <a:extLst>
              <a:ext uri="{FF2B5EF4-FFF2-40B4-BE49-F238E27FC236}">
                <a16:creationId xmlns:a16="http://schemas.microsoft.com/office/drawing/2014/main" id="{BEC0F934-9D51-44E6-A53D-A571EEE44F9B}"/>
              </a:ext>
            </a:extLst>
          </p:cNvPr>
          <p:cNvSpPr>
            <a:spLocks noGrp="1"/>
          </p:cNvSpPr>
          <p:nvPr>
            <p:ph type="body" sz="quarter" idx="22" hasCustomPrompt="1"/>
          </p:nvPr>
        </p:nvSpPr>
        <p:spPr>
          <a:xfrm>
            <a:off x="533919" y="1732115"/>
            <a:ext cx="3587995" cy="2955829"/>
          </a:xfrm>
          <a:prstGeom prst="rect">
            <a:avLst/>
          </a:prstGeom>
          <a:ln w="6350">
            <a:solidFill>
              <a:schemeClr val="bg2"/>
            </a:solidFill>
          </a:ln>
        </p:spPr>
        <p:txBody>
          <a:bodyPr>
            <a:noAutofit/>
          </a:bodyPr>
          <a:lstStyle>
            <a:lvl1pPr marL="227013" indent="-227013" algn="l">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dirty="0"/>
              <a:t>Click to add bullets</a:t>
            </a:r>
          </a:p>
          <a:p>
            <a:pPr lvl="1"/>
            <a:r>
              <a:rPr lang="en-US" dirty="0"/>
              <a:t>Second level</a:t>
            </a:r>
          </a:p>
          <a:p>
            <a:pPr lvl="2"/>
            <a:r>
              <a:rPr lang="en-US" dirty="0"/>
              <a:t>Third level</a:t>
            </a:r>
          </a:p>
        </p:txBody>
      </p:sp>
      <p:sp>
        <p:nvSpPr>
          <p:cNvPr id="55" name="Item 2">
            <a:extLst>
              <a:ext uri="{FF2B5EF4-FFF2-40B4-BE49-F238E27FC236}">
                <a16:creationId xmlns:a16="http://schemas.microsoft.com/office/drawing/2014/main" id="{2DF5513A-26DB-4BCC-B646-BCE427C05D62}"/>
              </a:ext>
            </a:extLst>
          </p:cNvPr>
          <p:cNvSpPr>
            <a:spLocks noGrp="1"/>
          </p:cNvSpPr>
          <p:nvPr>
            <p:ph type="body" sz="quarter" idx="26" hasCustomPrompt="1"/>
          </p:nvPr>
        </p:nvSpPr>
        <p:spPr>
          <a:xfrm>
            <a:off x="5017263" y="1121733"/>
            <a:ext cx="3587994" cy="509105"/>
          </a:xfrm>
          <a:prstGeom prst="rect">
            <a:avLst/>
          </a:prstGeom>
          <a:solidFill>
            <a:schemeClr val="tx2"/>
          </a:solidFill>
        </p:spPr>
        <p:txBody>
          <a:bodyPr anchor="ctr">
            <a:noAutofit/>
          </a:bodyPr>
          <a:lstStyle>
            <a:lvl1pPr marL="0" indent="0" algn="ctr">
              <a:buNone/>
              <a:defRPr sz="2000" b="1">
                <a:solidFill>
                  <a:schemeClr val="bg1"/>
                </a:solidFill>
                <a:latin typeface="+mn-lt"/>
                <a:ea typeface="Tahoma" panose="020B0604030504040204" pitchFamily="34" charset="0"/>
                <a:cs typeface="Tahoma" panose="020B0604030504040204" pitchFamily="34" charset="0"/>
              </a:defRPr>
            </a:lvl1pPr>
            <a:lvl2pPr marL="342900" indent="0">
              <a:buNone/>
              <a:defRPr/>
            </a:lvl2pPr>
          </a:lstStyle>
          <a:p>
            <a:pPr lvl="0"/>
            <a:r>
              <a:rPr lang="en-US" dirty="0"/>
              <a:t>Subtitle</a:t>
            </a:r>
          </a:p>
        </p:txBody>
      </p:sp>
      <p:sp>
        <p:nvSpPr>
          <p:cNvPr id="50" name="Item 2 Text">
            <a:extLst>
              <a:ext uri="{FF2B5EF4-FFF2-40B4-BE49-F238E27FC236}">
                <a16:creationId xmlns:a16="http://schemas.microsoft.com/office/drawing/2014/main" id="{98E448A1-8C8C-453C-90F9-C66DB75DCF34}"/>
              </a:ext>
            </a:extLst>
          </p:cNvPr>
          <p:cNvSpPr>
            <a:spLocks noGrp="1"/>
          </p:cNvSpPr>
          <p:nvPr>
            <p:ph type="body" sz="quarter" idx="23" hasCustomPrompt="1"/>
          </p:nvPr>
        </p:nvSpPr>
        <p:spPr>
          <a:xfrm>
            <a:off x="5017263" y="1732115"/>
            <a:ext cx="3587995" cy="2955829"/>
          </a:xfrm>
          <a:prstGeom prst="rect">
            <a:avLst/>
          </a:prstGeom>
          <a:ln w="6350">
            <a:solidFill>
              <a:schemeClr val="bg2"/>
            </a:solidFill>
          </a:ln>
        </p:spPr>
        <p:txBody>
          <a:bodyPr>
            <a:noAutofit/>
          </a:bodyPr>
          <a:lstStyle>
            <a:lvl1pPr marL="227013" indent="-227013" algn="l">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dirty="0"/>
              <a:t>Click to add bullets</a:t>
            </a:r>
          </a:p>
          <a:p>
            <a:pPr lvl="1"/>
            <a:r>
              <a:rPr lang="en-US" dirty="0"/>
              <a:t>Second level</a:t>
            </a:r>
          </a:p>
          <a:p>
            <a:pPr lvl="2"/>
            <a:r>
              <a:rPr lang="en-US" dirty="0"/>
              <a:t>Third level</a:t>
            </a:r>
          </a:p>
        </p:txBody>
      </p:sp>
      <p:sp>
        <p:nvSpPr>
          <p:cNvPr id="13" name="Page Number">
            <a:extLst>
              <a:ext uri="{FF2B5EF4-FFF2-40B4-BE49-F238E27FC236}">
                <a16:creationId xmlns:a16="http://schemas.microsoft.com/office/drawing/2014/main" id="{5C874A4D-437B-47FA-9801-0B5730C4AFA2}"/>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schemeClr val="tx1"/>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tx1"/>
              </a:solidFill>
              <a:effectLst/>
              <a:uLnTx/>
              <a:uFillTx/>
              <a:latin typeface="Tahoma"/>
              <a:ea typeface="+mn-ea"/>
              <a:cs typeface="+mn-cs"/>
            </a:endParaRPr>
          </a:p>
        </p:txBody>
      </p:sp>
      <p:pic>
        <p:nvPicPr>
          <p:cNvPr id="15" name="WSE logo">
            <a:extLst>
              <a:ext uri="{FF2B5EF4-FFF2-40B4-BE49-F238E27FC236}">
                <a16:creationId xmlns:a16="http://schemas.microsoft.com/office/drawing/2014/main" id="{20DC7941-9718-4A82-83B9-1DDFA28D55AE}"/>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32144500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3 Items and Text - Numbers">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B452B98A-49AE-D745-88D4-EBD54A1A3206}"/>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2" name="Rectangle 21">
            <a:extLst>
              <a:ext uri="{FF2B5EF4-FFF2-40B4-BE49-F238E27FC236}">
                <a16:creationId xmlns:a16="http://schemas.microsoft.com/office/drawing/2014/main" id="{61234D5D-7B7D-4750-82D4-FEA47688D828}"/>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Item 1">
            <a:extLst>
              <a:ext uri="{FF2B5EF4-FFF2-40B4-BE49-F238E27FC236}">
                <a16:creationId xmlns:a16="http://schemas.microsoft.com/office/drawing/2014/main" id="{671CE112-5F0A-401E-B99E-912F29D882ED}"/>
              </a:ext>
            </a:extLst>
          </p:cNvPr>
          <p:cNvSpPr>
            <a:spLocks noGrp="1"/>
          </p:cNvSpPr>
          <p:nvPr>
            <p:ph type="body" sz="quarter" idx="15" hasCustomPrompt="1"/>
          </p:nvPr>
        </p:nvSpPr>
        <p:spPr>
          <a:xfrm>
            <a:off x="536330" y="1190555"/>
            <a:ext cx="2498103" cy="509105"/>
          </a:xfrm>
          <a:prstGeom prst="rect">
            <a:avLst/>
          </a:prstGeom>
          <a:solidFill>
            <a:schemeClr val="tx2"/>
          </a:solidFill>
        </p:spPr>
        <p:txBody>
          <a:bodyPr anchor="ctr">
            <a:noAutofit/>
          </a:bodyPr>
          <a:lstStyle>
            <a:lvl1pPr marL="0" indent="0" algn="ctr">
              <a:buNone/>
              <a:defRPr sz="1800" b="1">
                <a:solidFill>
                  <a:schemeClr val="bg1"/>
                </a:solidFill>
                <a:latin typeface="+mn-lt"/>
                <a:ea typeface="Tahoma" panose="020B0604030504040204" pitchFamily="34" charset="0"/>
                <a:cs typeface="Tahoma" panose="020B0604030504040204" pitchFamily="34" charset="0"/>
              </a:defRPr>
            </a:lvl1pPr>
            <a:lvl2pPr marL="342900" indent="0">
              <a:buNone/>
              <a:defRPr/>
            </a:lvl2pPr>
          </a:lstStyle>
          <a:p>
            <a:pPr lvl="0"/>
            <a:r>
              <a:rPr lang="en-US" dirty="0"/>
              <a:t>Subtitle</a:t>
            </a:r>
          </a:p>
        </p:txBody>
      </p:sp>
      <p:sp>
        <p:nvSpPr>
          <p:cNvPr id="49" name="Item 1 Text">
            <a:extLst>
              <a:ext uri="{FF2B5EF4-FFF2-40B4-BE49-F238E27FC236}">
                <a16:creationId xmlns:a16="http://schemas.microsoft.com/office/drawing/2014/main" id="{BEC0F934-9D51-44E6-A53D-A571EEE44F9B}"/>
              </a:ext>
            </a:extLst>
          </p:cNvPr>
          <p:cNvSpPr>
            <a:spLocks noGrp="1"/>
          </p:cNvSpPr>
          <p:nvPr>
            <p:ph type="body" sz="quarter" idx="22" hasCustomPrompt="1"/>
          </p:nvPr>
        </p:nvSpPr>
        <p:spPr>
          <a:xfrm>
            <a:off x="536331" y="1820193"/>
            <a:ext cx="2498103" cy="2742283"/>
          </a:xfrm>
          <a:prstGeom prst="rect">
            <a:avLst/>
          </a:prstGeom>
          <a:ln w="6350">
            <a:solidFill>
              <a:schemeClr val="bg2"/>
            </a:solidFill>
          </a:ln>
        </p:spPr>
        <p:txBody>
          <a:bodyPr>
            <a:noAutofit/>
          </a:bodyPr>
          <a:lstStyle>
            <a:lvl1pPr marL="227013" indent="-227013" algn="l">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dirty="0"/>
              <a:t>Click to add bullets</a:t>
            </a:r>
          </a:p>
          <a:p>
            <a:pPr lvl="1"/>
            <a:r>
              <a:rPr lang="en-US" dirty="0"/>
              <a:t>Second level</a:t>
            </a:r>
          </a:p>
          <a:p>
            <a:pPr lvl="2"/>
            <a:r>
              <a:rPr lang="en-US" dirty="0"/>
              <a:t>Third level</a:t>
            </a:r>
          </a:p>
        </p:txBody>
      </p:sp>
      <p:sp>
        <p:nvSpPr>
          <p:cNvPr id="55" name="Item 2">
            <a:extLst>
              <a:ext uri="{FF2B5EF4-FFF2-40B4-BE49-F238E27FC236}">
                <a16:creationId xmlns:a16="http://schemas.microsoft.com/office/drawing/2014/main" id="{2DF5513A-26DB-4BCC-B646-BCE427C05D62}"/>
              </a:ext>
            </a:extLst>
          </p:cNvPr>
          <p:cNvSpPr>
            <a:spLocks noGrp="1"/>
          </p:cNvSpPr>
          <p:nvPr>
            <p:ph type="body" sz="quarter" idx="26" hasCustomPrompt="1"/>
          </p:nvPr>
        </p:nvSpPr>
        <p:spPr>
          <a:xfrm>
            <a:off x="3322947" y="1190555"/>
            <a:ext cx="2498103" cy="509105"/>
          </a:xfrm>
          <a:prstGeom prst="rect">
            <a:avLst/>
          </a:prstGeom>
          <a:solidFill>
            <a:schemeClr val="tx2"/>
          </a:solidFill>
        </p:spPr>
        <p:txBody>
          <a:bodyPr anchor="ctr">
            <a:noAutofit/>
          </a:bodyPr>
          <a:lstStyle>
            <a:lvl1pPr marL="0" indent="0" algn="ctr">
              <a:buNone/>
              <a:defRPr sz="1800" b="1">
                <a:solidFill>
                  <a:schemeClr val="bg1"/>
                </a:solidFill>
                <a:latin typeface="+mn-lt"/>
                <a:ea typeface="Tahoma" panose="020B0604030504040204" pitchFamily="34" charset="0"/>
                <a:cs typeface="Tahoma" panose="020B0604030504040204" pitchFamily="34" charset="0"/>
              </a:defRPr>
            </a:lvl1pPr>
            <a:lvl2pPr marL="342900" indent="0">
              <a:buNone/>
              <a:defRPr/>
            </a:lvl2pPr>
          </a:lstStyle>
          <a:p>
            <a:pPr lvl="0"/>
            <a:r>
              <a:rPr lang="en-US" dirty="0"/>
              <a:t>Subtitle</a:t>
            </a:r>
          </a:p>
        </p:txBody>
      </p:sp>
      <p:sp>
        <p:nvSpPr>
          <p:cNvPr id="50" name="Item 2 Text">
            <a:extLst>
              <a:ext uri="{FF2B5EF4-FFF2-40B4-BE49-F238E27FC236}">
                <a16:creationId xmlns:a16="http://schemas.microsoft.com/office/drawing/2014/main" id="{98E448A1-8C8C-453C-90F9-C66DB75DCF34}"/>
              </a:ext>
            </a:extLst>
          </p:cNvPr>
          <p:cNvSpPr>
            <a:spLocks noGrp="1"/>
          </p:cNvSpPr>
          <p:nvPr>
            <p:ph type="body" sz="quarter" idx="23" hasCustomPrompt="1"/>
          </p:nvPr>
        </p:nvSpPr>
        <p:spPr>
          <a:xfrm>
            <a:off x="3322948" y="1820193"/>
            <a:ext cx="2498103" cy="2742283"/>
          </a:xfrm>
          <a:prstGeom prst="rect">
            <a:avLst/>
          </a:prstGeom>
          <a:ln w="6350">
            <a:solidFill>
              <a:schemeClr val="bg2"/>
            </a:solidFill>
          </a:ln>
        </p:spPr>
        <p:txBody>
          <a:bodyPr>
            <a:noAutofit/>
          </a:bodyPr>
          <a:lstStyle>
            <a:lvl1pPr marL="227013" indent="-227013" algn="l">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dirty="0"/>
              <a:t>Click to add bullets</a:t>
            </a:r>
          </a:p>
          <a:p>
            <a:pPr lvl="1"/>
            <a:r>
              <a:rPr lang="en-US" dirty="0"/>
              <a:t>Second level</a:t>
            </a:r>
          </a:p>
          <a:p>
            <a:pPr lvl="2"/>
            <a:r>
              <a:rPr lang="en-US" dirty="0"/>
              <a:t>Third level</a:t>
            </a:r>
          </a:p>
        </p:txBody>
      </p:sp>
      <p:sp>
        <p:nvSpPr>
          <p:cNvPr id="58" name="Item 3">
            <a:extLst>
              <a:ext uri="{FF2B5EF4-FFF2-40B4-BE49-F238E27FC236}">
                <a16:creationId xmlns:a16="http://schemas.microsoft.com/office/drawing/2014/main" id="{D26DFFB9-1EEE-4955-8A60-F1A0795C397B}"/>
              </a:ext>
            </a:extLst>
          </p:cNvPr>
          <p:cNvSpPr>
            <a:spLocks noGrp="1"/>
          </p:cNvSpPr>
          <p:nvPr>
            <p:ph type="body" sz="quarter" idx="29" hasCustomPrompt="1"/>
          </p:nvPr>
        </p:nvSpPr>
        <p:spPr>
          <a:xfrm>
            <a:off x="6109565" y="1190555"/>
            <a:ext cx="2498103" cy="509105"/>
          </a:xfrm>
          <a:prstGeom prst="rect">
            <a:avLst/>
          </a:prstGeom>
          <a:solidFill>
            <a:schemeClr val="tx2"/>
          </a:solidFill>
        </p:spPr>
        <p:txBody>
          <a:bodyPr anchor="ctr">
            <a:noAutofit/>
          </a:bodyPr>
          <a:lstStyle>
            <a:lvl1pPr marL="0" indent="0" algn="ctr">
              <a:buNone/>
              <a:defRPr sz="1800" b="1">
                <a:solidFill>
                  <a:schemeClr val="bg1"/>
                </a:solidFill>
                <a:latin typeface="+mn-lt"/>
                <a:ea typeface="Tahoma" panose="020B0604030504040204" pitchFamily="34" charset="0"/>
                <a:cs typeface="Tahoma" panose="020B0604030504040204" pitchFamily="34" charset="0"/>
              </a:defRPr>
            </a:lvl1pPr>
            <a:lvl2pPr marL="342900" indent="0">
              <a:buNone/>
              <a:defRPr/>
            </a:lvl2pPr>
          </a:lstStyle>
          <a:p>
            <a:pPr lvl="0"/>
            <a:r>
              <a:rPr lang="en-US" dirty="0"/>
              <a:t>Subtitle</a:t>
            </a:r>
          </a:p>
        </p:txBody>
      </p:sp>
      <p:sp>
        <p:nvSpPr>
          <p:cNvPr id="51" name="Item 3 Text">
            <a:extLst>
              <a:ext uri="{FF2B5EF4-FFF2-40B4-BE49-F238E27FC236}">
                <a16:creationId xmlns:a16="http://schemas.microsoft.com/office/drawing/2014/main" id="{475581DD-A85C-4AC1-BF7D-FCB7CF083663}"/>
              </a:ext>
            </a:extLst>
          </p:cNvPr>
          <p:cNvSpPr>
            <a:spLocks noGrp="1"/>
          </p:cNvSpPr>
          <p:nvPr>
            <p:ph type="body" sz="quarter" idx="24" hasCustomPrompt="1"/>
          </p:nvPr>
        </p:nvSpPr>
        <p:spPr>
          <a:xfrm>
            <a:off x="6109566" y="1820193"/>
            <a:ext cx="2498103" cy="2742283"/>
          </a:xfrm>
          <a:prstGeom prst="rect">
            <a:avLst/>
          </a:prstGeom>
          <a:ln w="6350">
            <a:solidFill>
              <a:schemeClr val="bg2"/>
            </a:solidFill>
          </a:ln>
        </p:spPr>
        <p:txBody>
          <a:bodyPr>
            <a:noAutofit/>
          </a:bodyPr>
          <a:lstStyle>
            <a:lvl1pPr marL="227013" indent="-227013" algn="l">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dirty="0"/>
              <a:t>Click to add bullets</a:t>
            </a:r>
          </a:p>
          <a:p>
            <a:pPr lvl="1"/>
            <a:r>
              <a:rPr lang="en-US" dirty="0"/>
              <a:t>Second level</a:t>
            </a:r>
          </a:p>
          <a:p>
            <a:pPr lvl="2"/>
            <a:r>
              <a:rPr lang="en-US" dirty="0"/>
              <a:t>Third level</a:t>
            </a:r>
          </a:p>
        </p:txBody>
      </p:sp>
      <p:sp>
        <p:nvSpPr>
          <p:cNvPr id="17" name="Page Number">
            <a:extLst>
              <a:ext uri="{FF2B5EF4-FFF2-40B4-BE49-F238E27FC236}">
                <a16:creationId xmlns:a16="http://schemas.microsoft.com/office/drawing/2014/main" id="{D23960BB-6DCC-47C0-8EE1-1415CC30BBA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schemeClr val="tx1"/>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tx1"/>
              </a:solidFill>
              <a:effectLst/>
              <a:uLnTx/>
              <a:uFillTx/>
              <a:latin typeface="Tahoma"/>
              <a:ea typeface="+mn-ea"/>
              <a:cs typeface="+mn-cs"/>
            </a:endParaRPr>
          </a:p>
        </p:txBody>
      </p:sp>
      <p:pic>
        <p:nvPicPr>
          <p:cNvPr id="18" name="WSE logo">
            <a:extLst>
              <a:ext uri="{FF2B5EF4-FFF2-40B4-BE49-F238E27FC236}">
                <a16:creationId xmlns:a16="http://schemas.microsoft.com/office/drawing/2014/main" id="{80F1C36A-58C0-4A77-B709-5E152A98E618}"/>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4585915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4 Items and Text - Simple">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E5F8C0C4-F46E-7C48-AC3A-8898F331F899}"/>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5" name="Rectangle 14">
            <a:extLst>
              <a:ext uri="{FF2B5EF4-FFF2-40B4-BE49-F238E27FC236}">
                <a16:creationId xmlns:a16="http://schemas.microsoft.com/office/drawing/2014/main" id="{157C6571-A67F-444A-A354-24A6AEAAE84E}"/>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Item 1 Title">
            <a:extLst>
              <a:ext uri="{FF2B5EF4-FFF2-40B4-BE49-F238E27FC236}">
                <a16:creationId xmlns:a16="http://schemas.microsoft.com/office/drawing/2014/main" id="{828417AB-2C14-404F-8453-77B0EEB01EE9}"/>
              </a:ext>
            </a:extLst>
          </p:cNvPr>
          <p:cNvSpPr>
            <a:spLocks noGrp="1"/>
          </p:cNvSpPr>
          <p:nvPr>
            <p:ph type="body" sz="quarter" idx="21" hasCustomPrompt="1"/>
          </p:nvPr>
        </p:nvSpPr>
        <p:spPr>
          <a:xfrm>
            <a:off x="536330" y="1147734"/>
            <a:ext cx="1817849" cy="269978"/>
          </a:xfrm>
          <a:prstGeom prst="rect">
            <a:avLst/>
          </a:prstGeom>
          <a:solidFill>
            <a:schemeClr val="tx2"/>
          </a:solidFill>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Title Here</a:t>
            </a:r>
          </a:p>
        </p:txBody>
      </p:sp>
      <p:sp>
        <p:nvSpPr>
          <p:cNvPr id="53" name="Item 1 Text">
            <a:extLst>
              <a:ext uri="{FF2B5EF4-FFF2-40B4-BE49-F238E27FC236}">
                <a16:creationId xmlns:a16="http://schemas.microsoft.com/office/drawing/2014/main" id="{5EF51092-4CA9-4A33-86C8-1C731C02A14F}"/>
              </a:ext>
            </a:extLst>
          </p:cNvPr>
          <p:cNvSpPr>
            <a:spLocks noGrp="1"/>
          </p:cNvSpPr>
          <p:nvPr>
            <p:ph type="body" sz="quarter" idx="22" hasCustomPrompt="1"/>
          </p:nvPr>
        </p:nvSpPr>
        <p:spPr>
          <a:xfrm>
            <a:off x="536330" y="1585735"/>
            <a:ext cx="1817849" cy="2944168"/>
          </a:xfrm>
          <a:prstGeom prst="rect">
            <a:avLst/>
          </a:prstGeom>
          <a:ln w="6350">
            <a:solidFill>
              <a:schemeClr val="bg2"/>
            </a:solidFill>
          </a:ln>
        </p:spPr>
        <p:txBody>
          <a:bodyPr>
            <a:noAutofit/>
          </a:bodyPr>
          <a:lstStyle>
            <a:lvl1pPr marL="117475" indent="-117475" algn="l">
              <a:buClr>
                <a:srgbClr val="092C74"/>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rgbClr val="092C74"/>
              </a:buClr>
              <a:buFont typeface="Courier New" panose="02070309020205020404" pitchFamily="49" charset="0"/>
              <a:buChar char="o"/>
              <a:defRPr sz="1400"/>
            </a:lvl2pPr>
          </a:lstStyle>
          <a:p>
            <a:pPr lvl="0"/>
            <a:r>
              <a:rPr lang="en-US" dirty="0"/>
              <a:t>Click to add bullets</a:t>
            </a:r>
          </a:p>
          <a:p>
            <a:pPr lvl="1"/>
            <a:r>
              <a:rPr lang="en-US" dirty="0"/>
              <a:t>Second level</a:t>
            </a:r>
          </a:p>
        </p:txBody>
      </p:sp>
      <p:sp>
        <p:nvSpPr>
          <p:cNvPr id="56" name="Item 2 Title">
            <a:extLst>
              <a:ext uri="{FF2B5EF4-FFF2-40B4-BE49-F238E27FC236}">
                <a16:creationId xmlns:a16="http://schemas.microsoft.com/office/drawing/2014/main" id="{1DDA60E4-281E-47DA-825D-C391409189E4}"/>
              </a:ext>
            </a:extLst>
          </p:cNvPr>
          <p:cNvSpPr>
            <a:spLocks noGrp="1"/>
          </p:cNvSpPr>
          <p:nvPr>
            <p:ph type="body" sz="quarter" idx="24" hasCustomPrompt="1"/>
          </p:nvPr>
        </p:nvSpPr>
        <p:spPr>
          <a:xfrm>
            <a:off x="2614968" y="1132682"/>
            <a:ext cx="1817849" cy="269978"/>
          </a:xfrm>
          <a:prstGeom prst="rect">
            <a:avLst/>
          </a:prstGeom>
          <a:solidFill>
            <a:schemeClr val="tx2"/>
          </a:solidFill>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Title Here</a:t>
            </a:r>
          </a:p>
        </p:txBody>
      </p:sp>
      <p:sp>
        <p:nvSpPr>
          <p:cNvPr id="55" name="Item 2 Text">
            <a:extLst>
              <a:ext uri="{FF2B5EF4-FFF2-40B4-BE49-F238E27FC236}">
                <a16:creationId xmlns:a16="http://schemas.microsoft.com/office/drawing/2014/main" id="{D5E68B19-4B0E-4A5D-9C14-62AA3BD942BD}"/>
              </a:ext>
            </a:extLst>
          </p:cNvPr>
          <p:cNvSpPr>
            <a:spLocks noGrp="1"/>
          </p:cNvSpPr>
          <p:nvPr>
            <p:ph type="body" sz="quarter" idx="23" hasCustomPrompt="1"/>
          </p:nvPr>
        </p:nvSpPr>
        <p:spPr>
          <a:xfrm>
            <a:off x="2614968" y="1570683"/>
            <a:ext cx="1817849" cy="2944168"/>
          </a:xfrm>
          <a:prstGeom prst="rect">
            <a:avLst/>
          </a:prstGeom>
          <a:ln w="6350">
            <a:solidFill>
              <a:schemeClr val="bg2"/>
            </a:solidFill>
          </a:ln>
        </p:spPr>
        <p:txBody>
          <a:bodyPr>
            <a:noAutofit/>
          </a:bodyPr>
          <a:lstStyle>
            <a:lvl1pPr marL="117475" indent="-117475" algn="l">
              <a:buClr>
                <a:srgbClr val="092C74"/>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tx2"/>
              </a:buClr>
              <a:buFont typeface="Courier New" panose="02070309020205020404" pitchFamily="49" charset="0"/>
              <a:buChar char="o"/>
              <a:defRPr sz="1400"/>
            </a:lvl2pPr>
          </a:lstStyle>
          <a:p>
            <a:pPr lvl="0"/>
            <a:r>
              <a:rPr lang="en-US" dirty="0"/>
              <a:t>Click to add bullets</a:t>
            </a:r>
          </a:p>
          <a:p>
            <a:pPr lvl="1"/>
            <a:r>
              <a:rPr lang="en-US" dirty="0"/>
              <a:t>Second level</a:t>
            </a:r>
          </a:p>
        </p:txBody>
      </p:sp>
      <p:sp>
        <p:nvSpPr>
          <p:cNvPr id="58" name="Item 3 Title">
            <a:extLst>
              <a:ext uri="{FF2B5EF4-FFF2-40B4-BE49-F238E27FC236}">
                <a16:creationId xmlns:a16="http://schemas.microsoft.com/office/drawing/2014/main" id="{010623E4-A6FF-4A18-B236-B835BC6017F9}"/>
              </a:ext>
            </a:extLst>
          </p:cNvPr>
          <p:cNvSpPr>
            <a:spLocks noGrp="1"/>
          </p:cNvSpPr>
          <p:nvPr>
            <p:ph type="body" sz="quarter" idx="26" hasCustomPrompt="1"/>
          </p:nvPr>
        </p:nvSpPr>
        <p:spPr>
          <a:xfrm>
            <a:off x="4693606" y="1132682"/>
            <a:ext cx="1817849" cy="269978"/>
          </a:xfrm>
          <a:prstGeom prst="rect">
            <a:avLst/>
          </a:prstGeom>
          <a:solidFill>
            <a:schemeClr val="tx2"/>
          </a:solidFill>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Title Here</a:t>
            </a:r>
          </a:p>
        </p:txBody>
      </p:sp>
      <p:sp>
        <p:nvSpPr>
          <p:cNvPr id="57" name="Item 3 Text">
            <a:extLst>
              <a:ext uri="{FF2B5EF4-FFF2-40B4-BE49-F238E27FC236}">
                <a16:creationId xmlns:a16="http://schemas.microsoft.com/office/drawing/2014/main" id="{EA73AD4B-8431-41F5-9F29-39748C414583}"/>
              </a:ext>
            </a:extLst>
          </p:cNvPr>
          <p:cNvSpPr>
            <a:spLocks noGrp="1"/>
          </p:cNvSpPr>
          <p:nvPr>
            <p:ph type="body" sz="quarter" idx="25" hasCustomPrompt="1"/>
          </p:nvPr>
        </p:nvSpPr>
        <p:spPr>
          <a:xfrm>
            <a:off x="4693606" y="1570683"/>
            <a:ext cx="1817849" cy="2944168"/>
          </a:xfrm>
          <a:prstGeom prst="rect">
            <a:avLst/>
          </a:prstGeom>
          <a:ln w="6350">
            <a:solidFill>
              <a:schemeClr val="bg2"/>
            </a:solidFill>
          </a:ln>
        </p:spPr>
        <p:txBody>
          <a:bodyPr>
            <a:noAutofit/>
          </a:bodyPr>
          <a:lstStyle>
            <a:lvl1pPr marL="117475" indent="-117475" algn="l">
              <a:buClr>
                <a:srgbClr val="092C74"/>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rgbClr val="092C74"/>
              </a:buClr>
              <a:buFont typeface="Courier New" panose="02070309020205020404" pitchFamily="49" charset="0"/>
              <a:buChar char="o"/>
              <a:defRPr sz="1400"/>
            </a:lvl2pPr>
          </a:lstStyle>
          <a:p>
            <a:pPr lvl="0"/>
            <a:r>
              <a:rPr lang="en-US" dirty="0"/>
              <a:t>Click to add bullets</a:t>
            </a:r>
          </a:p>
          <a:p>
            <a:pPr lvl="1"/>
            <a:r>
              <a:rPr lang="en-US" dirty="0"/>
              <a:t>Second level</a:t>
            </a:r>
          </a:p>
        </p:txBody>
      </p:sp>
      <p:sp>
        <p:nvSpPr>
          <p:cNvPr id="60" name="Item 4 Title">
            <a:extLst>
              <a:ext uri="{FF2B5EF4-FFF2-40B4-BE49-F238E27FC236}">
                <a16:creationId xmlns:a16="http://schemas.microsoft.com/office/drawing/2014/main" id="{F80C40EE-0FC7-4E50-BCBE-6462A3F6A998}"/>
              </a:ext>
            </a:extLst>
          </p:cNvPr>
          <p:cNvSpPr>
            <a:spLocks noGrp="1"/>
          </p:cNvSpPr>
          <p:nvPr>
            <p:ph type="body" sz="quarter" idx="28" hasCustomPrompt="1"/>
          </p:nvPr>
        </p:nvSpPr>
        <p:spPr>
          <a:xfrm>
            <a:off x="6789823" y="1132682"/>
            <a:ext cx="1817849" cy="269978"/>
          </a:xfrm>
          <a:prstGeom prst="rect">
            <a:avLst/>
          </a:prstGeom>
          <a:solidFill>
            <a:schemeClr val="tx2"/>
          </a:solidFill>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Title Here</a:t>
            </a:r>
          </a:p>
        </p:txBody>
      </p:sp>
      <p:sp>
        <p:nvSpPr>
          <p:cNvPr id="59" name="Item 4 Text">
            <a:extLst>
              <a:ext uri="{FF2B5EF4-FFF2-40B4-BE49-F238E27FC236}">
                <a16:creationId xmlns:a16="http://schemas.microsoft.com/office/drawing/2014/main" id="{62E2E31C-DF1E-436B-AB25-5E4D63D11C11}"/>
              </a:ext>
            </a:extLst>
          </p:cNvPr>
          <p:cNvSpPr>
            <a:spLocks noGrp="1"/>
          </p:cNvSpPr>
          <p:nvPr>
            <p:ph type="body" sz="quarter" idx="27" hasCustomPrompt="1"/>
          </p:nvPr>
        </p:nvSpPr>
        <p:spPr>
          <a:xfrm>
            <a:off x="6789823" y="1570683"/>
            <a:ext cx="1817849" cy="2944168"/>
          </a:xfrm>
          <a:prstGeom prst="rect">
            <a:avLst/>
          </a:prstGeom>
          <a:ln w="6350">
            <a:solidFill>
              <a:schemeClr val="bg2"/>
            </a:solidFill>
          </a:ln>
        </p:spPr>
        <p:txBody>
          <a:bodyPr>
            <a:noAutofit/>
          </a:bodyPr>
          <a:lstStyle>
            <a:lvl1pPr marL="117475" indent="-117475" algn="l">
              <a:buClr>
                <a:srgbClr val="092C74"/>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tx2"/>
              </a:buClr>
              <a:buFont typeface="Courier New" panose="02070309020205020404" pitchFamily="49" charset="0"/>
              <a:buChar char="o"/>
              <a:defRPr sz="1400"/>
            </a:lvl2pPr>
          </a:lstStyle>
          <a:p>
            <a:pPr lvl="0"/>
            <a:r>
              <a:rPr lang="en-US" dirty="0"/>
              <a:t>Click to add bullets</a:t>
            </a:r>
          </a:p>
          <a:p>
            <a:pPr lvl="1"/>
            <a:r>
              <a:rPr lang="en-US" dirty="0"/>
              <a:t>Second level</a:t>
            </a:r>
          </a:p>
        </p:txBody>
      </p:sp>
      <p:sp>
        <p:nvSpPr>
          <p:cNvPr id="14" name="Page Number">
            <a:extLst>
              <a:ext uri="{FF2B5EF4-FFF2-40B4-BE49-F238E27FC236}">
                <a16:creationId xmlns:a16="http://schemas.microsoft.com/office/drawing/2014/main" id="{CF4BC876-D827-4E5E-A572-DF3D59B88245}"/>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schemeClr val="tx1"/>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tx1"/>
              </a:solidFill>
              <a:effectLst/>
              <a:uLnTx/>
              <a:uFillTx/>
              <a:latin typeface="Tahoma"/>
              <a:ea typeface="+mn-ea"/>
              <a:cs typeface="+mn-cs"/>
            </a:endParaRPr>
          </a:p>
        </p:txBody>
      </p:sp>
      <p:pic>
        <p:nvPicPr>
          <p:cNvPr id="16" name="WSE logo">
            <a:extLst>
              <a:ext uri="{FF2B5EF4-FFF2-40B4-BE49-F238E27FC236}">
                <a16:creationId xmlns:a16="http://schemas.microsoft.com/office/drawing/2014/main" id="{9BB8FB21-BFAB-4131-ADE3-626699BE3E86}"/>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4674940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4 Items and Text - Simple">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A42F6F62-4CCC-134C-94B4-C90A17781E72}"/>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5" name="Rectangle 14">
            <a:extLst>
              <a:ext uri="{FF2B5EF4-FFF2-40B4-BE49-F238E27FC236}">
                <a16:creationId xmlns:a16="http://schemas.microsoft.com/office/drawing/2014/main" id="{157C6571-A67F-444A-A354-24A6AEAAE84E}"/>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Item 1 Title">
            <a:extLst>
              <a:ext uri="{FF2B5EF4-FFF2-40B4-BE49-F238E27FC236}">
                <a16:creationId xmlns:a16="http://schemas.microsoft.com/office/drawing/2014/main" id="{828417AB-2C14-404F-8453-77B0EEB01EE9}"/>
              </a:ext>
            </a:extLst>
          </p:cNvPr>
          <p:cNvSpPr>
            <a:spLocks noGrp="1"/>
          </p:cNvSpPr>
          <p:nvPr>
            <p:ph type="body" sz="quarter" idx="21" hasCustomPrompt="1"/>
          </p:nvPr>
        </p:nvSpPr>
        <p:spPr>
          <a:xfrm>
            <a:off x="136245" y="1158793"/>
            <a:ext cx="1554480" cy="269978"/>
          </a:xfrm>
          <a:prstGeom prst="rect">
            <a:avLst/>
          </a:prstGeom>
          <a:solidFill>
            <a:schemeClr val="tx2"/>
          </a:solidFill>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Title Here</a:t>
            </a:r>
          </a:p>
        </p:txBody>
      </p:sp>
      <p:sp>
        <p:nvSpPr>
          <p:cNvPr id="18" name="Table or Image">
            <a:extLst>
              <a:ext uri="{FF2B5EF4-FFF2-40B4-BE49-F238E27FC236}">
                <a16:creationId xmlns:a16="http://schemas.microsoft.com/office/drawing/2014/main" id="{DDD4E2F5-1A81-4241-9AE5-D5CFB69EC292}"/>
              </a:ext>
            </a:extLst>
          </p:cNvPr>
          <p:cNvSpPr>
            <a:spLocks noGrp="1"/>
          </p:cNvSpPr>
          <p:nvPr>
            <p:ph sz="quarter" idx="34" hasCustomPrompt="1"/>
          </p:nvPr>
        </p:nvSpPr>
        <p:spPr>
          <a:xfrm>
            <a:off x="136245" y="1585735"/>
            <a:ext cx="1554480" cy="2944167"/>
          </a:xfrm>
          <a:prstGeom prst="rect">
            <a:avLst/>
          </a:prstGeom>
          <a:ln w="12700">
            <a:solidFill>
              <a:schemeClr val="bg2"/>
            </a:solidFill>
          </a:ln>
        </p:spPr>
        <p:txBody>
          <a:bodyPr/>
          <a:lstStyle>
            <a:lvl1pPr marL="112713" indent="-112713">
              <a:buClr>
                <a:srgbClr val="092C74"/>
              </a:buClr>
              <a:buFont typeface="Wingdings" panose="05000000000000000000" pitchFamily="2" charset="2"/>
              <a:buChar char="§"/>
              <a:defRPr sz="14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first-level bullet or image</a:t>
            </a:r>
          </a:p>
        </p:txBody>
      </p:sp>
      <p:sp>
        <p:nvSpPr>
          <p:cNvPr id="56" name="Item 2 Title">
            <a:extLst>
              <a:ext uri="{FF2B5EF4-FFF2-40B4-BE49-F238E27FC236}">
                <a16:creationId xmlns:a16="http://schemas.microsoft.com/office/drawing/2014/main" id="{1DDA60E4-281E-47DA-825D-C391409189E4}"/>
              </a:ext>
            </a:extLst>
          </p:cNvPr>
          <p:cNvSpPr>
            <a:spLocks noGrp="1"/>
          </p:cNvSpPr>
          <p:nvPr>
            <p:ph type="body" sz="quarter" idx="24" hasCustomPrompt="1"/>
          </p:nvPr>
        </p:nvSpPr>
        <p:spPr>
          <a:xfrm>
            <a:off x="1940518" y="1177378"/>
            <a:ext cx="1554480" cy="269978"/>
          </a:xfrm>
          <a:prstGeom prst="rect">
            <a:avLst/>
          </a:prstGeom>
          <a:solidFill>
            <a:schemeClr val="tx2"/>
          </a:solidFill>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Title Here</a:t>
            </a:r>
          </a:p>
        </p:txBody>
      </p:sp>
      <p:sp>
        <p:nvSpPr>
          <p:cNvPr id="19" name="Table or Image">
            <a:extLst>
              <a:ext uri="{FF2B5EF4-FFF2-40B4-BE49-F238E27FC236}">
                <a16:creationId xmlns:a16="http://schemas.microsoft.com/office/drawing/2014/main" id="{F77511AE-C7BF-5C49-A300-0159E6B307C6}"/>
              </a:ext>
            </a:extLst>
          </p:cNvPr>
          <p:cNvSpPr>
            <a:spLocks noGrp="1"/>
          </p:cNvSpPr>
          <p:nvPr>
            <p:ph sz="quarter" idx="35" hasCustomPrompt="1"/>
          </p:nvPr>
        </p:nvSpPr>
        <p:spPr>
          <a:xfrm>
            <a:off x="1940518" y="1585735"/>
            <a:ext cx="1554480" cy="2944167"/>
          </a:xfrm>
          <a:prstGeom prst="rect">
            <a:avLst/>
          </a:prstGeom>
          <a:ln w="12700">
            <a:solidFill>
              <a:schemeClr val="bg2"/>
            </a:solidFill>
          </a:ln>
        </p:spPr>
        <p:txBody>
          <a:bodyPr/>
          <a:lstStyle>
            <a:lvl1pPr marL="112713" indent="-112713">
              <a:buClr>
                <a:srgbClr val="092C74"/>
              </a:buClr>
              <a:buFont typeface="Wingdings" panose="05000000000000000000" pitchFamily="2" charset="2"/>
              <a:buChar char="§"/>
              <a:defRPr sz="14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first-level bullet or image</a:t>
            </a:r>
          </a:p>
        </p:txBody>
      </p:sp>
      <p:sp>
        <p:nvSpPr>
          <p:cNvPr id="58" name="Item 3 Title">
            <a:extLst>
              <a:ext uri="{FF2B5EF4-FFF2-40B4-BE49-F238E27FC236}">
                <a16:creationId xmlns:a16="http://schemas.microsoft.com/office/drawing/2014/main" id="{010623E4-A6FF-4A18-B236-B835BC6017F9}"/>
              </a:ext>
            </a:extLst>
          </p:cNvPr>
          <p:cNvSpPr>
            <a:spLocks noGrp="1"/>
          </p:cNvSpPr>
          <p:nvPr>
            <p:ph type="body" sz="quarter" idx="26" hasCustomPrompt="1"/>
          </p:nvPr>
        </p:nvSpPr>
        <p:spPr>
          <a:xfrm>
            <a:off x="3755301" y="1161448"/>
            <a:ext cx="1554480" cy="269978"/>
          </a:xfrm>
          <a:prstGeom prst="rect">
            <a:avLst/>
          </a:prstGeom>
          <a:solidFill>
            <a:schemeClr val="tx2"/>
          </a:solidFill>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Title Here</a:t>
            </a:r>
          </a:p>
        </p:txBody>
      </p:sp>
      <p:sp>
        <p:nvSpPr>
          <p:cNvPr id="20" name="Table or Image">
            <a:extLst>
              <a:ext uri="{FF2B5EF4-FFF2-40B4-BE49-F238E27FC236}">
                <a16:creationId xmlns:a16="http://schemas.microsoft.com/office/drawing/2014/main" id="{DA770E6D-EA2A-544D-B9F7-A7FC458B64A0}"/>
              </a:ext>
            </a:extLst>
          </p:cNvPr>
          <p:cNvSpPr>
            <a:spLocks noGrp="1"/>
          </p:cNvSpPr>
          <p:nvPr>
            <p:ph sz="quarter" idx="36" hasCustomPrompt="1"/>
          </p:nvPr>
        </p:nvSpPr>
        <p:spPr>
          <a:xfrm>
            <a:off x="3755301" y="1585734"/>
            <a:ext cx="1554480" cy="2944167"/>
          </a:xfrm>
          <a:prstGeom prst="rect">
            <a:avLst/>
          </a:prstGeom>
          <a:ln w="12700">
            <a:solidFill>
              <a:schemeClr val="bg2"/>
            </a:solidFill>
          </a:ln>
        </p:spPr>
        <p:txBody>
          <a:bodyPr/>
          <a:lstStyle>
            <a:lvl1pPr marL="112713" indent="-112713">
              <a:buClr>
                <a:srgbClr val="092C74"/>
              </a:buClr>
              <a:buFont typeface="Wingdings" panose="05000000000000000000" pitchFamily="2" charset="2"/>
              <a:buChar char="§"/>
              <a:defRPr sz="14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first-level bullet or image</a:t>
            </a:r>
          </a:p>
        </p:txBody>
      </p:sp>
      <p:sp>
        <p:nvSpPr>
          <p:cNvPr id="60" name="Item 4 Title">
            <a:extLst>
              <a:ext uri="{FF2B5EF4-FFF2-40B4-BE49-F238E27FC236}">
                <a16:creationId xmlns:a16="http://schemas.microsoft.com/office/drawing/2014/main" id="{F80C40EE-0FC7-4E50-BCBE-6462A3F6A998}"/>
              </a:ext>
            </a:extLst>
          </p:cNvPr>
          <p:cNvSpPr>
            <a:spLocks noGrp="1"/>
          </p:cNvSpPr>
          <p:nvPr>
            <p:ph type="body" sz="quarter" idx="28" hasCustomPrompt="1"/>
          </p:nvPr>
        </p:nvSpPr>
        <p:spPr>
          <a:xfrm>
            <a:off x="5612124" y="1156358"/>
            <a:ext cx="1554480" cy="269978"/>
          </a:xfrm>
          <a:prstGeom prst="rect">
            <a:avLst/>
          </a:prstGeom>
          <a:solidFill>
            <a:schemeClr val="tx2"/>
          </a:solidFill>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Title Here</a:t>
            </a:r>
          </a:p>
        </p:txBody>
      </p:sp>
      <p:sp>
        <p:nvSpPr>
          <p:cNvPr id="21" name="Table or Image">
            <a:extLst>
              <a:ext uri="{FF2B5EF4-FFF2-40B4-BE49-F238E27FC236}">
                <a16:creationId xmlns:a16="http://schemas.microsoft.com/office/drawing/2014/main" id="{61CE47B8-4BB9-A84E-869C-30790EAB0AC1}"/>
              </a:ext>
            </a:extLst>
          </p:cNvPr>
          <p:cNvSpPr>
            <a:spLocks noGrp="1"/>
          </p:cNvSpPr>
          <p:nvPr>
            <p:ph sz="quarter" idx="37" hasCustomPrompt="1"/>
          </p:nvPr>
        </p:nvSpPr>
        <p:spPr>
          <a:xfrm>
            <a:off x="5612124" y="1577526"/>
            <a:ext cx="1554480" cy="2944167"/>
          </a:xfrm>
          <a:prstGeom prst="rect">
            <a:avLst/>
          </a:prstGeom>
          <a:ln w="12700">
            <a:solidFill>
              <a:schemeClr val="bg2"/>
            </a:solidFill>
          </a:ln>
        </p:spPr>
        <p:txBody>
          <a:bodyPr/>
          <a:lstStyle>
            <a:lvl1pPr marL="112713" indent="-112713">
              <a:buClr>
                <a:srgbClr val="092C74"/>
              </a:buClr>
              <a:buFont typeface="Wingdings" panose="05000000000000000000" pitchFamily="2" charset="2"/>
              <a:buChar char="§"/>
              <a:defRPr sz="14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first-level bullet or image</a:t>
            </a:r>
          </a:p>
        </p:txBody>
      </p:sp>
      <p:sp>
        <p:nvSpPr>
          <p:cNvPr id="22" name="Item 4 Title">
            <a:extLst>
              <a:ext uri="{FF2B5EF4-FFF2-40B4-BE49-F238E27FC236}">
                <a16:creationId xmlns:a16="http://schemas.microsoft.com/office/drawing/2014/main" id="{73A9FB82-86AB-A14D-B614-A001BB31BF37}"/>
              </a:ext>
            </a:extLst>
          </p:cNvPr>
          <p:cNvSpPr>
            <a:spLocks noGrp="1"/>
          </p:cNvSpPr>
          <p:nvPr>
            <p:ph type="body" sz="quarter" idx="38" hasCustomPrompt="1"/>
          </p:nvPr>
        </p:nvSpPr>
        <p:spPr>
          <a:xfrm>
            <a:off x="7458437" y="1156358"/>
            <a:ext cx="1554480" cy="269978"/>
          </a:xfrm>
          <a:prstGeom prst="rect">
            <a:avLst/>
          </a:prstGeom>
          <a:solidFill>
            <a:schemeClr val="tx2"/>
          </a:solidFill>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Title Here</a:t>
            </a:r>
          </a:p>
        </p:txBody>
      </p:sp>
      <p:sp>
        <p:nvSpPr>
          <p:cNvPr id="23" name="Table or Image">
            <a:extLst>
              <a:ext uri="{FF2B5EF4-FFF2-40B4-BE49-F238E27FC236}">
                <a16:creationId xmlns:a16="http://schemas.microsoft.com/office/drawing/2014/main" id="{F17C3906-CD72-3449-B9D3-E90ED24E9D2A}"/>
              </a:ext>
            </a:extLst>
          </p:cNvPr>
          <p:cNvSpPr>
            <a:spLocks noGrp="1"/>
          </p:cNvSpPr>
          <p:nvPr>
            <p:ph sz="quarter" idx="39" hasCustomPrompt="1"/>
          </p:nvPr>
        </p:nvSpPr>
        <p:spPr>
          <a:xfrm>
            <a:off x="7458437" y="1577525"/>
            <a:ext cx="1554480" cy="2944167"/>
          </a:xfrm>
          <a:prstGeom prst="rect">
            <a:avLst/>
          </a:prstGeom>
          <a:ln w="12700">
            <a:solidFill>
              <a:schemeClr val="bg2"/>
            </a:solidFill>
          </a:ln>
        </p:spPr>
        <p:txBody>
          <a:bodyPr/>
          <a:lstStyle>
            <a:lvl1pPr marL="112713" indent="-112713">
              <a:buClr>
                <a:srgbClr val="092C74"/>
              </a:buClr>
              <a:buFont typeface="Wingdings" panose="05000000000000000000" pitchFamily="2" charset="2"/>
              <a:buChar char="§"/>
              <a:defRPr sz="14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first-level bullet or image</a:t>
            </a:r>
          </a:p>
        </p:txBody>
      </p:sp>
      <p:pic>
        <p:nvPicPr>
          <p:cNvPr id="16" name="WSE logo">
            <a:extLst>
              <a:ext uri="{FF2B5EF4-FFF2-40B4-BE49-F238E27FC236}">
                <a16:creationId xmlns:a16="http://schemas.microsoft.com/office/drawing/2014/main" id="{9BB8FB21-BFAB-4131-ADE3-626699BE3E86}"/>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
        <p:nvSpPr>
          <p:cNvPr id="14" name="Page Number">
            <a:extLst>
              <a:ext uri="{FF2B5EF4-FFF2-40B4-BE49-F238E27FC236}">
                <a16:creationId xmlns:a16="http://schemas.microsoft.com/office/drawing/2014/main" id="{CF4BC876-D827-4E5E-A572-DF3D59B88245}"/>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schemeClr val="tx1"/>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tx1"/>
              </a:solidFill>
              <a:effectLst/>
              <a:uLnTx/>
              <a:uFillTx/>
              <a:latin typeface="Tahoma"/>
              <a:ea typeface="+mn-ea"/>
              <a:cs typeface="+mn-cs"/>
            </a:endParaRPr>
          </a:p>
        </p:txBody>
      </p:sp>
    </p:spTree>
    <p:extLst>
      <p:ext uri="{BB962C8B-B14F-4D97-AF65-F5344CB8AC3E}">
        <p14:creationId xmlns:p14="http://schemas.microsoft.com/office/powerpoint/2010/main" val="203767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 name="Google Shape;3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4 Items and Text - Blues">
    <p:spTree>
      <p:nvGrpSpPr>
        <p:cNvPr id="1" name=""/>
        <p:cNvGrpSpPr/>
        <p:nvPr/>
      </p:nvGrpSpPr>
      <p:grpSpPr>
        <a:xfrm>
          <a:off x="0" y="0"/>
          <a:ext cx="0" cy="0"/>
          <a:chOff x="0" y="0"/>
          <a:chExt cx="0" cy="0"/>
        </a:xfrm>
      </p:grpSpPr>
      <p:sp>
        <p:nvSpPr>
          <p:cNvPr id="22" name="Title">
            <a:extLst>
              <a:ext uri="{FF2B5EF4-FFF2-40B4-BE49-F238E27FC236}">
                <a16:creationId xmlns:a16="http://schemas.microsoft.com/office/drawing/2014/main" id="{2778FCE4-C62E-45FA-8069-17E0CDE13615}"/>
              </a:ext>
            </a:extLst>
          </p:cNvPr>
          <p:cNvSpPr>
            <a:spLocks noGrp="1"/>
          </p:cNvSpPr>
          <p:nvPr>
            <p:ph type="title" hasCustomPrompt="1"/>
          </p:nvPr>
        </p:nvSpPr>
        <p:spPr>
          <a:xfrm>
            <a:off x="533919" y="455555"/>
            <a:ext cx="8085415" cy="509105"/>
          </a:xfrm>
          <a:prstGeom prst="rect">
            <a:avLst/>
          </a:prstGeom>
        </p:spPr>
        <p:txBody>
          <a:bodyPr anchor="ctr"/>
          <a:lstStyle>
            <a:lvl1pPr>
              <a:defRPr sz="3000" b="1">
                <a:solidFill>
                  <a:schemeClr val="tx2"/>
                </a:solidFill>
              </a:defRPr>
            </a:lvl1pPr>
          </a:lstStyle>
          <a:p>
            <a:r>
              <a:rPr lang="en-US"/>
              <a:t>Click to add title</a:t>
            </a:r>
          </a:p>
        </p:txBody>
      </p:sp>
      <p:sp>
        <p:nvSpPr>
          <p:cNvPr id="26" name="Rectangle 25">
            <a:extLst>
              <a:ext uri="{FF2B5EF4-FFF2-40B4-BE49-F238E27FC236}">
                <a16:creationId xmlns:a16="http://schemas.microsoft.com/office/drawing/2014/main" id="{0F9DD6EC-3A2E-4812-A2E6-1C882E728CF5}"/>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50">
            <a:extLst>
              <a:ext uri="{FF2B5EF4-FFF2-40B4-BE49-F238E27FC236}">
                <a16:creationId xmlns:a16="http://schemas.microsoft.com/office/drawing/2014/main" id="{7911D00D-6CBC-4CBB-BA40-3F7DD5D6EFCA}"/>
              </a:ext>
              <a:ext uri="{C183D7F6-B498-43B3-948B-1728B52AA6E4}">
                <adec:decorative xmlns:adec="http://schemas.microsoft.com/office/drawing/2017/decorative" val="1"/>
              </a:ext>
            </a:extLst>
          </p:cNvPr>
          <p:cNvSpPr/>
          <p:nvPr userDrawn="1"/>
        </p:nvSpPr>
        <p:spPr>
          <a:xfrm>
            <a:off x="640080" y="1176111"/>
            <a:ext cx="3713441" cy="3523139"/>
          </a:xfrm>
          <a:prstGeom prst="roundRect">
            <a:avLst>
              <a:gd name="adj" fmla="val 9375"/>
            </a:avLst>
          </a:prstGeom>
          <a:solidFill>
            <a:schemeClr val="bg1"/>
          </a:solidFill>
          <a:ln w="38100" cap="flat" cmpd="sng" algn="ctr">
            <a:solidFill>
              <a:schemeClr val="bg1">
                <a:lumMod val="7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1028700" eaLnBrk="1" fontAlgn="auto" latinLnBrk="0" hangingPunct="1">
              <a:lnSpc>
                <a:spcPct val="100000"/>
              </a:lnSpc>
              <a:spcBef>
                <a:spcPts val="0"/>
              </a:spcBef>
              <a:spcAft>
                <a:spcPts val="0"/>
              </a:spcAft>
              <a:buClrTx/>
              <a:buSzTx/>
              <a:buFontTx/>
              <a:buNone/>
              <a:tabLst/>
              <a:defRPr/>
            </a:pPr>
            <a:endParaRPr kumimoji="0" lang="uk-UA" sz="1500" b="0" i="0" u="none" strike="noStrike" kern="0" cap="none" spc="0" normalizeH="0" baseline="0" noProof="0">
              <a:ln>
                <a:noFill/>
              </a:ln>
              <a:solidFill>
                <a:srgbClr val="0A091B"/>
              </a:solidFill>
              <a:effectLst/>
              <a:uLnTx/>
              <a:uFillTx/>
              <a:latin typeface="Roboto"/>
              <a:ea typeface="+mn-ea"/>
              <a:cs typeface="+mn-cs"/>
            </a:endParaRPr>
          </a:p>
        </p:txBody>
      </p:sp>
      <p:sp>
        <p:nvSpPr>
          <p:cNvPr id="23" name="Freeform 51">
            <a:extLst>
              <a:ext uri="{FF2B5EF4-FFF2-40B4-BE49-F238E27FC236}">
                <a16:creationId xmlns:a16="http://schemas.microsoft.com/office/drawing/2014/main" id="{3070A7B9-8096-4FC1-B9A9-1DC3667A84E2}"/>
              </a:ext>
              <a:ext uri="{C183D7F6-B498-43B3-948B-1728B52AA6E4}">
                <adec:decorative xmlns:adec="http://schemas.microsoft.com/office/drawing/2017/decorative" val="1"/>
              </a:ext>
            </a:extLst>
          </p:cNvPr>
          <p:cNvSpPr/>
          <p:nvPr userDrawn="1"/>
        </p:nvSpPr>
        <p:spPr>
          <a:xfrm>
            <a:off x="640079" y="3881340"/>
            <a:ext cx="3713441" cy="830478"/>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chemeClr val="tx2"/>
          </a:solidFill>
          <a:ln w="25400" cap="flat" cmpd="sng" algn="ctr">
            <a:solidFill>
              <a:schemeClr val="tx2"/>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defTabSz="685835"/>
            <a:endParaRPr lang="uk-UA" sz="15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8" name="Item 3 Title">
            <a:extLst>
              <a:ext uri="{FF2B5EF4-FFF2-40B4-BE49-F238E27FC236}">
                <a16:creationId xmlns:a16="http://schemas.microsoft.com/office/drawing/2014/main" id="{CBB1EDA8-6036-4E17-9138-598F3F97F689}"/>
              </a:ext>
            </a:extLst>
          </p:cNvPr>
          <p:cNvSpPr>
            <a:spLocks noGrp="1"/>
          </p:cNvSpPr>
          <p:nvPr>
            <p:ph type="body" sz="quarter" idx="17" hasCustomPrompt="1"/>
          </p:nvPr>
        </p:nvSpPr>
        <p:spPr>
          <a:xfrm>
            <a:off x="640078" y="4096227"/>
            <a:ext cx="3713441" cy="332632"/>
          </a:xfrm>
          <a:prstGeom prst="rect">
            <a:avLst/>
          </a:prstGeom>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a:t>Click to add</a:t>
            </a:r>
          </a:p>
        </p:txBody>
      </p:sp>
      <p:sp>
        <p:nvSpPr>
          <p:cNvPr id="42" name="Item 3 Text">
            <a:extLst>
              <a:ext uri="{FF2B5EF4-FFF2-40B4-BE49-F238E27FC236}">
                <a16:creationId xmlns:a16="http://schemas.microsoft.com/office/drawing/2014/main" id="{39A1E9ED-B596-479E-82B0-63CC2B1444E8}"/>
              </a:ext>
            </a:extLst>
          </p:cNvPr>
          <p:cNvSpPr>
            <a:spLocks noGrp="1"/>
          </p:cNvSpPr>
          <p:nvPr>
            <p:ph type="body" sz="quarter" idx="21" hasCustomPrompt="1"/>
          </p:nvPr>
        </p:nvSpPr>
        <p:spPr>
          <a:xfrm>
            <a:off x="886674" y="1308897"/>
            <a:ext cx="3220250" cy="2411524"/>
          </a:xfrm>
          <a:prstGeom prst="rect">
            <a:avLst/>
          </a:prstGeom>
        </p:spPr>
        <p:txBody>
          <a:bodyPr>
            <a:noAutofit/>
          </a:bodyPr>
          <a:lstStyle>
            <a:lvl1pPr marL="231775" indent="-231775" algn="l">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rgbClr val="092C74"/>
              </a:buClr>
              <a:buFont typeface="Courier New" panose="02070309020205020404" pitchFamily="49" charset="0"/>
              <a:buChar char="o"/>
              <a:defRPr sz="1600"/>
            </a:lvl2pPr>
            <a:lvl3pPr marL="914400" indent="-228600">
              <a:buClr>
                <a:srgbClr val="092C74"/>
              </a:buClr>
              <a:buFont typeface="Arial" panose="020B0604020202020204" pitchFamily="34" charset="0"/>
              <a:buChar char="•"/>
              <a:defRPr sz="1600"/>
            </a:lvl3pPr>
          </a:lstStyle>
          <a:p>
            <a:pPr lvl="0"/>
            <a:r>
              <a:rPr lang="en-US" dirty="0"/>
              <a:t>Click to add bullets</a:t>
            </a:r>
          </a:p>
          <a:p>
            <a:pPr lvl="1"/>
            <a:r>
              <a:rPr lang="en-US" dirty="0"/>
              <a:t>Second level</a:t>
            </a:r>
          </a:p>
          <a:p>
            <a:pPr lvl="2"/>
            <a:r>
              <a:rPr lang="en-US" dirty="0"/>
              <a:t>Third level</a:t>
            </a:r>
          </a:p>
        </p:txBody>
      </p:sp>
      <p:sp>
        <p:nvSpPr>
          <p:cNvPr id="24" name="Page Number">
            <a:extLst>
              <a:ext uri="{FF2B5EF4-FFF2-40B4-BE49-F238E27FC236}">
                <a16:creationId xmlns:a16="http://schemas.microsoft.com/office/drawing/2014/main" id="{8866A15F-DCF2-4E46-9717-924DF8C8B4D6}"/>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25" name="WSE logo">
            <a:extLst>
              <a:ext uri="{FF2B5EF4-FFF2-40B4-BE49-F238E27FC236}">
                <a16:creationId xmlns:a16="http://schemas.microsoft.com/office/drawing/2014/main" id="{19FC6418-4FC7-4934-8CD1-E5AF55A2DCF6}"/>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
        <p:nvSpPr>
          <p:cNvPr id="18" name="Rounded Rectangle 50">
            <a:extLst>
              <a:ext uri="{FF2B5EF4-FFF2-40B4-BE49-F238E27FC236}">
                <a16:creationId xmlns:a16="http://schemas.microsoft.com/office/drawing/2014/main" id="{2BBEC93B-8D0C-42F1-9399-D1D817997F78}"/>
              </a:ext>
              <a:ext uri="{C183D7F6-B498-43B3-948B-1728B52AA6E4}">
                <adec:decorative xmlns:adec="http://schemas.microsoft.com/office/drawing/2017/decorative" val="1"/>
              </a:ext>
            </a:extLst>
          </p:cNvPr>
          <p:cNvSpPr/>
          <p:nvPr userDrawn="1"/>
        </p:nvSpPr>
        <p:spPr>
          <a:xfrm>
            <a:off x="4790480" y="1176111"/>
            <a:ext cx="3713441" cy="3523139"/>
          </a:xfrm>
          <a:prstGeom prst="roundRect">
            <a:avLst>
              <a:gd name="adj" fmla="val 9375"/>
            </a:avLst>
          </a:prstGeom>
          <a:solidFill>
            <a:schemeClr val="bg1"/>
          </a:solidFill>
          <a:ln w="38100" cap="flat" cmpd="sng" algn="ctr">
            <a:solidFill>
              <a:schemeClr val="bg1">
                <a:lumMod val="7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1028700" eaLnBrk="1" fontAlgn="auto" latinLnBrk="0" hangingPunct="1">
              <a:lnSpc>
                <a:spcPct val="100000"/>
              </a:lnSpc>
              <a:spcBef>
                <a:spcPts val="0"/>
              </a:spcBef>
              <a:spcAft>
                <a:spcPts val="0"/>
              </a:spcAft>
              <a:buClrTx/>
              <a:buSzTx/>
              <a:buFontTx/>
              <a:buNone/>
              <a:tabLst/>
              <a:defRPr/>
            </a:pPr>
            <a:endParaRPr kumimoji="0" lang="uk-UA" sz="1500" b="0" i="0" u="none" strike="noStrike" kern="0" cap="none" spc="0" normalizeH="0" baseline="0" noProof="0">
              <a:ln>
                <a:noFill/>
              </a:ln>
              <a:solidFill>
                <a:srgbClr val="0A091B"/>
              </a:solidFill>
              <a:effectLst/>
              <a:uLnTx/>
              <a:uFillTx/>
              <a:latin typeface="Roboto"/>
              <a:ea typeface="+mn-ea"/>
              <a:cs typeface="+mn-cs"/>
            </a:endParaRPr>
          </a:p>
        </p:txBody>
      </p:sp>
      <p:sp>
        <p:nvSpPr>
          <p:cNvPr id="19" name="Freeform 51">
            <a:extLst>
              <a:ext uri="{FF2B5EF4-FFF2-40B4-BE49-F238E27FC236}">
                <a16:creationId xmlns:a16="http://schemas.microsoft.com/office/drawing/2014/main" id="{2050C419-8432-46BA-8661-3080C6E30BC6}"/>
              </a:ext>
              <a:ext uri="{C183D7F6-B498-43B3-948B-1728B52AA6E4}">
                <adec:decorative xmlns:adec="http://schemas.microsoft.com/office/drawing/2017/decorative" val="1"/>
              </a:ext>
            </a:extLst>
          </p:cNvPr>
          <p:cNvSpPr/>
          <p:nvPr userDrawn="1"/>
        </p:nvSpPr>
        <p:spPr>
          <a:xfrm>
            <a:off x="4790479" y="3881340"/>
            <a:ext cx="3713441" cy="817910"/>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chemeClr val="bg2"/>
          </a:solidFill>
          <a:ln w="25400" cap="flat" cmpd="sng" algn="ctr">
            <a:solidFill>
              <a:srgbClr val="69ACE5"/>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defTabSz="685835"/>
            <a:endParaRPr lang="uk-UA" sz="15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Item 3 Title">
            <a:extLst>
              <a:ext uri="{FF2B5EF4-FFF2-40B4-BE49-F238E27FC236}">
                <a16:creationId xmlns:a16="http://schemas.microsoft.com/office/drawing/2014/main" id="{EFBDE9D0-690A-43C3-822C-65E41613E138}"/>
              </a:ext>
            </a:extLst>
          </p:cNvPr>
          <p:cNvSpPr>
            <a:spLocks noGrp="1"/>
          </p:cNvSpPr>
          <p:nvPr>
            <p:ph type="body" sz="quarter" idx="22" hasCustomPrompt="1"/>
          </p:nvPr>
        </p:nvSpPr>
        <p:spPr>
          <a:xfrm>
            <a:off x="4790479" y="4096227"/>
            <a:ext cx="3713441" cy="332632"/>
          </a:xfrm>
          <a:prstGeom prst="rect">
            <a:avLst/>
          </a:prstGeom>
        </p:spPr>
        <p:txBody>
          <a:bodyPr>
            <a:noAutofit/>
          </a:bodyPr>
          <a:lstStyle>
            <a:lvl1pPr marL="0" indent="0" algn="ctr">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dirty="0"/>
              <a:t>Click to add</a:t>
            </a:r>
          </a:p>
        </p:txBody>
      </p:sp>
      <p:sp>
        <p:nvSpPr>
          <p:cNvPr id="27" name="Item 3 Text">
            <a:extLst>
              <a:ext uri="{FF2B5EF4-FFF2-40B4-BE49-F238E27FC236}">
                <a16:creationId xmlns:a16="http://schemas.microsoft.com/office/drawing/2014/main" id="{E31A1006-0A40-451E-B49D-5D7AE05EC552}"/>
              </a:ext>
            </a:extLst>
          </p:cNvPr>
          <p:cNvSpPr>
            <a:spLocks noGrp="1"/>
          </p:cNvSpPr>
          <p:nvPr>
            <p:ph type="body" sz="quarter" idx="23" hasCustomPrompt="1"/>
          </p:nvPr>
        </p:nvSpPr>
        <p:spPr>
          <a:xfrm>
            <a:off x="5037074" y="1308897"/>
            <a:ext cx="3220250" cy="2411524"/>
          </a:xfrm>
          <a:prstGeom prst="rect">
            <a:avLst/>
          </a:prstGeom>
        </p:spPr>
        <p:txBody>
          <a:bodyPr>
            <a:noAutofit/>
          </a:bodyPr>
          <a:lstStyle>
            <a:lvl1pPr marL="231775" indent="-231775" algn="l">
              <a:buClr>
                <a:srgbClr val="092C74"/>
              </a:buClr>
              <a:buFont typeface="Wingdings" panose="05000000000000000000" pitchFamily="2" charset="2"/>
              <a:buChar char="§"/>
              <a:defRPr lang="en-US" sz="1600" dirty="0"/>
            </a:lvl1pPr>
            <a:lvl2pPr marL="569913" indent="-227013">
              <a:buClr>
                <a:srgbClr val="092C74"/>
              </a:buClr>
              <a:buFont typeface="Courier New" panose="02070309020205020404" pitchFamily="49" charset="0"/>
              <a:buChar char="o"/>
              <a:defRPr sz="1600"/>
            </a:lvl2pPr>
            <a:lvl3pPr marL="914400" indent="-228600">
              <a:buClr>
                <a:srgbClr val="092C74"/>
              </a:buClr>
              <a:buFont typeface="Arial" panose="020B0604020202020204" pitchFamily="34" charset="0"/>
              <a:buChar char="•"/>
              <a:defRPr sz="1600"/>
            </a:lvl3pPr>
          </a:lstStyle>
          <a:p>
            <a:pPr lvl="0"/>
            <a:r>
              <a:rPr lang="en-US" dirty="0"/>
              <a:t>Click to add bullets</a:t>
            </a:r>
          </a:p>
          <a:p>
            <a:pPr lvl="1"/>
            <a:r>
              <a:rPr lang="en-US" dirty="0"/>
              <a:t>Second level</a:t>
            </a:r>
          </a:p>
          <a:p>
            <a:pPr lvl="2"/>
            <a:r>
              <a:rPr lang="en-US" dirty="0"/>
              <a:t>Third level</a:t>
            </a:r>
          </a:p>
        </p:txBody>
      </p:sp>
    </p:spTree>
    <p:extLst>
      <p:ext uri="{BB962C8B-B14F-4D97-AF65-F5344CB8AC3E}">
        <p14:creationId xmlns:p14="http://schemas.microsoft.com/office/powerpoint/2010/main" val="339821258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4 Items and Text - Blues">
    <p:spTree>
      <p:nvGrpSpPr>
        <p:cNvPr id="1" name=""/>
        <p:cNvGrpSpPr/>
        <p:nvPr/>
      </p:nvGrpSpPr>
      <p:grpSpPr>
        <a:xfrm>
          <a:off x="0" y="0"/>
          <a:ext cx="0" cy="0"/>
          <a:chOff x="0" y="0"/>
          <a:chExt cx="0" cy="0"/>
        </a:xfrm>
      </p:grpSpPr>
      <p:sp>
        <p:nvSpPr>
          <p:cNvPr id="22" name="Title">
            <a:extLst>
              <a:ext uri="{FF2B5EF4-FFF2-40B4-BE49-F238E27FC236}">
                <a16:creationId xmlns:a16="http://schemas.microsoft.com/office/drawing/2014/main" id="{2778FCE4-C62E-45FA-8069-17E0CDE13615}"/>
              </a:ext>
            </a:extLst>
          </p:cNvPr>
          <p:cNvSpPr>
            <a:spLocks noGrp="1"/>
          </p:cNvSpPr>
          <p:nvPr>
            <p:ph type="title" hasCustomPrompt="1"/>
          </p:nvPr>
        </p:nvSpPr>
        <p:spPr>
          <a:xfrm>
            <a:off x="533919" y="455555"/>
            <a:ext cx="8085415" cy="509105"/>
          </a:xfrm>
          <a:prstGeom prst="rect">
            <a:avLst/>
          </a:prstGeom>
        </p:spPr>
        <p:txBody>
          <a:bodyPr anchor="ctr"/>
          <a:lstStyle>
            <a:lvl1pPr>
              <a:defRPr sz="3000" b="1">
                <a:solidFill>
                  <a:schemeClr val="tx2"/>
                </a:solidFill>
              </a:defRPr>
            </a:lvl1pPr>
          </a:lstStyle>
          <a:p>
            <a:r>
              <a:rPr lang="en-US" dirty="0"/>
              <a:t>Click to add title</a:t>
            </a:r>
          </a:p>
        </p:txBody>
      </p:sp>
      <p:sp>
        <p:nvSpPr>
          <p:cNvPr id="26" name="Rectangle 25">
            <a:extLst>
              <a:ext uri="{FF2B5EF4-FFF2-40B4-BE49-F238E27FC236}">
                <a16:creationId xmlns:a16="http://schemas.microsoft.com/office/drawing/2014/main" id="{0F9DD6EC-3A2E-4812-A2E6-1C882E728CF5}"/>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50">
            <a:extLst>
              <a:ext uri="{FF2B5EF4-FFF2-40B4-BE49-F238E27FC236}">
                <a16:creationId xmlns:a16="http://schemas.microsoft.com/office/drawing/2014/main" id="{0F0864E6-B7A6-4C69-8357-3EDC0D214FA9}"/>
              </a:ext>
              <a:ext uri="{C183D7F6-B498-43B3-948B-1728B52AA6E4}">
                <adec:decorative xmlns:adec="http://schemas.microsoft.com/office/drawing/2017/decorative" val="1"/>
              </a:ext>
            </a:extLst>
          </p:cNvPr>
          <p:cNvSpPr/>
          <p:nvPr userDrawn="1"/>
        </p:nvSpPr>
        <p:spPr>
          <a:xfrm>
            <a:off x="522711" y="1255594"/>
            <a:ext cx="2517784" cy="3013670"/>
          </a:xfrm>
          <a:prstGeom prst="roundRect">
            <a:avLst>
              <a:gd name="adj" fmla="val 9375"/>
            </a:avLst>
          </a:prstGeom>
          <a:solidFill>
            <a:schemeClr val="bg1"/>
          </a:solidFill>
          <a:ln w="38100" cap="flat" cmpd="sng" algn="ctr">
            <a:solidFill>
              <a:schemeClr val="bg1">
                <a:lumMod val="7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1028700" eaLnBrk="1" fontAlgn="auto" latinLnBrk="0" hangingPunct="1">
              <a:lnSpc>
                <a:spcPct val="100000"/>
              </a:lnSpc>
              <a:spcBef>
                <a:spcPts val="0"/>
              </a:spcBef>
              <a:spcAft>
                <a:spcPts val="0"/>
              </a:spcAft>
              <a:buClrTx/>
              <a:buSzTx/>
              <a:buFontTx/>
              <a:buNone/>
              <a:tabLst/>
              <a:defRPr/>
            </a:pPr>
            <a:endParaRPr kumimoji="0" lang="uk-UA" sz="1500" b="0" i="0" u="none" strike="noStrike" kern="0" cap="none" spc="0" normalizeH="0" baseline="0" noProof="0">
              <a:ln>
                <a:noFill/>
              </a:ln>
              <a:solidFill>
                <a:srgbClr val="0A091B"/>
              </a:solidFill>
              <a:effectLst/>
              <a:uLnTx/>
              <a:uFillTx/>
              <a:latin typeface="Roboto"/>
              <a:ea typeface="+mn-ea"/>
              <a:cs typeface="+mn-cs"/>
            </a:endParaRPr>
          </a:p>
        </p:txBody>
      </p:sp>
      <p:sp>
        <p:nvSpPr>
          <p:cNvPr id="11" name="Freeform 51">
            <a:extLst>
              <a:ext uri="{FF2B5EF4-FFF2-40B4-BE49-F238E27FC236}">
                <a16:creationId xmlns:a16="http://schemas.microsoft.com/office/drawing/2014/main" id="{CF7F85ED-1788-4035-BB4F-6D2978521276}"/>
              </a:ext>
              <a:ext uri="{C183D7F6-B498-43B3-948B-1728B52AA6E4}">
                <adec:decorative xmlns:adec="http://schemas.microsoft.com/office/drawing/2017/decorative" val="1"/>
              </a:ext>
            </a:extLst>
          </p:cNvPr>
          <p:cNvSpPr/>
          <p:nvPr userDrawn="1"/>
        </p:nvSpPr>
        <p:spPr>
          <a:xfrm>
            <a:off x="522712" y="3500651"/>
            <a:ext cx="2517784" cy="768613"/>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chemeClr val="tx2"/>
          </a:solidFill>
          <a:ln w="25400" cap="flat" cmpd="sng" algn="ctr">
            <a:solidFill>
              <a:srgbClr val="092C7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defTabSz="685835"/>
            <a:endParaRPr lang="uk-UA" sz="15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7" name="Item 2 Title">
            <a:extLst>
              <a:ext uri="{FF2B5EF4-FFF2-40B4-BE49-F238E27FC236}">
                <a16:creationId xmlns:a16="http://schemas.microsoft.com/office/drawing/2014/main" id="{DBAFC4B2-E381-4378-893A-B29557D52602}"/>
              </a:ext>
            </a:extLst>
          </p:cNvPr>
          <p:cNvSpPr>
            <a:spLocks noGrp="1"/>
          </p:cNvSpPr>
          <p:nvPr>
            <p:ph type="body" sz="quarter" idx="16" hasCustomPrompt="1"/>
          </p:nvPr>
        </p:nvSpPr>
        <p:spPr>
          <a:xfrm>
            <a:off x="522710" y="3675682"/>
            <a:ext cx="2517784" cy="284531"/>
          </a:xfrm>
          <a:prstGeom prst="rect">
            <a:avLst/>
          </a:prstGeom>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a:t>Click to add</a:t>
            </a:r>
          </a:p>
        </p:txBody>
      </p:sp>
      <p:sp>
        <p:nvSpPr>
          <p:cNvPr id="41" name="Item 2 Text">
            <a:extLst>
              <a:ext uri="{FF2B5EF4-FFF2-40B4-BE49-F238E27FC236}">
                <a16:creationId xmlns:a16="http://schemas.microsoft.com/office/drawing/2014/main" id="{5ACE404C-6884-4FD6-9E39-6F4642E21CC9}"/>
              </a:ext>
            </a:extLst>
          </p:cNvPr>
          <p:cNvSpPr>
            <a:spLocks noGrp="1"/>
          </p:cNvSpPr>
          <p:nvPr>
            <p:ph type="body" sz="quarter" idx="20" hasCustomPrompt="1"/>
          </p:nvPr>
        </p:nvSpPr>
        <p:spPr>
          <a:xfrm>
            <a:off x="641604" y="1485610"/>
            <a:ext cx="2183391" cy="1864915"/>
          </a:xfrm>
          <a:prstGeom prst="rect">
            <a:avLst/>
          </a:prstGeom>
        </p:spPr>
        <p:txBody>
          <a:bodyPr>
            <a:noAutofit/>
          </a:bodyPr>
          <a:lstStyle>
            <a:lvl1pPr marL="231775" indent="-231775" algn="l">
              <a:buClr>
                <a:srgbClr val="092C74"/>
              </a:buClr>
              <a:buFont typeface="Wingdings" panose="05000000000000000000" pitchFamily="2" charset="2"/>
              <a:buChar char="§"/>
              <a:defRPr lang="en-US" sz="1600" dirty="0"/>
            </a:lvl1pPr>
            <a:lvl2pPr marL="569913" indent="-227013">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dirty="0"/>
              <a:t>Click to add bullets</a:t>
            </a:r>
          </a:p>
          <a:p>
            <a:pPr lvl="1"/>
            <a:r>
              <a:rPr lang="en-US" dirty="0"/>
              <a:t>Second level</a:t>
            </a:r>
          </a:p>
          <a:p>
            <a:pPr lvl="2"/>
            <a:r>
              <a:rPr lang="en-US" dirty="0"/>
              <a:t>Third level</a:t>
            </a:r>
          </a:p>
        </p:txBody>
      </p:sp>
      <p:sp>
        <p:nvSpPr>
          <p:cNvPr id="21" name="Rounded Rectangle 50">
            <a:extLst>
              <a:ext uri="{FF2B5EF4-FFF2-40B4-BE49-F238E27FC236}">
                <a16:creationId xmlns:a16="http://schemas.microsoft.com/office/drawing/2014/main" id="{7911D00D-6CBC-4CBB-BA40-3F7DD5D6EFCA}"/>
              </a:ext>
              <a:ext uri="{C183D7F6-B498-43B3-948B-1728B52AA6E4}">
                <adec:decorative xmlns:adec="http://schemas.microsoft.com/office/drawing/2017/decorative" val="1"/>
              </a:ext>
            </a:extLst>
          </p:cNvPr>
          <p:cNvSpPr/>
          <p:nvPr userDrawn="1"/>
        </p:nvSpPr>
        <p:spPr>
          <a:xfrm>
            <a:off x="3345861" y="1255594"/>
            <a:ext cx="2517784" cy="3013670"/>
          </a:xfrm>
          <a:prstGeom prst="roundRect">
            <a:avLst>
              <a:gd name="adj" fmla="val 9375"/>
            </a:avLst>
          </a:prstGeom>
          <a:solidFill>
            <a:schemeClr val="bg1"/>
          </a:solidFill>
          <a:ln w="38100" cap="flat" cmpd="sng" algn="ctr">
            <a:solidFill>
              <a:schemeClr val="bg1">
                <a:lumMod val="7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1028700" eaLnBrk="1" fontAlgn="auto" latinLnBrk="0" hangingPunct="1">
              <a:lnSpc>
                <a:spcPct val="100000"/>
              </a:lnSpc>
              <a:spcBef>
                <a:spcPts val="0"/>
              </a:spcBef>
              <a:spcAft>
                <a:spcPts val="0"/>
              </a:spcAft>
              <a:buClrTx/>
              <a:buSzTx/>
              <a:buFontTx/>
              <a:buNone/>
              <a:tabLst/>
              <a:defRPr/>
            </a:pPr>
            <a:endParaRPr kumimoji="0" lang="uk-UA" sz="1500" b="0" i="0" u="none" strike="noStrike" kern="0" cap="none" spc="0" normalizeH="0" baseline="0" noProof="0">
              <a:ln>
                <a:noFill/>
              </a:ln>
              <a:solidFill>
                <a:srgbClr val="0A091B"/>
              </a:solidFill>
              <a:effectLst/>
              <a:uLnTx/>
              <a:uFillTx/>
              <a:latin typeface="Roboto"/>
              <a:ea typeface="+mn-ea"/>
              <a:cs typeface="+mn-cs"/>
            </a:endParaRPr>
          </a:p>
        </p:txBody>
      </p:sp>
      <p:sp>
        <p:nvSpPr>
          <p:cNvPr id="23" name="Freeform 51">
            <a:extLst>
              <a:ext uri="{FF2B5EF4-FFF2-40B4-BE49-F238E27FC236}">
                <a16:creationId xmlns:a16="http://schemas.microsoft.com/office/drawing/2014/main" id="{3070A7B9-8096-4FC1-B9A9-1DC3667A84E2}"/>
              </a:ext>
              <a:ext uri="{C183D7F6-B498-43B3-948B-1728B52AA6E4}">
                <adec:decorative xmlns:adec="http://schemas.microsoft.com/office/drawing/2017/decorative" val="1"/>
              </a:ext>
            </a:extLst>
          </p:cNvPr>
          <p:cNvSpPr/>
          <p:nvPr userDrawn="1"/>
        </p:nvSpPr>
        <p:spPr>
          <a:xfrm>
            <a:off x="3345861" y="3500651"/>
            <a:ext cx="2517785" cy="768613"/>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chemeClr val="bg2"/>
          </a:solidFill>
          <a:ln w="25400" cap="flat" cmpd="sng" algn="ctr">
            <a:solidFill>
              <a:srgbClr val="69ACE5"/>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defTabSz="685835"/>
            <a:endParaRPr lang="uk-UA" sz="15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8" name="Item 3 Title">
            <a:extLst>
              <a:ext uri="{FF2B5EF4-FFF2-40B4-BE49-F238E27FC236}">
                <a16:creationId xmlns:a16="http://schemas.microsoft.com/office/drawing/2014/main" id="{CBB1EDA8-6036-4E17-9138-598F3F97F689}"/>
              </a:ext>
            </a:extLst>
          </p:cNvPr>
          <p:cNvSpPr>
            <a:spLocks noGrp="1"/>
          </p:cNvSpPr>
          <p:nvPr>
            <p:ph type="body" sz="quarter" idx="17" hasCustomPrompt="1"/>
          </p:nvPr>
        </p:nvSpPr>
        <p:spPr>
          <a:xfrm>
            <a:off x="3345861" y="3683957"/>
            <a:ext cx="2517784" cy="284531"/>
          </a:xfrm>
          <a:prstGeom prst="rect">
            <a:avLst/>
          </a:prstGeom>
        </p:spPr>
        <p:txBody>
          <a:bodyPr>
            <a:noAutofit/>
          </a:bodyPr>
          <a:lstStyle>
            <a:lvl1pPr marL="0" indent="0" algn="ctr">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a:t>Click to add</a:t>
            </a:r>
          </a:p>
        </p:txBody>
      </p:sp>
      <p:sp>
        <p:nvSpPr>
          <p:cNvPr id="42" name="Item 3 Text">
            <a:extLst>
              <a:ext uri="{FF2B5EF4-FFF2-40B4-BE49-F238E27FC236}">
                <a16:creationId xmlns:a16="http://schemas.microsoft.com/office/drawing/2014/main" id="{39A1E9ED-B596-479E-82B0-63CC2B1444E8}"/>
              </a:ext>
            </a:extLst>
          </p:cNvPr>
          <p:cNvSpPr>
            <a:spLocks noGrp="1"/>
          </p:cNvSpPr>
          <p:nvPr>
            <p:ph type="body" sz="quarter" idx="21" hasCustomPrompt="1"/>
          </p:nvPr>
        </p:nvSpPr>
        <p:spPr>
          <a:xfrm>
            <a:off x="3464754" y="1485610"/>
            <a:ext cx="2183391" cy="1864915"/>
          </a:xfrm>
          <a:prstGeom prst="rect">
            <a:avLst/>
          </a:prstGeom>
        </p:spPr>
        <p:txBody>
          <a:bodyPr>
            <a:noAutofit/>
          </a:bodyPr>
          <a:lstStyle>
            <a:lvl1pPr marL="231775" indent="-231775" algn="l">
              <a:buClr>
                <a:srgbClr val="092C74"/>
              </a:buClr>
              <a:buFont typeface="Wingdings" panose="05000000000000000000" pitchFamily="2" charset="2"/>
              <a:buChar char="§"/>
              <a:defRPr lang="en-US" sz="1600" dirty="0"/>
            </a:lvl1pPr>
            <a:lvl2pPr marL="569913" indent="-227013">
              <a:buClr>
                <a:srgbClr val="092C74"/>
              </a:buClr>
              <a:buFont typeface="Courier New" panose="02070309020205020404" pitchFamily="49" charset="0"/>
              <a:buChar char="o"/>
              <a:defRPr sz="1600"/>
            </a:lvl2pPr>
            <a:lvl3pPr marL="914400" indent="-225425">
              <a:buClr>
                <a:srgbClr val="092C74"/>
              </a:buClr>
              <a:defRPr sz="1600"/>
            </a:lvl3pPr>
          </a:lstStyle>
          <a:p>
            <a:pPr lvl="0"/>
            <a:r>
              <a:rPr lang="en-US" dirty="0"/>
              <a:t>Click to add bullets</a:t>
            </a:r>
          </a:p>
          <a:p>
            <a:pPr lvl="1"/>
            <a:r>
              <a:rPr lang="en-US" dirty="0"/>
              <a:t>Second level</a:t>
            </a:r>
          </a:p>
          <a:p>
            <a:pPr lvl="2"/>
            <a:r>
              <a:rPr lang="en-US" dirty="0"/>
              <a:t>Third level</a:t>
            </a:r>
          </a:p>
        </p:txBody>
      </p:sp>
      <p:sp>
        <p:nvSpPr>
          <p:cNvPr id="15" name="Rounded Rectangle 50">
            <a:extLst>
              <a:ext uri="{FF2B5EF4-FFF2-40B4-BE49-F238E27FC236}">
                <a16:creationId xmlns:a16="http://schemas.microsoft.com/office/drawing/2014/main" id="{3906D885-91E2-495E-8164-51394DAE86F8}"/>
              </a:ext>
              <a:ext uri="{C183D7F6-B498-43B3-948B-1728B52AA6E4}">
                <adec:decorative xmlns:adec="http://schemas.microsoft.com/office/drawing/2017/decorative" val="1"/>
              </a:ext>
            </a:extLst>
          </p:cNvPr>
          <p:cNvSpPr/>
          <p:nvPr userDrawn="1"/>
        </p:nvSpPr>
        <p:spPr>
          <a:xfrm>
            <a:off x="6169016" y="1255594"/>
            <a:ext cx="2517784" cy="3013670"/>
          </a:xfrm>
          <a:prstGeom prst="roundRect">
            <a:avLst>
              <a:gd name="adj" fmla="val 9375"/>
            </a:avLst>
          </a:prstGeom>
          <a:solidFill>
            <a:schemeClr val="bg1"/>
          </a:solidFill>
          <a:ln w="38100" cap="flat" cmpd="sng" algn="ctr">
            <a:solidFill>
              <a:schemeClr val="bg1">
                <a:lumMod val="7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1028700" eaLnBrk="1" fontAlgn="auto" latinLnBrk="0" hangingPunct="1">
              <a:lnSpc>
                <a:spcPct val="100000"/>
              </a:lnSpc>
              <a:spcBef>
                <a:spcPts val="0"/>
              </a:spcBef>
              <a:spcAft>
                <a:spcPts val="0"/>
              </a:spcAft>
              <a:buClrTx/>
              <a:buSzTx/>
              <a:buFontTx/>
              <a:buNone/>
              <a:tabLst/>
              <a:defRPr/>
            </a:pPr>
            <a:endParaRPr kumimoji="0" lang="uk-UA" sz="1500" b="0" i="0" u="none" strike="noStrike" kern="0" cap="none" spc="0" normalizeH="0" baseline="0" noProof="0">
              <a:ln>
                <a:noFill/>
              </a:ln>
              <a:solidFill>
                <a:srgbClr val="0A091B"/>
              </a:solidFill>
              <a:effectLst/>
              <a:uLnTx/>
              <a:uFillTx/>
              <a:latin typeface="Roboto"/>
              <a:ea typeface="+mn-ea"/>
              <a:cs typeface="+mn-cs"/>
            </a:endParaRPr>
          </a:p>
        </p:txBody>
      </p:sp>
      <p:sp>
        <p:nvSpPr>
          <p:cNvPr id="17" name="Freeform 51">
            <a:extLst>
              <a:ext uri="{FF2B5EF4-FFF2-40B4-BE49-F238E27FC236}">
                <a16:creationId xmlns:a16="http://schemas.microsoft.com/office/drawing/2014/main" id="{CEC72A60-0F45-4275-849F-4CE6DC1DAF59}"/>
              </a:ext>
              <a:ext uri="{C183D7F6-B498-43B3-948B-1728B52AA6E4}">
                <adec:decorative xmlns:adec="http://schemas.microsoft.com/office/drawing/2017/decorative" val="1"/>
              </a:ext>
            </a:extLst>
          </p:cNvPr>
          <p:cNvSpPr/>
          <p:nvPr userDrawn="1"/>
        </p:nvSpPr>
        <p:spPr>
          <a:xfrm>
            <a:off x="6169017" y="3500651"/>
            <a:ext cx="2517784" cy="768613"/>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chemeClr val="tx2"/>
          </a:solidFill>
          <a:ln w="25400" cap="flat" cmpd="sng" algn="ctr">
            <a:solidFill>
              <a:srgbClr val="092C7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defTabSz="685835"/>
            <a:endParaRPr lang="uk-UA" sz="15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9" name="Item 4 Title">
            <a:extLst>
              <a:ext uri="{FF2B5EF4-FFF2-40B4-BE49-F238E27FC236}">
                <a16:creationId xmlns:a16="http://schemas.microsoft.com/office/drawing/2014/main" id="{39E2E930-054A-4609-BFA9-2CE06617C61D}"/>
              </a:ext>
            </a:extLst>
          </p:cNvPr>
          <p:cNvSpPr>
            <a:spLocks noGrp="1"/>
          </p:cNvSpPr>
          <p:nvPr>
            <p:ph type="body" sz="quarter" idx="18" hasCustomPrompt="1"/>
          </p:nvPr>
        </p:nvSpPr>
        <p:spPr>
          <a:xfrm>
            <a:off x="6169015" y="3677694"/>
            <a:ext cx="2517784" cy="284531"/>
          </a:xfrm>
          <a:prstGeom prst="rect">
            <a:avLst/>
          </a:prstGeom>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a:t>Click to add</a:t>
            </a:r>
          </a:p>
        </p:txBody>
      </p:sp>
      <p:sp>
        <p:nvSpPr>
          <p:cNvPr id="43" name="Item 4 Text">
            <a:extLst>
              <a:ext uri="{FF2B5EF4-FFF2-40B4-BE49-F238E27FC236}">
                <a16:creationId xmlns:a16="http://schemas.microsoft.com/office/drawing/2014/main" id="{B72F7BCA-C0F0-43BC-B657-9FB6EFC28071}"/>
              </a:ext>
            </a:extLst>
          </p:cNvPr>
          <p:cNvSpPr>
            <a:spLocks noGrp="1"/>
          </p:cNvSpPr>
          <p:nvPr>
            <p:ph type="body" sz="quarter" idx="22" hasCustomPrompt="1"/>
          </p:nvPr>
        </p:nvSpPr>
        <p:spPr>
          <a:xfrm>
            <a:off x="6287909" y="1485610"/>
            <a:ext cx="2183391" cy="1864915"/>
          </a:xfrm>
          <a:prstGeom prst="rect">
            <a:avLst/>
          </a:prstGeom>
        </p:spPr>
        <p:txBody>
          <a:bodyPr>
            <a:noAutofit/>
          </a:bodyPr>
          <a:lstStyle>
            <a:lvl1pPr marL="231775" indent="-231775" algn="l">
              <a:buClr>
                <a:srgbClr val="092C74"/>
              </a:buClr>
              <a:buFont typeface="Wingdings" panose="05000000000000000000" pitchFamily="2" charset="2"/>
              <a:buChar char="§"/>
              <a:defRPr lang="en-US" sz="1600" dirty="0"/>
            </a:lvl1pPr>
            <a:lvl2pPr marL="569913" indent="-227013">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dirty="0"/>
              <a:t>Click to add bullets</a:t>
            </a:r>
          </a:p>
          <a:p>
            <a:pPr lvl="1"/>
            <a:r>
              <a:rPr lang="en-US" dirty="0"/>
              <a:t>Second level</a:t>
            </a:r>
          </a:p>
          <a:p>
            <a:pPr lvl="2"/>
            <a:r>
              <a:rPr lang="en-US" dirty="0"/>
              <a:t>Third level</a:t>
            </a:r>
          </a:p>
        </p:txBody>
      </p:sp>
      <p:sp>
        <p:nvSpPr>
          <p:cNvPr id="24" name="Page Number">
            <a:extLst>
              <a:ext uri="{FF2B5EF4-FFF2-40B4-BE49-F238E27FC236}">
                <a16:creationId xmlns:a16="http://schemas.microsoft.com/office/drawing/2014/main" id="{8866A15F-DCF2-4E46-9717-924DF8C8B4D6}"/>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a:solidFill>
                <a:schemeClr val="tx1"/>
              </a:solidFill>
              <a:latin typeface="+mj-lt"/>
            </a:endParaRPr>
          </a:p>
        </p:txBody>
      </p:sp>
      <p:pic>
        <p:nvPicPr>
          <p:cNvPr id="25" name="WSE logo">
            <a:extLst>
              <a:ext uri="{FF2B5EF4-FFF2-40B4-BE49-F238E27FC236}">
                <a16:creationId xmlns:a16="http://schemas.microsoft.com/office/drawing/2014/main" id="{19FC6418-4FC7-4934-8CD1-E5AF55A2DCF6}"/>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37845898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Items and Text - Blues">
    <p:spTree>
      <p:nvGrpSpPr>
        <p:cNvPr id="1" name=""/>
        <p:cNvGrpSpPr/>
        <p:nvPr/>
      </p:nvGrpSpPr>
      <p:grpSpPr>
        <a:xfrm>
          <a:off x="0" y="0"/>
          <a:ext cx="0" cy="0"/>
          <a:chOff x="0" y="0"/>
          <a:chExt cx="0" cy="0"/>
        </a:xfrm>
      </p:grpSpPr>
      <p:sp>
        <p:nvSpPr>
          <p:cNvPr id="22" name="Title">
            <a:extLst>
              <a:ext uri="{FF2B5EF4-FFF2-40B4-BE49-F238E27FC236}">
                <a16:creationId xmlns:a16="http://schemas.microsoft.com/office/drawing/2014/main" id="{2778FCE4-C62E-45FA-8069-17E0CDE13615}"/>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6" name="Rectangle 25">
            <a:extLst>
              <a:ext uri="{FF2B5EF4-FFF2-40B4-BE49-F238E27FC236}">
                <a16:creationId xmlns:a16="http://schemas.microsoft.com/office/drawing/2014/main" id="{0F9DD6EC-3A2E-4812-A2E6-1C882E728CF5}"/>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50">
            <a:extLst>
              <a:ext uri="{FF2B5EF4-FFF2-40B4-BE49-F238E27FC236}">
                <a16:creationId xmlns:a16="http://schemas.microsoft.com/office/drawing/2014/main" id="{292223D0-D3C4-4777-99E4-9D82F50EBA2B}"/>
              </a:ext>
              <a:ext uri="{C183D7F6-B498-43B3-948B-1728B52AA6E4}">
                <adec:decorative xmlns:adec="http://schemas.microsoft.com/office/drawing/2017/decorative" val="1"/>
              </a:ext>
            </a:extLst>
          </p:cNvPr>
          <p:cNvSpPr/>
          <p:nvPr userDrawn="1"/>
        </p:nvSpPr>
        <p:spPr>
          <a:xfrm>
            <a:off x="457200" y="1501770"/>
            <a:ext cx="1790404" cy="2685606"/>
          </a:xfrm>
          <a:prstGeom prst="roundRect">
            <a:avLst>
              <a:gd name="adj" fmla="val 9375"/>
            </a:avLst>
          </a:prstGeom>
          <a:solidFill>
            <a:schemeClr val="bg1"/>
          </a:solidFill>
          <a:ln w="38100" cap="flat" cmpd="sng" algn="ctr">
            <a:solidFill>
              <a:schemeClr val="bg1">
                <a:lumMod val="7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1028700" eaLnBrk="1" fontAlgn="auto" latinLnBrk="0" hangingPunct="1">
              <a:lnSpc>
                <a:spcPct val="100000"/>
              </a:lnSpc>
              <a:spcBef>
                <a:spcPts val="0"/>
              </a:spcBef>
              <a:spcAft>
                <a:spcPts val="0"/>
              </a:spcAft>
              <a:buClrTx/>
              <a:buSzTx/>
              <a:buFontTx/>
              <a:buNone/>
              <a:tabLst/>
              <a:defRPr/>
            </a:pPr>
            <a:endParaRPr kumimoji="0" lang="uk-UA" sz="1500" b="0" i="0" u="none" strike="noStrike" kern="0" cap="none" spc="0" normalizeH="0" baseline="0" noProof="0">
              <a:ln>
                <a:noFill/>
              </a:ln>
              <a:solidFill>
                <a:srgbClr val="0A091B"/>
              </a:solidFill>
              <a:effectLst/>
              <a:uLnTx/>
              <a:uFillTx/>
              <a:latin typeface="Roboto"/>
              <a:ea typeface="+mn-ea"/>
              <a:cs typeface="+mn-cs"/>
            </a:endParaRPr>
          </a:p>
        </p:txBody>
      </p:sp>
      <p:sp>
        <p:nvSpPr>
          <p:cNvPr id="5" name="Freeform 51">
            <a:extLst>
              <a:ext uri="{FF2B5EF4-FFF2-40B4-BE49-F238E27FC236}">
                <a16:creationId xmlns:a16="http://schemas.microsoft.com/office/drawing/2014/main" id="{31EE5489-B926-442C-94BA-1A6E7A337EC8}"/>
              </a:ext>
              <a:ext uri="{C183D7F6-B498-43B3-948B-1728B52AA6E4}">
                <adec:decorative xmlns:adec="http://schemas.microsoft.com/office/drawing/2017/decorative" val="1"/>
              </a:ext>
            </a:extLst>
          </p:cNvPr>
          <p:cNvSpPr/>
          <p:nvPr userDrawn="1"/>
        </p:nvSpPr>
        <p:spPr>
          <a:xfrm>
            <a:off x="457200" y="3739776"/>
            <a:ext cx="1790404" cy="447601"/>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chemeClr val="bg2"/>
          </a:solidFill>
          <a:ln w="25400" cap="flat" cmpd="sng" algn="ctr">
            <a:solidFill>
              <a:srgbClr val="69ACE5"/>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defTabSz="685835"/>
            <a:endParaRPr lang="uk-UA"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50">
            <a:extLst>
              <a:ext uri="{FF2B5EF4-FFF2-40B4-BE49-F238E27FC236}">
                <a16:creationId xmlns:a16="http://schemas.microsoft.com/office/drawing/2014/main" id="{0F0864E6-B7A6-4C69-8357-3EDC0D214FA9}"/>
              </a:ext>
              <a:ext uri="{C183D7F6-B498-43B3-948B-1728B52AA6E4}">
                <adec:decorative xmlns:adec="http://schemas.microsoft.com/office/drawing/2017/decorative" val="1"/>
              </a:ext>
            </a:extLst>
          </p:cNvPr>
          <p:cNvSpPr/>
          <p:nvPr userDrawn="1"/>
        </p:nvSpPr>
        <p:spPr>
          <a:xfrm>
            <a:off x="2603599" y="1501770"/>
            <a:ext cx="1790404" cy="2685606"/>
          </a:xfrm>
          <a:prstGeom prst="roundRect">
            <a:avLst>
              <a:gd name="adj" fmla="val 9375"/>
            </a:avLst>
          </a:prstGeom>
          <a:solidFill>
            <a:schemeClr val="bg1"/>
          </a:solidFill>
          <a:ln w="38100" cap="flat" cmpd="sng" algn="ctr">
            <a:solidFill>
              <a:schemeClr val="bg1">
                <a:lumMod val="7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1028700" eaLnBrk="1" fontAlgn="auto" latinLnBrk="0" hangingPunct="1">
              <a:lnSpc>
                <a:spcPct val="100000"/>
              </a:lnSpc>
              <a:spcBef>
                <a:spcPts val="0"/>
              </a:spcBef>
              <a:spcAft>
                <a:spcPts val="0"/>
              </a:spcAft>
              <a:buClrTx/>
              <a:buSzTx/>
              <a:buFontTx/>
              <a:buNone/>
              <a:tabLst/>
              <a:defRPr/>
            </a:pPr>
            <a:endParaRPr kumimoji="0" lang="uk-UA" sz="1500" b="0" i="0" u="none" strike="noStrike" kern="0" cap="none" spc="0" normalizeH="0" baseline="0" noProof="0">
              <a:ln>
                <a:noFill/>
              </a:ln>
              <a:solidFill>
                <a:srgbClr val="0A091B"/>
              </a:solidFill>
              <a:effectLst/>
              <a:uLnTx/>
              <a:uFillTx/>
              <a:latin typeface="Roboto"/>
              <a:ea typeface="+mn-ea"/>
              <a:cs typeface="+mn-cs"/>
            </a:endParaRPr>
          </a:p>
        </p:txBody>
      </p:sp>
      <p:sp>
        <p:nvSpPr>
          <p:cNvPr id="11" name="Freeform 51">
            <a:extLst>
              <a:ext uri="{FF2B5EF4-FFF2-40B4-BE49-F238E27FC236}">
                <a16:creationId xmlns:a16="http://schemas.microsoft.com/office/drawing/2014/main" id="{CF7F85ED-1788-4035-BB4F-6D2978521276}"/>
              </a:ext>
              <a:ext uri="{C183D7F6-B498-43B3-948B-1728B52AA6E4}">
                <adec:decorative xmlns:adec="http://schemas.microsoft.com/office/drawing/2017/decorative" val="1"/>
              </a:ext>
            </a:extLst>
          </p:cNvPr>
          <p:cNvSpPr/>
          <p:nvPr userDrawn="1"/>
        </p:nvSpPr>
        <p:spPr>
          <a:xfrm>
            <a:off x="2603599" y="3739776"/>
            <a:ext cx="1790404" cy="447601"/>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chemeClr val="tx2"/>
          </a:solidFill>
          <a:ln w="25400" cap="flat" cmpd="sng" algn="ctr">
            <a:solidFill>
              <a:srgbClr val="092C7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defTabSz="685835"/>
            <a:endParaRPr lang="uk-UA"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 name="Rounded Rectangle 50">
            <a:extLst>
              <a:ext uri="{FF2B5EF4-FFF2-40B4-BE49-F238E27FC236}">
                <a16:creationId xmlns:a16="http://schemas.microsoft.com/office/drawing/2014/main" id="{3906D885-91E2-495E-8164-51394DAE86F8}"/>
              </a:ext>
              <a:ext uri="{C183D7F6-B498-43B3-948B-1728B52AA6E4}">
                <adec:decorative xmlns:adec="http://schemas.microsoft.com/office/drawing/2017/decorative" val="1"/>
              </a:ext>
            </a:extLst>
          </p:cNvPr>
          <p:cNvSpPr/>
          <p:nvPr userDrawn="1"/>
        </p:nvSpPr>
        <p:spPr>
          <a:xfrm>
            <a:off x="6896396" y="1501770"/>
            <a:ext cx="1790404" cy="2685606"/>
          </a:xfrm>
          <a:prstGeom prst="roundRect">
            <a:avLst>
              <a:gd name="adj" fmla="val 9375"/>
            </a:avLst>
          </a:prstGeom>
          <a:solidFill>
            <a:schemeClr val="bg1"/>
          </a:solidFill>
          <a:ln w="38100" cap="flat" cmpd="sng" algn="ctr">
            <a:solidFill>
              <a:schemeClr val="bg1">
                <a:lumMod val="7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1028700" eaLnBrk="1" fontAlgn="auto" latinLnBrk="0" hangingPunct="1">
              <a:lnSpc>
                <a:spcPct val="100000"/>
              </a:lnSpc>
              <a:spcBef>
                <a:spcPts val="0"/>
              </a:spcBef>
              <a:spcAft>
                <a:spcPts val="0"/>
              </a:spcAft>
              <a:buClrTx/>
              <a:buSzTx/>
              <a:buFontTx/>
              <a:buNone/>
              <a:tabLst/>
              <a:defRPr/>
            </a:pPr>
            <a:endParaRPr kumimoji="0" lang="uk-UA" sz="1500" b="0" i="0" u="none" strike="noStrike" kern="0" cap="none" spc="0" normalizeH="0" baseline="0" noProof="0" dirty="0">
              <a:ln>
                <a:noFill/>
              </a:ln>
              <a:solidFill>
                <a:srgbClr val="0A091B"/>
              </a:solidFill>
              <a:effectLst/>
              <a:uLnTx/>
              <a:uFillTx/>
              <a:latin typeface="Roboto"/>
              <a:ea typeface="+mn-ea"/>
              <a:cs typeface="+mn-cs"/>
            </a:endParaRPr>
          </a:p>
        </p:txBody>
      </p:sp>
      <p:sp>
        <p:nvSpPr>
          <p:cNvPr id="17" name="Freeform 51">
            <a:extLst>
              <a:ext uri="{FF2B5EF4-FFF2-40B4-BE49-F238E27FC236}">
                <a16:creationId xmlns:a16="http://schemas.microsoft.com/office/drawing/2014/main" id="{CEC72A60-0F45-4275-849F-4CE6DC1DAF59}"/>
              </a:ext>
              <a:ext uri="{C183D7F6-B498-43B3-948B-1728B52AA6E4}">
                <adec:decorative xmlns:adec="http://schemas.microsoft.com/office/drawing/2017/decorative" val="1"/>
              </a:ext>
            </a:extLst>
          </p:cNvPr>
          <p:cNvSpPr/>
          <p:nvPr userDrawn="1"/>
        </p:nvSpPr>
        <p:spPr>
          <a:xfrm>
            <a:off x="6896396" y="3739776"/>
            <a:ext cx="1790404" cy="447601"/>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chemeClr val="tx2"/>
          </a:solidFill>
          <a:ln w="25400" cap="flat" cmpd="sng" algn="ctr">
            <a:solidFill>
              <a:srgbClr val="092C7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defTabSz="685835"/>
            <a:endParaRPr lang="uk-UA"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Rounded Rectangle 50">
            <a:extLst>
              <a:ext uri="{FF2B5EF4-FFF2-40B4-BE49-F238E27FC236}">
                <a16:creationId xmlns:a16="http://schemas.microsoft.com/office/drawing/2014/main" id="{7911D00D-6CBC-4CBB-BA40-3F7DD5D6EFCA}"/>
              </a:ext>
              <a:ext uri="{C183D7F6-B498-43B3-948B-1728B52AA6E4}">
                <adec:decorative xmlns:adec="http://schemas.microsoft.com/office/drawing/2017/decorative" val="1"/>
              </a:ext>
            </a:extLst>
          </p:cNvPr>
          <p:cNvSpPr/>
          <p:nvPr userDrawn="1"/>
        </p:nvSpPr>
        <p:spPr>
          <a:xfrm>
            <a:off x="4749998" y="1501770"/>
            <a:ext cx="1790404" cy="2685606"/>
          </a:xfrm>
          <a:prstGeom prst="roundRect">
            <a:avLst>
              <a:gd name="adj" fmla="val 9375"/>
            </a:avLst>
          </a:prstGeom>
          <a:solidFill>
            <a:schemeClr val="bg1"/>
          </a:solidFill>
          <a:ln w="38100" cap="flat" cmpd="sng" algn="ctr">
            <a:solidFill>
              <a:schemeClr val="bg1">
                <a:lumMod val="7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1028700" eaLnBrk="1" fontAlgn="auto" latinLnBrk="0" hangingPunct="1">
              <a:lnSpc>
                <a:spcPct val="100000"/>
              </a:lnSpc>
              <a:spcBef>
                <a:spcPts val="0"/>
              </a:spcBef>
              <a:spcAft>
                <a:spcPts val="0"/>
              </a:spcAft>
              <a:buClrTx/>
              <a:buSzTx/>
              <a:buFontTx/>
              <a:buNone/>
              <a:tabLst/>
              <a:defRPr/>
            </a:pPr>
            <a:endParaRPr kumimoji="0" lang="uk-UA" sz="1500" b="0" i="0" u="none" strike="noStrike" kern="0" cap="none" spc="0" normalizeH="0" baseline="0" noProof="0">
              <a:ln>
                <a:noFill/>
              </a:ln>
              <a:solidFill>
                <a:srgbClr val="0A091B"/>
              </a:solidFill>
              <a:effectLst/>
              <a:uLnTx/>
              <a:uFillTx/>
              <a:latin typeface="Roboto"/>
              <a:ea typeface="+mn-ea"/>
              <a:cs typeface="+mn-cs"/>
            </a:endParaRPr>
          </a:p>
        </p:txBody>
      </p:sp>
      <p:sp>
        <p:nvSpPr>
          <p:cNvPr id="23" name="Freeform 51">
            <a:extLst>
              <a:ext uri="{FF2B5EF4-FFF2-40B4-BE49-F238E27FC236}">
                <a16:creationId xmlns:a16="http://schemas.microsoft.com/office/drawing/2014/main" id="{3070A7B9-8096-4FC1-B9A9-1DC3667A84E2}"/>
              </a:ext>
              <a:ext uri="{C183D7F6-B498-43B3-948B-1728B52AA6E4}">
                <adec:decorative xmlns:adec="http://schemas.microsoft.com/office/drawing/2017/decorative" val="1"/>
              </a:ext>
            </a:extLst>
          </p:cNvPr>
          <p:cNvSpPr/>
          <p:nvPr userDrawn="1"/>
        </p:nvSpPr>
        <p:spPr>
          <a:xfrm>
            <a:off x="4749998" y="3739776"/>
            <a:ext cx="1790404" cy="447601"/>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chemeClr val="bg2"/>
          </a:solidFill>
          <a:ln w="25400" cap="flat" cmpd="sng" algn="ctr">
            <a:solidFill>
              <a:srgbClr val="69ACE5"/>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defTabSz="685835"/>
            <a:endParaRPr lang="uk-UA"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6" name="Item 1 Title">
            <a:extLst>
              <a:ext uri="{FF2B5EF4-FFF2-40B4-BE49-F238E27FC236}">
                <a16:creationId xmlns:a16="http://schemas.microsoft.com/office/drawing/2014/main" id="{CBB440B9-9FB0-429F-AB08-BBD8A2B69028}"/>
              </a:ext>
            </a:extLst>
          </p:cNvPr>
          <p:cNvSpPr>
            <a:spLocks noGrp="1"/>
          </p:cNvSpPr>
          <p:nvPr>
            <p:ph type="body" sz="quarter" idx="15" hasCustomPrompt="1"/>
          </p:nvPr>
        </p:nvSpPr>
        <p:spPr>
          <a:xfrm>
            <a:off x="457200" y="3829585"/>
            <a:ext cx="1790404" cy="284531"/>
          </a:xfrm>
          <a:prstGeom prst="rect">
            <a:avLst/>
          </a:prstGeom>
        </p:spPr>
        <p:txBody>
          <a:bodyPr>
            <a:noAutofit/>
          </a:bodyPr>
          <a:lstStyle>
            <a:lvl1pPr marL="0" indent="0" algn="ctr">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a:t>
            </a:r>
          </a:p>
        </p:txBody>
      </p:sp>
      <p:sp>
        <p:nvSpPr>
          <p:cNvPr id="40" name="Item 1 Text">
            <a:extLst>
              <a:ext uri="{FF2B5EF4-FFF2-40B4-BE49-F238E27FC236}">
                <a16:creationId xmlns:a16="http://schemas.microsoft.com/office/drawing/2014/main" id="{B86E20F2-B95C-4AAF-A804-AC965C9DDA7D}"/>
              </a:ext>
            </a:extLst>
          </p:cNvPr>
          <p:cNvSpPr>
            <a:spLocks noGrp="1"/>
          </p:cNvSpPr>
          <p:nvPr>
            <p:ph type="body" sz="quarter" idx="19" hasCustomPrompt="1"/>
          </p:nvPr>
        </p:nvSpPr>
        <p:spPr>
          <a:xfrm>
            <a:off x="576094" y="2381251"/>
            <a:ext cx="1552616" cy="1195756"/>
          </a:xfrm>
          <a:prstGeom prst="rect">
            <a:avLst/>
          </a:prstGeom>
        </p:spPr>
        <p:txBody>
          <a:bodyPr>
            <a:noAutofit/>
          </a:bodyPr>
          <a:lstStyle>
            <a:lvl1pPr marL="0" indent="0" algn="ct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7" name="Item 2 Title">
            <a:extLst>
              <a:ext uri="{FF2B5EF4-FFF2-40B4-BE49-F238E27FC236}">
                <a16:creationId xmlns:a16="http://schemas.microsoft.com/office/drawing/2014/main" id="{DBAFC4B2-E381-4378-893A-B29557D52602}"/>
              </a:ext>
            </a:extLst>
          </p:cNvPr>
          <p:cNvSpPr>
            <a:spLocks noGrp="1"/>
          </p:cNvSpPr>
          <p:nvPr>
            <p:ph type="body" sz="quarter" idx="16" hasCustomPrompt="1"/>
          </p:nvPr>
        </p:nvSpPr>
        <p:spPr>
          <a:xfrm>
            <a:off x="2603598" y="3821310"/>
            <a:ext cx="1790404" cy="284531"/>
          </a:xfrm>
          <a:prstGeom prst="rect">
            <a:avLst/>
          </a:prstGeom>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a:t>
            </a:r>
          </a:p>
        </p:txBody>
      </p:sp>
      <p:sp>
        <p:nvSpPr>
          <p:cNvPr id="41" name="Item 2 Text">
            <a:extLst>
              <a:ext uri="{FF2B5EF4-FFF2-40B4-BE49-F238E27FC236}">
                <a16:creationId xmlns:a16="http://schemas.microsoft.com/office/drawing/2014/main" id="{5ACE404C-6884-4FD6-9E39-6F4642E21CC9}"/>
              </a:ext>
            </a:extLst>
          </p:cNvPr>
          <p:cNvSpPr>
            <a:spLocks noGrp="1"/>
          </p:cNvSpPr>
          <p:nvPr>
            <p:ph type="body" sz="quarter" idx="20" hasCustomPrompt="1"/>
          </p:nvPr>
        </p:nvSpPr>
        <p:spPr>
          <a:xfrm>
            <a:off x="2722492" y="2381251"/>
            <a:ext cx="1552616" cy="1195756"/>
          </a:xfrm>
          <a:prstGeom prst="rect">
            <a:avLst/>
          </a:prstGeom>
        </p:spPr>
        <p:txBody>
          <a:bodyPr>
            <a:noAutofit/>
          </a:bodyPr>
          <a:lstStyle>
            <a:lvl1pPr marL="0" indent="0" algn="ct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8" name="Item 3 Title">
            <a:extLst>
              <a:ext uri="{FF2B5EF4-FFF2-40B4-BE49-F238E27FC236}">
                <a16:creationId xmlns:a16="http://schemas.microsoft.com/office/drawing/2014/main" id="{CBB1EDA8-6036-4E17-9138-598F3F97F689}"/>
              </a:ext>
            </a:extLst>
          </p:cNvPr>
          <p:cNvSpPr>
            <a:spLocks noGrp="1"/>
          </p:cNvSpPr>
          <p:nvPr>
            <p:ph type="body" sz="quarter" idx="17" hasCustomPrompt="1"/>
          </p:nvPr>
        </p:nvSpPr>
        <p:spPr>
          <a:xfrm>
            <a:off x="4749998" y="3829585"/>
            <a:ext cx="1790404" cy="284531"/>
          </a:xfrm>
          <a:prstGeom prst="rect">
            <a:avLst/>
          </a:prstGeom>
        </p:spPr>
        <p:txBody>
          <a:bodyPr>
            <a:noAutofit/>
          </a:bodyPr>
          <a:lstStyle>
            <a:lvl1pPr marL="0" indent="0" algn="ctr">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a:t>
            </a:r>
          </a:p>
        </p:txBody>
      </p:sp>
      <p:sp>
        <p:nvSpPr>
          <p:cNvPr id="42" name="Item 3 Text">
            <a:extLst>
              <a:ext uri="{FF2B5EF4-FFF2-40B4-BE49-F238E27FC236}">
                <a16:creationId xmlns:a16="http://schemas.microsoft.com/office/drawing/2014/main" id="{39A1E9ED-B596-479E-82B0-63CC2B1444E8}"/>
              </a:ext>
            </a:extLst>
          </p:cNvPr>
          <p:cNvSpPr>
            <a:spLocks noGrp="1"/>
          </p:cNvSpPr>
          <p:nvPr>
            <p:ph type="body" sz="quarter" idx="21" hasCustomPrompt="1"/>
          </p:nvPr>
        </p:nvSpPr>
        <p:spPr>
          <a:xfrm>
            <a:off x="4868891" y="2381251"/>
            <a:ext cx="1552616" cy="1195756"/>
          </a:xfrm>
          <a:prstGeom prst="rect">
            <a:avLst/>
          </a:prstGeom>
        </p:spPr>
        <p:txBody>
          <a:bodyPr>
            <a:noAutofit/>
          </a:bodyPr>
          <a:lstStyle>
            <a:lvl1pPr marL="0" indent="0" algn="ct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9" name="Item 4 Title">
            <a:extLst>
              <a:ext uri="{FF2B5EF4-FFF2-40B4-BE49-F238E27FC236}">
                <a16:creationId xmlns:a16="http://schemas.microsoft.com/office/drawing/2014/main" id="{39E2E930-054A-4609-BFA9-2CE06617C61D}"/>
              </a:ext>
            </a:extLst>
          </p:cNvPr>
          <p:cNvSpPr>
            <a:spLocks noGrp="1"/>
          </p:cNvSpPr>
          <p:nvPr>
            <p:ph type="body" sz="quarter" idx="18" hasCustomPrompt="1"/>
          </p:nvPr>
        </p:nvSpPr>
        <p:spPr>
          <a:xfrm>
            <a:off x="6896395" y="3823322"/>
            <a:ext cx="1790404" cy="284531"/>
          </a:xfrm>
          <a:prstGeom prst="rect">
            <a:avLst/>
          </a:prstGeom>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a:t>
            </a:r>
          </a:p>
        </p:txBody>
      </p:sp>
      <p:sp>
        <p:nvSpPr>
          <p:cNvPr id="43" name="Item 4 Text">
            <a:extLst>
              <a:ext uri="{FF2B5EF4-FFF2-40B4-BE49-F238E27FC236}">
                <a16:creationId xmlns:a16="http://schemas.microsoft.com/office/drawing/2014/main" id="{B72F7BCA-C0F0-43BC-B657-9FB6EFC28071}"/>
              </a:ext>
            </a:extLst>
          </p:cNvPr>
          <p:cNvSpPr>
            <a:spLocks noGrp="1"/>
          </p:cNvSpPr>
          <p:nvPr>
            <p:ph type="body" sz="quarter" idx="22" hasCustomPrompt="1"/>
          </p:nvPr>
        </p:nvSpPr>
        <p:spPr>
          <a:xfrm>
            <a:off x="7015291" y="2381251"/>
            <a:ext cx="1552616" cy="1195756"/>
          </a:xfrm>
          <a:prstGeom prst="rect">
            <a:avLst/>
          </a:prstGeom>
        </p:spPr>
        <p:txBody>
          <a:bodyPr>
            <a:noAutofit/>
          </a:bodyPr>
          <a:lstStyle>
            <a:lvl1pPr marL="0" indent="0" algn="ct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24" name="Page Number">
            <a:extLst>
              <a:ext uri="{FF2B5EF4-FFF2-40B4-BE49-F238E27FC236}">
                <a16:creationId xmlns:a16="http://schemas.microsoft.com/office/drawing/2014/main" id="{8866A15F-DCF2-4E46-9717-924DF8C8B4D6}"/>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25" name="WSE logo">
            <a:extLst>
              <a:ext uri="{FF2B5EF4-FFF2-40B4-BE49-F238E27FC236}">
                <a16:creationId xmlns:a16="http://schemas.microsoft.com/office/drawing/2014/main" id="{19FC6418-4FC7-4934-8CD1-E5AF55A2DCF6}"/>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45366549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Items and Text - Numbers">
    <p:spTree>
      <p:nvGrpSpPr>
        <p:cNvPr id="1" name=""/>
        <p:cNvGrpSpPr/>
        <p:nvPr/>
      </p:nvGrpSpPr>
      <p:grpSpPr>
        <a:xfrm>
          <a:off x="0" y="0"/>
          <a:ext cx="0" cy="0"/>
          <a:chOff x="0" y="0"/>
          <a:chExt cx="0" cy="0"/>
        </a:xfrm>
      </p:grpSpPr>
      <p:sp>
        <p:nvSpPr>
          <p:cNvPr id="22" name="Title">
            <a:extLst>
              <a:ext uri="{FF2B5EF4-FFF2-40B4-BE49-F238E27FC236}">
                <a16:creationId xmlns:a16="http://schemas.microsoft.com/office/drawing/2014/main" id="{23419849-0545-4B89-A5B7-FF533AE49472}"/>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0" name="Rectangle 19">
            <a:extLst>
              <a:ext uri="{FF2B5EF4-FFF2-40B4-BE49-F238E27FC236}">
                <a16:creationId xmlns:a16="http://schemas.microsoft.com/office/drawing/2014/main" id="{ADFD022E-F298-41C1-A7B7-039B713FE1BD}"/>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8E92223-2425-4BB3-B685-E72F60D8C5DE}"/>
              </a:ext>
            </a:extLst>
          </p:cNvPr>
          <p:cNvSpPr/>
          <p:nvPr userDrawn="1"/>
        </p:nvSpPr>
        <p:spPr>
          <a:xfrm>
            <a:off x="0" y="1322279"/>
            <a:ext cx="9144000" cy="2743200"/>
          </a:xfrm>
          <a:prstGeom prst="rect">
            <a:avLst/>
          </a:prstGeom>
          <a:solidFill>
            <a:srgbClr val="092C7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F2F2F5"/>
              </a:solidFill>
              <a:latin typeface="Roboto"/>
            </a:endParaRPr>
          </a:p>
        </p:txBody>
      </p:sp>
      <p:sp>
        <p:nvSpPr>
          <p:cNvPr id="48" name="Item 1">
            <a:extLst>
              <a:ext uri="{FF2B5EF4-FFF2-40B4-BE49-F238E27FC236}">
                <a16:creationId xmlns:a16="http://schemas.microsoft.com/office/drawing/2014/main" id="{6D3B5A7A-FA71-45F6-B598-E0C3B7283DFD}"/>
              </a:ext>
            </a:extLst>
          </p:cNvPr>
          <p:cNvSpPr>
            <a:spLocks noGrp="1"/>
          </p:cNvSpPr>
          <p:nvPr>
            <p:ph type="body" sz="quarter" idx="15" hasCustomPrompt="1"/>
          </p:nvPr>
        </p:nvSpPr>
        <p:spPr>
          <a:xfrm>
            <a:off x="543128" y="1628441"/>
            <a:ext cx="1138620" cy="885871"/>
          </a:xfrm>
          <a:prstGeom prst="rect">
            <a:avLst/>
          </a:prstGeom>
        </p:spPr>
        <p:txBody>
          <a:bodyPr anchor="ctr">
            <a:noAutofit/>
          </a:bodyPr>
          <a:lstStyle>
            <a:lvl1pPr marL="0" indent="0" algn="ctr">
              <a:buNone/>
              <a:defRPr sz="5400"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49" name="Item 1 Title">
            <a:extLst>
              <a:ext uri="{FF2B5EF4-FFF2-40B4-BE49-F238E27FC236}">
                <a16:creationId xmlns:a16="http://schemas.microsoft.com/office/drawing/2014/main" id="{799131B7-F763-47D6-93E0-5165F0A51071}"/>
              </a:ext>
            </a:extLst>
          </p:cNvPr>
          <p:cNvSpPr>
            <a:spLocks noGrp="1"/>
          </p:cNvSpPr>
          <p:nvPr>
            <p:ph type="body" sz="quarter" idx="10"/>
          </p:nvPr>
        </p:nvSpPr>
        <p:spPr>
          <a:xfrm>
            <a:off x="1775507" y="1628442"/>
            <a:ext cx="2618125" cy="316948"/>
          </a:xfrm>
          <a:prstGeom prst="rect">
            <a:avLst/>
          </a:prstGeom>
        </p:spPr>
        <p:txBody>
          <a:bodyPr>
            <a:noAutofit/>
          </a:bodyPr>
          <a:lstStyle>
            <a:lvl1pPr marL="0" indent="0" algn="l">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0" name="Item 1 Text">
            <a:extLst>
              <a:ext uri="{FF2B5EF4-FFF2-40B4-BE49-F238E27FC236}">
                <a16:creationId xmlns:a16="http://schemas.microsoft.com/office/drawing/2014/main" id="{2D24E43C-2F40-4506-AF1F-B9C3166E889B}"/>
              </a:ext>
            </a:extLst>
          </p:cNvPr>
          <p:cNvSpPr>
            <a:spLocks noGrp="1"/>
          </p:cNvSpPr>
          <p:nvPr>
            <p:ph type="body" sz="quarter" idx="13"/>
          </p:nvPr>
        </p:nvSpPr>
        <p:spPr>
          <a:xfrm>
            <a:off x="1766298" y="2009131"/>
            <a:ext cx="2618125" cy="505183"/>
          </a:xfrm>
          <a:prstGeom prst="rect">
            <a:avLst/>
          </a:prstGeom>
        </p:spPr>
        <p:txBody>
          <a:bodyPr>
            <a:normAutofit/>
          </a:bodyPr>
          <a:lstStyle>
            <a:lvl1pPr marL="0" indent="0" algn="l">
              <a:buNone/>
              <a:defRPr sz="11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1" name="Item 2">
            <a:extLst>
              <a:ext uri="{FF2B5EF4-FFF2-40B4-BE49-F238E27FC236}">
                <a16:creationId xmlns:a16="http://schemas.microsoft.com/office/drawing/2014/main" id="{74774B04-A3DF-4AA9-9343-BB068D544B4E}"/>
              </a:ext>
            </a:extLst>
          </p:cNvPr>
          <p:cNvSpPr>
            <a:spLocks noGrp="1"/>
          </p:cNvSpPr>
          <p:nvPr>
            <p:ph type="body" sz="quarter" idx="16" hasCustomPrompt="1"/>
          </p:nvPr>
        </p:nvSpPr>
        <p:spPr>
          <a:xfrm>
            <a:off x="4750370" y="1623264"/>
            <a:ext cx="1138620" cy="891049"/>
          </a:xfrm>
          <a:prstGeom prst="rect">
            <a:avLst/>
          </a:prstGeom>
        </p:spPr>
        <p:txBody>
          <a:bodyPr anchor="ctr">
            <a:noAutofit/>
          </a:bodyPr>
          <a:lstStyle>
            <a:lvl1pPr marL="0" indent="0" algn="ctr">
              <a:buNone/>
              <a:defRPr sz="5400"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2" name="Item 2 Title">
            <a:extLst>
              <a:ext uri="{FF2B5EF4-FFF2-40B4-BE49-F238E27FC236}">
                <a16:creationId xmlns:a16="http://schemas.microsoft.com/office/drawing/2014/main" id="{3531EBBF-C805-4E8A-9227-766EB6C3A8E5}"/>
              </a:ext>
            </a:extLst>
          </p:cNvPr>
          <p:cNvSpPr>
            <a:spLocks noGrp="1"/>
          </p:cNvSpPr>
          <p:nvPr>
            <p:ph type="body" sz="quarter" idx="17"/>
          </p:nvPr>
        </p:nvSpPr>
        <p:spPr>
          <a:xfrm>
            <a:off x="5982750" y="1623265"/>
            <a:ext cx="2618125" cy="316948"/>
          </a:xfrm>
          <a:prstGeom prst="rect">
            <a:avLst/>
          </a:prstGeom>
        </p:spPr>
        <p:txBody>
          <a:bodyPr>
            <a:noAutofit/>
          </a:bodyPr>
          <a:lstStyle>
            <a:lvl1pPr marL="0" indent="0" algn="l">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3" name="Item 2 Text">
            <a:extLst>
              <a:ext uri="{FF2B5EF4-FFF2-40B4-BE49-F238E27FC236}">
                <a16:creationId xmlns:a16="http://schemas.microsoft.com/office/drawing/2014/main" id="{D7BBE6EB-6807-4CBE-BB58-5B8D9321D0E2}"/>
              </a:ext>
            </a:extLst>
          </p:cNvPr>
          <p:cNvSpPr>
            <a:spLocks noGrp="1"/>
          </p:cNvSpPr>
          <p:nvPr>
            <p:ph type="body" sz="quarter" idx="18"/>
          </p:nvPr>
        </p:nvSpPr>
        <p:spPr>
          <a:xfrm>
            <a:off x="5973540" y="2003955"/>
            <a:ext cx="2618125" cy="510360"/>
          </a:xfrm>
          <a:prstGeom prst="rect">
            <a:avLst/>
          </a:prstGeom>
        </p:spPr>
        <p:txBody>
          <a:bodyPr>
            <a:normAutofit/>
          </a:bodyPr>
          <a:lstStyle>
            <a:lvl1pPr marL="0" indent="0" algn="l">
              <a:buNone/>
              <a:defRPr sz="11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7" name="Item 3">
            <a:extLst>
              <a:ext uri="{FF2B5EF4-FFF2-40B4-BE49-F238E27FC236}">
                <a16:creationId xmlns:a16="http://schemas.microsoft.com/office/drawing/2014/main" id="{38486228-4BB2-43AE-9377-DBADDC1303AC}"/>
              </a:ext>
            </a:extLst>
          </p:cNvPr>
          <p:cNvSpPr>
            <a:spLocks noGrp="1"/>
          </p:cNvSpPr>
          <p:nvPr>
            <p:ph type="body" sz="quarter" idx="22" hasCustomPrompt="1"/>
          </p:nvPr>
        </p:nvSpPr>
        <p:spPr>
          <a:xfrm>
            <a:off x="543128" y="2817420"/>
            <a:ext cx="1138620" cy="944953"/>
          </a:xfrm>
          <a:prstGeom prst="rect">
            <a:avLst/>
          </a:prstGeom>
        </p:spPr>
        <p:txBody>
          <a:bodyPr anchor="ctr">
            <a:noAutofit/>
          </a:bodyPr>
          <a:lstStyle>
            <a:lvl1pPr marL="0" indent="0" algn="ctr">
              <a:buNone/>
              <a:defRPr sz="5400"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8" name="Item 3 Title">
            <a:extLst>
              <a:ext uri="{FF2B5EF4-FFF2-40B4-BE49-F238E27FC236}">
                <a16:creationId xmlns:a16="http://schemas.microsoft.com/office/drawing/2014/main" id="{8692B854-CADA-4E07-8BD7-69FFD6673561}"/>
              </a:ext>
            </a:extLst>
          </p:cNvPr>
          <p:cNvSpPr>
            <a:spLocks noGrp="1"/>
          </p:cNvSpPr>
          <p:nvPr>
            <p:ph type="body" sz="quarter" idx="23"/>
          </p:nvPr>
        </p:nvSpPr>
        <p:spPr>
          <a:xfrm>
            <a:off x="1775507" y="2817420"/>
            <a:ext cx="2618125" cy="316948"/>
          </a:xfrm>
          <a:prstGeom prst="rect">
            <a:avLst/>
          </a:prstGeom>
        </p:spPr>
        <p:txBody>
          <a:bodyPr>
            <a:noAutofit/>
          </a:bodyPr>
          <a:lstStyle>
            <a:lvl1pPr marL="0" indent="0" algn="l">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9" name="Item 3 Text">
            <a:extLst>
              <a:ext uri="{FF2B5EF4-FFF2-40B4-BE49-F238E27FC236}">
                <a16:creationId xmlns:a16="http://schemas.microsoft.com/office/drawing/2014/main" id="{F27699BB-0AEC-44C1-B1CC-D3562D17AD67}"/>
              </a:ext>
            </a:extLst>
          </p:cNvPr>
          <p:cNvSpPr>
            <a:spLocks noGrp="1"/>
          </p:cNvSpPr>
          <p:nvPr>
            <p:ph type="body" sz="quarter" idx="24"/>
          </p:nvPr>
        </p:nvSpPr>
        <p:spPr>
          <a:xfrm>
            <a:off x="1766298" y="3198109"/>
            <a:ext cx="2618125" cy="564265"/>
          </a:xfrm>
          <a:prstGeom prst="rect">
            <a:avLst/>
          </a:prstGeom>
        </p:spPr>
        <p:txBody>
          <a:bodyPr>
            <a:normAutofit/>
          </a:bodyPr>
          <a:lstStyle>
            <a:lvl1pPr marL="0" indent="0" algn="l">
              <a:buNone/>
              <a:defRPr sz="11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4" name="Item 4">
            <a:extLst>
              <a:ext uri="{FF2B5EF4-FFF2-40B4-BE49-F238E27FC236}">
                <a16:creationId xmlns:a16="http://schemas.microsoft.com/office/drawing/2014/main" id="{810A168E-980B-4151-B586-F2239D937E87}"/>
              </a:ext>
            </a:extLst>
          </p:cNvPr>
          <p:cNvSpPr>
            <a:spLocks noGrp="1"/>
          </p:cNvSpPr>
          <p:nvPr>
            <p:ph type="body" sz="quarter" idx="19" hasCustomPrompt="1"/>
          </p:nvPr>
        </p:nvSpPr>
        <p:spPr>
          <a:xfrm>
            <a:off x="4750370" y="2817421"/>
            <a:ext cx="1138620" cy="944952"/>
          </a:xfrm>
          <a:prstGeom prst="rect">
            <a:avLst/>
          </a:prstGeom>
        </p:spPr>
        <p:txBody>
          <a:bodyPr anchor="ctr">
            <a:noAutofit/>
          </a:bodyPr>
          <a:lstStyle>
            <a:lvl1pPr marL="0" indent="0" algn="ctr">
              <a:buNone/>
              <a:defRPr sz="5400"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5" name="Item 4 Title">
            <a:extLst>
              <a:ext uri="{FF2B5EF4-FFF2-40B4-BE49-F238E27FC236}">
                <a16:creationId xmlns:a16="http://schemas.microsoft.com/office/drawing/2014/main" id="{DDC595D8-EB71-43C5-84CE-CE8AB97F4AED}"/>
              </a:ext>
            </a:extLst>
          </p:cNvPr>
          <p:cNvSpPr>
            <a:spLocks noGrp="1"/>
          </p:cNvSpPr>
          <p:nvPr>
            <p:ph type="body" sz="quarter" idx="20"/>
          </p:nvPr>
        </p:nvSpPr>
        <p:spPr>
          <a:xfrm>
            <a:off x="5982750" y="2817420"/>
            <a:ext cx="2618125" cy="316948"/>
          </a:xfrm>
          <a:prstGeom prst="rect">
            <a:avLst/>
          </a:prstGeom>
        </p:spPr>
        <p:txBody>
          <a:bodyPr>
            <a:noAutofit/>
          </a:bodyPr>
          <a:lstStyle>
            <a:lvl1pPr marL="0" indent="0" algn="l">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6" name="Item 4 Text">
            <a:extLst>
              <a:ext uri="{FF2B5EF4-FFF2-40B4-BE49-F238E27FC236}">
                <a16:creationId xmlns:a16="http://schemas.microsoft.com/office/drawing/2014/main" id="{A79F3471-2DC3-4DFD-93E8-16AB2BF1B5C6}"/>
              </a:ext>
            </a:extLst>
          </p:cNvPr>
          <p:cNvSpPr>
            <a:spLocks noGrp="1"/>
          </p:cNvSpPr>
          <p:nvPr>
            <p:ph type="body" sz="quarter" idx="21"/>
          </p:nvPr>
        </p:nvSpPr>
        <p:spPr>
          <a:xfrm>
            <a:off x="5973540" y="3198110"/>
            <a:ext cx="2618125" cy="564264"/>
          </a:xfrm>
          <a:prstGeom prst="rect">
            <a:avLst/>
          </a:prstGeom>
        </p:spPr>
        <p:txBody>
          <a:bodyPr>
            <a:normAutofit/>
          </a:bodyPr>
          <a:lstStyle>
            <a:lvl1pPr marL="0" indent="0" algn="l">
              <a:buNone/>
              <a:defRPr sz="11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19" name="Page Number">
            <a:extLst>
              <a:ext uri="{FF2B5EF4-FFF2-40B4-BE49-F238E27FC236}">
                <a16:creationId xmlns:a16="http://schemas.microsoft.com/office/drawing/2014/main" id="{B2B5D48A-DCAA-4355-8D13-9B74715A0CF6}"/>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21" name="WSE logo">
            <a:extLst>
              <a:ext uri="{FF2B5EF4-FFF2-40B4-BE49-F238E27FC236}">
                <a16:creationId xmlns:a16="http://schemas.microsoft.com/office/drawing/2014/main" id="{C83FCD4E-D545-4E7C-8444-5C2049042CF3}"/>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635001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Items - Cycle">
    <p:spTree>
      <p:nvGrpSpPr>
        <p:cNvPr id="1" name=""/>
        <p:cNvGrpSpPr/>
        <p:nvPr/>
      </p:nvGrpSpPr>
      <p:grpSpPr>
        <a:xfrm>
          <a:off x="0" y="0"/>
          <a:ext cx="0" cy="0"/>
          <a:chOff x="0" y="0"/>
          <a:chExt cx="0" cy="0"/>
        </a:xfrm>
      </p:grpSpPr>
      <p:sp>
        <p:nvSpPr>
          <p:cNvPr id="35" name="Title">
            <a:extLst>
              <a:ext uri="{FF2B5EF4-FFF2-40B4-BE49-F238E27FC236}">
                <a16:creationId xmlns:a16="http://schemas.microsoft.com/office/drawing/2014/main" id="{7E539BF3-9B27-418B-9CEE-4FF35DD5CE56}"/>
              </a:ext>
            </a:extLst>
          </p:cNvPr>
          <p:cNvSpPr>
            <a:spLocks noGrp="1"/>
          </p:cNvSpPr>
          <p:nvPr>
            <p:ph type="title" hasCustomPrompt="1"/>
          </p:nvPr>
        </p:nvSpPr>
        <p:spPr>
          <a:xfrm>
            <a:off x="533919" y="150669"/>
            <a:ext cx="8085415" cy="813991"/>
          </a:xfrm>
          <a:prstGeom prst="rect">
            <a:avLst/>
          </a:prstGeom>
        </p:spPr>
        <p:txBody>
          <a:bodyPr anchor="b"/>
          <a:lstStyle>
            <a:lvl1pPr>
              <a:defRPr sz="3000" b="1">
                <a:solidFill>
                  <a:schemeClr val="tx2"/>
                </a:solidFill>
              </a:defRPr>
            </a:lvl1pPr>
          </a:lstStyle>
          <a:p>
            <a:r>
              <a:rPr lang="en-US" dirty="0"/>
              <a:t>Click to add title</a:t>
            </a:r>
          </a:p>
        </p:txBody>
      </p:sp>
      <p:sp>
        <p:nvSpPr>
          <p:cNvPr id="39" name="Rectangle 38">
            <a:extLst>
              <a:ext uri="{FF2B5EF4-FFF2-40B4-BE49-F238E27FC236}">
                <a16:creationId xmlns:a16="http://schemas.microsoft.com/office/drawing/2014/main" id="{419C6D85-6054-4333-A45C-6D56E5C8FC09}"/>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7">
            <a:extLst>
              <a:ext uri="{FF2B5EF4-FFF2-40B4-BE49-F238E27FC236}">
                <a16:creationId xmlns:a16="http://schemas.microsoft.com/office/drawing/2014/main" id="{CCCF60EE-1BED-491D-B9BA-8143FCFB72EA}"/>
              </a:ext>
              <a:ext uri="{C183D7F6-B498-43B3-948B-1728B52AA6E4}">
                <adec:decorative xmlns:adec="http://schemas.microsoft.com/office/drawing/2017/decorative" val="1"/>
              </a:ext>
            </a:extLst>
          </p:cNvPr>
          <p:cNvSpPr/>
          <p:nvPr/>
        </p:nvSpPr>
        <p:spPr>
          <a:xfrm>
            <a:off x="3200400" y="1529177"/>
            <a:ext cx="2743200" cy="2743200"/>
          </a:xfrm>
          <a:prstGeom prst="ellipse">
            <a:avLst/>
          </a:prstGeom>
          <a:solidFill>
            <a:schemeClr val="bg1"/>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uk-UA" sz="1013">
              <a:solidFill>
                <a:srgbClr val="F2F2F5"/>
              </a:solidFill>
              <a:latin typeface="Roboto"/>
            </a:endParaRPr>
          </a:p>
        </p:txBody>
      </p:sp>
      <p:sp>
        <p:nvSpPr>
          <p:cNvPr id="15" name="Oval 3">
            <a:extLst>
              <a:ext uri="{FF2B5EF4-FFF2-40B4-BE49-F238E27FC236}">
                <a16:creationId xmlns:a16="http://schemas.microsoft.com/office/drawing/2014/main" id="{D820D5E2-D70E-40F8-996C-E42A9E0564EF}"/>
              </a:ext>
              <a:ext uri="{C183D7F6-B498-43B3-948B-1728B52AA6E4}">
                <adec:decorative xmlns:adec="http://schemas.microsoft.com/office/drawing/2017/decorative" val="1"/>
              </a:ext>
            </a:extLst>
          </p:cNvPr>
          <p:cNvSpPr/>
          <p:nvPr/>
        </p:nvSpPr>
        <p:spPr>
          <a:xfrm>
            <a:off x="3200400" y="1529177"/>
            <a:ext cx="914400" cy="914400"/>
          </a:xfrm>
          <a:prstGeom prst="ellipse">
            <a:avLst/>
          </a:prstGeom>
          <a:solidFill>
            <a:schemeClr val="bg1"/>
          </a:solidFill>
          <a:ln w="38100">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uk-UA" sz="3000" b="1" dirty="0">
              <a:solidFill>
                <a:srgbClr val="69ACE5"/>
              </a:solidFill>
              <a:latin typeface="Tahoma" panose="020B0604030504040204" pitchFamily="34" charset="0"/>
              <a:ea typeface="Tahoma" panose="020B0604030504040204" pitchFamily="34" charset="0"/>
              <a:cs typeface="Tahoma" panose="020B0604030504040204" pitchFamily="34" charset="0"/>
            </a:endParaRPr>
          </a:p>
        </p:txBody>
      </p:sp>
      <p:sp>
        <p:nvSpPr>
          <p:cNvPr id="16" name="Oval 3">
            <a:extLst>
              <a:ext uri="{FF2B5EF4-FFF2-40B4-BE49-F238E27FC236}">
                <a16:creationId xmlns:a16="http://schemas.microsoft.com/office/drawing/2014/main" id="{915D9C8A-79D6-45FE-A769-F81341B6A4A6}"/>
              </a:ext>
              <a:ext uri="{C183D7F6-B498-43B3-948B-1728B52AA6E4}">
                <adec:decorative xmlns:adec="http://schemas.microsoft.com/office/drawing/2017/decorative" val="1"/>
              </a:ext>
            </a:extLst>
          </p:cNvPr>
          <p:cNvSpPr/>
          <p:nvPr/>
        </p:nvSpPr>
        <p:spPr>
          <a:xfrm>
            <a:off x="5029200" y="1529177"/>
            <a:ext cx="914400" cy="914400"/>
          </a:xfrm>
          <a:prstGeom prst="ellipse">
            <a:avLst/>
          </a:prstGeom>
          <a:solidFill>
            <a:schemeClr val="bg1"/>
          </a:solidFill>
          <a:ln w="38100">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35"/>
            <a:endParaRPr lang="uk-UA" sz="3000" b="1" dirty="0">
              <a:solidFill>
                <a:srgbClr val="092C74"/>
              </a:solidFill>
              <a:latin typeface="Tahoma" panose="020B0604030504040204" pitchFamily="34" charset="0"/>
              <a:ea typeface="Tahoma" panose="020B0604030504040204" pitchFamily="34" charset="0"/>
              <a:cs typeface="Tahoma" panose="020B0604030504040204" pitchFamily="34" charset="0"/>
            </a:endParaRPr>
          </a:p>
        </p:txBody>
      </p:sp>
      <p:sp>
        <p:nvSpPr>
          <p:cNvPr id="17" name="Oval 3">
            <a:extLst>
              <a:ext uri="{FF2B5EF4-FFF2-40B4-BE49-F238E27FC236}">
                <a16:creationId xmlns:a16="http://schemas.microsoft.com/office/drawing/2014/main" id="{C18A0C12-944E-4AFB-AA08-F2D684A8DC8B}"/>
              </a:ext>
              <a:ext uri="{C183D7F6-B498-43B3-948B-1728B52AA6E4}">
                <adec:decorative xmlns:adec="http://schemas.microsoft.com/office/drawing/2017/decorative" val="1"/>
              </a:ext>
            </a:extLst>
          </p:cNvPr>
          <p:cNvSpPr/>
          <p:nvPr/>
        </p:nvSpPr>
        <p:spPr>
          <a:xfrm>
            <a:off x="5029200" y="3339511"/>
            <a:ext cx="914400" cy="914400"/>
          </a:xfrm>
          <a:prstGeom prst="ellipse">
            <a:avLst/>
          </a:prstGeom>
          <a:solidFill>
            <a:schemeClr val="bg1"/>
          </a:solidFill>
          <a:ln w="38100">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35"/>
            <a:endParaRPr lang="uk-UA" sz="3000" b="1" dirty="0">
              <a:solidFill>
                <a:srgbClr val="69ACE5"/>
              </a:solidFill>
              <a:latin typeface="Tahoma" panose="020B0604030504040204" pitchFamily="34" charset="0"/>
              <a:ea typeface="Tahoma" panose="020B0604030504040204" pitchFamily="34" charset="0"/>
              <a:cs typeface="Tahoma" panose="020B0604030504040204" pitchFamily="34" charset="0"/>
            </a:endParaRPr>
          </a:p>
        </p:txBody>
      </p:sp>
      <p:sp>
        <p:nvSpPr>
          <p:cNvPr id="18" name="Oval 3">
            <a:extLst>
              <a:ext uri="{FF2B5EF4-FFF2-40B4-BE49-F238E27FC236}">
                <a16:creationId xmlns:a16="http://schemas.microsoft.com/office/drawing/2014/main" id="{54B1F908-AE10-43AA-BBC9-E54F6EB09892}"/>
              </a:ext>
              <a:ext uri="{C183D7F6-B498-43B3-948B-1728B52AA6E4}">
                <adec:decorative xmlns:adec="http://schemas.microsoft.com/office/drawing/2017/decorative" val="1"/>
              </a:ext>
            </a:extLst>
          </p:cNvPr>
          <p:cNvSpPr/>
          <p:nvPr/>
        </p:nvSpPr>
        <p:spPr>
          <a:xfrm>
            <a:off x="3200400" y="3339511"/>
            <a:ext cx="914400" cy="914400"/>
          </a:xfrm>
          <a:prstGeom prst="ellipse">
            <a:avLst/>
          </a:prstGeom>
          <a:solidFill>
            <a:schemeClr val="bg1"/>
          </a:solidFill>
          <a:ln w="38100">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35"/>
            <a:endParaRPr lang="uk-UA" sz="3000" b="1" dirty="0">
              <a:solidFill>
                <a:srgbClr val="092C74"/>
              </a:solidFill>
              <a:latin typeface="Tahoma" panose="020B0604030504040204" pitchFamily="34" charset="0"/>
              <a:ea typeface="Tahoma" panose="020B0604030504040204" pitchFamily="34" charset="0"/>
              <a:cs typeface="Tahoma" panose="020B0604030504040204" pitchFamily="34" charset="0"/>
            </a:endParaRPr>
          </a:p>
        </p:txBody>
      </p:sp>
      <p:sp>
        <p:nvSpPr>
          <p:cNvPr id="23" name="Item 1">
            <a:extLst>
              <a:ext uri="{FF2B5EF4-FFF2-40B4-BE49-F238E27FC236}">
                <a16:creationId xmlns:a16="http://schemas.microsoft.com/office/drawing/2014/main" id="{0B4A9D69-7C61-4078-8FE1-B23B404AC63F}"/>
              </a:ext>
            </a:extLst>
          </p:cNvPr>
          <p:cNvSpPr>
            <a:spLocks noGrp="1"/>
          </p:cNvSpPr>
          <p:nvPr>
            <p:ph type="body" sz="quarter" idx="15" hasCustomPrompt="1"/>
          </p:nvPr>
        </p:nvSpPr>
        <p:spPr>
          <a:xfrm>
            <a:off x="3200399" y="1770465"/>
            <a:ext cx="914401" cy="431825"/>
          </a:xfrm>
          <a:prstGeom prst="rect">
            <a:avLst/>
          </a:prstGeom>
        </p:spPr>
        <p:txBody>
          <a:bodyPr>
            <a:noAutofit/>
          </a:bodyPr>
          <a:lstStyle>
            <a:lvl1pPr marL="0" indent="0" algn="ctr">
              <a:buNone/>
              <a:defRPr sz="3000" b="1">
                <a:solidFill>
                  <a:srgbClr val="0072CE"/>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dirty="0"/>
              <a:t>00</a:t>
            </a:r>
          </a:p>
        </p:txBody>
      </p:sp>
      <p:sp>
        <p:nvSpPr>
          <p:cNvPr id="31" name="Item 1 Title">
            <a:extLst>
              <a:ext uri="{FF2B5EF4-FFF2-40B4-BE49-F238E27FC236}">
                <a16:creationId xmlns:a16="http://schemas.microsoft.com/office/drawing/2014/main" id="{C0436A26-D262-436C-8C61-BA2F8775F770}"/>
              </a:ext>
            </a:extLst>
          </p:cNvPr>
          <p:cNvSpPr>
            <a:spLocks noGrp="1"/>
          </p:cNvSpPr>
          <p:nvPr>
            <p:ph type="body" sz="quarter" idx="23"/>
          </p:nvPr>
        </p:nvSpPr>
        <p:spPr>
          <a:xfrm>
            <a:off x="533919" y="1511739"/>
            <a:ext cx="2286246" cy="316948"/>
          </a:xfrm>
          <a:prstGeom prst="rect">
            <a:avLst/>
          </a:prstGeom>
        </p:spPr>
        <p:txBody>
          <a:bodyPr>
            <a:noAutofit/>
          </a:bodyPr>
          <a:lstStyle>
            <a:lvl1pPr marL="0" indent="0" algn="r">
              <a:buNone/>
              <a:defRPr sz="2000" b="1">
                <a:solidFill>
                  <a:srgbClr val="0072CE"/>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32" name="Item 1 Text">
            <a:extLst>
              <a:ext uri="{FF2B5EF4-FFF2-40B4-BE49-F238E27FC236}">
                <a16:creationId xmlns:a16="http://schemas.microsoft.com/office/drawing/2014/main" id="{C7E732B7-944F-455D-BC24-3A11D5A0F6EA}"/>
              </a:ext>
            </a:extLst>
          </p:cNvPr>
          <p:cNvSpPr>
            <a:spLocks noGrp="1"/>
          </p:cNvSpPr>
          <p:nvPr>
            <p:ph type="body" sz="quarter" idx="24"/>
          </p:nvPr>
        </p:nvSpPr>
        <p:spPr>
          <a:xfrm>
            <a:off x="533919" y="1892429"/>
            <a:ext cx="2286246" cy="551147"/>
          </a:xfrm>
          <a:prstGeom prst="rect">
            <a:avLst/>
          </a:prstGeom>
        </p:spPr>
        <p:txBody>
          <a:bodyPr>
            <a:normAutofit/>
          </a:bodyPr>
          <a:lstStyle>
            <a:lvl1pPr marL="0" indent="0" algn="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24" name="Item 2">
            <a:extLst>
              <a:ext uri="{FF2B5EF4-FFF2-40B4-BE49-F238E27FC236}">
                <a16:creationId xmlns:a16="http://schemas.microsoft.com/office/drawing/2014/main" id="{5CBD3746-18D1-47D5-987D-E36BEF9A659D}"/>
              </a:ext>
            </a:extLst>
          </p:cNvPr>
          <p:cNvSpPr>
            <a:spLocks noGrp="1"/>
          </p:cNvSpPr>
          <p:nvPr>
            <p:ph type="body" sz="quarter" idx="16" hasCustomPrompt="1"/>
          </p:nvPr>
        </p:nvSpPr>
        <p:spPr>
          <a:xfrm>
            <a:off x="5029200" y="1770465"/>
            <a:ext cx="914401" cy="431825"/>
          </a:xfrm>
          <a:prstGeom prst="rect">
            <a:avLst/>
          </a:prstGeom>
        </p:spPr>
        <p:txBody>
          <a:bodyPr>
            <a:noAutofit/>
          </a:bodyPr>
          <a:lstStyle>
            <a:lvl1pPr marL="0" indent="0" algn="ctr">
              <a:buNone/>
              <a:defRPr sz="3000"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dirty="0"/>
              <a:t>00</a:t>
            </a:r>
          </a:p>
        </p:txBody>
      </p:sp>
      <p:sp>
        <p:nvSpPr>
          <p:cNvPr id="27" name="Item 2 Title">
            <a:extLst>
              <a:ext uri="{FF2B5EF4-FFF2-40B4-BE49-F238E27FC236}">
                <a16:creationId xmlns:a16="http://schemas.microsoft.com/office/drawing/2014/main" id="{0CB2F2DC-96B3-4884-B03D-70BF73AC29B2}"/>
              </a:ext>
            </a:extLst>
          </p:cNvPr>
          <p:cNvSpPr>
            <a:spLocks noGrp="1"/>
          </p:cNvSpPr>
          <p:nvPr>
            <p:ph type="body" sz="quarter" idx="19"/>
          </p:nvPr>
        </p:nvSpPr>
        <p:spPr>
          <a:xfrm>
            <a:off x="6333089" y="1511740"/>
            <a:ext cx="2286246" cy="316948"/>
          </a:xfrm>
          <a:prstGeom prst="rect">
            <a:avLst/>
          </a:prstGeom>
        </p:spPr>
        <p:txBody>
          <a:bodyPr>
            <a:noAutofit/>
          </a:bodyPr>
          <a:lstStyle>
            <a:lvl1pPr marL="0" indent="0" algn="l">
              <a:buNone/>
              <a:defRPr sz="20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28" name="Item 2 Text">
            <a:extLst>
              <a:ext uri="{FF2B5EF4-FFF2-40B4-BE49-F238E27FC236}">
                <a16:creationId xmlns:a16="http://schemas.microsoft.com/office/drawing/2014/main" id="{2E5E5FDF-1722-441B-A1BB-5F9859FCCDC6}"/>
              </a:ext>
            </a:extLst>
          </p:cNvPr>
          <p:cNvSpPr>
            <a:spLocks noGrp="1"/>
          </p:cNvSpPr>
          <p:nvPr>
            <p:ph type="body" sz="quarter" idx="20"/>
          </p:nvPr>
        </p:nvSpPr>
        <p:spPr>
          <a:xfrm>
            <a:off x="6333089" y="1892430"/>
            <a:ext cx="2286246" cy="551147"/>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25" name="Item 3">
            <a:extLst>
              <a:ext uri="{FF2B5EF4-FFF2-40B4-BE49-F238E27FC236}">
                <a16:creationId xmlns:a16="http://schemas.microsoft.com/office/drawing/2014/main" id="{56842972-1C06-42FE-85E3-B7FBE5A02AB3}"/>
              </a:ext>
            </a:extLst>
          </p:cNvPr>
          <p:cNvSpPr>
            <a:spLocks noGrp="1"/>
          </p:cNvSpPr>
          <p:nvPr>
            <p:ph type="body" sz="quarter" idx="17" hasCustomPrompt="1"/>
          </p:nvPr>
        </p:nvSpPr>
        <p:spPr>
          <a:xfrm>
            <a:off x="5029200" y="3580798"/>
            <a:ext cx="914401" cy="431825"/>
          </a:xfrm>
          <a:prstGeom prst="rect">
            <a:avLst/>
          </a:prstGeom>
        </p:spPr>
        <p:txBody>
          <a:bodyPr>
            <a:noAutofit/>
          </a:bodyPr>
          <a:lstStyle>
            <a:lvl1pPr marL="0" indent="0" algn="ctr">
              <a:buNone/>
              <a:defRPr sz="3000" b="1">
                <a:solidFill>
                  <a:srgbClr val="0072CE"/>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dirty="0"/>
              <a:t>00</a:t>
            </a:r>
          </a:p>
        </p:txBody>
      </p:sp>
      <p:sp>
        <p:nvSpPr>
          <p:cNvPr id="29" name="Item 3 Title">
            <a:extLst>
              <a:ext uri="{FF2B5EF4-FFF2-40B4-BE49-F238E27FC236}">
                <a16:creationId xmlns:a16="http://schemas.microsoft.com/office/drawing/2014/main" id="{95264F1E-DEC9-41B7-93B3-E9C4B85C4C67}"/>
              </a:ext>
            </a:extLst>
          </p:cNvPr>
          <p:cNvSpPr>
            <a:spLocks noGrp="1"/>
          </p:cNvSpPr>
          <p:nvPr>
            <p:ph type="body" sz="quarter" idx="21"/>
          </p:nvPr>
        </p:nvSpPr>
        <p:spPr>
          <a:xfrm>
            <a:off x="6333089" y="3329509"/>
            <a:ext cx="2286246" cy="316948"/>
          </a:xfrm>
          <a:prstGeom prst="rect">
            <a:avLst/>
          </a:prstGeom>
        </p:spPr>
        <p:txBody>
          <a:bodyPr>
            <a:noAutofit/>
          </a:bodyPr>
          <a:lstStyle>
            <a:lvl1pPr marL="0" indent="0" algn="l">
              <a:buNone/>
              <a:defRPr sz="2000" b="1">
                <a:solidFill>
                  <a:srgbClr val="0072CE"/>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30" name="Item 3 Text">
            <a:extLst>
              <a:ext uri="{FF2B5EF4-FFF2-40B4-BE49-F238E27FC236}">
                <a16:creationId xmlns:a16="http://schemas.microsoft.com/office/drawing/2014/main" id="{0AEC987B-A3A3-4497-9D60-7BD66C351640}"/>
              </a:ext>
            </a:extLst>
          </p:cNvPr>
          <p:cNvSpPr>
            <a:spLocks noGrp="1"/>
          </p:cNvSpPr>
          <p:nvPr>
            <p:ph type="body" sz="quarter" idx="22"/>
          </p:nvPr>
        </p:nvSpPr>
        <p:spPr>
          <a:xfrm>
            <a:off x="6333089" y="3710199"/>
            <a:ext cx="2286246" cy="551147"/>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26" name="Item 4">
            <a:extLst>
              <a:ext uri="{FF2B5EF4-FFF2-40B4-BE49-F238E27FC236}">
                <a16:creationId xmlns:a16="http://schemas.microsoft.com/office/drawing/2014/main" id="{D5780A37-62F6-43AD-AFF9-5BA34D600318}"/>
              </a:ext>
            </a:extLst>
          </p:cNvPr>
          <p:cNvSpPr>
            <a:spLocks noGrp="1"/>
          </p:cNvSpPr>
          <p:nvPr>
            <p:ph type="body" sz="quarter" idx="18" hasCustomPrompt="1"/>
          </p:nvPr>
        </p:nvSpPr>
        <p:spPr>
          <a:xfrm>
            <a:off x="3200399" y="3580798"/>
            <a:ext cx="914401" cy="431825"/>
          </a:xfrm>
          <a:prstGeom prst="rect">
            <a:avLst/>
          </a:prstGeom>
        </p:spPr>
        <p:txBody>
          <a:bodyPr>
            <a:noAutofit/>
          </a:bodyPr>
          <a:lstStyle>
            <a:lvl1pPr marL="0" indent="0" algn="ctr">
              <a:buNone/>
              <a:defRPr sz="3000"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dirty="0"/>
              <a:t>00</a:t>
            </a:r>
          </a:p>
        </p:txBody>
      </p:sp>
      <p:sp>
        <p:nvSpPr>
          <p:cNvPr id="33" name="Item 4 Title">
            <a:extLst>
              <a:ext uri="{FF2B5EF4-FFF2-40B4-BE49-F238E27FC236}">
                <a16:creationId xmlns:a16="http://schemas.microsoft.com/office/drawing/2014/main" id="{6AB04380-4CBA-4305-9BED-012A97108EE7}"/>
              </a:ext>
            </a:extLst>
          </p:cNvPr>
          <p:cNvSpPr>
            <a:spLocks noGrp="1"/>
          </p:cNvSpPr>
          <p:nvPr>
            <p:ph type="body" sz="quarter" idx="25"/>
          </p:nvPr>
        </p:nvSpPr>
        <p:spPr>
          <a:xfrm>
            <a:off x="533919" y="3329509"/>
            <a:ext cx="2286246" cy="316948"/>
          </a:xfrm>
          <a:prstGeom prst="rect">
            <a:avLst/>
          </a:prstGeom>
        </p:spPr>
        <p:txBody>
          <a:bodyPr>
            <a:noAutofit/>
          </a:bodyPr>
          <a:lstStyle>
            <a:lvl1pPr marL="0" indent="0" algn="r">
              <a:buNone/>
              <a:defRPr sz="20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34" name="Item 4 Text">
            <a:extLst>
              <a:ext uri="{FF2B5EF4-FFF2-40B4-BE49-F238E27FC236}">
                <a16:creationId xmlns:a16="http://schemas.microsoft.com/office/drawing/2014/main" id="{D395DBD5-7C77-4F82-9C58-E1B8D4A9E475}"/>
              </a:ext>
            </a:extLst>
          </p:cNvPr>
          <p:cNvSpPr>
            <a:spLocks noGrp="1"/>
          </p:cNvSpPr>
          <p:nvPr>
            <p:ph type="body" sz="quarter" idx="26"/>
          </p:nvPr>
        </p:nvSpPr>
        <p:spPr>
          <a:xfrm>
            <a:off x="533919" y="3710199"/>
            <a:ext cx="2286246" cy="551147"/>
          </a:xfrm>
          <a:prstGeom prst="rect">
            <a:avLst/>
          </a:prstGeom>
        </p:spPr>
        <p:txBody>
          <a:bodyPr>
            <a:normAutofit/>
          </a:bodyPr>
          <a:lstStyle>
            <a:lvl1pPr marL="0" indent="0" algn="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37" name="Page Number">
            <a:extLst>
              <a:ext uri="{FF2B5EF4-FFF2-40B4-BE49-F238E27FC236}">
                <a16:creationId xmlns:a16="http://schemas.microsoft.com/office/drawing/2014/main" id="{337385C6-202F-425F-831F-B84FAA6ED347}"/>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38" name="WSE logo">
            <a:extLst>
              <a:ext uri="{FF2B5EF4-FFF2-40B4-BE49-F238E27FC236}">
                <a16:creationId xmlns:a16="http://schemas.microsoft.com/office/drawing/2014/main" id="{933E971C-40DA-474D-96B8-B83B54C0B60C}"/>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59128259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fographic and Text">
    <p:spTree>
      <p:nvGrpSpPr>
        <p:cNvPr id="1" name=""/>
        <p:cNvGrpSpPr/>
        <p:nvPr/>
      </p:nvGrpSpPr>
      <p:grpSpPr>
        <a:xfrm>
          <a:off x="0" y="0"/>
          <a:ext cx="0" cy="0"/>
          <a:chOff x="0" y="0"/>
          <a:chExt cx="0" cy="0"/>
        </a:xfrm>
      </p:grpSpPr>
      <p:sp>
        <p:nvSpPr>
          <p:cNvPr id="19" name="Title">
            <a:extLst>
              <a:ext uri="{FF2B5EF4-FFF2-40B4-BE49-F238E27FC236}">
                <a16:creationId xmlns:a16="http://schemas.microsoft.com/office/drawing/2014/main" id="{9A560EA5-1934-452F-B7DA-9D16BD1F8760}"/>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4" name="Rectangle 26">
            <a:extLst>
              <a:ext uri="{FF2B5EF4-FFF2-40B4-BE49-F238E27FC236}">
                <a16:creationId xmlns:a16="http://schemas.microsoft.com/office/drawing/2014/main" id="{ADC3E0FB-FCB4-4F19-88D7-CB30CFF050D5}"/>
              </a:ext>
              <a:ext uri="{C183D7F6-B498-43B3-948B-1728B52AA6E4}">
                <adec:decorative xmlns:adec="http://schemas.microsoft.com/office/drawing/2017/decorative" val="1"/>
              </a:ext>
            </a:extLst>
          </p:cNvPr>
          <p:cNvSpPr/>
          <p:nvPr/>
        </p:nvSpPr>
        <p:spPr>
          <a:xfrm>
            <a:off x="532982" y="2402483"/>
            <a:ext cx="2770963" cy="1771489"/>
          </a:xfrm>
          <a:custGeom>
            <a:avLst/>
            <a:gdLst>
              <a:gd name="connsiteX0" fmla="*/ 0 w 4355417"/>
              <a:gd name="connsiteY0" fmla="*/ 0 h 1790700"/>
              <a:gd name="connsiteX1" fmla="*/ 4355417 w 4355417"/>
              <a:gd name="connsiteY1" fmla="*/ 0 h 1790700"/>
              <a:gd name="connsiteX2" fmla="*/ 4355417 w 4355417"/>
              <a:gd name="connsiteY2" fmla="*/ 1790700 h 1790700"/>
              <a:gd name="connsiteX3" fmla="*/ 0 w 4355417"/>
              <a:gd name="connsiteY3" fmla="*/ 1790700 h 1790700"/>
              <a:gd name="connsiteX4" fmla="*/ 0 w 4355417"/>
              <a:gd name="connsiteY4" fmla="*/ 0 h 1790700"/>
              <a:gd name="connsiteX0" fmla="*/ 0 w 4831667"/>
              <a:gd name="connsiteY0" fmla="*/ 914400 h 1790700"/>
              <a:gd name="connsiteX1" fmla="*/ 4831667 w 4831667"/>
              <a:gd name="connsiteY1" fmla="*/ 0 h 1790700"/>
              <a:gd name="connsiteX2" fmla="*/ 4831667 w 4831667"/>
              <a:gd name="connsiteY2" fmla="*/ 1790700 h 1790700"/>
              <a:gd name="connsiteX3" fmla="*/ 476250 w 4831667"/>
              <a:gd name="connsiteY3" fmla="*/ 1790700 h 1790700"/>
              <a:gd name="connsiteX4" fmla="*/ 0 w 4831667"/>
              <a:gd name="connsiteY4" fmla="*/ 914400 h 1790700"/>
              <a:gd name="connsiteX0" fmla="*/ 0 w 5269817"/>
              <a:gd name="connsiteY0" fmla="*/ 2305050 h 3181350"/>
              <a:gd name="connsiteX1" fmla="*/ 5269817 w 5269817"/>
              <a:gd name="connsiteY1" fmla="*/ 0 h 3181350"/>
              <a:gd name="connsiteX2" fmla="*/ 4831667 w 5269817"/>
              <a:gd name="connsiteY2" fmla="*/ 3181350 h 3181350"/>
              <a:gd name="connsiteX3" fmla="*/ 476250 w 5269817"/>
              <a:gd name="connsiteY3" fmla="*/ 3181350 h 3181350"/>
              <a:gd name="connsiteX4" fmla="*/ 0 w 5269817"/>
              <a:gd name="connsiteY4" fmla="*/ 2305050 h 3181350"/>
              <a:gd name="connsiteX0" fmla="*/ 0 w 5288867"/>
              <a:gd name="connsiteY0" fmla="*/ 2305050 h 3181350"/>
              <a:gd name="connsiteX1" fmla="*/ 5269817 w 5288867"/>
              <a:gd name="connsiteY1" fmla="*/ 0 h 3181350"/>
              <a:gd name="connsiteX2" fmla="*/ 5288867 w 5288867"/>
              <a:gd name="connsiteY2" fmla="*/ 1790700 h 3181350"/>
              <a:gd name="connsiteX3" fmla="*/ 476250 w 5288867"/>
              <a:gd name="connsiteY3" fmla="*/ 3181350 h 3181350"/>
              <a:gd name="connsiteX4" fmla="*/ 0 w 5288867"/>
              <a:gd name="connsiteY4" fmla="*/ 2305050 h 3181350"/>
              <a:gd name="connsiteX0" fmla="*/ 0 w 5288867"/>
              <a:gd name="connsiteY0" fmla="*/ 2305050 h 4095750"/>
              <a:gd name="connsiteX1" fmla="*/ 5269817 w 5288867"/>
              <a:gd name="connsiteY1" fmla="*/ 0 h 4095750"/>
              <a:gd name="connsiteX2" fmla="*/ 5288867 w 5288867"/>
              <a:gd name="connsiteY2" fmla="*/ 1790700 h 4095750"/>
              <a:gd name="connsiteX3" fmla="*/ 19050 w 5288867"/>
              <a:gd name="connsiteY3" fmla="*/ 4095750 h 4095750"/>
              <a:gd name="connsiteX4" fmla="*/ 0 w 5288867"/>
              <a:gd name="connsiteY4" fmla="*/ 2305050 h 4095750"/>
              <a:gd name="connsiteX0" fmla="*/ 0 w 5284105"/>
              <a:gd name="connsiteY0" fmla="*/ 2309812 h 4095750"/>
              <a:gd name="connsiteX1" fmla="*/ 5265055 w 5284105"/>
              <a:gd name="connsiteY1" fmla="*/ 0 h 4095750"/>
              <a:gd name="connsiteX2" fmla="*/ 5284105 w 5284105"/>
              <a:gd name="connsiteY2" fmla="*/ 1790700 h 4095750"/>
              <a:gd name="connsiteX3" fmla="*/ 14288 w 5284105"/>
              <a:gd name="connsiteY3" fmla="*/ 4095750 h 4095750"/>
              <a:gd name="connsiteX4" fmla="*/ 0 w 5284105"/>
              <a:gd name="connsiteY4" fmla="*/ 2309812 h 4095750"/>
              <a:gd name="connsiteX0" fmla="*/ 0 w 5276961"/>
              <a:gd name="connsiteY0" fmla="*/ 2295525 h 4095750"/>
              <a:gd name="connsiteX1" fmla="*/ 5257911 w 5276961"/>
              <a:gd name="connsiteY1" fmla="*/ 0 h 4095750"/>
              <a:gd name="connsiteX2" fmla="*/ 5276961 w 5276961"/>
              <a:gd name="connsiteY2" fmla="*/ 1790700 h 4095750"/>
              <a:gd name="connsiteX3" fmla="*/ 7144 w 5276961"/>
              <a:gd name="connsiteY3" fmla="*/ 4095750 h 4095750"/>
              <a:gd name="connsiteX4" fmla="*/ 0 w 5276961"/>
              <a:gd name="connsiteY4" fmla="*/ 2295525 h 4095750"/>
              <a:gd name="connsiteX0" fmla="*/ 0 w 5276961"/>
              <a:gd name="connsiteY0" fmla="*/ 2295525 h 4090988"/>
              <a:gd name="connsiteX1" fmla="*/ 5257911 w 5276961"/>
              <a:gd name="connsiteY1" fmla="*/ 0 h 4090988"/>
              <a:gd name="connsiteX2" fmla="*/ 5276961 w 5276961"/>
              <a:gd name="connsiteY2" fmla="*/ 1790700 h 4090988"/>
              <a:gd name="connsiteX3" fmla="*/ 2381 w 5276961"/>
              <a:gd name="connsiteY3" fmla="*/ 4090988 h 4090988"/>
              <a:gd name="connsiteX4" fmla="*/ 0 w 5276961"/>
              <a:gd name="connsiteY4" fmla="*/ 2295525 h 4090988"/>
              <a:gd name="connsiteX0" fmla="*/ 0 w 5299186"/>
              <a:gd name="connsiteY0" fmla="*/ 2295525 h 4090988"/>
              <a:gd name="connsiteX1" fmla="*/ 5257911 w 5299186"/>
              <a:gd name="connsiteY1" fmla="*/ 0 h 4090988"/>
              <a:gd name="connsiteX2" fmla="*/ 5299186 w 5299186"/>
              <a:gd name="connsiteY2" fmla="*/ 1765300 h 4090988"/>
              <a:gd name="connsiteX3" fmla="*/ 2381 w 5299186"/>
              <a:gd name="connsiteY3" fmla="*/ 4090988 h 4090988"/>
              <a:gd name="connsiteX4" fmla="*/ 0 w 5299186"/>
              <a:gd name="connsiteY4" fmla="*/ 2295525 h 4090988"/>
              <a:gd name="connsiteX0" fmla="*/ 0 w 5308711"/>
              <a:gd name="connsiteY0" fmla="*/ 2308225 h 4103688"/>
              <a:gd name="connsiteX1" fmla="*/ 5308711 w 5308711"/>
              <a:gd name="connsiteY1" fmla="*/ 0 h 4103688"/>
              <a:gd name="connsiteX2" fmla="*/ 5299186 w 5308711"/>
              <a:gd name="connsiteY2" fmla="*/ 1778000 h 4103688"/>
              <a:gd name="connsiteX3" fmla="*/ 2381 w 5308711"/>
              <a:gd name="connsiteY3" fmla="*/ 4103688 h 4103688"/>
              <a:gd name="connsiteX4" fmla="*/ 0 w 5308711"/>
              <a:gd name="connsiteY4" fmla="*/ 2308225 h 4103688"/>
              <a:gd name="connsiteX0" fmla="*/ 0 w 5301567"/>
              <a:gd name="connsiteY0" fmla="*/ 2293938 h 4089401"/>
              <a:gd name="connsiteX1" fmla="*/ 5301567 w 5301567"/>
              <a:gd name="connsiteY1" fmla="*/ 0 h 4089401"/>
              <a:gd name="connsiteX2" fmla="*/ 5299186 w 5301567"/>
              <a:gd name="connsiteY2" fmla="*/ 1763713 h 4089401"/>
              <a:gd name="connsiteX3" fmla="*/ 2381 w 5301567"/>
              <a:gd name="connsiteY3" fmla="*/ 4089401 h 4089401"/>
              <a:gd name="connsiteX4" fmla="*/ 0 w 5301567"/>
              <a:gd name="connsiteY4" fmla="*/ 2293938 h 4089401"/>
              <a:gd name="connsiteX0" fmla="*/ 0 w 5301796"/>
              <a:gd name="connsiteY0" fmla="*/ 2293938 h 4089401"/>
              <a:gd name="connsiteX1" fmla="*/ 5301567 w 5301796"/>
              <a:gd name="connsiteY1" fmla="*/ 0 h 4089401"/>
              <a:gd name="connsiteX2" fmla="*/ 5301567 w 5301796"/>
              <a:gd name="connsiteY2" fmla="*/ 1782763 h 4089401"/>
              <a:gd name="connsiteX3" fmla="*/ 2381 w 5301796"/>
              <a:gd name="connsiteY3" fmla="*/ 4089401 h 4089401"/>
              <a:gd name="connsiteX4" fmla="*/ 0 w 5301796"/>
              <a:gd name="connsiteY4" fmla="*/ 2293938 h 4089401"/>
              <a:gd name="connsiteX0" fmla="*/ 0 w 5306397"/>
              <a:gd name="connsiteY0" fmla="*/ 2293938 h 4089401"/>
              <a:gd name="connsiteX1" fmla="*/ 5301567 w 5306397"/>
              <a:gd name="connsiteY1" fmla="*/ 0 h 4089401"/>
              <a:gd name="connsiteX2" fmla="*/ 5306329 w 5306397"/>
              <a:gd name="connsiteY2" fmla="*/ 1780382 h 4089401"/>
              <a:gd name="connsiteX3" fmla="*/ 2381 w 5306397"/>
              <a:gd name="connsiteY3" fmla="*/ 4089401 h 4089401"/>
              <a:gd name="connsiteX4" fmla="*/ 0 w 5306397"/>
              <a:gd name="connsiteY4" fmla="*/ 2293938 h 4089401"/>
              <a:gd name="connsiteX0" fmla="*/ 0 w 5306397"/>
              <a:gd name="connsiteY0" fmla="*/ 2305845 h 4089401"/>
              <a:gd name="connsiteX1" fmla="*/ 5301567 w 5306397"/>
              <a:gd name="connsiteY1" fmla="*/ 0 h 4089401"/>
              <a:gd name="connsiteX2" fmla="*/ 5306329 w 5306397"/>
              <a:gd name="connsiteY2" fmla="*/ 1780382 h 4089401"/>
              <a:gd name="connsiteX3" fmla="*/ 2381 w 5306397"/>
              <a:gd name="connsiteY3" fmla="*/ 4089401 h 4089401"/>
              <a:gd name="connsiteX4" fmla="*/ 0 w 5306397"/>
              <a:gd name="connsiteY4" fmla="*/ 2305845 h 4089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6397" h="4089401">
                <a:moveTo>
                  <a:pt x="0" y="2305845"/>
                </a:moveTo>
                <a:lnTo>
                  <a:pt x="5301567" y="0"/>
                </a:lnTo>
                <a:cubicBezTo>
                  <a:pt x="5300773" y="587904"/>
                  <a:pt x="5307123" y="1192478"/>
                  <a:pt x="5306329" y="1780382"/>
                </a:cubicBezTo>
                <a:lnTo>
                  <a:pt x="2381" y="4089401"/>
                </a:lnTo>
                <a:cubicBezTo>
                  <a:pt x="0" y="3489326"/>
                  <a:pt x="2381" y="2905920"/>
                  <a:pt x="0" y="2305845"/>
                </a:cubicBezTo>
                <a:close/>
              </a:path>
            </a:pathLst>
          </a:custGeom>
          <a:solidFill>
            <a:srgbClr val="0A091B"/>
          </a:solidFill>
          <a:ln w="127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506" b="0" i="0" u="none" strike="noStrike" kern="0" cap="none" spc="0" normalizeH="0" baseline="0" noProof="0">
              <a:ln>
                <a:noFill/>
              </a:ln>
              <a:solidFill>
                <a:srgbClr val="F2F2F5"/>
              </a:solidFill>
              <a:effectLst/>
              <a:uLnTx/>
              <a:uFillTx/>
              <a:latin typeface="Roboto"/>
              <a:ea typeface="+mn-ea"/>
              <a:cs typeface="+mn-cs"/>
            </a:endParaRPr>
          </a:p>
        </p:txBody>
      </p:sp>
      <p:sp>
        <p:nvSpPr>
          <p:cNvPr id="5" name="Rectangle 26">
            <a:extLst>
              <a:ext uri="{FF2B5EF4-FFF2-40B4-BE49-F238E27FC236}">
                <a16:creationId xmlns:a16="http://schemas.microsoft.com/office/drawing/2014/main" id="{91C4870C-A169-4B4B-86B5-7832B8F9954F}"/>
              </a:ext>
              <a:ext uri="{C183D7F6-B498-43B3-948B-1728B52AA6E4}">
                <adec:decorative xmlns:adec="http://schemas.microsoft.com/office/drawing/2017/decorative" val="1"/>
              </a:ext>
            </a:extLst>
          </p:cNvPr>
          <p:cNvSpPr/>
          <p:nvPr/>
        </p:nvSpPr>
        <p:spPr>
          <a:xfrm>
            <a:off x="552179" y="1404647"/>
            <a:ext cx="2762363" cy="1772176"/>
          </a:xfrm>
          <a:custGeom>
            <a:avLst/>
            <a:gdLst>
              <a:gd name="connsiteX0" fmla="*/ 0 w 4355417"/>
              <a:gd name="connsiteY0" fmla="*/ 0 h 1790700"/>
              <a:gd name="connsiteX1" fmla="*/ 4355417 w 4355417"/>
              <a:gd name="connsiteY1" fmla="*/ 0 h 1790700"/>
              <a:gd name="connsiteX2" fmla="*/ 4355417 w 4355417"/>
              <a:gd name="connsiteY2" fmla="*/ 1790700 h 1790700"/>
              <a:gd name="connsiteX3" fmla="*/ 0 w 4355417"/>
              <a:gd name="connsiteY3" fmla="*/ 1790700 h 1790700"/>
              <a:gd name="connsiteX4" fmla="*/ 0 w 4355417"/>
              <a:gd name="connsiteY4" fmla="*/ 0 h 1790700"/>
              <a:gd name="connsiteX0" fmla="*/ 0 w 4831667"/>
              <a:gd name="connsiteY0" fmla="*/ 914400 h 1790700"/>
              <a:gd name="connsiteX1" fmla="*/ 4831667 w 4831667"/>
              <a:gd name="connsiteY1" fmla="*/ 0 h 1790700"/>
              <a:gd name="connsiteX2" fmla="*/ 4831667 w 4831667"/>
              <a:gd name="connsiteY2" fmla="*/ 1790700 h 1790700"/>
              <a:gd name="connsiteX3" fmla="*/ 476250 w 4831667"/>
              <a:gd name="connsiteY3" fmla="*/ 1790700 h 1790700"/>
              <a:gd name="connsiteX4" fmla="*/ 0 w 4831667"/>
              <a:gd name="connsiteY4" fmla="*/ 914400 h 1790700"/>
              <a:gd name="connsiteX0" fmla="*/ 0 w 5269817"/>
              <a:gd name="connsiteY0" fmla="*/ 2305050 h 3181350"/>
              <a:gd name="connsiteX1" fmla="*/ 5269817 w 5269817"/>
              <a:gd name="connsiteY1" fmla="*/ 0 h 3181350"/>
              <a:gd name="connsiteX2" fmla="*/ 4831667 w 5269817"/>
              <a:gd name="connsiteY2" fmla="*/ 3181350 h 3181350"/>
              <a:gd name="connsiteX3" fmla="*/ 476250 w 5269817"/>
              <a:gd name="connsiteY3" fmla="*/ 3181350 h 3181350"/>
              <a:gd name="connsiteX4" fmla="*/ 0 w 5269817"/>
              <a:gd name="connsiteY4" fmla="*/ 2305050 h 3181350"/>
              <a:gd name="connsiteX0" fmla="*/ 0 w 5288867"/>
              <a:gd name="connsiteY0" fmla="*/ 2305050 h 3181350"/>
              <a:gd name="connsiteX1" fmla="*/ 5269817 w 5288867"/>
              <a:gd name="connsiteY1" fmla="*/ 0 h 3181350"/>
              <a:gd name="connsiteX2" fmla="*/ 5288867 w 5288867"/>
              <a:gd name="connsiteY2" fmla="*/ 1790700 h 3181350"/>
              <a:gd name="connsiteX3" fmla="*/ 476250 w 5288867"/>
              <a:gd name="connsiteY3" fmla="*/ 3181350 h 3181350"/>
              <a:gd name="connsiteX4" fmla="*/ 0 w 5288867"/>
              <a:gd name="connsiteY4" fmla="*/ 2305050 h 3181350"/>
              <a:gd name="connsiteX0" fmla="*/ 0 w 5288867"/>
              <a:gd name="connsiteY0" fmla="*/ 2305050 h 4095750"/>
              <a:gd name="connsiteX1" fmla="*/ 5269817 w 5288867"/>
              <a:gd name="connsiteY1" fmla="*/ 0 h 4095750"/>
              <a:gd name="connsiteX2" fmla="*/ 5288867 w 5288867"/>
              <a:gd name="connsiteY2" fmla="*/ 1790700 h 4095750"/>
              <a:gd name="connsiteX3" fmla="*/ 19050 w 5288867"/>
              <a:gd name="connsiteY3" fmla="*/ 4095750 h 4095750"/>
              <a:gd name="connsiteX4" fmla="*/ 0 w 5288867"/>
              <a:gd name="connsiteY4" fmla="*/ 2305050 h 4095750"/>
              <a:gd name="connsiteX0" fmla="*/ 0 w 5284105"/>
              <a:gd name="connsiteY0" fmla="*/ 2309812 h 4095750"/>
              <a:gd name="connsiteX1" fmla="*/ 5265055 w 5284105"/>
              <a:gd name="connsiteY1" fmla="*/ 0 h 4095750"/>
              <a:gd name="connsiteX2" fmla="*/ 5284105 w 5284105"/>
              <a:gd name="connsiteY2" fmla="*/ 1790700 h 4095750"/>
              <a:gd name="connsiteX3" fmla="*/ 14288 w 5284105"/>
              <a:gd name="connsiteY3" fmla="*/ 4095750 h 4095750"/>
              <a:gd name="connsiteX4" fmla="*/ 0 w 5284105"/>
              <a:gd name="connsiteY4" fmla="*/ 2309812 h 4095750"/>
              <a:gd name="connsiteX0" fmla="*/ 0 w 5276961"/>
              <a:gd name="connsiteY0" fmla="*/ 2295525 h 4095750"/>
              <a:gd name="connsiteX1" fmla="*/ 5257911 w 5276961"/>
              <a:gd name="connsiteY1" fmla="*/ 0 h 4095750"/>
              <a:gd name="connsiteX2" fmla="*/ 5276961 w 5276961"/>
              <a:gd name="connsiteY2" fmla="*/ 1790700 h 4095750"/>
              <a:gd name="connsiteX3" fmla="*/ 7144 w 5276961"/>
              <a:gd name="connsiteY3" fmla="*/ 4095750 h 4095750"/>
              <a:gd name="connsiteX4" fmla="*/ 0 w 5276961"/>
              <a:gd name="connsiteY4" fmla="*/ 2295525 h 4095750"/>
              <a:gd name="connsiteX0" fmla="*/ 0 w 5276961"/>
              <a:gd name="connsiteY0" fmla="*/ 2295525 h 4090988"/>
              <a:gd name="connsiteX1" fmla="*/ 5257911 w 5276961"/>
              <a:gd name="connsiteY1" fmla="*/ 0 h 4090988"/>
              <a:gd name="connsiteX2" fmla="*/ 5276961 w 5276961"/>
              <a:gd name="connsiteY2" fmla="*/ 1790700 h 4090988"/>
              <a:gd name="connsiteX3" fmla="*/ 2381 w 5276961"/>
              <a:gd name="connsiteY3" fmla="*/ 4090988 h 4090988"/>
              <a:gd name="connsiteX4" fmla="*/ 0 w 5276961"/>
              <a:gd name="connsiteY4" fmla="*/ 2295525 h 4090988"/>
              <a:gd name="connsiteX0" fmla="*/ 0 w 5299186"/>
              <a:gd name="connsiteY0" fmla="*/ 2295525 h 4090988"/>
              <a:gd name="connsiteX1" fmla="*/ 5257911 w 5299186"/>
              <a:gd name="connsiteY1" fmla="*/ 0 h 4090988"/>
              <a:gd name="connsiteX2" fmla="*/ 5299186 w 5299186"/>
              <a:gd name="connsiteY2" fmla="*/ 1765300 h 4090988"/>
              <a:gd name="connsiteX3" fmla="*/ 2381 w 5299186"/>
              <a:gd name="connsiteY3" fmla="*/ 4090988 h 4090988"/>
              <a:gd name="connsiteX4" fmla="*/ 0 w 5299186"/>
              <a:gd name="connsiteY4" fmla="*/ 2295525 h 4090988"/>
              <a:gd name="connsiteX0" fmla="*/ 0 w 5308711"/>
              <a:gd name="connsiteY0" fmla="*/ 2308225 h 4103688"/>
              <a:gd name="connsiteX1" fmla="*/ 5308711 w 5308711"/>
              <a:gd name="connsiteY1" fmla="*/ 0 h 4103688"/>
              <a:gd name="connsiteX2" fmla="*/ 5299186 w 5308711"/>
              <a:gd name="connsiteY2" fmla="*/ 1778000 h 4103688"/>
              <a:gd name="connsiteX3" fmla="*/ 2381 w 5308711"/>
              <a:gd name="connsiteY3" fmla="*/ 4103688 h 4103688"/>
              <a:gd name="connsiteX4" fmla="*/ 0 w 5308711"/>
              <a:gd name="connsiteY4" fmla="*/ 2308225 h 4103688"/>
              <a:gd name="connsiteX0" fmla="*/ 0 w 5308711"/>
              <a:gd name="connsiteY0" fmla="*/ 2301875 h 4103688"/>
              <a:gd name="connsiteX1" fmla="*/ 5308711 w 5308711"/>
              <a:gd name="connsiteY1" fmla="*/ 0 h 4103688"/>
              <a:gd name="connsiteX2" fmla="*/ 5299186 w 5308711"/>
              <a:gd name="connsiteY2" fmla="*/ 1778000 h 4103688"/>
              <a:gd name="connsiteX3" fmla="*/ 2381 w 5308711"/>
              <a:gd name="connsiteY3" fmla="*/ 4103688 h 4103688"/>
              <a:gd name="connsiteX4" fmla="*/ 0 w 5308711"/>
              <a:gd name="connsiteY4" fmla="*/ 2301875 h 4103688"/>
              <a:gd name="connsiteX0" fmla="*/ 4384 w 5313095"/>
              <a:gd name="connsiteY0" fmla="*/ 2301875 h 4094163"/>
              <a:gd name="connsiteX1" fmla="*/ 5313095 w 5313095"/>
              <a:gd name="connsiteY1" fmla="*/ 0 h 4094163"/>
              <a:gd name="connsiteX2" fmla="*/ 5303570 w 5313095"/>
              <a:gd name="connsiteY2" fmla="*/ 1778000 h 4094163"/>
              <a:gd name="connsiteX3" fmla="*/ 415 w 5313095"/>
              <a:gd name="connsiteY3" fmla="*/ 4094163 h 4094163"/>
              <a:gd name="connsiteX4" fmla="*/ 4384 w 5313095"/>
              <a:gd name="connsiteY4" fmla="*/ 2301875 h 4094163"/>
              <a:gd name="connsiteX0" fmla="*/ 0 w 5308711"/>
              <a:gd name="connsiteY0" fmla="*/ 2301875 h 4090988"/>
              <a:gd name="connsiteX1" fmla="*/ 5308711 w 5308711"/>
              <a:gd name="connsiteY1" fmla="*/ 0 h 4090988"/>
              <a:gd name="connsiteX2" fmla="*/ 5299186 w 5308711"/>
              <a:gd name="connsiteY2" fmla="*/ 1778000 h 4090988"/>
              <a:gd name="connsiteX3" fmla="*/ 2381 w 5308711"/>
              <a:gd name="connsiteY3" fmla="*/ 4090988 h 4090988"/>
              <a:gd name="connsiteX4" fmla="*/ 0 w 5308711"/>
              <a:gd name="connsiteY4" fmla="*/ 2301875 h 4090988"/>
              <a:gd name="connsiteX0" fmla="*/ 0 w 5308711"/>
              <a:gd name="connsiteY0" fmla="*/ 2309019 h 4090988"/>
              <a:gd name="connsiteX1" fmla="*/ 5308711 w 5308711"/>
              <a:gd name="connsiteY1" fmla="*/ 0 h 4090988"/>
              <a:gd name="connsiteX2" fmla="*/ 5299186 w 5308711"/>
              <a:gd name="connsiteY2" fmla="*/ 1778000 h 4090988"/>
              <a:gd name="connsiteX3" fmla="*/ 2381 w 5308711"/>
              <a:gd name="connsiteY3" fmla="*/ 4090988 h 4090988"/>
              <a:gd name="connsiteX4" fmla="*/ 0 w 5308711"/>
              <a:gd name="connsiteY4" fmla="*/ 2309019 h 4090988"/>
              <a:gd name="connsiteX0" fmla="*/ 0 w 5308711"/>
              <a:gd name="connsiteY0" fmla="*/ 2299494 h 4090988"/>
              <a:gd name="connsiteX1" fmla="*/ 5308711 w 5308711"/>
              <a:gd name="connsiteY1" fmla="*/ 0 h 4090988"/>
              <a:gd name="connsiteX2" fmla="*/ 5299186 w 5308711"/>
              <a:gd name="connsiteY2" fmla="*/ 1778000 h 4090988"/>
              <a:gd name="connsiteX3" fmla="*/ 2381 w 5308711"/>
              <a:gd name="connsiteY3" fmla="*/ 4090988 h 4090988"/>
              <a:gd name="connsiteX4" fmla="*/ 0 w 5308711"/>
              <a:gd name="connsiteY4" fmla="*/ 2299494 h 4090988"/>
              <a:gd name="connsiteX0" fmla="*/ 0 w 5318236"/>
              <a:gd name="connsiteY0" fmla="*/ 2299494 h 4090988"/>
              <a:gd name="connsiteX1" fmla="*/ 5318236 w 5318236"/>
              <a:gd name="connsiteY1" fmla="*/ 0 h 4090988"/>
              <a:gd name="connsiteX2" fmla="*/ 5308711 w 5318236"/>
              <a:gd name="connsiteY2" fmla="*/ 1778000 h 4090988"/>
              <a:gd name="connsiteX3" fmla="*/ 11906 w 5318236"/>
              <a:gd name="connsiteY3" fmla="*/ 4090988 h 4090988"/>
              <a:gd name="connsiteX4" fmla="*/ 0 w 5318236"/>
              <a:gd name="connsiteY4" fmla="*/ 2299494 h 4090988"/>
              <a:gd name="connsiteX0" fmla="*/ 0 w 5315855"/>
              <a:gd name="connsiteY0" fmla="*/ 2304257 h 4090988"/>
              <a:gd name="connsiteX1" fmla="*/ 5315855 w 5315855"/>
              <a:gd name="connsiteY1" fmla="*/ 0 h 4090988"/>
              <a:gd name="connsiteX2" fmla="*/ 5306330 w 5315855"/>
              <a:gd name="connsiteY2" fmla="*/ 1778000 h 4090988"/>
              <a:gd name="connsiteX3" fmla="*/ 9525 w 5315855"/>
              <a:gd name="connsiteY3" fmla="*/ 4090988 h 4090988"/>
              <a:gd name="connsiteX4" fmla="*/ 0 w 5315855"/>
              <a:gd name="connsiteY4" fmla="*/ 2304257 h 4090988"/>
              <a:gd name="connsiteX0" fmla="*/ 0 w 5315855"/>
              <a:gd name="connsiteY0" fmla="*/ 2301876 h 4090988"/>
              <a:gd name="connsiteX1" fmla="*/ 5315855 w 5315855"/>
              <a:gd name="connsiteY1" fmla="*/ 0 h 4090988"/>
              <a:gd name="connsiteX2" fmla="*/ 5306330 w 5315855"/>
              <a:gd name="connsiteY2" fmla="*/ 1778000 h 4090988"/>
              <a:gd name="connsiteX3" fmla="*/ 9525 w 5315855"/>
              <a:gd name="connsiteY3" fmla="*/ 4090988 h 4090988"/>
              <a:gd name="connsiteX4" fmla="*/ 0 w 5315855"/>
              <a:gd name="connsiteY4" fmla="*/ 2301876 h 4090988"/>
              <a:gd name="connsiteX0" fmla="*/ 0 w 5313474"/>
              <a:gd name="connsiteY0" fmla="*/ 2301876 h 4090988"/>
              <a:gd name="connsiteX1" fmla="*/ 5313474 w 5313474"/>
              <a:gd name="connsiteY1" fmla="*/ 0 h 4090988"/>
              <a:gd name="connsiteX2" fmla="*/ 5303949 w 5313474"/>
              <a:gd name="connsiteY2" fmla="*/ 1778000 h 4090988"/>
              <a:gd name="connsiteX3" fmla="*/ 7144 w 5313474"/>
              <a:gd name="connsiteY3" fmla="*/ 4090988 h 4090988"/>
              <a:gd name="connsiteX4" fmla="*/ 0 w 5313474"/>
              <a:gd name="connsiteY4" fmla="*/ 2301876 h 409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3474" h="4090988">
                <a:moveTo>
                  <a:pt x="0" y="2301876"/>
                </a:moveTo>
                <a:lnTo>
                  <a:pt x="5313474" y="0"/>
                </a:lnTo>
                <a:lnTo>
                  <a:pt x="5303949" y="1778000"/>
                </a:lnTo>
                <a:lnTo>
                  <a:pt x="7144" y="4090988"/>
                </a:lnTo>
                <a:cubicBezTo>
                  <a:pt x="4763" y="3490913"/>
                  <a:pt x="2381" y="2901951"/>
                  <a:pt x="0" y="2301876"/>
                </a:cubicBezTo>
                <a:close/>
              </a:path>
            </a:pathLst>
          </a:custGeom>
          <a:solidFill>
            <a:srgbClr val="0A091B"/>
          </a:solidFill>
          <a:ln w="127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506" b="0" i="0" u="none" strike="noStrike" kern="0" cap="none" spc="0" normalizeH="0" baseline="0" noProof="0">
              <a:ln>
                <a:noFill/>
              </a:ln>
              <a:solidFill>
                <a:srgbClr val="F2F2F5"/>
              </a:solidFill>
              <a:effectLst/>
              <a:uLnTx/>
              <a:uFillTx/>
              <a:latin typeface="Roboto"/>
              <a:ea typeface="+mn-ea"/>
              <a:cs typeface="+mn-cs"/>
            </a:endParaRPr>
          </a:p>
        </p:txBody>
      </p:sp>
      <p:sp>
        <p:nvSpPr>
          <p:cNvPr id="20" name="Rectangle 19">
            <a:extLst>
              <a:ext uri="{FF2B5EF4-FFF2-40B4-BE49-F238E27FC236}">
                <a16:creationId xmlns:a16="http://schemas.microsoft.com/office/drawing/2014/main" id="{C6AB05CE-AAB5-4E94-B8A8-28D45053FA5D}"/>
              </a:ext>
              <a:ext uri="{C183D7F6-B498-43B3-948B-1728B52AA6E4}">
                <adec:decorative xmlns:adec="http://schemas.microsoft.com/office/drawing/2017/decorative" val="1"/>
              </a:ext>
            </a:extLst>
          </p:cNvPr>
          <p:cNvSpPr/>
          <p:nvPr/>
        </p:nvSpPr>
        <p:spPr>
          <a:xfrm>
            <a:off x="543580" y="2400422"/>
            <a:ext cx="2770963" cy="775714"/>
          </a:xfrm>
          <a:prstGeom prst="rect">
            <a:avLst/>
          </a:prstGeom>
          <a:solidFill>
            <a:srgbClr val="69ACE5"/>
          </a:solidFill>
          <a:ln w="381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506" b="0" i="0" u="none" strike="noStrike" kern="0" cap="none" spc="0" normalizeH="0" baseline="0" noProof="0">
              <a:ln>
                <a:noFill/>
              </a:ln>
              <a:solidFill>
                <a:srgbClr val="F2F2F5"/>
              </a:solidFill>
              <a:effectLst/>
              <a:uLnTx/>
              <a:uFillTx/>
              <a:latin typeface="Roboto"/>
              <a:ea typeface="+mn-ea"/>
              <a:cs typeface="+mn-cs"/>
            </a:endParaRPr>
          </a:p>
        </p:txBody>
      </p:sp>
      <p:sp>
        <p:nvSpPr>
          <p:cNvPr id="16" name="Rectangle 15">
            <a:extLst>
              <a:ext uri="{FF2B5EF4-FFF2-40B4-BE49-F238E27FC236}">
                <a16:creationId xmlns:a16="http://schemas.microsoft.com/office/drawing/2014/main" id="{AB46CADE-1C6D-4552-A437-5CC28BD586B0}"/>
              </a:ext>
              <a:ext uri="{C183D7F6-B498-43B3-948B-1728B52AA6E4}">
                <adec:decorative xmlns:adec="http://schemas.microsoft.com/office/drawing/2017/decorative" val="1"/>
              </a:ext>
            </a:extLst>
          </p:cNvPr>
          <p:cNvSpPr/>
          <p:nvPr/>
        </p:nvSpPr>
        <p:spPr>
          <a:xfrm>
            <a:off x="533919" y="3399634"/>
            <a:ext cx="2790306" cy="775714"/>
          </a:xfrm>
          <a:prstGeom prst="rect">
            <a:avLst/>
          </a:prstGeom>
          <a:solidFill>
            <a:srgbClr val="092C74"/>
          </a:solidFill>
          <a:ln w="381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506" b="0" i="0" u="none" strike="noStrike" kern="0" cap="none" spc="0" normalizeH="0" baseline="0" noProof="0">
              <a:ln>
                <a:noFill/>
              </a:ln>
              <a:solidFill>
                <a:srgbClr val="F2F2F5"/>
              </a:solidFill>
              <a:effectLst/>
              <a:uLnTx/>
              <a:uFillTx/>
              <a:latin typeface="Roboto"/>
              <a:ea typeface="+mn-ea"/>
              <a:cs typeface="+mn-cs"/>
            </a:endParaRPr>
          </a:p>
        </p:txBody>
      </p:sp>
      <p:sp>
        <p:nvSpPr>
          <p:cNvPr id="12" name="Rectangle 11">
            <a:extLst>
              <a:ext uri="{FF2B5EF4-FFF2-40B4-BE49-F238E27FC236}">
                <a16:creationId xmlns:a16="http://schemas.microsoft.com/office/drawing/2014/main" id="{2FD3218B-5651-4A6C-9CC0-32F9EBE3B2C0}"/>
              </a:ext>
              <a:ext uri="{C183D7F6-B498-43B3-948B-1728B52AA6E4}">
                <adec:decorative xmlns:adec="http://schemas.microsoft.com/office/drawing/2017/decorative" val="1"/>
              </a:ext>
            </a:extLst>
          </p:cNvPr>
          <p:cNvSpPr/>
          <p:nvPr/>
        </p:nvSpPr>
        <p:spPr>
          <a:xfrm>
            <a:off x="532983" y="1401896"/>
            <a:ext cx="2791318" cy="775714"/>
          </a:xfrm>
          <a:prstGeom prst="rect">
            <a:avLst/>
          </a:prstGeom>
          <a:solidFill>
            <a:srgbClr val="092C74"/>
          </a:solidFill>
          <a:ln w="381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506" b="0" i="0" u="none" strike="noStrike" kern="0" cap="none" spc="0" normalizeH="0" baseline="0" noProof="0">
              <a:ln>
                <a:noFill/>
              </a:ln>
              <a:solidFill>
                <a:srgbClr val="F2F2F5"/>
              </a:solidFill>
              <a:effectLst/>
              <a:uLnTx/>
              <a:uFillTx/>
              <a:latin typeface="Roboto"/>
              <a:ea typeface="+mn-ea"/>
              <a:cs typeface="+mn-cs"/>
            </a:endParaRPr>
          </a:p>
        </p:txBody>
      </p:sp>
      <p:sp>
        <p:nvSpPr>
          <p:cNvPr id="27" name="Subtitle">
            <a:extLst>
              <a:ext uri="{FF2B5EF4-FFF2-40B4-BE49-F238E27FC236}">
                <a16:creationId xmlns:a16="http://schemas.microsoft.com/office/drawing/2014/main" id="{93BD0AF0-ECDA-41BB-BDBF-FABB50E87606}"/>
              </a:ext>
            </a:extLst>
          </p:cNvPr>
          <p:cNvSpPr>
            <a:spLocks noGrp="1"/>
          </p:cNvSpPr>
          <p:nvPr>
            <p:ph type="body" sz="quarter" idx="15" hasCustomPrompt="1"/>
          </p:nvPr>
        </p:nvSpPr>
        <p:spPr>
          <a:xfrm>
            <a:off x="3750230" y="1401897"/>
            <a:ext cx="4869303" cy="322128"/>
          </a:xfrm>
          <a:prstGeom prst="rect">
            <a:avLst/>
          </a:prstGeom>
        </p:spPr>
        <p:txBody>
          <a:bodyPr>
            <a:noAutofit/>
          </a:bodyPr>
          <a:lstStyle>
            <a:lvl1pPr marL="0" indent="0">
              <a:buNone/>
              <a:defRPr sz="1875"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subtitle</a:t>
            </a:r>
          </a:p>
        </p:txBody>
      </p:sp>
      <p:sp>
        <p:nvSpPr>
          <p:cNvPr id="28" name="Text">
            <a:extLst>
              <a:ext uri="{FF2B5EF4-FFF2-40B4-BE49-F238E27FC236}">
                <a16:creationId xmlns:a16="http://schemas.microsoft.com/office/drawing/2014/main" id="{E41B4165-89DA-4676-9A75-DB1A210A05D4}"/>
              </a:ext>
            </a:extLst>
          </p:cNvPr>
          <p:cNvSpPr>
            <a:spLocks noGrp="1"/>
          </p:cNvSpPr>
          <p:nvPr>
            <p:ph type="body" sz="quarter" idx="22" hasCustomPrompt="1"/>
          </p:nvPr>
        </p:nvSpPr>
        <p:spPr>
          <a:xfrm>
            <a:off x="3754281" y="1905000"/>
            <a:ext cx="4865053" cy="2270348"/>
          </a:xfrm>
          <a:prstGeom prst="rect">
            <a:avLst/>
          </a:prstGeom>
        </p:spPr>
        <p:txBody>
          <a:bodyPr>
            <a:noAutofit/>
          </a:bodyPr>
          <a:lstStyle>
            <a:lvl1pPr marL="227013" indent="-227013" algn="l">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29" name="Info 1">
            <a:extLst>
              <a:ext uri="{FF2B5EF4-FFF2-40B4-BE49-F238E27FC236}">
                <a16:creationId xmlns:a16="http://schemas.microsoft.com/office/drawing/2014/main" id="{7A4EBD99-E28A-467C-B8D7-DE90097836B1}"/>
              </a:ext>
            </a:extLst>
          </p:cNvPr>
          <p:cNvSpPr>
            <a:spLocks noGrp="1"/>
          </p:cNvSpPr>
          <p:nvPr>
            <p:ph type="body" sz="quarter" idx="23" hasCustomPrompt="1"/>
          </p:nvPr>
        </p:nvSpPr>
        <p:spPr>
          <a:xfrm>
            <a:off x="677623" y="1544276"/>
            <a:ext cx="831909" cy="512768"/>
          </a:xfrm>
          <a:prstGeom prst="rect">
            <a:avLst/>
          </a:prstGeom>
        </p:spPr>
        <p:txBody>
          <a:bodyPr anchor="ctr">
            <a:noAutofit/>
          </a:bodyPr>
          <a:lstStyle>
            <a:lvl1pPr marL="0" indent="0" algn="ctr">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30" name="Info 1 Text">
            <a:extLst>
              <a:ext uri="{FF2B5EF4-FFF2-40B4-BE49-F238E27FC236}">
                <a16:creationId xmlns:a16="http://schemas.microsoft.com/office/drawing/2014/main" id="{BEA326F2-4A47-4163-A88D-30223B697F32}"/>
              </a:ext>
            </a:extLst>
          </p:cNvPr>
          <p:cNvSpPr>
            <a:spLocks noGrp="1"/>
          </p:cNvSpPr>
          <p:nvPr>
            <p:ph type="body" sz="quarter" idx="16" hasCustomPrompt="1"/>
          </p:nvPr>
        </p:nvSpPr>
        <p:spPr>
          <a:xfrm>
            <a:off x="1633075" y="1544276"/>
            <a:ext cx="1529225" cy="492778"/>
          </a:xfrm>
          <a:prstGeom prst="rect">
            <a:avLst/>
          </a:prstGeom>
        </p:spPr>
        <p:txBody>
          <a:bodyPr>
            <a:noAutofit/>
          </a:bodyPr>
          <a:lstStyle>
            <a:lvl1pPr marL="0" indent="0" algn="ctr">
              <a:buClr>
                <a:srgbClr val="69ACE5"/>
              </a:buClr>
              <a:buFont typeface="Wingdings" panose="05000000000000000000" pitchFamily="2" charset="2"/>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8" name="Info 2">
            <a:extLst>
              <a:ext uri="{FF2B5EF4-FFF2-40B4-BE49-F238E27FC236}">
                <a16:creationId xmlns:a16="http://schemas.microsoft.com/office/drawing/2014/main" id="{879C946B-2418-4E80-B1B2-ED3029968EB2}"/>
              </a:ext>
            </a:extLst>
          </p:cNvPr>
          <p:cNvSpPr>
            <a:spLocks noGrp="1"/>
          </p:cNvSpPr>
          <p:nvPr>
            <p:ph type="body" sz="quarter" idx="24" hasCustomPrompt="1"/>
          </p:nvPr>
        </p:nvSpPr>
        <p:spPr>
          <a:xfrm>
            <a:off x="677623" y="2538036"/>
            <a:ext cx="831909" cy="512768"/>
          </a:xfrm>
          <a:prstGeom prst="rect">
            <a:avLst/>
          </a:prstGeom>
        </p:spPr>
        <p:txBody>
          <a:bodyPr anchor="ctr">
            <a:noAutofit/>
          </a:bodyPr>
          <a:lstStyle>
            <a:lvl1pPr marL="0" indent="0" algn="ctr">
              <a:buNone/>
              <a:defRPr sz="2000"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39" name="Info 2 Text">
            <a:extLst>
              <a:ext uri="{FF2B5EF4-FFF2-40B4-BE49-F238E27FC236}">
                <a16:creationId xmlns:a16="http://schemas.microsoft.com/office/drawing/2014/main" id="{5FE1DA00-8AD9-4506-895A-25E0FFF3A874}"/>
              </a:ext>
            </a:extLst>
          </p:cNvPr>
          <p:cNvSpPr>
            <a:spLocks noGrp="1"/>
          </p:cNvSpPr>
          <p:nvPr>
            <p:ph type="body" sz="quarter" idx="25" hasCustomPrompt="1"/>
          </p:nvPr>
        </p:nvSpPr>
        <p:spPr>
          <a:xfrm>
            <a:off x="1633075" y="2538036"/>
            <a:ext cx="1529225" cy="492778"/>
          </a:xfrm>
          <a:prstGeom prst="rect">
            <a:avLst/>
          </a:prstGeom>
        </p:spPr>
        <p:txBody>
          <a:bodyPr>
            <a:noAutofit/>
          </a:bodyPr>
          <a:lstStyle>
            <a:lvl1pPr marL="0" indent="0" algn="ctr">
              <a:buClr>
                <a:srgbClr val="69ACE5"/>
              </a:buClr>
              <a:buFont typeface="Wingdings" panose="05000000000000000000" pitchFamily="2" charset="2"/>
              <a:buNone/>
              <a:defRPr sz="1000" b="0">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40" name="Info 3">
            <a:extLst>
              <a:ext uri="{FF2B5EF4-FFF2-40B4-BE49-F238E27FC236}">
                <a16:creationId xmlns:a16="http://schemas.microsoft.com/office/drawing/2014/main" id="{D8A0AFDE-8EFC-4A53-A922-179064B43B9C}"/>
              </a:ext>
            </a:extLst>
          </p:cNvPr>
          <p:cNvSpPr>
            <a:spLocks noGrp="1"/>
          </p:cNvSpPr>
          <p:nvPr>
            <p:ph type="body" sz="quarter" idx="26" hasCustomPrompt="1"/>
          </p:nvPr>
        </p:nvSpPr>
        <p:spPr>
          <a:xfrm>
            <a:off x="664942" y="3535187"/>
            <a:ext cx="831909" cy="512768"/>
          </a:xfrm>
          <a:prstGeom prst="rect">
            <a:avLst/>
          </a:prstGeom>
        </p:spPr>
        <p:txBody>
          <a:bodyPr anchor="ctr">
            <a:noAutofit/>
          </a:bodyPr>
          <a:lstStyle>
            <a:lvl1pPr marL="0" indent="0" algn="ctr">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41" name="Info 3 Text">
            <a:extLst>
              <a:ext uri="{FF2B5EF4-FFF2-40B4-BE49-F238E27FC236}">
                <a16:creationId xmlns:a16="http://schemas.microsoft.com/office/drawing/2014/main" id="{882D6DBF-7708-4AFA-B28F-215C8BC9314F}"/>
              </a:ext>
            </a:extLst>
          </p:cNvPr>
          <p:cNvSpPr>
            <a:spLocks noGrp="1"/>
          </p:cNvSpPr>
          <p:nvPr>
            <p:ph type="body" sz="quarter" idx="27" hasCustomPrompt="1"/>
          </p:nvPr>
        </p:nvSpPr>
        <p:spPr>
          <a:xfrm>
            <a:off x="1620394" y="3535187"/>
            <a:ext cx="1529225" cy="492778"/>
          </a:xfrm>
          <a:prstGeom prst="rect">
            <a:avLst/>
          </a:prstGeom>
        </p:spPr>
        <p:txBody>
          <a:bodyPr>
            <a:noAutofit/>
          </a:bodyPr>
          <a:lstStyle>
            <a:lvl1pPr marL="0" indent="0" algn="ctr">
              <a:buClr>
                <a:srgbClr val="69ACE5"/>
              </a:buClr>
              <a:buFont typeface="Wingdings" panose="05000000000000000000" pitchFamily="2" charset="2"/>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5" name="Rectangle 34">
            <a:extLst>
              <a:ext uri="{FF2B5EF4-FFF2-40B4-BE49-F238E27FC236}">
                <a16:creationId xmlns:a16="http://schemas.microsoft.com/office/drawing/2014/main" id="{85723690-B358-4783-A959-78E05177C466}"/>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Page Number">
            <a:extLst>
              <a:ext uri="{FF2B5EF4-FFF2-40B4-BE49-F238E27FC236}">
                <a16:creationId xmlns:a16="http://schemas.microsoft.com/office/drawing/2014/main" id="{D99FFF48-9513-4D94-ADAF-4FDF160E3F90}"/>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23" name="WSE logo">
            <a:extLst>
              <a:ext uri="{FF2B5EF4-FFF2-40B4-BE49-F238E27FC236}">
                <a16:creationId xmlns:a16="http://schemas.microsoft.com/office/drawing/2014/main" id="{C1400C22-623A-4FAB-86C9-A0AE2AD8DBA8}"/>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8458906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ocess Infographic">
    <p:spTree>
      <p:nvGrpSpPr>
        <p:cNvPr id="1" name=""/>
        <p:cNvGrpSpPr/>
        <p:nvPr/>
      </p:nvGrpSpPr>
      <p:grpSpPr>
        <a:xfrm>
          <a:off x="0" y="0"/>
          <a:ext cx="0" cy="0"/>
          <a:chOff x="0" y="0"/>
          <a:chExt cx="0" cy="0"/>
        </a:xfrm>
      </p:grpSpPr>
      <p:sp>
        <p:nvSpPr>
          <p:cNvPr id="28" name="Title">
            <a:extLst>
              <a:ext uri="{FF2B5EF4-FFF2-40B4-BE49-F238E27FC236}">
                <a16:creationId xmlns:a16="http://schemas.microsoft.com/office/drawing/2014/main" id="{0301AFB8-AD89-4017-8E38-5FA5A13A15AD}"/>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noProof="0"/>
              <a:t>Click to add title</a:t>
            </a:r>
          </a:p>
        </p:txBody>
      </p:sp>
      <p:sp>
        <p:nvSpPr>
          <p:cNvPr id="4" name="Oval 3">
            <a:extLst>
              <a:ext uri="{FF2B5EF4-FFF2-40B4-BE49-F238E27FC236}">
                <a16:creationId xmlns:a16="http://schemas.microsoft.com/office/drawing/2014/main" id="{DCE255FC-7EAC-49AE-B880-3463FB5519C8}"/>
              </a:ext>
              <a:ext uri="{C183D7F6-B498-43B3-948B-1728B52AA6E4}">
                <adec:decorative xmlns:adec="http://schemas.microsoft.com/office/drawing/2017/decorative" val="1"/>
              </a:ext>
            </a:extLst>
          </p:cNvPr>
          <p:cNvSpPr>
            <a:spLocks noChangeAspect="1"/>
          </p:cNvSpPr>
          <p:nvPr/>
        </p:nvSpPr>
        <p:spPr>
          <a:xfrm>
            <a:off x="918769" y="1893781"/>
            <a:ext cx="1716572" cy="1716571"/>
          </a:xfrm>
          <a:prstGeom prst="ellipse">
            <a:avLst/>
          </a:prstGeom>
          <a:solidFill>
            <a:srgbClr val="092C74">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dirty="0">
              <a:ln>
                <a:noFill/>
              </a:ln>
              <a:solidFill>
                <a:srgbClr val="F2F2F5"/>
              </a:solidFill>
              <a:effectLst/>
              <a:uLnTx/>
              <a:uFillTx/>
              <a:latin typeface="Roboto"/>
              <a:ea typeface="+mn-ea"/>
              <a:cs typeface="+mn-cs"/>
            </a:endParaRPr>
          </a:p>
        </p:txBody>
      </p:sp>
      <p:sp>
        <p:nvSpPr>
          <p:cNvPr id="7" name="Oval 6">
            <a:extLst>
              <a:ext uri="{FF2B5EF4-FFF2-40B4-BE49-F238E27FC236}">
                <a16:creationId xmlns:a16="http://schemas.microsoft.com/office/drawing/2014/main" id="{3FDD1A5E-29DF-40B0-B20F-2459F3AA210F}"/>
              </a:ext>
              <a:ext uri="{C183D7F6-B498-43B3-948B-1728B52AA6E4}">
                <adec:decorative xmlns:adec="http://schemas.microsoft.com/office/drawing/2017/decorative" val="1"/>
              </a:ext>
            </a:extLst>
          </p:cNvPr>
          <p:cNvSpPr>
            <a:spLocks noChangeAspect="1"/>
          </p:cNvSpPr>
          <p:nvPr/>
        </p:nvSpPr>
        <p:spPr>
          <a:xfrm>
            <a:off x="2320636" y="1893781"/>
            <a:ext cx="1716572" cy="1716571"/>
          </a:xfrm>
          <a:prstGeom prst="ellipse">
            <a:avLst/>
          </a:prstGeom>
          <a:solidFill>
            <a:srgbClr val="69ACE5">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10" name="Oval 9">
            <a:extLst>
              <a:ext uri="{FF2B5EF4-FFF2-40B4-BE49-F238E27FC236}">
                <a16:creationId xmlns:a16="http://schemas.microsoft.com/office/drawing/2014/main" id="{460CD46C-4A36-4CDC-9D1D-1390A6EB9694}"/>
              </a:ext>
              <a:ext uri="{C183D7F6-B498-43B3-948B-1728B52AA6E4}">
                <adec:decorative xmlns:adec="http://schemas.microsoft.com/office/drawing/2017/decorative" val="1"/>
              </a:ext>
            </a:extLst>
          </p:cNvPr>
          <p:cNvSpPr>
            <a:spLocks noChangeAspect="1"/>
          </p:cNvSpPr>
          <p:nvPr/>
        </p:nvSpPr>
        <p:spPr>
          <a:xfrm>
            <a:off x="3722503" y="1893781"/>
            <a:ext cx="1716572" cy="1716571"/>
          </a:xfrm>
          <a:prstGeom prst="ellipse">
            <a:avLst/>
          </a:prstGeom>
          <a:solidFill>
            <a:srgbClr val="092C74">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13" name="Oval 12">
            <a:extLst>
              <a:ext uri="{FF2B5EF4-FFF2-40B4-BE49-F238E27FC236}">
                <a16:creationId xmlns:a16="http://schemas.microsoft.com/office/drawing/2014/main" id="{072B94E1-30E5-44FA-8B76-A43E3E2A50DB}"/>
              </a:ext>
              <a:ext uri="{C183D7F6-B498-43B3-948B-1728B52AA6E4}">
                <adec:decorative xmlns:adec="http://schemas.microsoft.com/office/drawing/2017/decorative" val="1"/>
              </a:ext>
            </a:extLst>
          </p:cNvPr>
          <p:cNvSpPr>
            <a:spLocks noChangeAspect="1"/>
          </p:cNvSpPr>
          <p:nvPr/>
        </p:nvSpPr>
        <p:spPr>
          <a:xfrm>
            <a:off x="5124370" y="1893781"/>
            <a:ext cx="1716572" cy="1716571"/>
          </a:xfrm>
          <a:prstGeom prst="ellipse">
            <a:avLst/>
          </a:prstGeom>
          <a:solidFill>
            <a:srgbClr val="69ACE5">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16" name="Oval 15">
            <a:extLst>
              <a:ext uri="{FF2B5EF4-FFF2-40B4-BE49-F238E27FC236}">
                <a16:creationId xmlns:a16="http://schemas.microsoft.com/office/drawing/2014/main" id="{52EFB757-BCA3-44BC-B989-9E92DA2EBE6A}"/>
              </a:ext>
              <a:ext uri="{C183D7F6-B498-43B3-948B-1728B52AA6E4}">
                <adec:decorative xmlns:adec="http://schemas.microsoft.com/office/drawing/2017/decorative" val="1"/>
              </a:ext>
            </a:extLst>
          </p:cNvPr>
          <p:cNvSpPr>
            <a:spLocks noChangeAspect="1"/>
          </p:cNvSpPr>
          <p:nvPr/>
        </p:nvSpPr>
        <p:spPr>
          <a:xfrm>
            <a:off x="6526237" y="1893781"/>
            <a:ext cx="1716572" cy="1716571"/>
          </a:xfrm>
          <a:prstGeom prst="ellipse">
            <a:avLst/>
          </a:prstGeom>
          <a:solidFill>
            <a:srgbClr val="092C74">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24" name="Oval 23">
            <a:extLst>
              <a:ext uri="{FF2B5EF4-FFF2-40B4-BE49-F238E27FC236}">
                <a16:creationId xmlns:a16="http://schemas.microsoft.com/office/drawing/2014/main" id="{2E435767-DD64-408F-8630-7219C1A17321}"/>
              </a:ext>
            </a:extLst>
          </p:cNvPr>
          <p:cNvSpPr>
            <a:spLocks noChangeAspect="1"/>
          </p:cNvSpPr>
          <p:nvPr userDrawn="1"/>
        </p:nvSpPr>
        <p:spPr>
          <a:xfrm>
            <a:off x="918768" y="1900414"/>
            <a:ext cx="1716572" cy="1716571"/>
          </a:xfrm>
          <a:prstGeom prst="ellipse">
            <a:avLst/>
          </a:prstGeom>
          <a:solidFill>
            <a:srgbClr val="092C74">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algn="ctr" defTabSz="514350">
              <a:defRPr/>
            </a:pPr>
            <a:endParaRPr lang="uk-UA" b="1" kern="0" dirty="0">
              <a:solidFill>
                <a:srgbClr val="F2F2F5"/>
              </a:solidFill>
              <a:latin typeface="Roboto"/>
            </a:endParaRPr>
          </a:p>
        </p:txBody>
      </p:sp>
      <p:sp>
        <p:nvSpPr>
          <p:cNvPr id="25" name="Oval 24">
            <a:extLst>
              <a:ext uri="{FF2B5EF4-FFF2-40B4-BE49-F238E27FC236}">
                <a16:creationId xmlns:a16="http://schemas.microsoft.com/office/drawing/2014/main" id="{4CB3AC26-84C9-490E-9619-E641A51B50D6}"/>
              </a:ext>
            </a:extLst>
          </p:cNvPr>
          <p:cNvSpPr>
            <a:spLocks noChangeAspect="1"/>
          </p:cNvSpPr>
          <p:nvPr userDrawn="1"/>
        </p:nvSpPr>
        <p:spPr>
          <a:xfrm>
            <a:off x="2320635" y="1900414"/>
            <a:ext cx="1716572" cy="1716571"/>
          </a:xfrm>
          <a:prstGeom prst="ellipse">
            <a:avLst/>
          </a:prstGeom>
          <a:solidFill>
            <a:srgbClr val="69ACE5">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algn="ctr" defTabSz="514350">
              <a:defRPr/>
            </a:pPr>
            <a:endParaRPr lang="uk-UA" b="1" kern="0">
              <a:solidFill>
                <a:srgbClr val="F2F2F5"/>
              </a:solidFill>
              <a:latin typeface="Roboto"/>
            </a:endParaRPr>
          </a:p>
        </p:txBody>
      </p:sp>
      <p:sp>
        <p:nvSpPr>
          <p:cNvPr id="26" name="Oval 25">
            <a:extLst>
              <a:ext uri="{FF2B5EF4-FFF2-40B4-BE49-F238E27FC236}">
                <a16:creationId xmlns:a16="http://schemas.microsoft.com/office/drawing/2014/main" id="{858C4E82-CF2F-4A0F-B40D-397DB0934816}"/>
              </a:ext>
            </a:extLst>
          </p:cNvPr>
          <p:cNvSpPr>
            <a:spLocks noChangeAspect="1"/>
          </p:cNvSpPr>
          <p:nvPr userDrawn="1"/>
        </p:nvSpPr>
        <p:spPr>
          <a:xfrm>
            <a:off x="3722503" y="1899732"/>
            <a:ext cx="1716572" cy="1716571"/>
          </a:xfrm>
          <a:prstGeom prst="ellipse">
            <a:avLst/>
          </a:prstGeom>
          <a:solidFill>
            <a:srgbClr val="092C74">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algn="ctr" defTabSz="514350">
              <a:defRPr/>
            </a:pPr>
            <a:endParaRPr lang="uk-UA" b="1" kern="0" dirty="0">
              <a:solidFill>
                <a:srgbClr val="F2F2F5"/>
              </a:solidFill>
              <a:latin typeface="Roboto"/>
            </a:endParaRPr>
          </a:p>
        </p:txBody>
      </p:sp>
      <p:sp>
        <p:nvSpPr>
          <p:cNvPr id="27" name="Oval 26">
            <a:extLst>
              <a:ext uri="{FF2B5EF4-FFF2-40B4-BE49-F238E27FC236}">
                <a16:creationId xmlns:a16="http://schemas.microsoft.com/office/drawing/2014/main" id="{3ED93624-4E7A-42A1-AB9F-87F48C59434F}"/>
              </a:ext>
            </a:extLst>
          </p:cNvPr>
          <p:cNvSpPr>
            <a:spLocks noChangeAspect="1"/>
          </p:cNvSpPr>
          <p:nvPr userDrawn="1"/>
        </p:nvSpPr>
        <p:spPr>
          <a:xfrm>
            <a:off x="5124370" y="1899732"/>
            <a:ext cx="1716572" cy="1716571"/>
          </a:xfrm>
          <a:prstGeom prst="ellipse">
            <a:avLst/>
          </a:prstGeom>
          <a:solidFill>
            <a:srgbClr val="69ACE5">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algn="ctr" defTabSz="514350">
              <a:defRPr/>
            </a:pPr>
            <a:endParaRPr lang="uk-UA" b="1" kern="0">
              <a:solidFill>
                <a:srgbClr val="F2F2F5"/>
              </a:solidFill>
              <a:latin typeface="Roboto"/>
            </a:endParaRPr>
          </a:p>
        </p:txBody>
      </p:sp>
      <p:sp>
        <p:nvSpPr>
          <p:cNvPr id="31" name="Oval 30">
            <a:extLst>
              <a:ext uri="{FF2B5EF4-FFF2-40B4-BE49-F238E27FC236}">
                <a16:creationId xmlns:a16="http://schemas.microsoft.com/office/drawing/2014/main" id="{66128184-D09F-4D76-9EDE-FE4A52B4AE01}"/>
              </a:ext>
            </a:extLst>
          </p:cNvPr>
          <p:cNvSpPr>
            <a:spLocks noChangeAspect="1"/>
          </p:cNvSpPr>
          <p:nvPr userDrawn="1"/>
        </p:nvSpPr>
        <p:spPr>
          <a:xfrm>
            <a:off x="6526237" y="1892417"/>
            <a:ext cx="1716572" cy="1716571"/>
          </a:xfrm>
          <a:prstGeom prst="ellipse">
            <a:avLst/>
          </a:prstGeom>
          <a:solidFill>
            <a:srgbClr val="092C74">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algn="ctr" defTabSz="514350">
              <a:defRPr/>
            </a:pPr>
            <a:endParaRPr lang="uk-UA" b="1" kern="0" dirty="0">
              <a:solidFill>
                <a:srgbClr val="F2F2F5"/>
              </a:solidFill>
              <a:latin typeface="Roboto"/>
            </a:endParaRPr>
          </a:p>
        </p:txBody>
      </p:sp>
      <p:sp>
        <p:nvSpPr>
          <p:cNvPr id="48" name="Item 1 Title">
            <a:extLst>
              <a:ext uri="{FF2B5EF4-FFF2-40B4-BE49-F238E27FC236}">
                <a16:creationId xmlns:a16="http://schemas.microsoft.com/office/drawing/2014/main" id="{13C8E0C2-242B-4771-9412-328CD75759E8}"/>
              </a:ext>
            </a:extLst>
          </p:cNvPr>
          <p:cNvSpPr>
            <a:spLocks noGrp="1"/>
          </p:cNvSpPr>
          <p:nvPr>
            <p:ph type="body" sz="quarter" idx="29" hasCustomPrompt="1"/>
          </p:nvPr>
        </p:nvSpPr>
        <p:spPr>
          <a:xfrm>
            <a:off x="1233472" y="3021980"/>
            <a:ext cx="1087163" cy="276999"/>
          </a:xfrm>
          <a:prstGeom prst="rect">
            <a:avLst/>
          </a:prstGeom>
        </p:spPr>
        <p:txBody>
          <a:bodyPr>
            <a:noAutofit/>
          </a:bodyPr>
          <a:lstStyle>
            <a:lvl1pPr marL="0" indent="0" algn="ctr">
              <a:buNone/>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Title Here</a:t>
            </a:r>
          </a:p>
        </p:txBody>
      </p:sp>
      <p:sp>
        <p:nvSpPr>
          <p:cNvPr id="43" name="Item 1 Text">
            <a:extLst>
              <a:ext uri="{FF2B5EF4-FFF2-40B4-BE49-F238E27FC236}">
                <a16:creationId xmlns:a16="http://schemas.microsoft.com/office/drawing/2014/main" id="{DD12D595-2255-4364-8EC7-4903FEC6759C}"/>
              </a:ext>
            </a:extLst>
          </p:cNvPr>
          <p:cNvSpPr>
            <a:spLocks noGrp="1"/>
          </p:cNvSpPr>
          <p:nvPr userDrawn="1">
            <p:ph type="body" sz="quarter" idx="25" hasCustomPrompt="1"/>
          </p:nvPr>
        </p:nvSpPr>
        <p:spPr>
          <a:xfrm>
            <a:off x="801629" y="3801008"/>
            <a:ext cx="1934737" cy="415498"/>
          </a:xfrm>
          <a:prstGeom prst="rect">
            <a:avLst/>
          </a:prstGeom>
        </p:spPr>
        <p:txBody>
          <a:bodyPr>
            <a:noAutofit/>
          </a:bodyPr>
          <a:lstStyle>
            <a:lvl1pPr marL="0" indent="0" algn="ctr">
              <a:buNone/>
              <a:defRPr sz="11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45" name="Item 2 Title">
            <a:extLst>
              <a:ext uri="{FF2B5EF4-FFF2-40B4-BE49-F238E27FC236}">
                <a16:creationId xmlns:a16="http://schemas.microsoft.com/office/drawing/2014/main" id="{6981DB86-04CB-46BF-944C-7F1D632119A3}"/>
              </a:ext>
            </a:extLst>
          </p:cNvPr>
          <p:cNvSpPr>
            <a:spLocks noGrp="1"/>
          </p:cNvSpPr>
          <p:nvPr userDrawn="1">
            <p:ph type="body" sz="quarter" idx="15" hasCustomPrompt="1"/>
          </p:nvPr>
        </p:nvSpPr>
        <p:spPr>
          <a:xfrm>
            <a:off x="2635340" y="3028025"/>
            <a:ext cx="1087163" cy="276999"/>
          </a:xfrm>
          <a:prstGeom prst="rect">
            <a:avLst/>
          </a:prstGeom>
        </p:spPr>
        <p:txBody>
          <a:bodyPr>
            <a:noAutofit/>
          </a:bodyPr>
          <a:lstStyle>
            <a:lvl1pPr marL="0" indent="0" algn="ctr">
              <a:buNone/>
              <a:defRPr sz="1200"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Title Here</a:t>
            </a:r>
          </a:p>
        </p:txBody>
      </p:sp>
      <p:sp>
        <p:nvSpPr>
          <p:cNvPr id="30" name="Item 2 Text">
            <a:extLst>
              <a:ext uri="{FF2B5EF4-FFF2-40B4-BE49-F238E27FC236}">
                <a16:creationId xmlns:a16="http://schemas.microsoft.com/office/drawing/2014/main" id="{48AB996C-F7C9-4DE3-A4CA-5381A37B77FD}"/>
              </a:ext>
            </a:extLst>
          </p:cNvPr>
          <p:cNvSpPr>
            <a:spLocks noGrp="1"/>
          </p:cNvSpPr>
          <p:nvPr userDrawn="1">
            <p:ph type="body" sz="quarter" idx="22" hasCustomPrompt="1"/>
          </p:nvPr>
        </p:nvSpPr>
        <p:spPr>
          <a:xfrm>
            <a:off x="2209657" y="1292602"/>
            <a:ext cx="1938528" cy="411480"/>
          </a:xfrm>
          <a:prstGeom prst="rect">
            <a:avLst/>
          </a:prstGeom>
        </p:spPr>
        <p:txBody>
          <a:bodyPr>
            <a:noAutofit/>
          </a:bodyPr>
          <a:lstStyle>
            <a:lvl1pPr marL="0" indent="0" algn="ctr">
              <a:buNone/>
              <a:defRPr sz="11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46" name="Item 3 Title">
            <a:extLst>
              <a:ext uri="{FF2B5EF4-FFF2-40B4-BE49-F238E27FC236}">
                <a16:creationId xmlns:a16="http://schemas.microsoft.com/office/drawing/2014/main" id="{07B9589E-F6AC-4251-8200-299CB8CE0A60}"/>
              </a:ext>
            </a:extLst>
          </p:cNvPr>
          <p:cNvSpPr>
            <a:spLocks noGrp="1"/>
          </p:cNvSpPr>
          <p:nvPr>
            <p:ph type="body" sz="quarter" idx="27" hasCustomPrompt="1"/>
          </p:nvPr>
        </p:nvSpPr>
        <p:spPr>
          <a:xfrm>
            <a:off x="4037208" y="3025804"/>
            <a:ext cx="1064915" cy="276999"/>
          </a:xfrm>
          <a:prstGeom prst="rect">
            <a:avLst/>
          </a:prstGeom>
        </p:spPr>
        <p:txBody>
          <a:bodyPr>
            <a:noAutofit/>
          </a:bodyPr>
          <a:lstStyle>
            <a:lvl1pPr marL="0" indent="0" algn="ctr">
              <a:buNone/>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Title Here</a:t>
            </a:r>
          </a:p>
        </p:txBody>
      </p:sp>
      <p:sp>
        <p:nvSpPr>
          <p:cNvPr id="42" name="Item 3 Text">
            <a:extLst>
              <a:ext uri="{FF2B5EF4-FFF2-40B4-BE49-F238E27FC236}">
                <a16:creationId xmlns:a16="http://schemas.microsoft.com/office/drawing/2014/main" id="{C70E3A5C-0D02-431F-B04E-5A18A53E52C1}"/>
              </a:ext>
            </a:extLst>
          </p:cNvPr>
          <p:cNvSpPr>
            <a:spLocks noGrp="1"/>
          </p:cNvSpPr>
          <p:nvPr userDrawn="1">
            <p:ph type="body" sz="quarter" idx="24" hasCustomPrompt="1"/>
          </p:nvPr>
        </p:nvSpPr>
        <p:spPr>
          <a:xfrm>
            <a:off x="3607363" y="3801007"/>
            <a:ext cx="1938528" cy="415498"/>
          </a:xfrm>
          <a:prstGeom prst="rect">
            <a:avLst/>
          </a:prstGeom>
        </p:spPr>
        <p:txBody>
          <a:bodyPr>
            <a:noAutofit/>
          </a:bodyPr>
          <a:lstStyle>
            <a:lvl1pPr marL="0" indent="0" algn="ctr">
              <a:buNone/>
              <a:defRPr sz="11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47" name="Item 4 Title">
            <a:extLst>
              <a:ext uri="{FF2B5EF4-FFF2-40B4-BE49-F238E27FC236}">
                <a16:creationId xmlns:a16="http://schemas.microsoft.com/office/drawing/2014/main" id="{D1014B6A-F5E5-456C-B2FA-F5B5CFD6EA74}"/>
              </a:ext>
            </a:extLst>
          </p:cNvPr>
          <p:cNvSpPr>
            <a:spLocks noGrp="1"/>
          </p:cNvSpPr>
          <p:nvPr>
            <p:ph type="body" sz="quarter" idx="28" hasCustomPrompt="1"/>
          </p:nvPr>
        </p:nvSpPr>
        <p:spPr>
          <a:xfrm>
            <a:off x="5430285" y="3021980"/>
            <a:ext cx="1095951" cy="276999"/>
          </a:xfrm>
          <a:prstGeom prst="rect">
            <a:avLst/>
          </a:prstGeom>
        </p:spPr>
        <p:txBody>
          <a:bodyPr>
            <a:noAutofit/>
          </a:bodyPr>
          <a:lstStyle>
            <a:lvl1pPr marL="0" indent="0" algn="ctr">
              <a:buNone/>
              <a:defRPr sz="1200"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Title Here</a:t>
            </a:r>
          </a:p>
        </p:txBody>
      </p:sp>
      <p:sp>
        <p:nvSpPr>
          <p:cNvPr id="41" name="Item 4 Text">
            <a:extLst>
              <a:ext uri="{FF2B5EF4-FFF2-40B4-BE49-F238E27FC236}">
                <a16:creationId xmlns:a16="http://schemas.microsoft.com/office/drawing/2014/main" id="{D036508F-55C5-4315-A1A5-4C37028E3965}"/>
              </a:ext>
            </a:extLst>
          </p:cNvPr>
          <p:cNvSpPr>
            <a:spLocks noGrp="1"/>
          </p:cNvSpPr>
          <p:nvPr userDrawn="1">
            <p:ph type="body" sz="quarter" idx="23" hasCustomPrompt="1"/>
          </p:nvPr>
        </p:nvSpPr>
        <p:spPr>
          <a:xfrm>
            <a:off x="5008996" y="1292602"/>
            <a:ext cx="1938528" cy="411480"/>
          </a:xfrm>
          <a:prstGeom prst="rect">
            <a:avLst/>
          </a:prstGeom>
        </p:spPr>
        <p:txBody>
          <a:bodyPr>
            <a:noAutofit/>
          </a:bodyPr>
          <a:lstStyle>
            <a:lvl1pPr marL="0" indent="0" algn="ctr">
              <a:buNone/>
              <a:defRPr sz="11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49" name="Item 5 Title">
            <a:extLst>
              <a:ext uri="{FF2B5EF4-FFF2-40B4-BE49-F238E27FC236}">
                <a16:creationId xmlns:a16="http://schemas.microsoft.com/office/drawing/2014/main" id="{10724EF9-B96D-46CD-9CDE-1437737309C5}"/>
              </a:ext>
            </a:extLst>
          </p:cNvPr>
          <p:cNvSpPr>
            <a:spLocks noGrp="1"/>
          </p:cNvSpPr>
          <p:nvPr>
            <p:ph type="body" sz="quarter" idx="30" hasCustomPrompt="1"/>
          </p:nvPr>
        </p:nvSpPr>
        <p:spPr>
          <a:xfrm>
            <a:off x="6840942" y="3028025"/>
            <a:ext cx="1087163" cy="276999"/>
          </a:xfrm>
          <a:prstGeom prst="rect">
            <a:avLst/>
          </a:prstGeom>
        </p:spPr>
        <p:txBody>
          <a:bodyPr>
            <a:noAutofit/>
          </a:bodyPr>
          <a:lstStyle>
            <a:lvl1pPr marL="0" indent="0" algn="ctr">
              <a:buNone/>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Title Here</a:t>
            </a:r>
          </a:p>
        </p:txBody>
      </p:sp>
      <p:sp>
        <p:nvSpPr>
          <p:cNvPr id="44" name="Item 5 Text">
            <a:extLst>
              <a:ext uri="{FF2B5EF4-FFF2-40B4-BE49-F238E27FC236}">
                <a16:creationId xmlns:a16="http://schemas.microsoft.com/office/drawing/2014/main" id="{52B76C6E-8844-4031-9443-DAA924981D1D}"/>
              </a:ext>
            </a:extLst>
          </p:cNvPr>
          <p:cNvSpPr>
            <a:spLocks noGrp="1"/>
          </p:cNvSpPr>
          <p:nvPr userDrawn="1">
            <p:ph type="body" sz="quarter" idx="26" hasCustomPrompt="1"/>
          </p:nvPr>
        </p:nvSpPr>
        <p:spPr>
          <a:xfrm>
            <a:off x="6415259" y="3801007"/>
            <a:ext cx="1938528" cy="415497"/>
          </a:xfrm>
          <a:prstGeom prst="rect">
            <a:avLst/>
          </a:prstGeom>
        </p:spPr>
        <p:txBody>
          <a:bodyPr>
            <a:noAutofit/>
          </a:bodyPr>
          <a:lstStyle>
            <a:lvl1pPr marL="0" indent="0" algn="ctr">
              <a:buNone/>
              <a:defRPr sz="11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22" name="Rectangle 21">
            <a:extLst>
              <a:ext uri="{FF2B5EF4-FFF2-40B4-BE49-F238E27FC236}">
                <a16:creationId xmlns:a16="http://schemas.microsoft.com/office/drawing/2014/main" id="{8533E3FD-BE40-4756-A413-7A11B0F55995}"/>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Page Number">
            <a:extLst>
              <a:ext uri="{FF2B5EF4-FFF2-40B4-BE49-F238E27FC236}">
                <a16:creationId xmlns:a16="http://schemas.microsoft.com/office/drawing/2014/main" id="{81251A57-6F56-45E2-8E48-61C5F222D161}"/>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33" name="WSE logo">
            <a:extLst>
              <a:ext uri="{FF2B5EF4-FFF2-40B4-BE49-F238E27FC236}">
                <a16:creationId xmlns:a16="http://schemas.microsoft.com/office/drawing/2014/main" id="{5183B704-1ED3-426C-B12C-6BD74D72F4CC}"/>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38711510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meline or Proces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5CE5-BF88-EC4B-A5BB-C91694E1B647}"/>
              </a:ext>
            </a:extLst>
          </p:cNvPr>
          <p:cNvSpPr>
            <a:spLocks noGrp="1"/>
          </p:cNvSpPr>
          <p:nvPr>
            <p:ph type="title"/>
          </p:nvPr>
        </p:nvSpPr>
        <p:spPr>
          <a:xfrm>
            <a:off x="522712" y="59798"/>
            <a:ext cx="8096246" cy="942358"/>
          </a:xfrm>
          <a:prstGeom prst="rect">
            <a:avLst/>
          </a:prstGeom>
        </p:spPr>
        <p:txBody>
          <a:bodyPr anchor="b"/>
          <a:lstStyle>
            <a:lvl1pPr>
              <a:defRPr sz="3000" b="1">
                <a:solidFill>
                  <a:schemeClr val="tx2"/>
                </a:solidFill>
              </a:defRPr>
            </a:lvl1pPr>
          </a:lstStyle>
          <a:p>
            <a:r>
              <a:rPr lang="en-US" dirty="0"/>
              <a:t>Click to edit Master title style</a:t>
            </a:r>
          </a:p>
        </p:txBody>
      </p:sp>
      <p:sp>
        <p:nvSpPr>
          <p:cNvPr id="26" name="Rectangle 25">
            <a:extLst>
              <a:ext uri="{FF2B5EF4-FFF2-40B4-BE49-F238E27FC236}">
                <a16:creationId xmlns:a16="http://schemas.microsoft.com/office/drawing/2014/main" id="{9056D86C-B76F-7D41-865B-669A58A40B26}"/>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11">
            <a:extLst>
              <a:ext uri="{FF2B5EF4-FFF2-40B4-BE49-F238E27FC236}">
                <a16:creationId xmlns:a16="http://schemas.microsoft.com/office/drawing/2014/main" id="{CB7C9E05-905F-4239-BA70-7805F39E2537}"/>
              </a:ext>
            </a:extLst>
          </p:cNvPr>
          <p:cNvSpPr>
            <a:spLocks noGrp="1"/>
          </p:cNvSpPr>
          <p:nvPr>
            <p:ph type="body" sz="quarter" idx="47" hasCustomPrompt="1"/>
          </p:nvPr>
        </p:nvSpPr>
        <p:spPr>
          <a:xfrm>
            <a:off x="252413" y="1257854"/>
            <a:ext cx="8366125" cy="362209"/>
          </a:xfrm>
          <a:prstGeom prst="rect">
            <a:avLst/>
          </a:prstGeom>
          <a:solidFill>
            <a:schemeClr val="bg2"/>
          </a:solidFill>
        </p:spPr>
        <p:txBody>
          <a:bodyPr/>
          <a:lstStyle>
            <a:lvl1pPr marL="0" indent="0" algn="ctr">
              <a:buNone/>
              <a:defRPr sz="2000" b="1">
                <a:solidFill>
                  <a:schemeClr val="tx2"/>
                </a:solidFill>
              </a:defRPr>
            </a:lvl1pPr>
          </a:lstStyle>
          <a:p>
            <a:pPr lvl="0"/>
            <a:r>
              <a:rPr lang="en-US" dirty="0"/>
              <a:t>Click to add caption</a:t>
            </a:r>
          </a:p>
        </p:txBody>
      </p:sp>
      <p:grpSp>
        <p:nvGrpSpPr>
          <p:cNvPr id="46" name="Group 45" descr="Timeline image">
            <a:extLst>
              <a:ext uri="{FF2B5EF4-FFF2-40B4-BE49-F238E27FC236}">
                <a16:creationId xmlns:a16="http://schemas.microsoft.com/office/drawing/2014/main" id="{12EE74DF-9333-4546-8B0E-F0FCE41F51A0}"/>
              </a:ext>
            </a:extLst>
          </p:cNvPr>
          <p:cNvGrpSpPr/>
          <p:nvPr userDrawn="1"/>
        </p:nvGrpSpPr>
        <p:grpSpPr>
          <a:xfrm>
            <a:off x="149313" y="2937932"/>
            <a:ext cx="8818280" cy="394138"/>
            <a:chOff x="149313" y="2937932"/>
            <a:chExt cx="8818280" cy="394138"/>
          </a:xfrm>
        </p:grpSpPr>
        <p:sp>
          <p:nvSpPr>
            <p:cNvPr id="4" name="Right Arrow 3">
              <a:extLst>
                <a:ext uri="{FF2B5EF4-FFF2-40B4-BE49-F238E27FC236}">
                  <a16:creationId xmlns:a16="http://schemas.microsoft.com/office/drawing/2014/main" id="{8F8E5DEB-0CA8-7C40-9940-93D22D38A373}"/>
                </a:ext>
                <a:ext uri="{C183D7F6-B498-43B3-948B-1728B52AA6E4}">
                  <adec:decorative xmlns:adec="http://schemas.microsoft.com/office/drawing/2017/decorative" val="1"/>
                </a:ext>
              </a:extLst>
            </p:cNvPr>
            <p:cNvSpPr/>
            <p:nvPr userDrawn="1"/>
          </p:nvSpPr>
          <p:spPr>
            <a:xfrm>
              <a:off x="149313" y="2937932"/>
              <a:ext cx="8818280" cy="394138"/>
            </a:xfrm>
            <a:prstGeom prst="rightArrow">
              <a:avLst/>
            </a:prstGeom>
            <a:solidFill>
              <a:srgbClr val="0B2D7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5" name="Oval 4">
              <a:extLst>
                <a:ext uri="{FF2B5EF4-FFF2-40B4-BE49-F238E27FC236}">
                  <a16:creationId xmlns:a16="http://schemas.microsoft.com/office/drawing/2014/main" id="{B33E08E7-D1BF-8A47-9C1F-7E6E6F13D262}"/>
                </a:ext>
                <a:ext uri="{C183D7F6-B498-43B3-948B-1728B52AA6E4}">
                  <adec:decorative xmlns:adec="http://schemas.microsoft.com/office/drawing/2017/decorative" val="1"/>
                </a:ext>
              </a:extLst>
            </p:cNvPr>
            <p:cNvSpPr/>
            <p:nvPr userDrawn="1"/>
          </p:nvSpPr>
          <p:spPr>
            <a:xfrm>
              <a:off x="661676"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6" name="Oval 5">
              <a:extLst>
                <a:ext uri="{FF2B5EF4-FFF2-40B4-BE49-F238E27FC236}">
                  <a16:creationId xmlns:a16="http://schemas.microsoft.com/office/drawing/2014/main" id="{4B425AC6-6A04-2540-873A-C34F741532A8}"/>
                </a:ext>
                <a:ext uri="{C183D7F6-B498-43B3-948B-1728B52AA6E4}">
                  <adec:decorative xmlns:adec="http://schemas.microsoft.com/office/drawing/2017/decorative" val="1"/>
                </a:ext>
              </a:extLst>
            </p:cNvPr>
            <p:cNvSpPr/>
            <p:nvPr userDrawn="1"/>
          </p:nvSpPr>
          <p:spPr>
            <a:xfrm>
              <a:off x="1905964"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7" name="Oval 6">
              <a:extLst>
                <a:ext uri="{FF2B5EF4-FFF2-40B4-BE49-F238E27FC236}">
                  <a16:creationId xmlns:a16="http://schemas.microsoft.com/office/drawing/2014/main" id="{9BFDF4F6-7F79-2E4D-A0A1-3DCFEC7CD018}"/>
                </a:ext>
                <a:ext uri="{C183D7F6-B498-43B3-948B-1728B52AA6E4}">
                  <adec:decorative xmlns:adec="http://schemas.microsoft.com/office/drawing/2017/decorative" val="1"/>
                </a:ext>
              </a:extLst>
            </p:cNvPr>
            <p:cNvSpPr/>
            <p:nvPr userDrawn="1"/>
          </p:nvSpPr>
          <p:spPr>
            <a:xfrm>
              <a:off x="3160762"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8" name="Oval 7">
              <a:extLst>
                <a:ext uri="{FF2B5EF4-FFF2-40B4-BE49-F238E27FC236}">
                  <a16:creationId xmlns:a16="http://schemas.microsoft.com/office/drawing/2014/main" id="{DDECA228-EC9A-4E43-9304-017BEA28D63C}"/>
                </a:ext>
                <a:ext uri="{C183D7F6-B498-43B3-948B-1728B52AA6E4}">
                  <adec:decorative xmlns:adec="http://schemas.microsoft.com/office/drawing/2017/decorative" val="1"/>
                </a:ext>
              </a:extLst>
            </p:cNvPr>
            <p:cNvSpPr/>
            <p:nvPr userDrawn="1"/>
          </p:nvSpPr>
          <p:spPr>
            <a:xfrm>
              <a:off x="4405050"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9" name="Oval 8">
              <a:extLst>
                <a:ext uri="{FF2B5EF4-FFF2-40B4-BE49-F238E27FC236}">
                  <a16:creationId xmlns:a16="http://schemas.microsoft.com/office/drawing/2014/main" id="{7E957417-2040-534F-8BB0-66A9FC17B603}"/>
                </a:ext>
                <a:ext uri="{C183D7F6-B498-43B3-948B-1728B52AA6E4}">
                  <adec:decorative xmlns:adec="http://schemas.microsoft.com/office/drawing/2017/decorative" val="1"/>
                </a:ext>
              </a:extLst>
            </p:cNvPr>
            <p:cNvSpPr/>
            <p:nvPr userDrawn="1"/>
          </p:nvSpPr>
          <p:spPr>
            <a:xfrm>
              <a:off x="5589693"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0" name="Oval 9">
              <a:extLst>
                <a:ext uri="{FF2B5EF4-FFF2-40B4-BE49-F238E27FC236}">
                  <a16:creationId xmlns:a16="http://schemas.microsoft.com/office/drawing/2014/main" id="{B901EAEE-2200-4047-AC6E-D68F83AC9EC2}"/>
                </a:ext>
                <a:ext uri="{C183D7F6-B498-43B3-948B-1728B52AA6E4}">
                  <adec:decorative xmlns:adec="http://schemas.microsoft.com/office/drawing/2017/decorative" val="1"/>
                </a:ext>
              </a:extLst>
            </p:cNvPr>
            <p:cNvSpPr/>
            <p:nvPr userDrawn="1"/>
          </p:nvSpPr>
          <p:spPr>
            <a:xfrm>
              <a:off x="6838579"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1" name="Oval 10">
              <a:extLst>
                <a:ext uri="{FF2B5EF4-FFF2-40B4-BE49-F238E27FC236}">
                  <a16:creationId xmlns:a16="http://schemas.microsoft.com/office/drawing/2014/main" id="{65053514-B4E5-7649-9105-BD559F8A4F85}"/>
                </a:ext>
                <a:ext uri="{C183D7F6-B498-43B3-948B-1728B52AA6E4}">
                  <adec:decorative xmlns:adec="http://schemas.microsoft.com/office/drawing/2017/decorative" val="1"/>
                </a:ext>
              </a:extLst>
            </p:cNvPr>
            <p:cNvSpPr/>
            <p:nvPr userDrawn="1"/>
          </p:nvSpPr>
          <p:spPr>
            <a:xfrm>
              <a:off x="8057411"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grpSp>
      <p:sp>
        <p:nvSpPr>
          <p:cNvPr id="32" name="Table or Image">
            <a:extLst>
              <a:ext uri="{FF2B5EF4-FFF2-40B4-BE49-F238E27FC236}">
                <a16:creationId xmlns:a16="http://schemas.microsoft.com/office/drawing/2014/main" id="{B55C9193-8997-F045-A5BC-B8BDD1896AEC}"/>
              </a:ext>
            </a:extLst>
          </p:cNvPr>
          <p:cNvSpPr>
            <a:spLocks noGrp="1"/>
          </p:cNvSpPr>
          <p:nvPr>
            <p:ph sz="quarter" idx="34" hasCustomPrompt="1"/>
          </p:nvPr>
        </p:nvSpPr>
        <p:spPr>
          <a:xfrm>
            <a:off x="251856" y="1816172"/>
            <a:ext cx="1033031" cy="1051174"/>
          </a:xfrm>
          <a:prstGeom prst="rect">
            <a:avLst/>
          </a:prstGeom>
          <a:ln w="12700">
            <a:solidFill>
              <a:schemeClr val="bg2"/>
            </a:solidFill>
          </a:ln>
        </p:spPr>
        <p:txBody>
          <a:bodyPr/>
          <a:lstStyle>
            <a:lvl1pPr marL="0" indent="0" algn="l">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35" name="Table or Image">
            <a:extLst>
              <a:ext uri="{FF2B5EF4-FFF2-40B4-BE49-F238E27FC236}">
                <a16:creationId xmlns:a16="http://schemas.microsoft.com/office/drawing/2014/main" id="{49945C77-72E2-A747-BC22-94D2E7C0C3AB}"/>
              </a:ext>
            </a:extLst>
          </p:cNvPr>
          <p:cNvSpPr>
            <a:spLocks noGrp="1"/>
          </p:cNvSpPr>
          <p:nvPr>
            <p:ph sz="quarter" idx="37" hasCustomPrompt="1"/>
          </p:nvPr>
        </p:nvSpPr>
        <p:spPr>
          <a:xfrm>
            <a:off x="1487766" y="3453795"/>
            <a:ext cx="1033031" cy="1051174"/>
          </a:xfrm>
          <a:prstGeom prst="rect">
            <a:avLst/>
          </a:prstGeom>
          <a:ln w="12700">
            <a:solidFill>
              <a:schemeClr val="bg2"/>
            </a:solidFill>
          </a:ln>
        </p:spPr>
        <p:txBody>
          <a:bodyPr/>
          <a:lstStyle>
            <a:lvl1pPr marL="0" indent="0">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36" name="Table or Image">
            <a:extLst>
              <a:ext uri="{FF2B5EF4-FFF2-40B4-BE49-F238E27FC236}">
                <a16:creationId xmlns:a16="http://schemas.microsoft.com/office/drawing/2014/main" id="{68532B39-F878-4F4A-8FB7-1E4ABE4E43AE}"/>
              </a:ext>
            </a:extLst>
          </p:cNvPr>
          <p:cNvSpPr>
            <a:spLocks noGrp="1"/>
          </p:cNvSpPr>
          <p:nvPr>
            <p:ph sz="quarter" idx="38" hasCustomPrompt="1"/>
          </p:nvPr>
        </p:nvSpPr>
        <p:spPr>
          <a:xfrm>
            <a:off x="2710216" y="1816172"/>
            <a:ext cx="1033031" cy="1051174"/>
          </a:xfrm>
          <a:prstGeom prst="rect">
            <a:avLst/>
          </a:prstGeom>
          <a:ln w="12700">
            <a:solidFill>
              <a:schemeClr val="bg2"/>
            </a:solidFill>
          </a:ln>
        </p:spPr>
        <p:txBody>
          <a:bodyPr/>
          <a:lstStyle>
            <a:lvl1pPr marL="0" indent="0">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39" name="Table or Image">
            <a:extLst>
              <a:ext uri="{FF2B5EF4-FFF2-40B4-BE49-F238E27FC236}">
                <a16:creationId xmlns:a16="http://schemas.microsoft.com/office/drawing/2014/main" id="{5987319A-6708-164D-B069-C9A27D3CF99D}"/>
              </a:ext>
            </a:extLst>
          </p:cNvPr>
          <p:cNvSpPr>
            <a:spLocks noGrp="1"/>
          </p:cNvSpPr>
          <p:nvPr>
            <p:ph sz="quarter" idx="41" hasCustomPrompt="1"/>
          </p:nvPr>
        </p:nvSpPr>
        <p:spPr>
          <a:xfrm>
            <a:off x="3939395" y="3451332"/>
            <a:ext cx="1033031" cy="1051174"/>
          </a:xfrm>
          <a:prstGeom prst="rect">
            <a:avLst/>
          </a:prstGeom>
          <a:ln w="12700">
            <a:solidFill>
              <a:schemeClr val="bg2"/>
            </a:solidFill>
          </a:ln>
        </p:spPr>
        <p:txBody>
          <a:bodyPr/>
          <a:lstStyle>
            <a:lvl1pPr marL="0" indent="0">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40" name="Table or Image">
            <a:extLst>
              <a:ext uri="{FF2B5EF4-FFF2-40B4-BE49-F238E27FC236}">
                <a16:creationId xmlns:a16="http://schemas.microsoft.com/office/drawing/2014/main" id="{03B445B3-CA64-E748-8A75-A4006779359D}"/>
              </a:ext>
            </a:extLst>
          </p:cNvPr>
          <p:cNvSpPr>
            <a:spLocks noGrp="1"/>
          </p:cNvSpPr>
          <p:nvPr>
            <p:ph sz="quarter" idx="42" hasCustomPrompt="1"/>
          </p:nvPr>
        </p:nvSpPr>
        <p:spPr>
          <a:xfrm>
            <a:off x="5168576" y="1816172"/>
            <a:ext cx="1033031" cy="1051174"/>
          </a:xfrm>
          <a:prstGeom prst="rect">
            <a:avLst/>
          </a:prstGeom>
          <a:ln w="12700">
            <a:solidFill>
              <a:schemeClr val="bg2"/>
            </a:solidFill>
          </a:ln>
        </p:spPr>
        <p:txBody>
          <a:bodyPr/>
          <a:lstStyle>
            <a:lvl1pPr marL="0" indent="0">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43" name="Table or Image">
            <a:extLst>
              <a:ext uri="{FF2B5EF4-FFF2-40B4-BE49-F238E27FC236}">
                <a16:creationId xmlns:a16="http://schemas.microsoft.com/office/drawing/2014/main" id="{01884091-B2D7-4C45-86BC-7D4F74E79C27}"/>
              </a:ext>
            </a:extLst>
          </p:cNvPr>
          <p:cNvSpPr>
            <a:spLocks noGrp="1"/>
          </p:cNvSpPr>
          <p:nvPr>
            <p:ph sz="quarter" idx="45" hasCustomPrompt="1"/>
          </p:nvPr>
        </p:nvSpPr>
        <p:spPr>
          <a:xfrm>
            <a:off x="6397756" y="3451332"/>
            <a:ext cx="1033031" cy="1051174"/>
          </a:xfrm>
          <a:prstGeom prst="rect">
            <a:avLst/>
          </a:prstGeom>
          <a:ln w="12700">
            <a:solidFill>
              <a:schemeClr val="bg2"/>
            </a:solidFill>
          </a:ln>
        </p:spPr>
        <p:txBody>
          <a:bodyPr/>
          <a:lstStyle>
            <a:lvl1pPr marL="0" indent="0">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44" name="Table or Image">
            <a:extLst>
              <a:ext uri="{FF2B5EF4-FFF2-40B4-BE49-F238E27FC236}">
                <a16:creationId xmlns:a16="http://schemas.microsoft.com/office/drawing/2014/main" id="{BCCA4455-3AE1-1943-AD67-2A4DFA99E393}"/>
              </a:ext>
            </a:extLst>
          </p:cNvPr>
          <p:cNvSpPr>
            <a:spLocks noGrp="1"/>
          </p:cNvSpPr>
          <p:nvPr>
            <p:ph sz="quarter" idx="46" hasCustomPrompt="1"/>
          </p:nvPr>
        </p:nvSpPr>
        <p:spPr>
          <a:xfrm>
            <a:off x="7585928" y="1816172"/>
            <a:ext cx="1033031" cy="1051174"/>
          </a:xfrm>
          <a:prstGeom prst="rect">
            <a:avLst/>
          </a:prstGeom>
          <a:ln w="12700">
            <a:solidFill>
              <a:schemeClr val="bg2"/>
            </a:solidFill>
          </a:ln>
        </p:spPr>
        <p:txBody>
          <a:bodyPr/>
          <a:lstStyle>
            <a:lvl1pPr marL="0" indent="0">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28" name="Citation">
            <a:extLst>
              <a:ext uri="{FF2B5EF4-FFF2-40B4-BE49-F238E27FC236}">
                <a16:creationId xmlns:a16="http://schemas.microsoft.com/office/drawing/2014/main" id="{DEE35AFB-A4A5-BF4E-9555-0CBD73E0D70C}"/>
              </a:ext>
            </a:extLst>
          </p:cNvPr>
          <p:cNvSpPr>
            <a:spLocks noGrp="1"/>
          </p:cNvSpPr>
          <p:nvPr>
            <p:ph type="body" sz="quarter" idx="33" hasCustomPrompt="1"/>
          </p:nvPr>
        </p:nvSpPr>
        <p:spPr>
          <a:xfrm>
            <a:off x="2116256" y="4581310"/>
            <a:ext cx="6744017" cy="200055"/>
          </a:xfrm>
          <a:prstGeom prst="rect">
            <a:avLst/>
          </a:prstGeom>
        </p:spPr>
        <p:txBody>
          <a:bodyPr anchor="ctr"/>
          <a:lstStyle>
            <a:lvl1pPr algn="r">
              <a:buNone/>
              <a:defRPr lang="en-US" sz="1050" b="0" i="0" u="none" strike="noStrike" smtClean="0">
                <a:effectLst/>
              </a:defRPr>
            </a:lvl1pPr>
            <a:lvl2pPr>
              <a:buNone/>
              <a:defRPr sz="700"/>
            </a:lvl2pPr>
            <a:lvl3pPr>
              <a:buNone/>
              <a:defRPr sz="700"/>
            </a:lvl3pPr>
            <a:lvl4pPr>
              <a:buNone/>
              <a:defRPr sz="700"/>
            </a:lvl4pPr>
            <a:lvl5pPr>
              <a:buNone/>
              <a:defRPr sz="700"/>
            </a:lvl5pPr>
          </a:lstStyle>
          <a:p>
            <a:pPr lvl="0"/>
            <a:r>
              <a:rPr lang="en-US" dirty="0"/>
              <a:t>Adapted/Reprinted from [APA reference].</a:t>
            </a:r>
          </a:p>
        </p:txBody>
      </p:sp>
      <p:pic>
        <p:nvPicPr>
          <p:cNvPr id="27" name="WSE logo">
            <a:extLst>
              <a:ext uri="{FF2B5EF4-FFF2-40B4-BE49-F238E27FC236}">
                <a16:creationId xmlns:a16="http://schemas.microsoft.com/office/drawing/2014/main" id="{978592AB-D8FE-E649-9B9F-6BB4F13FB04E}"/>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
        <p:nvSpPr>
          <p:cNvPr id="29" name="Page Number">
            <a:extLst>
              <a:ext uri="{FF2B5EF4-FFF2-40B4-BE49-F238E27FC236}">
                <a16:creationId xmlns:a16="http://schemas.microsoft.com/office/drawing/2014/main" id="{5B0C4C21-CAD5-874E-9CB4-3D5DA2A82B8E}"/>
              </a:ext>
            </a:extLst>
          </p:cNvPr>
          <p:cNvSpPr txBox="1"/>
          <p:nvPr userDrawn="1"/>
        </p:nvSpPr>
        <p:spPr>
          <a:xfrm>
            <a:off x="8133198"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schemeClr val="tx1"/>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tx1"/>
              </a:solidFill>
              <a:effectLst/>
              <a:uLnTx/>
              <a:uFillTx/>
              <a:latin typeface="Tahoma"/>
              <a:ea typeface="+mn-ea"/>
              <a:cs typeface="+mn-cs"/>
            </a:endParaRPr>
          </a:p>
        </p:txBody>
      </p:sp>
    </p:spTree>
    <p:extLst>
      <p:ext uri="{BB962C8B-B14F-4D97-AF65-F5344CB8AC3E}">
        <p14:creationId xmlns:p14="http://schemas.microsoft.com/office/powerpoint/2010/main" val="22349649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eb Infographic">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4E74D57-75EE-47EE-BA67-188DFE918587}"/>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itle">
            <a:extLst>
              <a:ext uri="{FF2B5EF4-FFF2-40B4-BE49-F238E27FC236}">
                <a16:creationId xmlns:a16="http://schemas.microsoft.com/office/drawing/2014/main" id="{8C10952F-BEB3-4B15-B210-69BD49BEFCA3}"/>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noProof="0"/>
              <a:t>Click to add title</a:t>
            </a:r>
          </a:p>
        </p:txBody>
      </p:sp>
      <p:cxnSp>
        <p:nvCxnSpPr>
          <p:cNvPr id="3" name="Straight Connector 2">
            <a:extLst>
              <a:ext uri="{FF2B5EF4-FFF2-40B4-BE49-F238E27FC236}">
                <a16:creationId xmlns:a16="http://schemas.microsoft.com/office/drawing/2014/main" id="{C8C2B6F8-5270-4AAC-84AB-07CDF49EF487}"/>
              </a:ext>
              <a:ext uri="{C183D7F6-B498-43B3-948B-1728B52AA6E4}">
                <adec:decorative xmlns:adec="http://schemas.microsoft.com/office/drawing/2017/decorative" val="1"/>
              </a:ext>
            </a:extLst>
          </p:cNvPr>
          <p:cNvCxnSpPr>
            <a:cxnSpLocks/>
          </p:cNvCxnSpPr>
          <p:nvPr userDrawn="1"/>
        </p:nvCxnSpPr>
        <p:spPr>
          <a:xfrm flipH="1" flipV="1">
            <a:off x="3265742" y="1730102"/>
            <a:ext cx="825191" cy="608883"/>
          </a:xfrm>
          <a:prstGeom prst="line">
            <a:avLst/>
          </a:prstGeom>
          <a:noFill/>
          <a:ln w="38100" cap="flat" cmpd="sng" algn="ctr">
            <a:solidFill>
              <a:schemeClr val="bg1">
                <a:lumMod val="75000"/>
              </a:schemeClr>
            </a:solidFill>
            <a:prstDash val="solid"/>
            <a:miter lim="800000"/>
          </a:ln>
          <a:effectLst/>
        </p:spPr>
      </p:cxnSp>
      <p:cxnSp>
        <p:nvCxnSpPr>
          <p:cNvPr id="4" name="Straight Connector 3">
            <a:extLst>
              <a:ext uri="{FF2B5EF4-FFF2-40B4-BE49-F238E27FC236}">
                <a16:creationId xmlns:a16="http://schemas.microsoft.com/office/drawing/2014/main" id="{99F6A1D8-A2CC-4923-A16C-DDC0AE2655EB}"/>
              </a:ext>
              <a:ext uri="{C183D7F6-B498-43B3-948B-1728B52AA6E4}">
                <adec:decorative xmlns:adec="http://schemas.microsoft.com/office/drawing/2017/decorative" val="1"/>
              </a:ext>
            </a:extLst>
          </p:cNvPr>
          <p:cNvCxnSpPr>
            <a:cxnSpLocks/>
            <a:endCxn id="22" idx="6"/>
          </p:cNvCxnSpPr>
          <p:nvPr userDrawn="1"/>
        </p:nvCxnSpPr>
        <p:spPr>
          <a:xfrm flipH="1" flipV="1">
            <a:off x="3066098" y="2826265"/>
            <a:ext cx="807608" cy="2579"/>
          </a:xfrm>
          <a:prstGeom prst="line">
            <a:avLst/>
          </a:prstGeom>
          <a:noFill/>
          <a:ln w="38100" cap="flat" cmpd="sng" algn="ctr">
            <a:solidFill>
              <a:schemeClr val="bg1">
                <a:lumMod val="75000"/>
              </a:schemeClr>
            </a:solidFill>
            <a:prstDash val="solid"/>
            <a:miter lim="800000"/>
          </a:ln>
          <a:effectLst/>
        </p:spPr>
      </p:cxnSp>
      <p:cxnSp>
        <p:nvCxnSpPr>
          <p:cNvPr id="5" name="Straight Connector 4">
            <a:extLst>
              <a:ext uri="{FF2B5EF4-FFF2-40B4-BE49-F238E27FC236}">
                <a16:creationId xmlns:a16="http://schemas.microsoft.com/office/drawing/2014/main" id="{93A94BF1-70EF-4657-9FD2-7268FCDD2A11}"/>
              </a:ext>
              <a:ext uri="{C183D7F6-B498-43B3-948B-1728B52AA6E4}">
                <adec:decorative xmlns:adec="http://schemas.microsoft.com/office/drawing/2017/decorative" val="1"/>
              </a:ext>
            </a:extLst>
          </p:cNvPr>
          <p:cNvCxnSpPr>
            <a:cxnSpLocks/>
          </p:cNvCxnSpPr>
          <p:nvPr userDrawn="1"/>
        </p:nvCxnSpPr>
        <p:spPr>
          <a:xfrm flipH="1">
            <a:off x="3263362" y="3318701"/>
            <a:ext cx="827570" cy="608883"/>
          </a:xfrm>
          <a:prstGeom prst="line">
            <a:avLst/>
          </a:prstGeom>
          <a:noFill/>
          <a:ln w="38100" cap="flat" cmpd="sng" algn="ctr">
            <a:solidFill>
              <a:schemeClr val="bg1">
                <a:lumMod val="75000"/>
              </a:schemeClr>
            </a:solidFill>
            <a:prstDash val="solid"/>
            <a:miter lim="800000"/>
          </a:ln>
          <a:effectLst/>
        </p:spPr>
      </p:cxnSp>
      <p:cxnSp>
        <p:nvCxnSpPr>
          <p:cNvPr id="6" name="Straight Connector 5">
            <a:extLst>
              <a:ext uri="{FF2B5EF4-FFF2-40B4-BE49-F238E27FC236}">
                <a16:creationId xmlns:a16="http://schemas.microsoft.com/office/drawing/2014/main" id="{9B6D69FB-8A1F-404E-954A-39D19CE8EE5E}"/>
              </a:ext>
              <a:ext uri="{C183D7F6-B498-43B3-948B-1728B52AA6E4}">
                <adec:decorative xmlns:adec="http://schemas.microsoft.com/office/drawing/2017/decorative" val="1"/>
              </a:ext>
            </a:extLst>
          </p:cNvPr>
          <p:cNvCxnSpPr>
            <a:cxnSpLocks/>
          </p:cNvCxnSpPr>
          <p:nvPr userDrawn="1"/>
        </p:nvCxnSpPr>
        <p:spPr>
          <a:xfrm>
            <a:off x="5070651" y="3318701"/>
            <a:ext cx="825191" cy="614040"/>
          </a:xfrm>
          <a:prstGeom prst="line">
            <a:avLst/>
          </a:prstGeom>
          <a:noFill/>
          <a:ln w="38100" cap="flat" cmpd="sng" algn="ctr">
            <a:solidFill>
              <a:schemeClr val="bg1">
                <a:lumMod val="75000"/>
              </a:schemeClr>
            </a:solidFill>
            <a:prstDash val="solid"/>
            <a:miter lim="800000"/>
          </a:ln>
          <a:effectLst/>
        </p:spPr>
      </p:cxnSp>
      <p:cxnSp>
        <p:nvCxnSpPr>
          <p:cNvPr id="7" name="Straight Connector 6">
            <a:extLst>
              <a:ext uri="{FF2B5EF4-FFF2-40B4-BE49-F238E27FC236}">
                <a16:creationId xmlns:a16="http://schemas.microsoft.com/office/drawing/2014/main" id="{9A3F1246-E233-4D62-8729-6E01225CEB5B}"/>
              </a:ext>
              <a:ext uri="{C183D7F6-B498-43B3-948B-1728B52AA6E4}">
                <adec:decorative xmlns:adec="http://schemas.microsoft.com/office/drawing/2017/decorative" val="1"/>
              </a:ext>
            </a:extLst>
          </p:cNvPr>
          <p:cNvCxnSpPr>
            <a:cxnSpLocks/>
            <a:endCxn id="21" idx="6"/>
          </p:cNvCxnSpPr>
          <p:nvPr userDrawn="1"/>
        </p:nvCxnSpPr>
        <p:spPr>
          <a:xfrm>
            <a:off x="5273557" y="2828843"/>
            <a:ext cx="807608" cy="2579"/>
          </a:xfrm>
          <a:prstGeom prst="line">
            <a:avLst/>
          </a:prstGeom>
          <a:noFill/>
          <a:ln w="38100" cap="flat" cmpd="sng" algn="ctr">
            <a:solidFill>
              <a:schemeClr val="bg1">
                <a:lumMod val="75000"/>
              </a:schemeClr>
            </a:solidFill>
            <a:prstDash val="solid"/>
            <a:miter lim="800000"/>
          </a:ln>
          <a:effectLst/>
        </p:spPr>
      </p:cxnSp>
      <p:cxnSp>
        <p:nvCxnSpPr>
          <p:cNvPr id="8" name="Straight Connector 7">
            <a:extLst>
              <a:ext uri="{FF2B5EF4-FFF2-40B4-BE49-F238E27FC236}">
                <a16:creationId xmlns:a16="http://schemas.microsoft.com/office/drawing/2014/main" id="{BD1E2D7D-D261-4A75-B9BC-0BBF0469A16C}"/>
              </a:ext>
              <a:ext uri="{C183D7F6-B498-43B3-948B-1728B52AA6E4}">
                <adec:decorative xmlns:adec="http://schemas.microsoft.com/office/drawing/2017/decorative" val="1"/>
              </a:ext>
            </a:extLst>
          </p:cNvPr>
          <p:cNvCxnSpPr>
            <a:cxnSpLocks/>
          </p:cNvCxnSpPr>
          <p:nvPr userDrawn="1"/>
        </p:nvCxnSpPr>
        <p:spPr>
          <a:xfrm flipV="1">
            <a:off x="5070651" y="1724945"/>
            <a:ext cx="825191" cy="614040"/>
          </a:xfrm>
          <a:prstGeom prst="line">
            <a:avLst/>
          </a:prstGeom>
          <a:noFill/>
          <a:ln w="38100" cap="flat" cmpd="sng" algn="ctr">
            <a:solidFill>
              <a:schemeClr val="bg1">
                <a:lumMod val="75000"/>
              </a:schemeClr>
            </a:solidFill>
            <a:prstDash val="solid"/>
            <a:miter lim="800000"/>
          </a:ln>
          <a:effectLst/>
        </p:spPr>
      </p:cxnSp>
      <p:sp>
        <p:nvSpPr>
          <p:cNvPr id="9" name="Овал 14">
            <a:extLst>
              <a:ext uri="{FF2B5EF4-FFF2-40B4-BE49-F238E27FC236}">
                <a16:creationId xmlns:a16="http://schemas.microsoft.com/office/drawing/2014/main" id="{4AA732B5-FC4B-4A01-AFB1-F5DEB4AE2B65}"/>
              </a:ext>
              <a:ext uri="{C183D7F6-B498-43B3-948B-1728B52AA6E4}">
                <adec:decorative xmlns:adec="http://schemas.microsoft.com/office/drawing/2017/decorative" val="1"/>
              </a:ext>
            </a:extLst>
          </p:cNvPr>
          <p:cNvSpPr/>
          <p:nvPr userDrawn="1"/>
        </p:nvSpPr>
        <p:spPr>
          <a:xfrm>
            <a:off x="3632721" y="1924589"/>
            <a:ext cx="1899731" cy="1899728"/>
          </a:xfrm>
          <a:prstGeom prst="ellipse">
            <a:avLst/>
          </a:prstGeom>
          <a:solidFill>
            <a:srgbClr val="092C74"/>
          </a:solidFill>
          <a:ln w="381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dirty="0">
              <a:ln>
                <a:noFill/>
              </a:ln>
              <a:solidFill>
                <a:srgbClr val="F2F2F5"/>
              </a:solidFill>
              <a:effectLst/>
              <a:uLnTx/>
              <a:uFillTx/>
              <a:latin typeface="Roboto"/>
              <a:ea typeface="+mn-ea"/>
              <a:cs typeface="+mn-cs"/>
            </a:endParaRPr>
          </a:p>
        </p:txBody>
      </p:sp>
      <p:sp>
        <p:nvSpPr>
          <p:cNvPr id="19" name="Овал 14">
            <a:extLst>
              <a:ext uri="{FF2B5EF4-FFF2-40B4-BE49-F238E27FC236}">
                <a16:creationId xmlns:a16="http://schemas.microsoft.com/office/drawing/2014/main" id="{2AF27178-6C1A-4F27-A92C-C18958EBBC76}"/>
              </a:ext>
              <a:ext uri="{C183D7F6-B498-43B3-948B-1728B52AA6E4}">
                <adec:decorative xmlns:adec="http://schemas.microsoft.com/office/drawing/2017/decorative" val="1"/>
              </a:ext>
            </a:extLst>
          </p:cNvPr>
          <p:cNvSpPr/>
          <p:nvPr userDrawn="1"/>
        </p:nvSpPr>
        <p:spPr>
          <a:xfrm>
            <a:off x="3066098" y="1525301"/>
            <a:ext cx="399289" cy="399289"/>
          </a:xfrm>
          <a:prstGeom prst="ellipse">
            <a:avLst/>
          </a:prstGeom>
          <a:solidFill>
            <a:schemeClr val="bg1"/>
          </a:solidFill>
          <a:ln w="38100" cap="flat" cmpd="sng" algn="ctr">
            <a:solidFill>
              <a:schemeClr val="bg1">
                <a:lumMod val="75000"/>
              </a:scheme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a:ln>
                <a:noFill/>
              </a:ln>
              <a:solidFill>
                <a:srgbClr val="F2F2F5"/>
              </a:solidFill>
              <a:effectLst/>
              <a:uLnTx/>
              <a:uFillTx/>
              <a:latin typeface="Roboto"/>
              <a:ea typeface="+mn-ea"/>
              <a:cs typeface="+mn-cs"/>
            </a:endParaRPr>
          </a:p>
        </p:txBody>
      </p:sp>
      <p:sp>
        <p:nvSpPr>
          <p:cNvPr id="20" name="Овал 14">
            <a:extLst>
              <a:ext uri="{FF2B5EF4-FFF2-40B4-BE49-F238E27FC236}">
                <a16:creationId xmlns:a16="http://schemas.microsoft.com/office/drawing/2014/main" id="{BE0CD8D1-17DB-40F6-A65E-4DCA166738EF}"/>
              </a:ext>
              <a:ext uri="{C183D7F6-B498-43B3-948B-1728B52AA6E4}">
                <adec:decorative xmlns:adec="http://schemas.microsoft.com/office/drawing/2017/decorative" val="1"/>
              </a:ext>
            </a:extLst>
          </p:cNvPr>
          <p:cNvSpPr/>
          <p:nvPr userDrawn="1"/>
        </p:nvSpPr>
        <p:spPr>
          <a:xfrm flipH="1">
            <a:off x="5696197" y="1530458"/>
            <a:ext cx="399289" cy="399289"/>
          </a:xfrm>
          <a:prstGeom prst="ellipse">
            <a:avLst/>
          </a:prstGeom>
          <a:solidFill>
            <a:schemeClr val="bg1"/>
          </a:solidFill>
          <a:ln w="38100" cap="flat" cmpd="sng" algn="ctr">
            <a:solidFill>
              <a:schemeClr val="bg1">
                <a:lumMod val="75000"/>
              </a:scheme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a:ln>
                <a:noFill/>
              </a:ln>
              <a:solidFill>
                <a:srgbClr val="F2F2F5"/>
              </a:solidFill>
              <a:effectLst/>
              <a:uLnTx/>
              <a:uFillTx/>
              <a:latin typeface="Roboto"/>
              <a:ea typeface="+mn-ea"/>
              <a:cs typeface="+mn-cs"/>
            </a:endParaRPr>
          </a:p>
        </p:txBody>
      </p:sp>
      <p:sp>
        <p:nvSpPr>
          <p:cNvPr id="21" name="Овал 14">
            <a:extLst>
              <a:ext uri="{FF2B5EF4-FFF2-40B4-BE49-F238E27FC236}">
                <a16:creationId xmlns:a16="http://schemas.microsoft.com/office/drawing/2014/main" id="{DBF77BC9-726B-446A-B583-7B15877E09E6}"/>
              </a:ext>
              <a:ext uri="{C183D7F6-B498-43B3-948B-1728B52AA6E4}">
                <adec:decorative xmlns:adec="http://schemas.microsoft.com/office/drawing/2017/decorative" val="1"/>
              </a:ext>
            </a:extLst>
          </p:cNvPr>
          <p:cNvSpPr/>
          <p:nvPr userDrawn="1"/>
        </p:nvSpPr>
        <p:spPr>
          <a:xfrm flipH="1">
            <a:off x="6081165" y="2631778"/>
            <a:ext cx="399289" cy="399289"/>
          </a:xfrm>
          <a:prstGeom prst="ellipse">
            <a:avLst/>
          </a:prstGeom>
          <a:solidFill>
            <a:schemeClr val="bg1"/>
          </a:solidFill>
          <a:ln w="38100" cap="flat" cmpd="sng" algn="ctr">
            <a:solidFill>
              <a:schemeClr val="bg1">
                <a:lumMod val="75000"/>
              </a:scheme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a:ln>
                <a:noFill/>
              </a:ln>
              <a:solidFill>
                <a:srgbClr val="F2F2F5"/>
              </a:solidFill>
              <a:effectLst/>
              <a:uLnTx/>
              <a:uFillTx/>
              <a:latin typeface="Roboto"/>
              <a:ea typeface="+mn-ea"/>
              <a:cs typeface="+mn-cs"/>
            </a:endParaRPr>
          </a:p>
        </p:txBody>
      </p:sp>
      <p:sp>
        <p:nvSpPr>
          <p:cNvPr id="22" name="Овал 14">
            <a:extLst>
              <a:ext uri="{FF2B5EF4-FFF2-40B4-BE49-F238E27FC236}">
                <a16:creationId xmlns:a16="http://schemas.microsoft.com/office/drawing/2014/main" id="{76B86DC7-34B6-4403-88DE-EA9DD47F2EDA}"/>
              </a:ext>
              <a:ext uri="{C183D7F6-B498-43B3-948B-1728B52AA6E4}">
                <adec:decorative xmlns:adec="http://schemas.microsoft.com/office/drawing/2017/decorative" val="1"/>
              </a:ext>
            </a:extLst>
          </p:cNvPr>
          <p:cNvSpPr/>
          <p:nvPr userDrawn="1"/>
        </p:nvSpPr>
        <p:spPr>
          <a:xfrm>
            <a:off x="2666809" y="2626620"/>
            <a:ext cx="399289" cy="399289"/>
          </a:xfrm>
          <a:prstGeom prst="ellipse">
            <a:avLst/>
          </a:prstGeom>
          <a:solidFill>
            <a:schemeClr val="bg1"/>
          </a:solidFill>
          <a:ln w="38100" cap="flat" cmpd="sng" algn="ctr">
            <a:solidFill>
              <a:schemeClr val="bg1">
                <a:lumMod val="75000"/>
              </a:scheme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dirty="0">
              <a:ln>
                <a:noFill/>
              </a:ln>
              <a:solidFill>
                <a:srgbClr val="F2F2F5"/>
              </a:solidFill>
              <a:effectLst/>
              <a:uLnTx/>
              <a:uFillTx/>
              <a:latin typeface="Roboto"/>
              <a:ea typeface="+mn-ea"/>
              <a:cs typeface="+mn-cs"/>
            </a:endParaRPr>
          </a:p>
        </p:txBody>
      </p:sp>
      <p:sp>
        <p:nvSpPr>
          <p:cNvPr id="23" name="Овал 14">
            <a:extLst>
              <a:ext uri="{FF2B5EF4-FFF2-40B4-BE49-F238E27FC236}">
                <a16:creationId xmlns:a16="http://schemas.microsoft.com/office/drawing/2014/main" id="{F641A164-CB54-4FBB-8A1F-C73AFBF78790}"/>
              </a:ext>
              <a:ext uri="{C183D7F6-B498-43B3-948B-1728B52AA6E4}">
                <adec:decorative xmlns:adec="http://schemas.microsoft.com/office/drawing/2017/decorative" val="1"/>
              </a:ext>
            </a:extLst>
          </p:cNvPr>
          <p:cNvSpPr/>
          <p:nvPr userDrawn="1"/>
        </p:nvSpPr>
        <p:spPr>
          <a:xfrm>
            <a:off x="3066098" y="3727940"/>
            <a:ext cx="399289" cy="399289"/>
          </a:xfrm>
          <a:prstGeom prst="ellipse">
            <a:avLst/>
          </a:prstGeom>
          <a:solidFill>
            <a:schemeClr val="bg1"/>
          </a:solidFill>
          <a:ln w="38100" cap="flat" cmpd="sng" algn="ctr">
            <a:solidFill>
              <a:schemeClr val="bg1">
                <a:lumMod val="75000"/>
              </a:scheme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dirty="0">
              <a:ln>
                <a:noFill/>
              </a:ln>
              <a:solidFill>
                <a:srgbClr val="F2F2F5"/>
              </a:solidFill>
              <a:effectLst/>
              <a:uLnTx/>
              <a:uFillTx/>
              <a:latin typeface="Roboto"/>
              <a:ea typeface="+mn-ea"/>
              <a:cs typeface="+mn-cs"/>
            </a:endParaRPr>
          </a:p>
        </p:txBody>
      </p:sp>
      <p:sp>
        <p:nvSpPr>
          <p:cNvPr id="24" name="Овал 14">
            <a:extLst>
              <a:ext uri="{FF2B5EF4-FFF2-40B4-BE49-F238E27FC236}">
                <a16:creationId xmlns:a16="http://schemas.microsoft.com/office/drawing/2014/main" id="{499DA529-A0FF-4067-8AEF-3FDE2C3A8054}"/>
              </a:ext>
              <a:ext uri="{C183D7F6-B498-43B3-948B-1728B52AA6E4}">
                <adec:decorative xmlns:adec="http://schemas.microsoft.com/office/drawing/2017/decorative" val="1"/>
              </a:ext>
            </a:extLst>
          </p:cNvPr>
          <p:cNvSpPr/>
          <p:nvPr userDrawn="1"/>
        </p:nvSpPr>
        <p:spPr>
          <a:xfrm flipH="1">
            <a:off x="5696197" y="3733097"/>
            <a:ext cx="399289" cy="399289"/>
          </a:xfrm>
          <a:prstGeom prst="ellipse">
            <a:avLst/>
          </a:prstGeom>
          <a:solidFill>
            <a:schemeClr val="bg1"/>
          </a:solidFill>
          <a:ln w="38100" cap="flat" cmpd="sng" algn="ctr">
            <a:solidFill>
              <a:schemeClr val="bg1">
                <a:lumMod val="75000"/>
              </a:scheme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dirty="0">
              <a:ln>
                <a:noFill/>
              </a:ln>
              <a:solidFill>
                <a:srgbClr val="F2F2F5"/>
              </a:solidFill>
              <a:effectLst/>
              <a:uLnTx/>
              <a:uFillTx/>
              <a:latin typeface="Roboto"/>
              <a:ea typeface="+mn-ea"/>
              <a:cs typeface="+mn-cs"/>
            </a:endParaRPr>
          </a:p>
        </p:txBody>
      </p:sp>
      <p:sp>
        <p:nvSpPr>
          <p:cNvPr id="33" name="Chart Title">
            <a:extLst>
              <a:ext uri="{FF2B5EF4-FFF2-40B4-BE49-F238E27FC236}">
                <a16:creationId xmlns:a16="http://schemas.microsoft.com/office/drawing/2014/main" id="{7ED65BE2-48E9-41D2-AD5F-16BB3D727813}"/>
              </a:ext>
            </a:extLst>
          </p:cNvPr>
          <p:cNvSpPr>
            <a:spLocks noGrp="1"/>
          </p:cNvSpPr>
          <p:nvPr>
            <p:ph type="body" sz="quarter" idx="27" hasCustomPrompt="1"/>
          </p:nvPr>
        </p:nvSpPr>
        <p:spPr>
          <a:xfrm>
            <a:off x="3628821" y="2513840"/>
            <a:ext cx="1886358" cy="614758"/>
          </a:xfrm>
          <a:prstGeom prst="rect">
            <a:avLst/>
          </a:prstGeom>
        </p:spPr>
        <p:txBody>
          <a:bodyPr anchor="ct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Add Title</a:t>
            </a:r>
          </a:p>
        </p:txBody>
      </p:sp>
      <p:sp>
        <p:nvSpPr>
          <p:cNvPr id="37" name="Item 1 Text">
            <a:extLst>
              <a:ext uri="{FF2B5EF4-FFF2-40B4-BE49-F238E27FC236}">
                <a16:creationId xmlns:a16="http://schemas.microsoft.com/office/drawing/2014/main" id="{FED8E20B-6C3E-473E-BA6C-6A8BF54389CA}"/>
              </a:ext>
            </a:extLst>
          </p:cNvPr>
          <p:cNvSpPr>
            <a:spLocks noGrp="1"/>
          </p:cNvSpPr>
          <p:nvPr>
            <p:ph type="body" sz="quarter" idx="30" hasCustomPrompt="1"/>
          </p:nvPr>
        </p:nvSpPr>
        <p:spPr>
          <a:xfrm>
            <a:off x="533919" y="1525970"/>
            <a:ext cx="2401467" cy="408263"/>
          </a:xfrm>
          <a:prstGeom prst="rect">
            <a:avLst/>
          </a:prstGeom>
        </p:spPr>
        <p:txBody>
          <a:bodyPr>
            <a:noAutofit/>
          </a:bodyPr>
          <a:lstStyle>
            <a:lvl1pPr marL="0" indent="0" algn="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8" name="Item 2 Text">
            <a:extLst>
              <a:ext uri="{FF2B5EF4-FFF2-40B4-BE49-F238E27FC236}">
                <a16:creationId xmlns:a16="http://schemas.microsoft.com/office/drawing/2014/main" id="{2A5E3286-0F43-4B4B-83AD-89ECE01046B5}"/>
              </a:ext>
            </a:extLst>
          </p:cNvPr>
          <p:cNvSpPr>
            <a:spLocks noGrp="1"/>
          </p:cNvSpPr>
          <p:nvPr>
            <p:ph type="body" sz="quarter" idx="31" hasCustomPrompt="1"/>
          </p:nvPr>
        </p:nvSpPr>
        <p:spPr>
          <a:xfrm>
            <a:off x="570342" y="2617088"/>
            <a:ext cx="1998760" cy="408263"/>
          </a:xfrm>
          <a:prstGeom prst="rect">
            <a:avLst/>
          </a:prstGeom>
        </p:spPr>
        <p:txBody>
          <a:bodyPr>
            <a:noAutofit/>
          </a:bodyPr>
          <a:lstStyle>
            <a:lvl1pPr marL="0" indent="0" algn="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9" name="Item 3 Text">
            <a:extLst>
              <a:ext uri="{FF2B5EF4-FFF2-40B4-BE49-F238E27FC236}">
                <a16:creationId xmlns:a16="http://schemas.microsoft.com/office/drawing/2014/main" id="{6C886B0A-F7FB-443C-8E9D-431704D36174}"/>
              </a:ext>
            </a:extLst>
          </p:cNvPr>
          <p:cNvSpPr>
            <a:spLocks noGrp="1"/>
          </p:cNvSpPr>
          <p:nvPr>
            <p:ph type="body" sz="quarter" idx="32" hasCustomPrompt="1"/>
          </p:nvPr>
        </p:nvSpPr>
        <p:spPr>
          <a:xfrm>
            <a:off x="533918" y="3718966"/>
            <a:ext cx="2401467" cy="408263"/>
          </a:xfrm>
          <a:prstGeom prst="rect">
            <a:avLst/>
          </a:prstGeom>
        </p:spPr>
        <p:txBody>
          <a:bodyPr>
            <a:noAutofit/>
          </a:bodyPr>
          <a:lstStyle>
            <a:lvl1pPr marL="0" indent="0" algn="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4" name="Item 4 Text">
            <a:extLst>
              <a:ext uri="{FF2B5EF4-FFF2-40B4-BE49-F238E27FC236}">
                <a16:creationId xmlns:a16="http://schemas.microsoft.com/office/drawing/2014/main" id="{1200382F-6E85-4643-BB97-D08B303CAF60}"/>
              </a:ext>
            </a:extLst>
          </p:cNvPr>
          <p:cNvSpPr>
            <a:spLocks noGrp="1"/>
          </p:cNvSpPr>
          <p:nvPr>
            <p:ph type="body" sz="quarter" idx="25" hasCustomPrompt="1"/>
          </p:nvPr>
        </p:nvSpPr>
        <p:spPr>
          <a:xfrm>
            <a:off x="6208613" y="1521484"/>
            <a:ext cx="2410722" cy="408263"/>
          </a:xfrm>
          <a:prstGeom prst="rect">
            <a:avLst/>
          </a:prstGeom>
        </p:spPr>
        <p:txBody>
          <a:bodyPr>
            <a:no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5" name="Item 5 Text">
            <a:extLst>
              <a:ext uri="{FF2B5EF4-FFF2-40B4-BE49-F238E27FC236}">
                <a16:creationId xmlns:a16="http://schemas.microsoft.com/office/drawing/2014/main" id="{A7860D47-F00A-4556-8C9B-6F0BF7E0FEDA}"/>
              </a:ext>
            </a:extLst>
          </p:cNvPr>
          <p:cNvSpPr>
            <a:spLocks noGrp="1"/>
          </p:cNvSpPr>
          <p:nvPr>
            <p:ph type="body" sz="quarter" idx="28" hasCustomPrompt="1"/>
          </p:nvPr>
        </p:nvSpPr>
        <p:spPr>
          <a:xfrm>
            <a:off x="6578161" y="2619200"/>
            <a:ext cx="2002862" cy="408263"/>
          </a:xfrm>
          <a:prstGeom prst="rect">
            <a:avLst/>
          </a:prstGeom>
        </p:spPr>
        <p:txBody>
          <a:bodyPr>
            <a:no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6" name="Item 6 Text">
            <a:extLst>
              <a:ext uri="{FF2B5EF4-FFF2-40B4-BE49-F238E27FC236}">
                <a16:creationId xmlns:a16="http://schemas.microsoft.com/office/drawing/2014/main" id="{84A6D190-21EB-4D6C-B656-9DBD1F0A6023}"/>
              </a:ext>
            </a:extLst>
          </p:cNvPr>
          <p:cNvSpPr>
            <a:spLocks noGrp="1"/>
          </p:cNvSpPr>
          <p:nvPr>
            <p:ph type="body" sz="quarter" idx="29" hasCustomPrompt="1"/>
          </p:nvPr>
        </p:nvSpPr>
        <p:spPr>
          <a:xfrm>
            <a:off x="6208613" y="3723452"/>
            <a:ext cx="2410722" cy="408263"/>
          </a:xfrm>
          <a:prstGeom prst="rect">
            <a:avLst/>
          </a:prstGeom>
        </p:spPr>
        <p:txBody>
          <a:bodyPr>
            <a:no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26" name="Page Number">
            <a:extLst>
              <a:ext uri="{FF2B5EF4-FFF2-40B4-BE49-F238E27FC236}">
                <a16:creationId xmlns:a16="http://schemas.microsoft.com/office/drawing/2014/main" id="{04C681CD-365D-47CC-8E66-4F0907AE9E9A}"/>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28" name="WSE logo">
            <a:extLst>
              <a:ext uri="{FF2B5EF4-FFF2-40B4-BE49-F238E27FC236}">
                <a16:creationId xmlns:a16="http://schemas.microsoft.com/office/drawing/2014/main" id="{0CEDB7AD-CD61-4E2F-A8BB-6836F873B53C}"/>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35361426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lider Infographic">
    <p:spTree>
      <p:nvGrpSpPr>
        <p:cNvPr id="1" name=""/>
        <p:cNvGrpSpPr/>
        <p:nvPr/>
      </p:nvGrpSpPr>
      <p:grpSpPr>
        <a:xfrm>
          <a:off x="0" y="0"/>
          <a:ext cx="0" cy="0"/>
          <a:chOff x="0" y="0"/>
          <a:chExt cx="0" cy="0"/>
        </a:xfrm>
      </p:grpSpPr>
      <p:sp>
        <p:nvSpPr>
          <p:cNvPr id="22" name="Title">
            <a:extLst>
              <a:ext uri="{FF2B5EF4-FFF2-40B4-BE49-F238E27FC236}">
                <a16:creationId xmlns:a16="http://schemas.microsoft.com/office/drawing/2014/main" id="{2688A55F-975D-4F71-93A6-A10CD71A82AC}"/>
              </a:ext>
            </a:extLst>
          </p:cNvPr>
          <p:cNvSpPr>
            <a:spLocks noGrp="1"/>
          </p:cNvSpPr>
          <p:nvPr>
            <p:ph type="title" hasCustomPrompt="1"/>
          </p:nvPr>
        </p:nvSpPr>
        <p:spPr>
          <a:xfrm>
            <a:off x="533919" y="123189"/>
            <a:ext cx="8085415" cy="841471"/>
          </a:xfrm>
          <a:prstGeom prst="rect">
            <a:avLst/>
          </a:prstGeom>
        </p:spPr>
        <p:txBody>
          <a:bodyPr anchor="b"/>
          <a:lstStyle>
            <a:lvl1pPr>
              <a:defRPr sz="3000" b="1">
                <a:solidFill>
                  <a:schemeClr val="tx2"/>
                </a:solidFill>
              </a:defRPr>
            </a:lvl1pPr>
          </a:lstStyle>
          <a:p>
            <a:r>
              <a:rPr lang="en-US" noProof="0"/>
              <a:t>Click to add title</a:t>
            </a:r>
          </a:p>
        </p:txBody>
      </p:sp>
      <p:sp>
        <p:nvSpPr>
          <p:cNvPr id="44" name="Statistic 1 Title">
            <a:extLst>
              <a:ext uri="{FF2B5EF4-FFF2-40B4-BE49-F238E27FC236}">
                <a16:creationId xmlns:a16="http://schemas.microsoft.com/office/drawing/2014/main" id="{A2828BA5-8825-421A-93CA-412CC2166D1E}"/>
              </a:ext>
            </a:extLst>
          </p:cNvPr>
          <p:cNvSpPr>
            <a:spLocks noGrp="1"/>
          </p:cNvSpPr>
          <p:nvPr>
            <p:ph type="body" sz="quarter" idx="21"/>
          </p:nvPr>
        </p:nvSpPr>
        <p:spPr>
          <a:xfrm>
            <a:off x="1192777" y="1351987"/>
            <a:ext cx="1894469" cy="269978"/>
          </a:xfrm>
          <a:prstGeom prst="rect">
            <a:avLst/>
          </a:prstGeom>
        </p:spPr>
        <p:txBody>
          <a:bodyP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5" name="Statistic 1 Text">
            <a:extLst>
              <a:ext uri="{FF2B5EF4-FFF2-40B4-BE49-F238E27FC236}">
                <a16:creationId xmlns:a16="http://schemas.microsoft.com/office/drawing/2014/main" id="{9AACFF7D-2C0A-4B7F-AF8F-7484D3D4FD4D}"/>
              </a:ext>
            </a:extLst>
          </p:cNvPr>
          <p:cNvSpPr>
            <a:spLocks noGrp="1"/>
          </p:cNvSpPr>
          <p:nvPr>
            <p:ph type="body" sz="quarter" idx="25"/>
          </p:nvPr>
        </p:nvSpPr>
        <p:spPr>
          <a:xfrm>
            <a:off x="1192777" y="1629279"/>
            <a:ext cx="1894469" cy="387328"/>
          </a:xfrm>
          <a:prstGeom prst="rect">
            <a:avLst/>
          </a:prstGeom>
        </p:spPr>
        <p:txBody>
          <a:bodyPr>
            <a:normAutofit/>
          </a:bodyPr>
          <a:lstStyle>
            <a:lvl1pPr marL="0" indent="0" algn="l">
              <a:buNone/>
              <a:defRPr sz="10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10" name="Bar 1">
            <a:extLst>
              <a:ext uri="{FF2B5EF4-FFF2-40B4-BE49-F238E27FC236}">
                <a16:creationId xmlns:a16="http://schemas.microsoft.com/office/drawing/2014/main" id="{93D57781-D93A-442A-96CE-A747726F174D}"/>
              </a:ext>
            </a:extLst>
          </p:cNvPr>
          <p:cNvSpPr/>
          <p:nvPr userDrawn="1"/>
        </p:nvSpPr>
        <p:spPr>
          <a:xfrm>
            <a:off x="3479956" y="1410845"/>
            <a:ext cx="3684449" cy="492167"/>
          </a:xfrm>
          <a:prstGeom prst="roundRect">
            <a:avLst>
              <a:gd name="adj" fmla="val 50000"/>
            </a:avLst>
          </a:prstGeom>
          <a:solidFill>
            <a:srgbClr val="C0C0C8">
              <a:lumMod val="40000"/>
              <a:lumOff val="60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41" name="Statistic 1">
            <a:extLst>
              <a:ext uri="{FF2B5EF4-FFF2-40B4-BE49-F238E27FC236}">
                <a16:creationId xmlns:a16="http://schemas.microsoft.com/office/drawing/2014/main" id="{D6B9C495-8208-4219-982B-220ABA0EEF2B}"/>
              </a:ext>
            </a:extLst>
          </p:cNvPr>
          <p:cNvSpPr>
            <a:spLocks noGrp="1"/>
          </p:cNvSpPr>
          <p:nvPr>
            <p:ph type="body" sz="quarter" idx="15" hasCustomPrompt="1"/>
          </p:nvPr>
        </p:nvSpPr>
        <p:spPr>
          <a:xfrm>
            <a:off x="7551317" y="1466497"/>
            <a:ext cx="1015866" cy="380864"/>
          </a:xfrm>
          <a:prstGeom prst="rect">
            <a:avLst/>
          </a:prstGeom>
        </p:spPr>
        <p:txBody>
          <a:bodyPr>
            <a:noAutofit/>
          </a:bodyPr>
          <a:lstStyle>
            <a:lvl1pPr marL="0" indent="0" algn="ctr">
              <a:buNone/>
              <a:defRPr sz="2400"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46" name="Statistic 2 Title">
            <a:extLst>
              <a:ext uri="{FF2B5EF4-FFF2-40B4-BE49-F238E27FC236}">
                <a16:creationId xmlns:a16="http://schemas.microsoft.com/office/drawing/2014/main" id="{D3EBB2D5-A2D5-4365-859D-51DA028D3DCD}"/>
              </a:ext>
            </a:extLst>
          </p:cNvPr>
          <p:cNvSpPr>
            <a:spLocks noGrp="1"/>
          </p:cNvSpPr>
          <p:nvPr>
            <p:ph type="body" sz="quarter" idx="26"/>
          </p:nvPr>
        </p:nvSpPr>
        <p:spPr>
          <a:xfrm>
            <a:off x="1192777" y="2435733"/>
            <a:ext cx="1894469" cy="269978"/>
          </a:xfrm>
          <a:prstGeom prst="rect">
            <a:avLst/>
          </a:prstGeom>
        </p:spPr>
        <p:txBody>
          <a:bodyPr>
            <a:noAutofit/>
          </a:bodyPr>
          <a:lstStyle>
            <a:lvl1pPr marL="0" indent="0" algn="l">
              <a:buNone/>
              <a:defRPr sz="1600" b="1">
                <a:solidFill>
                  <a:srgbClr val="0072CE"/>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7" name="Statistic 2 Text">
            <a:extLst>
              <a:ext uri="{FF2B5EF4-FFF2-40B4-BE49-F238E27FC236}">
                <a16:creationId xmlns:a16="http://schemas.microsoft.com/office/drawing/2014/main" id="{7BC65CCB-9363-4D63-A4D4-DD49F03D14CB}"/>
              </a:ext>
            </a:extLst>
          </p:cNvPr>
          <p:cNvSpPr>
            <a:spLocks noGrp="1"/>
          </p:cNvSpPr>
          <p:nvPr>
            <p:ph type="body" sz="quarter" idx="27"/>
          </p:nvPr>
        </p:nvSpPr>
        <p:spPr>
          <a:xfrm>
            <a:off x="1192777" y="2713026"/>
            <a:ext cx="1894469" cy="384048"/>
          </a:xfrm>
          <a:prstGeom prst="rect">
            <a:avLst/>
          </a:prstGeom>
        </p:spPr>
        <p:txBody>
          <a:bodyPr>
            <a:normAutofit/>
          </a:bodyPr>
          <a:lstStyle>
            <a:lvl1pPr marL="0" indent="0" algn="l">
              <a:buNone/>
              <a:defRPr sz="10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20" name="Bar 2">
            <a:extLst>
              <a:ext uri="{FF2B5EF4-FFF2-40B4-BE49-F238E27FC236}">
                <a16:creationId xmlns:a16="http://schemas.microsoft.com/office/drawing/2014/main" id="{3F19ABFC-9EDB-4279-9B2E-370828358ADD}"/>
              </a:ext>
            </a:extLst>
          </p:cNvPr>
          <p:cNvSpPr/>
          <p:nvPr userDrawn="1"/>
        </p:nvSpPr>
        <p:spPr>
          <a:xfrm>
            <a:off x="3471258" y="2466942"/>
            <a:ext cx="3696046" cy="492167"/>
          </a:xfrm>
          <a:prstGeom prst="roundRect">
            <a:avLst>
              <a:gd name="adj" fmla="val 50000"/>
            </a:avLst>
          </a:prstGeom>
          <a:solidFill>
            <a:srgbClr val="C0C0C8">
              <a:lumMod val="40000"/>
              <a:lumOff val="60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42" name="Statistic 2">
            <a:extLst>
              <a:ext uri="{FF2B5EF4-FFF2-40B4-BE49-F238E27FC236}">
                <a16:creationId xmlns:a16="http://schemas.microsoft.com/office/drawing/2014/main" id="{D690B0D4-8B26-487C-8441-16F00BBA051B}"/>
              </a:ext>
            </a:extLst>
          </p:cNvPr>
          <p:cNvSpPr>
            <a:spLocks noGrp="1"/>
          </p:cNvSpPr>
          <p:nvPr>
            <p:ph type="body" sz="quarter" idx="16" hasCustomPrompt="1"/>
          </p:nvPr>
        </p:nvSpPr>
        <p:spPr>
          <a:xfrm>
            <a:off x="7551317" y="2517102"/>
            <a:ext cx="1015866" cy="380864"/>
          </a:xfrm>
          <a:prstGeom prst="rect">
            <a:avLst/>
          </a:prstGeom>
        </p:spPr>
        <p:txBody>
          <a:bodyPr>
            <a:noAutofit/>
          </a:bodyPr>
          <a:lstStyle>
            <a:lvl1pPr marL="0" indent="0" algn="ctr">
              <a:buNone/>
              <a:defRPr sz="2400" b="1">
                <a:solidFill>
                  <a:srgbClr val="0072CE"/>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48" name="Statistic 3 Title">
            <a:extLst>
              <a:ext uri="{FF2B5EF4-FFF2-40B4-BE49-F238E27FC236}">
                <a16:creationId xmlns:a16="http://schemas.microsoft.com/office/drawing/2014/main" id="{63C7A322-1A38-4A5A-B964-E5BE146FBDB7}"/>
              </a:ext>
            </a:extLst>
          </p:cNvPr>
          <p:cNvSpPr>
            <a:spLocks noGrp="1"/>
          </p:cNvSpPr>
          <p:nvPr>
            <p:ph type="body" sz="quarter" idx="28"/>
          </p:nvPr>
        </p:nvSpPr>
        <p:spPr>
          <a:xfrm>
            <a:off x="1192777" y="3521301"/>
            <a:ext cx="1894469" cy="269978"/>
          </a:xfrm>
          <a:prstGeom prst="rect">
            <a:avLst/>
          </a:prstGeom>
        </p:spPr>
        <p:txBody>
          <a:bodyP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9" name="Statistic 3 Text">
            <a:extLst>
              <a:ext uri="{FF2B5EF4-FFF2-40B4-BE49-F238E27FC236}">
                <a16:creationId xmlns:a16="http://schemas.microsoft.com/office/drawing/2014/main" id="{4F0EDD56-AE2E-40F4-940B-756962CEFEE5}"/>
              </a:ext>
            </a:extLst>
          </p:cNvPr>
          <p:cNvSpPr>
            <a:spLocks noGrp="1"/>
          </p:cNvSpPr>
          <p:nvPr>
            <p:ph type="body" sz="quarter" idx="29"/>
          </p:nvPr>
        </p:nvSpPr>
        <p:spPr>
          <a:xfrm>
            <a:off x="1192777" y="3805908"/>
            <a:ext cx="1894469" cy="384048"/>
          </a:xfrm>
          <a:prstGeom prst="rect">
            <a:avLst/>
          </a:prstGeom>
        </p:spPr>
        <p:txBody>
          <a:bodyPr>
            <a:normAutofit/>
          </a:bodyPr>
          <a:lstStyle>
            <a:lvl1pPr marL="0" indent="0" algn="l">
              <a:buNone/>
              <a:defRPr sz="10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0" name="Bar 3">
            <a:extLst>
              <a:ext uri="{FF2B5EF4-FFF2-40B4-BE49-F238E27FC236}">
                <a16:creationId xmlns:a16="http://schemas.microsoft.com/office/drawing/2014/main" id="{7528A176-E210-49E6-95A5-644F8EDF274A}"/>
              </a:ext>
            </a:extLst>
          </p:cNvPr>
          <p:cNvSpPr/>
          <p:nvPr userDrawn="1"/>
        </p:nvSpPr>
        <p:spPr>
          <a:xfrm>
            <a:off x="3474157" y="3578339"/>
            <a:ext cx="3690248" cy="492167"/>
          </a:xfrm>
          <a:prstGeom prst="roundRect">
            <a:avLst>
              <a:gd name="adj" fmla="val 50000"/>
            </a:avLst>
          </a:prstGeom>
          <a:solidFill>
            <a:srgbClr val="C0C0C8">
              <a:lumMod val="40000"/>
              <a:lumOff val="60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43" name="Statistic 3">
            <a:extLst>
              <a:ext uri="{FF2B5EF4-FFF2-40B4-BE49-F238E27FC236}">
                <a16:creationId xmlns:a16="http://schemas.microsoft.com/office/drawing/2014/main" id="{FE09346B-1C78-4805-9F48-8CD3F17FAEB2}"/>
              </a:ext>
            </a:extLst>
          </p:cNvPr>
          <p:cNvSpPr>
            <a:spLocks noGrp="1"/>
          </p:cNvSpPr>
          <p:nvPr>
            <p:ph type="body" sz="quarter" idx="17" hasCustomPrompt="1"/>
          </p:nvPr>
        </p:nvSpPr>
        <p:spPr>
          <a:xfrm>
            <a:off x="7551317" y="3635812"/>
            <a:ext cx="1015866" cy="380864"/>
          </a:xfrm>
          <a:prstGeom prst="rect">
            <a:avLst/>
          </a:prstGeom>
        </p:spPr>
        <p:txBody>
          <a:bodyPr>
            <a:noAutofit/>
          </a:bodyPr>
          <a:lstStyle>
            <a:lvl1pPr marL="0" indent="0" algn="ctr">
              <a:buNone/>
              <a:defRPr sz="2400"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19" name="Rectangle 18">
            <a:extLst>
              <a:ext uri="{FF2B5EF4-FFF2-40B4-BE49-F238E27FC236}">
                <a16:creationId xmlns:a16="http://schemas.microsoft.com/office/drawing/2014/main" id="{0DE0E137-7C7D-4AE8-9803-F4EF3CB1DBE8}"/>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Page Number">
            <a:extLst>
              <a:ext uri="{FF2B5EF4-FFF2-40B4-BE49-F238E27FC236}">
                <a16:creationId xmlns:a16="http://schemas.microsoft.com/office/drawing/2014/main" id="{58463118-2D51-43BB-B06A-C167F59A370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21" name="WSE logo">
            <a:extLst>
              <a:ext uri="{FF2B5EF4-FFF2-40B4-BE49-F238E27FC236}">
                <a16:creationId xmlns:a16="http://schemas.microsoft.com/office/drawing/2014/main" id="{D2618F72-DEAB-49F5-8AE3-9710A790BBE1}"/>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69626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4A0AA2-B636-401F-B58B-6DF5349EBC51}"/>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noProof="0" dirty="0"/>
              <a:t>Click to </a:t>
            </a:r>
            <a:r>
              <a:rPr lang="en-US" noProof="0"/>
              <a:t>add title</a:t>
            </a:r>
            <a:endParaRPr lang="en-US" noProof="0" dirty="0"/>
          </a:p>
        </p:txBody>
      </p:sp>
      <p:sp>
        <p:nvSpPr>
          <p:cNvPr id="11" name="Rectangle 10">
            <a:extLst>
              <a:ext uri="{FF2B5EF4-FFF2-40B4-BE49-F238E27FC236}">
                <a16:creationId xmlns:a16="http://schemas.microsoft.com/office/drawing/2014/main" id="{20414BC9-864B-4D63-BFF5-8A26BC6E5477}"/>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Bullets">
            <a:extLst>
              <a:ext uri="{FF2B5EF4-FFF2-40B4-BE49-F238E27FC236}">
                <a16:creationId xmlns:a16="http://schemas.microsoft.com/office/drawing/2014/main" id="{489A78E5-4DD4-4398-92E6-73293FB04D0D}"/>
              </a:ext>
            </a:extLst>
          </p:cNvPr>
          <p:cNvSpPr>
            <a:spLocks noGrp="1"/>
          </p:cNvSpPr>
          <p:nvPr userDrawn="1">
            <p:ph type="body" sz="quarter" idx="16" hasCustomPrompt="1"/>
          </p:nvPr>
        </p:nvSpPr>
        <p:spPr>
          <a:xfrm>
            <a:off x="533919" y="1390650"/>
            <a:ext cx="8085415" cy="3077573"/>
          </a:xfrm>
          <a:prstGeom prst="rect">
            <a:avLst/>
          </a:prstGeom>
        </p:spPr>
        <p:txBody>
          <a:bodyPr>
            <a:noAutofit/>
          </a:bodyPr>
          <a:lstStyle>
            <a:lvl1pPr marL="230188" indent="-230188">
              <a:spcBef>
                <a:spcPts val="750"/>
              </a:spcBef>
              <a:buClr>
                <a:srgbClr val="092C74"/>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1500" indent="-228600">
              <a:buClr>
                <a:srgbClr val="092C74"/>
              </a:buClr>
              <a:buFont typeface="Courier New" panose="02070309020205020404" pitchFamily="49" charset="0"/>
              <a:buChar char="o"/>
              <a:defRPr sz="1600"/>
            </a:lvl2pPr>
            <a:lvl3pPr marL="914400" indent="-228600">
              <a:buClr>
                <a:srgbClr val="092C74"/>
              </a:buClr>
              <a:defRPr sz="1600"/>
            </a:lvl3pPr>
          </a:lstStyle>
          <a:p>
            <a:pPr lvl="0"/>
            <a:r>
              <a:rPr lang="en-US" noProof="0" dirty="0"/>
              <a:t>Click to add bullets</a:t>
            </a:r>
          </a:p>
          <a:p>
            <a:pPr lvl="1"/>
            <a:r>
              <a:rPr lang="en-US" noProof="0" dirty="0"/>
              <a:t>Second level</a:t>
            </a:r>
          </a:p>
          <a:p>
            <a:pPr lvl="2"/>
            <a:r>
              <a:rPr lang="en-US" noProof="0" dirty="0"/>
              <a:t>Third level</a:t>
            </a:r>
          </a:p>
        </p:txBody>
      </p:sp>
      <p:pic>
        <p:nvPicPr>
          <p:cNvPr id="8" name="WSE logo">
            <a:extLst>
              <a:ext uri="{FF2B5EF4-FFF2-40B4-BE49-F238E27FC236}">
                <a16:creationId xmlns:a16="http://schemas.microsoft.com/office/drawing/2014/main" id="{5F712F24-2ADD-4B4F-B20F-5AF8A0644F0E}"/>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
        <p:nvSpPr>
          <p:cNvPr id="7" name="Page Number">
            <a:extLst>
              <a:ext uri="{FF2B5EF4-FFF2-40B4-BE49-F238E27FC236}">
                <a16:creationId xmlns:a16="http://schemas.microsoft.com/office/drawing/2014/main" id="{A10FF969-5C1A-4F23-A07F-2B9FBF69C84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spTree>
    <p:extLst>
      <p:ext uri="{BB962C8B-B14F-4D97-AF65-F5344CB8AC3E}">
        <p14:creationId xmlns:p14="http://schemas.microsoft.com/office/powerpoint/2010/main" val="30900364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Image and Bullets -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2F1646-A3CA-40D6-8C82-88AB9B10A843}"/>
              </a:ext>
              <a:ext uri="{C183D7F6-B498-43B3-948B-1728B52AA6E4}">
                <adec:decorative xmlns:adec="http://schemas.microsoft.com/office/drawing/2017/decorative" val="1"/>
              </a:ext>
            </a:extLst>
          </p:cNvPr>
          <p:cNvSpPr/>
          <p:nvPr userDrawn="1"/>
        </p:nvSpPr>
        <p:spPr>
          <a:xfrm>
            <a:off x="0" y="1240632"/>
            <a:ext cx="9144000" cy="2743200"/>
          </a:xfrm>
          <a:prstGeom prst="rect">
            <a:avLst/>
          </a:prstGeom>
          <a:solidFill>
            <a:srgbClr val="092C7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0A091B"/>
              </a:solidFill>
              <a:latin typeface="Roboto"/>
            </a:endParaRPr>
          </a:p>
        </p:txBody>
      </p:sp>
      <p:sp>
        <p:nvSpPr>
          <p:cNvPr id="11" name="Text">
            <a:extLst>
              <a:ext uri="{FF2B5EF4-FFF2-40B4-BE49-F238E27FC236}">
                <a16:creationId xmlns:a16="http://schemas.microsoft.com/office/drawing/2014/main" id="{4F3CE606-8D56-4BB0-B849-C27882F536E4}"/>
              </a:ext>
            </a:extLst>
          </p:cNvPr>
          <p:cNvSpPr>
            <a:spLocks noGrp="1"/>
          </p:cNvSpPr>
          <p:nvPr>
            <p:ph type="body" sz="quarter" idx="16" hasCustomPrompt="1"/>
          </p:nvPr>
        </p:nvSpPr>
        <p:spPr>
          <a:xfrm>
            <a:off x="402011" y="1612107"/>
            <a:ext cx="8339978" cy="2000250"/>
          </a:xfrm>
          <a:prstGeom prst="rect">
            <a:avLst/>
          </a:prstGeom>
        </p:spPr>
        <p:txBody>
          <a:bodyPr>
            <a:noAutofit/>
          </a:bodyPr>
          <a:lstStyle>
            <a:lvl1pPr marL="0" indent="0" algn="l">
              <a:buNone/>
              <a:defRPr sz="24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dirty="0"/>
              <a:t>Click to add text</a:t>
            </a:r>
          </a:p>
        </p:txBody>
      </p:sp>
      <p:sp>
        <p:nvSpPr>
          <p:cNvPr id="14" name="Text Citation">
            <a:extLst>
              <a:ext uri="{FF2B5EF4-FFF2-40B4-BE49-F238E27FC236}">
                <a16:creationId xmlns:a16="http://schemas.microsoft.com/office/drawing/2014/main" id="{B589D318-66FA-4A72-983A-051B97FE811F}"/>
              </a:ext>
            </a:extLst>
          </p:cNvPr>
          <p:cNvSpPr>
            <a:spLocks noGrp="1"/>
          </p:cNvSpPr>
          <p:nvPr>
            <p:ph type="body" sz="quarter" idx="18" hasCustomPrompt="1"/>
          </p:nvPr>
        </p:nvSpPr>
        <p:spPr>
          <a:xfrm>
            <a:off x="0" y="398467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3" name="Page Number">
            <a:extLst>
              <a:ext uri="{FF2B5EF4-FFF2-40B4-BE49-F238E27FC236}">
                <a16:creationId xmlns:a16="http://schemas.microsoft.com/office/drawing/2014/main" id="{117BC372-4338-4AC5-A7EE-13FBCB2E045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tx1"/>
                </a:solidFill>
                <a:latin typeface="+mj-lt"/>
              </a:rPr>
              <a:t>                </a:t>
            </a:r>
            <a:fld id="{F2C1E792-EDA4-4DC5-8412-A2C2E5D30ADF}" type="slidenum">
              <a:rPr lang="en-US" sz="1000" b="1" baseline="0">
                <a:solidFill>
                  <a:schemeClr val="tx1"/>
                </a:solidFill>
                <a:latin typeface="+mj-lt"/>
              </a:rPr>
              <a:pPr algn="r" defTabSz="685783">
                <a:defRPr/>
              </a:pPr>
              <a:t>‹#›</a:t>
            </a:fld>
            <a:endParaRPr lang="en-US" sz="1000" b="1" baseline="0" dirty="0">
              <a:solidFill>
                <a:schemeClr val="tx1"/>
              </a:solidFill>
              <a:latin typeface="+mj-lt"/>
            </a:endParaRPr>
          </a:p>
        </p:txBody>
      </p:sp>
      <p:pic>
        <p:nvPicPr>
          <p:cNvPr id="15" name="WSE logo">
            <a:extLst>
              <a:ext uri="{FF2B5EF4-FFF2-40B4-BE49-F238E27FC236}">
                <a16:creationId xmlns:a16="http://schemas.microsoft.com/office/drawing/2014/main" id="{07ACA5C5-BCA5-44A5-85C5-A0ABBF4EC4EF}"/>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80243777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 Dark Blue">
    <p:spTree>
      <p:nvGrpSpPr>
        <p:cNvPr id="1" name=""/>
        <p:cNvGrpSpPr/>
        <p:nvPr/>
      </p:nvGrpSpPr>
      <p:grpSpPr>
        <a:xfrm>
          <a:off x="0" y="0"/>
          <a:ext cx="0" cy="0"/>
          <a:chOff x="0" y="0"/>
          <a:chExt cx="0" cy="0"/>
        </a:xfrm>
      </p:grpSpPr>
      <p:pic>
        <p:nvPicPr>
          <p:cNvPr id="2" name="Picture 18" descr="Medical History Moment - The Founding of Johns Hopkins University ...">
            <a:extLst>
              <a:ext uri="{FF2B5EF4-FFF2-40B4-BE49-F238E27FC236}">
                <a16:creationId xmlns:a16="http://schemas.microsoft.com/office/drawing/2014/main" id="{268DE600-90A7-4B6B-BFFA-EA2C6E80718E}"/>
              </a:ext>
            </a:extLst>
          </p:cNvPr>
          <p:cNvPicPr>
            <a:picLocks noChangeAspect="1" noChangeArrowheads="1"/>
          </p:cNvPicPr>
          <p:nvPr userDrawn="1"/>
        </p:nvPicPr>
        <p:blipFill rotWithShape="1">
          <a:blip>
            <a:grayscl/>
            <a:extLst>
              <a:ext uri="{BEBA8EAE-BF5A-486C-A8C5-ECC9F3942E4B}">
                <a14:imgProps xmlns:a14="http://schemas.microsoft.com/office/drawing/2010/main">
                  <a14:imgLayer>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t="7786" b="778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13">
            <a:extLst>
              <a:ext uri="{FF2B5EF4-FFF2-40B4-BE49-F238E27FC236}">
                <a16:creationId xmlns:a16="http://schemas.microsoft.com/office/drawing/2014/main" id="{EBA27004-3833-43ED-82E9-6895434B895C}"/>
              </a:ext>
            </a:extLst>
          </p:cNvPr>
          <p:cNvSpPr>
            <a:spLocks/>
          </p:cNvSpPr>
          <p:nvPr userDrawn="1"/>
        </p:nvSpPr>
        <p:spPr bwMode="auto">
          <a:xfrm rot="10800000">
            <a:off x="-2" y="-3"/>
            <a:ext cx="9144001" cy="5143499"/>
          </a:xfrm>
          <a:prstGeom prst="rect">
            <a:avLst/>
          </a:prstGeom>
          <a:solidFill>
            <a:schemeClr val="tx2">
              <a:alpha val="85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WSE Logo">
            <a:extLst>
              <a:ext uri="{FF2B5EF4-FFF2-40B4-BE49-F238E27FC236}">
                <a16:creationId xmlns:a16="http://schemas.microsoft.com/office/drawing/2014/main" id="{5F610272-EE8A-4752-A390-42C726F6D241}"/>
              </a:ext>
              <a:ext uri="{C183D7F6-B498-43B3-948B-1728B52AA6E4}">
                <adec:decorative xmlns:adec="http://schemas.microsoft.com/office/drawing/2017/decorative" val="1"/>
              </a:ext>
            </a:extLst>
          </p:cNvPr>
          <p:cNvPicPr>
            <a:picLocks noChangeAspect="1"/>
          </p:cNvPicPr>
          <p:nvPr userDrawn="1"/>
        </p:nvPicPr>
        <p:blipFill rotWithShape="1">
          <a:blip>
            <a:extLst>
              <a:ext uri="{28A0092B-C50C-407E-A947-70E740481C1C}">
                <a14:useLocalDpi xmlns:a14="http://schemas.microsoft.com/office/drawing/2010/main" val="0"/>
              </a:ext>
            </a:extLst>
          </a:blip>
          <a:srcRect l="13149" t="29483" r="13581" b="28303"/>
          <a:stretch/>
        </p:blipFill>
        <p:spPr>
          <a:xfrm>
            <a:off x="6298808" y="447090"/>
            <a:ext cx="2377440" cy="621421"/>
          </a:xfrm>
          <a:prstGeom prst="rect">
            <a:avLst/>
          </a:prstGeom>
        </p:spPr>
      </p:pic>
      <p:sp>
        <p:nvSpPr>
          <p:cNvPr id="6" name="Course Title">
            <a:extLst>
              <a:ext uri="{FF2B5EF4-FFF2-40B4-BE49-F238E27FC236}">
                <a16:creationId xmlns:a16="http://schemas.microsoft.com/office/drawing/2014/main" id="{A43E8622-AA5C-40CF-A3A0-8B2BF9D75025}"/>
              </a:ext>
            </a:extLst>
          </p:cNvPr>
          <p:cNvSpPr>
            <a:spLocks noGrp="1"/>
          </p:cNvSpPr>
          <p:nvPr>
            <p:ph type="title" hasCustomPrompt="1"/>
          </p:nvPr>
        </p:nvSpPr>
        <p:spPr>
          <a:xfrm>
            <a:off x="467751" y="2240842"/>
            <a:ext cx="8208498" cy="544124"/>
          </a:xfrm>
          <a:prstGeom prst="rect">
            <a:avLst/>
          </a:prstGeom>
        </p:spPr>
        <p:txBody>
          <a:bodyPr vert="horz" lIns="91440" tIns="45720" rIns="91440" bIns="45720" rtlCol="0" anchor="ctr">
            <a:normAutofit/>
          </a:bodyPr>
          <a:lstStyle>
            <a:lvl1pPr>
              <a:defRPr sz="4125"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course title</a:t>
            </a:r>
          </a:p>
        </p:txBody>
      </p:sp>
      <p:sp>
        <p:nvSpPr>
          <p:cNvPr id="7" name="Lecture Title">
            <a:extLst>
              <a:ext uri="{FF2B5EF4-FFF2-40B4-BE49-F238E27FC236}">
                <a16:creationId xmlns:a16="http://schemas.microsoft.com/office/drawing/2014/main" id="{DE1C7E4D-69CB-4F79-9436-E0466B26FBBF}"/>
              </a:ext>
            </a:extLst>
          </p:cNvPr>
          <p:cNvSpPr>
            <a:spLocks noGrp="1"/>
          </p:cNvSpPr>
          <p:nvPr>
            <p:ph type="body" sz="quarter" idx="10" hasCustomPrompt="1"/>
          </p:nvPr>
        </p:nvSpPr>
        <p:spPr>
          <a:xfrm>
            <a:off x="467749" y="2784966"/>
            <a:ext cx="8219053" cy="366706"/>
          </a:xfrm>
          <a:prstGeom prst="rect">
            <a:avLst/>
          </a:prstGeom>
        </p:spPr>
        <p:txBody>
          <a:bodyPr>
            <a:normAutofit/>
          </a:bodyPr>
          <a:lstStyle>
            <a:lvl1pPr marL="0" indent="0">
              <a:buNone/>
              <a:defRPr sz="22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add lecture title</a:t>
            </a:r>
          </a:p>
        </p:txBody>
      </p:sp>
    </p:spTree>
    <p:extLst>
      <p:ext uri="{BB962C8B-B14F-4D97-AF65-F5344CB8AC3E}">
        <p14:creationId xmlns:p14="http://schemas.microsoft.com/office/powerpoint/2010/main" val="29265281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4A0AA2-B636-401F-B58B-6DF5349EBC51}"/>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noProof="0" dirty="0"/>
              <a:t>Click to </a:t>
            </a:r>
            <a:r>
              <a:rPr lang="en-US" noProof="0"/>
              <a:t>add title</a:t>
            </a:r>
            <a:endParaRPr lang="en-US" noProof="0" dirty="0"/>
          </a:p>
        </p:txBody>
      </p:sp>
      <p:sp>
        <p:nvSpPr>
          <p:cNvPr id="11" name="Rectangle 10">
            <a:extLst>
              <a:ext uri="{FF2B5EF4-FFF2-40B4-BE49-F238E27FC236}">
                <a16:creationId xmlns:a16="http://schemas.microsoft.com/office/drawing/2014/main" id="{20414BC9-864B-4D63-BFF5-8A26BC6E5477}"/>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Bullets">
            <a:extLst>
              <a:ext uri="{FF2B5EF4-FFF2-40B4-BE49-F238E27FC236}">
                <a16:creationId xmlns:a16="http://schemas.microsoft.com/office/drawing/2014/main" id="{489A78E5-4DD4-4398-92E6-73293FB04D0D}"/>
              </a:ext>
            </a:extLst>
          </p:cNvPr>
          <p:cNvSpPr>
            <a:spLocks noGrp="1"/>
          </p:cNvSpPr>
          <p:nvPr userDrawn="1">
            <p:ph type="body" sz="quarter" idx="16" hasCustomPrompt="1"/>
          </p:nvPr>
        </p:nvSpPr>
        <p:spPr>
          <a:xfrm>
            <a:off x="533919" y="1390650"/>
            <a:ext cx="8085415" cy="3077573"/>
          </a:xfrm>
          <a:prstGeom prst="rect">
            <a:avLst/>
          </a:prstGeom>
        </p:spPr>
        <p:txBody>
          <a:bodyPr>
            <a:noAutofit/>
          </a:bodyPr>
          <a:lstStyle>
            <a:lvl1pPr marL="230188" indent="-230188">
              <a:spcBef>
                <a:spcPts val="750"/>
              </a:spcBef>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1500" indent="-228600">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a:p>
            <a:pPr lvl="2"/>
            <a:r>
              <a:rPr lang="en-US" noProof="0" dirty="0"/>
              <a:t>Third level</a:t>
            </a:r>
          </a:p>
        </p:txBody>
      </p:sp>
      <p:pic>
        <p:nvPicPr>
          <p:cNvPr id="8" name="WSE logo">
            <a:extLst>
              <a:ext uri="{FF2B5EF4-FFF2-40B4-BE49-F238E27FC236}">
                <a16:creationId xmlns:a16="http://schemas.microsoft.com/office/drawing/2014/main" id="{5F712F24-2ADD-4B4F-B20F-5AF8A0644F0E}"/>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
        <p:nvSpPr>
          <p:cNvPr id="7" name="Page Number">
            <a:extLst>
              <a:ext uri="{FF2B5EF4-FFF2-40B4-BE49-F238E27FC236}">
                <a16:creationId xmlns:a16="http://schemas.microsoft.com/office/drawing/2014/main" id="{A10FF969-5C1A-4F23-A07F-2B9FBF69C84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spTree>
    <p:extLst>
      <p:ext uri="{BB962C8B-B14F-4D97-AF65-F5344CB8AC3E}">
        <p14:creationId xmlns:p14="http://schemas.microsoft.com/office/powerpoint/2010/main" val="33257352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4 Items and Text - Simple">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95812EB8-9C15-3D45-A153-203E42E9854C}"/>
              </a:ext>
            </a:extLst>
          </p:cNvPr>
          <p:cNvSpPr>
            <a:spLocks noGrp="1"/>
          </p:cNvSpPr>
          <p:nvPr>
            <p:ph type="title" hasCustomPrompt="1"/>
          </p:nvPr>
        </p:nvSpPr>
        <p:spPr>
          <a:xfrm>
            <a:off x="530351" y="107119"/>
            <a:ext cx="8088983" cy="857542"/>
          </a:xfrm>
          <a:prstGeom prst="rect">
            <a:avLst/>
          </a:prstGeom>
        </p:spPr>
        <p:txBody>
          <a:bodyPr anchor="b"/>
          <a:lstStyle>
            <a:lvl1pPr>
              <a:defRPr sz="3000" b="1">
                <a:solidFill>
                  <a:schemeClr val="tx2"/>
                </a:solidFill>
              </a:defRPr>
            </a:lvl1pPr>
          </a:lstStyle>
          <a:p>
            <a:r>
              <a:rPr lang="en-US" dirty="0"/>
              <a:t>Click to add title</a:t>
            </a:r>
          </a:p>
        </p:txBody>
      </p:sp>
      <p:sp>
        <p:nvSpPr>
          <p:cNvPr id="15" name="Rectangle 14">
            <a:extLst>
              <a:ext uri="{FF2B5EF4-FFF2-40B4-BE49-F238E27FC236}">
                <a16:creationId xmlns:a16="http://schemas.microsoft.com/office/drawing/2014/main" id="{157C6571-A67F-444A-A354-24A6AEAAE84E}"/>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Item 1 Text">
            <a:extLst>
              <a:ext uri="{FF2B5EF4-FFF2-40B4-BE49-F238E27FC236}">
                <a16:creationId xmlns:a16="http://schemas.microsoft.com/office/drawing/2014/main" id="{5EF51092-4CA9-4A33-86C8-1C731C02A14F}"/>
              </a:ext>
            </a:extLst>
          </p:cNvPr>
          <p:cNvSpPr>
            <a:spLocks noGrp="1"/>
          </p:cNvSpPr>
          <p:nvPr>
            <p:ph type="body" sz="quarter" idx="22" hasCustomPrompt="1"/>
          </p:nvPr>
        </p:nvSpPr>
        <p:spPr>
          <a:xfrm>
            <a:off x="530352" y="1389888"/>
            <a:ext cx="8096622" cy="1523999"/>
          </a:xfrm>
          <a:prstGeom prst="rect">
            <a:avLst/>
          </a:prstGeom>
          <a:ln w="6350">
            <a:noFill/>
          </a:ln>
        </p:spPr>
        <p:txBody>
          <a:bodyPr>
            <a:noAutofit/>
          </a:bodyPr>
          <a:lstStyle>
            <a:lvl1pPr marL="231775" indent="-231775" algn="l">
              <a:buClr>
                <a:srgbClr val="69ACE5"/>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30188">
              <a:buClr>
                <a:schemeClr val="bg2"/>
              </a:buClr>
              <a:buFont typeface="Courier New" panose="02070309020205020404" pitchFamily="49" charset="0"/>
              <a:buChar char="o"/>
              <a:defRPr sz="1600"/>
            </a:lvl2pPr>
            <a:lvl3pPr marL="914400" indent="-228600">
              <a:buClr>
                <a:srgbClr val="69ACE5"/>
              </a:buClr>
              <a:defRPr sz="1600"/>
            </a:lvl3pPr>
          </a:lstStyle>
          <a:p>
            <a:pPr lvl="0"/>
            <a:r>
              <a:rPr lang="en-US" dirty="0"/>
              <a:t>Click to add bullets</a:t>
            </a:r>
          </a:p>
          <a:p>
            <a:pPr lvl="1"/>
            <a:r>
              <a:rPr lang="en-US" dirty="0"/>
              <a:t>Second level</a:t>
            </a:r>
          </a:p>
          <a:p>
            <a:pPr lvl="2"/>
            <a:r>
              <a:rPr lang="en-US" dirty="0"/>
              <a:t>Third level</a:t>
            </a:r>
          </a:p>
        </p:txBody>
      </p:sp>
      <p:sp>
        <p:nvSpPr>
          <p:cNvPr id="55" name="Item 2 Text">
            <a:extLst>
              <a:ext uri="{FF2B5EF4-FFF2-40B4-BE49-F238E27FC236}">
                <a16:creationId xmlns:a16="http://schemas.microsoft.com/office/drawing/2014/main" id="{D5E68B19-4B0E-4A5D-9C14-62AA3BD942BD}"/>
              </a:ext>
            </a:extLst>
          </p:cNvPr>
          <p:cNvSpPr>
            <a:spLocks noGrp="1"/>
          </p:cNvSpPr>
          <p:nvPr>
            <p:ph type="body" sz="quarter" idx="23" hasCustomPrompt="1"/>
          </p:nvPr>
        </p:nvSpPr>
        <p:spPr>
          <a:xfrm>
            <a:off x="530351" y="3058846"/>
            <a:ext cx="8088983" cy="1523999"/>
          </a:xfrm>
          <a:prstGeom prst="rect">
            <a:avLst/>
          </a:prstGeom>
          <a:ln w="6350">
            <a:noFill/>
          </a:ln>
        </p:spPr>
        <p:txBody>
          <a:bodyPr>
            <a:noAutofit/>
          </a:bodyPr>
          <a:lstStyle>
            <a:lvl1pPr marL="231775" indent="-231775" algn="l">
              <a:buClr>
                <a:srgbClr val="69ACE5"/>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marR="0" indent="-230188" algn="l" defTabSz="685800" rtl="0" eaLnBrk="1" fontAlgn="auto" latinLnBrk="0" hangingPunct="1">
              <a:lnSpc>
                <a:spcPct val="90000"/>
              </a:lnSpc>
              <a:spcBef>
                <a:spcPts val="375"/>
              </a:spcBef>
              <a:spcAft>
                <a:spcPts val="0"/>
              </a:spcAft>
              <a:buClr>
                <a:schemeClr val="bg2"/>
              </a:buClr>
              <a:buSzTx/>
              <a:buFont typeface="Courier New" panose="02070309020205020404" pitchFamily="49" charset="0"/>
              <a:buChar char="o"/>
              <a:tabLst/>
              <a:defRPr sz="1600"/>
            </a:lvl2pPr>
            <a:lvl3pPr marL="914400" indent="-228600">
              <a:buClr>
                <a:srgbClr val="69ACE5"/>
              </a:buClr>
              <a:buFont typeface="Arial" panose="020B0604020202020204" pitchFamily="34" charset="0"/>
              <a:buChar char="•"/>
              <a:defRPr sz="1600"/>
            </a:lvl3pPr>
          </a:lstStyle>
          <a:p>
            <a:pPr lvl="0"/>
            <a:r>
              <a:rPr lang="en-US" dirty="0"/>
              <a:t>Click to add bullets</a:t>
            </a:r>
          </a:p>
          <a:p>
            <a:pPr lvl="1"/>
            <a:r>
              <a:rPr lang="en-US" dirty="0"/>
              <a:t>Second level</a:t>
            </a:r>
          </a:p>
          <a:p>
            <a:pPr lvl="2"/>
            <a:r>
              <a:rPr lang="en-US" dirty="0"/>
              <a:t>Third level</a:t>
            </a:r>
          </a:p>
          <a:p>
            <a:pPr lvl="1"/>
            <a:endParaRPr lang="en-US" dirty="0"/>
          </a:p>
        </p:txBody>
      </p:sp>
      <p:sp>
        <p:nvSpPr>
          <p:cNvPr id="14" name="Page Number">
            <a:extLst>
              <a:ext uri="{FF2B5EF4-FFF2-40B4-BE49-F238E27FC236}">
                <a16:creationId xmlns:a16="http://schemas.microsoft.com/office/drawing/2014/main" id="{CF4BC876-D827-4E5E-A572-DF3D59B88245}"/>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pic>
        <p:nvPicPr>
          <p:cNvPr id="16" name="WSE logo">
            <a:extLst>
              <a:ext uri="{FF2B5EF4-FFF2-40B4-BE49-F238E27FC236}">
                <a16:creationId xmlns:a16="http://schemas.microsoft.com/office/drawing/2014/main" id="{9BB8FB21-BFAB-4131-ADE3-626699BE3E86}"/>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3164191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s and Image - Simple Small">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CB799A64-7BA6-4F73-8C2E-53459D5C88A8}"/>
              </a:ext>
            </a:extLst>
          </p:cNvPr>
          <p:cNvSpPr>
            <a:spLocks noGrp="1"/>
          </p:cNvSpPr>
          <p:nvPr>
            <p:ph type="title" hasCustomPrompt="1"/>
          </p:nvPr>
        </p:nvSpPr>
        <p:spPr>
          <a:xfrm>
            <a:off x="533920" y="107119"/>
            <a:ext cx="8152880" cy="857542"/>
          </a:xfrm>
          <a:prstGeom prst="rect">
            <a:avLst/>
          </a:prstGeom>
        </p:spPr>
        <p:txBody>
          <a:bodyPr anchor="b"/>
          <a:lstStyle>
            <a:lvl1pPr>
              <a:defRPr sz="3000" b="1">
                <a:solidFill>
                  <a:schemeClr val="tx2"/>
                </a:solidFill>
              </a:defRPr>
            </a:lvl1pPr>
          </a:lstStyle>
          <a:p>
            <a:r>
              <a:rPr lang="en-US" dirty="0"/>
              <a:t>Click to add title</a:t>
            </a:r>
          </a:p>
        </p:txBody>
      </p:sp>
      <p:sp>
        <p:nvSpPr>
          <p:cNvPr id="19" name="Rectangle 18">
            <a:extLst>
              <a:ext uri="{FF2B5EF4-FFF2-40B4-BE49-F238E27FC236}">
                <a16:creationId xmlns:a16="http://schemas.microsoft.com/office/drawing/2014/main" id="{2D21F650-C42B-4B41-8CC9-AD6289B54CE2}"/>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Bullets">
            <a:extLst>
              <a:ext uri="{FF2B5EF4-FFF2-40B4-BE49-F238E27FC236}">
                <a16:creationId xmlns:a16="http://schemas.microsoft.com/office/drawing/2014/main" id="{943C2D0A-A157-470D-A872-D9191D23B66F}"/>
              </a:ext>
            </a:extLst>
          </p:cNvPr>
          <p:cNvSpPr>
            <a:spLocks noGrp="1"/>
          </p:cNvSpPr>
          <p:nvPr>
            <p:ph type="body" sz="quarter" idx="16" hasCustomPrompt="1"/>
          </p:nvPr>
        </p:nvSpPr>
        <p:spPr>
          <a:xfrm>
            <a:off x="530352" y="1389888"/>
            <a:ext cx="3571875" cy="3134272"/>
          </a:xfrm>
          <a:prstGeom prst="rect">
            <a:avLst/>
          </a:prstGeom>
        </p:spPr>
        <p:txBody>
          <a:bodyPr>
            <a:noAutofit/>
          </a:bodyPr>
          <a:lstStyle>
            <a:lvl1pPr marL="258366" indent="-258366">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5" name="Picture">
            <a:extLst>
              <a:ext uri="{FF2B5EF4-FFF2-40B4-BE49-F238E27FC236}">
                <a16:creationId xmlns:a16="http://schemas.microsoft.com/office/drawing/2014/main" id="{62263A2E-EA98-4267-A448-A9F7B45DA8F0}"/>
              </a:ext>
            </a:extLst>
          </p:cNvPr>
          <p:cNvSpPr>
            <a:spLocks noGrp="1"/>
          </p:cNvSpPr>
          <p:nvPr>
            <p:ph type="pic" sz="quarter" idx="13"/>
          </p:nvPr>
        </p:nvSpPr>
        <p:spPr bwMode="auto">
          <a:xfrm>
            <a:off x="4572000" y="1389888"/>
            <a:ext cx="4114800" cy="3174968"/>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endParaRPr lang="en-US" dirty="0"/>
          </a:p>
        </p:txBody>
      </p:sp>
      <p:sp>
        <p:nvSpPr>
          <p:cNvPr id="14" name="Picture Citation">
            <a:extLst>
              <a:ext uri="{FF2B5EF4-FFF2-40B4-BE49-F238E27FC236}">
                <a16:creationId xmlns:a16="http://schemas.microsoft.com/office/drawing/2014/main" id="{370BA653-1209-4CAE-B920-460A0AC6A539}"/>
              </a:ext>
            </a:extLst>
          </p:cNvPr>
          <p:cNvSpPr>
            <a:spLocks noGrp="1"/>
          </p:cNvSpPr>
          <p:nvPr>
            <p:ph type="body" sz="quarter" idx="18" hasCustomPrompt="1"/>
          </p:nvPr>
        </p:nvSpPr>
        <p:spPr>
          <a:xfrm>
            <a:off x="7260004" y="4566886"/>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9B9A818F-3D06-4A28-8F25-13339F74D56D}"/>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3" name="WSE logo">
            <a:extLst>
              <a:ext uri="{FF2B5EF4-FFF2-40B4-BE49-F238E27FC236}">
                <a16:creationId xmlns:a16="http://schemas.microsoft.com/office/drawing/2014/main" id="{A4943CF0-0E2F-4708-84F8-44218E3CFBA4}"/>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7975620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Bullets and Image - Simple Small">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CB799A64-7BA6-4F73-8C2E-53459D5C88A8}"/>
              </a:ext>
            </a:extLst>
          </p:cNvPr>
          <p:cNvSpPr>
            <a:spLocks noGrp="1"/>
          </p:cNvSpPr>
          <p:nvPr>
            <p:ph type="title" hasCustomPrompt="1"/>
          </p:nvPr>
        </p:nvSpPr>
        <p:spPr>
          <a:xfrm>
            <a:off x="533920" y="107119"/>
            <a:ext cx="8152880" cy="857542"/>
          </a:xfrm>
          <a:prstGeom prst="rect">
            <a:avLst/>
          </a:prstGeom>
        </p:spPr>
        <p:txBody>
          <a:bodyPr anchor="b"/>
          <a:lstStyle>
            <a:lvl1pPr>
              <a:defRPr sz="3000" b="1" i="0">
                <a:solidFill>
                  <a:schemeClr val="tx2"/>
                </a:solidFill>
              </a:defRPr>
            </a:lvl1pPr>
          </a:lstStyle>
          <a:p>
            <a:r>
              <a:rPr lang="en-US" dirty="0"/>
              <a:t>Click to add title</a:t>
            </a:r>
          </a:p>
        </p:txBody>
      </p:sp>
      <p:sp>
        <p:nvSpPr>
          <p:cNvPr id="19" name="Rectangle 18">
            <a:extLst>
              <a:ext uri="{FF2B5EF4-FFF2-40B4-BE49-F238E27FC236}">
                <a16:creationId xmlns:a16="http://schemas.microsoft.com/office/drawing/2014/main" id="{2D21F650-C42B-4B41-8CC9-AD6289B54CE2}"/>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Picture">
            <a:extLst>
              <a:ext uri="{FF2B5EF4-FFF2-40B4-BE49-F238E27FC236}">
                <a16:creationId xmlns:a16="http://schemas.microsoft.com/office/drawing/2014/main" id="{4884B21B-478C-4C01-9996-0F72AC036144}"/>
              </a:ext>
            </a:extLst>
          </p:cNvPr>
          <p:cNvSpPr>
            <a:spLocks noGrp="1"/>
          </p:cNvSpPr>
          <p:nvPr>
            <p:ph type="pic" sz="quarter" idx="19"/>
          </p:nvPr>
        </p:nvSpPr>
        <p:spPr bwMode="auto">
          <a:xfrm>
            <a:off x="522711" y="1389888"/>
            <a:ext cx="3921623" cy="3174968"/>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endParaRPr lang="en-US" dirty="0"/>
          </a:p>
        </p:txBody>
      </p:sp>
      <p:sp>
        <p:nvSpPr>
          <p:cNvPr id="12" name="Picture Citation">
            <a:extLst>
              <a:ext uri="{FF2B5EF4-FFF2-40B4-BE49-F238E27FC236}">
                <a16:creationId xmlns:a16="http://schemas.microsoft.com/office/drawing/2014/main" id="{47FB68FD-CDA4-408D-A343-8A86DF16AEA4}"/>
              </a:ext>
            </a:extLst>
          </p:cNvPr>
          <p:cNvSpPr>
            <a:spLocks noGrp="1"/>
          </p:cNvSpPr>
          <p:nvPr>
            <p:ph type="body" sz="quarter" idx="20" hasCustomPrompt="1"/>
          </p:nvPr>
        </p:nvSpPr>
        <p:spPr>
          <a:xfrm>
            <a:off x="3017538" y="4585070"/>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5" name="Picture">
            <a:extLst>
              <a:ext uri="{FF2B5EF4-FFF2-40B4-BE49-F238E27FC236}">
                <a16:creationId xmlns:a16="http://schemas.microsoft.com/office/drawing/2014/main" id="{62263A2E-EA98-4267-A448-A9F7B45DA8F0}"/>
              </a:ext>
            </a:extLst>
          </p:cNvPr>
          <p:cNvSpPr>
            <a:spLocks noGrp="1"/>
          </p:cNvSpPr>
          <p:nvPr>
            <p:ph type="pic" sz="quarter" idx="13"/>
          </p:nvPr>
        </p:nvSpPr>
        <p:spPr bwMode="auto">
          <a:xfrm>
            <a:off x="4765176" y="1389888"/>
            <a:ext cx="3921623" cy="3174968"/>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endParaRPr lang="en-US" dirty="0"/>
          </a:p>
        </p:txBody>
      </p:sp>
      <p:sp>
        <p:nvSpPr>
          <p:cNvPr id="14" name="Picture Citation">
            <a:extLst>
              <a:ext uri="{FF2B5EF4-FFF2-40B4-BE49-F238E27FC236}">
                <a16:creationId xmlns:a16="http://schemas.microsoft.com/office/drawing/2014/main" id="{370BA653-1209-4CAE-B920-460A0AC6A539}"/>
              </a:ext>
            </a:extLst>
          </p:cNvPr>
          <p:cNvSpPr>
            <a:spLocks noGrp="1"/>
          </p:cNvSpPr>
          <p:nvPr>
            <p:ph type="body" sz="quarter" idx="18" hasCustomPrompt="1"/>
          </p:nvPr>
        </p:nvSpPr>
        <p:spPr>
          <a:xfrm>
            <a:off x="7260004" y="4566886"/>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9B9A818F-3D06-4A28-8F25-13339F74D56D}"/>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3" name="WSE logo">
            <a:extLst>
              <a:ext uri="{FF2B5EF4-FFF2-40B4-BE49-F238E27FC236}">
                <a16:creationId xmlns:a16="http://schemas.microsoft.com/office/drawing/2014/main" id="{A4943CF0-0E2F-4708-84F8-44218E3CFBA4}"/>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39609039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Bullets and Image - Simple Small">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E64E24-CAF0-4D23-BB2F-41C411BEFBE6}"/>
              </a:ext>
            </a:extLst>
          </p:cNvPr>
          <p:cNvSpPr>
            <a:spLocks noGrp="1"/>
          </p:cNvSpPr>
          <p:nvPr>
            <p:ph type="title" hasCustomPrompt="1"/>
          </p:nvPr>
        </p:nvSpPr>
        <p:spPr>
          <a:xfrm>
            <a:off x="530352" y="107118"/>
            <a:ext cx="8164088" cy="858505"/>
          </a:xfrm>
          <a:prstGeom prst="rect">
            <a:avLst/>
          </a:prstGeom>
        </p:spPr>
        <p:txBody>
          <a:bodyPr anchor="b"/>
          <a:lstStyle>
            <a:lvl1pPr>
              <a:defRPr sz="3000" b="1" i="0" u="none">
                <a:solidFill>
                  <a:srgbClr val="092C74"/>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a:t>Click to add title</a:t>
            </a:r>
            <a:endParaRPr kumimoji="0" lang="en-US" sz="3000" b="1" i="0" u="none" strike="noStrike" kern="1200" cap="none" spc="0" normalizeH="0" baseline="0" noProof="0" dirty="0">
              <a:ln>
                <a:noFill/>
              </a:ln>
              <a:solidFill>
                <a:srgbClr val="002D72"/>
              </a:solidFill>
              <a:effectLst/>
              <a:uLnTx/>
              <a:uFillTx/>
              <a:latin typeface="Tahoma"/>
              <a:ea typeface="+mn-ea"/>
              <a:cs typeface="+mn-cs"/>
            </a:endParaRPr>
          </a:p>
        </p:txBody>
      </p:sp>
      <p:sp>
        <p:nvSpPr>
          <p:cNvPr id="19" name="Rectangle 18">
            <a:extLst>
              <a:ext uri="{FF2B5EF4-FFF2-40B4-BE49-F238E27FC236}">
                <a16:creationId xmlns:a16="http://schemas.microsoft.com/office/drawing/2014/main" id="{2D21F650-C42B-4B41-8CC9-AD6289B54CE2}"/>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Bullets">
            <a:extLst>
              <a:ext uri="{FF2B5EF4-FFF2-40B4-BE49-F238E27FC236}">
                <a16:creationId xmlns:a16="http://schemas.microsoft.com/office/drawing/2014/main" id="{943C2D0A-A157-470D-A872-D9191D23B66F}"/>
              </a:ext>
            </a:extLst>
          </p:cNvPr>
          <p:cNvSpPr>
            <a:spLocks noGrp="1"/>
          </p:cNvSpPr>
          <p:nvPr>
            <p:ph type="body" sz="quarter" idx="16" hasCustomPrompt="1"/>
          </p:nvPr>
        </p:nvSpPr>
        <p:spPr>
          <a:xfrm>
            <a:off x="5114925" y="1272248"/>
            <a:ext cx="3571875" cy="3174967"/>
          </a:xfrm>
          <a:prstGeom prst="rect">
            <a:avLst/>
          </a:prstGeom>
        </p:spPr>
        <p:txBody>
          <a:bodyPr>
            <a:noAutofit/>
          </a:bodyPr>
          <a:lstStyle>
            <a:lvl1pPr marL="258366" indent="-258366">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bg2"/>
              </a:buClr>
              <a:buFont typeface="Courier New" panose="02070309020205020404" pitchFamily="49" charset="0"/>
              <a:buChar char="o"/>
              <a:defRPr sz="1600"/>
            </a:lvl2pPr>
            <a:lvl3pPr marL="914400" indent="-228600">
              <a:buClr>
                <a:schemeClr val="bg2"/>
              </a:buClr>
              <a:defRPr sz="1600"/>
            </a:lvl3pPr>
          </a:lstStyle>
          <a:p>
            <a:pPr lvl="0"/>
            <a:r>
              <a:rPr lang="en-US" dirty="0"/>
              <a:t>Click to add bullets</a:t>
            </a:r>
          </a:p>
          <a:p>
            <a:pPr lvl="1"/>
            <a:r>
              <a:rPr lang="en-US" dirty="0"/>
              <a:t>Second level</a:t>
            </a:r>
          </a:p>
          <a:p>
            <a:pPr lvl="2"/>
            <a:r>
              <a:rPr lang="en-US" dirty="0"/>
              <a:t>Third level</a:t>
            </a:r>
          </a:p>
        </p:txBody>
      </p:sp>
      <p:sp>
        <p:nvSpPr>
          <p:cNvPr id="5" name="Picture">
            <a:extLst>
              <a:ext uri="{FF2B5EF4-FFF2-40B4-BE49-F238E27FC236}">
                <a16:creationId xmlns:a16="http://schemas.microsoft.com/office/drawing/2014/main" id="{62263A2E-EA98-4267-A448-A9F7B45DA8F0}"/>
              </a:ext>
            </a:extLst>
          </p:cNvPr>
          <p:cNvSpPr>
            <a:spLocks noGrp="1"/>
          </p:cNvSpPr>
          <p:nvPr>
            <p:ph type="pic" sz="quarter" idx="13"/>
          </p:nvPr>
        </p:nvSpPr>
        <p:spPr bwMode="auto">
          <a:xfrm>
            <a:off x="457200" y="1272249"/>
            <a:ext cx="4114800" cy="3174968"/>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endParaRPr lang="en-US" dirty="0"/>
          </a:p>
        </p:txBody>
      </p:sp>
      <p:sp>
        <p:nvSpPr>
          <p:cNvPr id="14" name="Picture Citation">
            <a:extLst>
              <a:ext uri="{FF2B5EF4-FFF2-40B4-BE49-F238E27FC236}">
                <a16:creationId xmlns:a16="http://schemas.microsoft.com/office/drawing/2014/main" id="{370BA653-1209-4CAE-B920-460A0AC6A539}"/>
              </a:ext>
            </a:extLst>
          </p:cNvPr>
          <p:cNvSpPr>
            <a:spLocks noGrp="1"/>
          </p:cNvSpPr>
          <p:nvPr>
            <p:ph type="body" sz="quarter" idx="18" hasCustomPrompt="1"/>
          </p:nvPr>
        </p:nvSpPr>
        <p:spPr>
          <a:xfrm>
            <a:off x="7260004" y="4566886"/>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9B9A818F-3D06-4A28-8F25-13339F74D56D}"/>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pic>
        <p:nvPicPr>
          <p:cNvPr id="13" name="WSE logo">
            <a:extLst>
              <a:ext uri="{FF2B5EF4-FFF2-40B4-BE49-F238E27FC236}">
                <a16:creationId xmlns:a16="http://schemas.microsoft.com/office/drawing/2014/main" id="{A4943CF0-0E2F-4708-84F8-44218E3CFBA4}"/>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39523325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ig Image and Bullets">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B9D2BC59-BAA9-4F86-A1D2-5D980B71B6D0}"/>
              </a:ext>
            </a:extLst>
          </p:cNvPr>
          <p:cNvSpPr>
            <a:spLocks noGrp="1"/>
          </p:cNvSpPr>
          <p:nvPr>
            <p:ph type="title" hasCustomPrompt="1"/>
          </p:nvPr>
        </p:nvSpPr>
        <p:spPr>
          <a:xfrm>
            <a:off x="395289" y="328403"/>
            <a:ext cx="3131127" cy="1192682"/>
          </a:xfrm>
          <a:prstGeom prst="rect">
            <a:avLst/>
          </a:prstGeom>
        </p:spPr>
        <p:txBody>
          <a:bodyPr anchor="b"/>
          <a:lstStyle>
            <a:lvl1pPr>
              <a:defRPr sz="3000" b="1">
                <a:solidFill>
                  <a:schemeClr val="tx2"/>
                </a:solidFill>
              </a:defRPr>
            </a:lvl1pPr>
          </a:lstStyle>
          <a:p>
            <a:r>
              <a:rPr lang="en-US" dirty="0"/>
              <a:t>Click to add title</a:t>
            </a:r>
          </a:p>
        </p:txBody>
      </p:sp>
      <p:sp>
        <p:nvSpPr>
          <p:cNvPr id="7" name="Rectangle 6">
            <a:extLst>
              <a:ext uri="{FF2B5EF4-FFF2-40B4-BE49-F238E27FC236}">
                <a16:creationId xmlns:a16="http://schemas.microsoft.com/office/drawing/2014/main" id="{3BBBCBD4-734B-4675-AF6F-AADF5D7D00E9}"/>
              </a:ext>
              <a:ext uri="{C183D7F6-B498-43B3-948B-1728B52AA6E4}">
                <adec:decorative xmlns:adec="http://schemas.microsoft.com/office/drawing/2017/decorative" val="1"/>
              </a:ext>
            </a:extLst>
          </p:cNvPr>
          <p:cNvSpPr/>
          <p:nvPr/>
        </p:nvSpPr>
        <p:spPr>
          <a:xfrm>
            <a:off x="463176" y="1521085"/>
            <a:ext cx="778180" cy="103340"/>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Bullets">
            <a:extLst>
              <a:ext uri="{FF2B5EF4-FFF2-40B4-BE49-F238E27FC236}">
                <a16:creationId xmlns:a16="http://schemas.microsoft.com/office/drawing/2014/main" id="{193BA231-D4D9-4495-ABB3-778FD8DA042C}"/>
              </a:ext>
            </a:extLst>
          </p:cNvPr>
          <p:cNvSpPr>
            <a:spLocks noGrp="1"/>
          </p:cNvSpPr>
          <p:nvPr userDrawn="1">
            <p:ph type="body" sz="quarter" idx="16" hasCustomPrompt="1"/>
          </p:nvPr>
        </p:nvSpPr>
        <p:spPr>
          <a:xfrm>
            <a:off x="395289" y="1838548"/>
            <a:ext cx="3131127" cy="2668980"/>
          </a:xfrm>
          <a:prstGeom prst="rect">
            <a:avLst/>
          </a:prstGeom>
        </p:spPr>
        <p:txBody>
          <a:bodyPr>
            <a:noAutofit/>
          </a:bodyPr>
          <a:lstStyle>
            <a:lvl1pPr marL="228600" indent="-228600">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4675" indent="-231775">
              <a:buClr>
                <a:schemeClr val="bg2"/>
              </a:buClr>
              <a:buFont typeface="Courier New" panose="02070309020205020404" pitchFamily="49" charset="0"/>
              <a:buChar char="o"/>
              <a:defRPr sz="1600"/>
            </a:lvl2pPr>
            <a:lvl3pPr marL="914400" indent="-228600">
              <a:buClr>
                <a:schemeClr val="bg2"/>
              </a:buClr>
              <a:defRPr sz="1600"/>
            </a:lvl3pPr>
          </a:lstStyle>
          <a:p>
            <a:pPr lvl="0"/>
            <a:r>
              <a:rPr lang="en-US" dirty="0"/>
              <a:t>Click to add bullets</a:t>
            </a:r>
          </a:p>
          <a:p>
            <a:pPr lvl="1"/>
            <a:r>
              <a:rPr lang="en-US" dirty="0"/>
              <a:t>Second level</a:t>
            </a:r>
          </a:p>
          <a:p>
            <a:pPr lvl="2"/>
            <a:r>
              <a:rPr lang="en-US" dirty="0"/>
              <a:t>Third level</a:t>
            </a:r>
          </a:p>
        </p:txBody>
      </p:sp>
      <p:sp>
        <p:nvSpPr>
          <p:cNvPr id="5" name="Picture">
            <a:extLst>
              <a:ext uri="{FF2B5EF4-FFF2-40B4-BE49-F238E27FC236}">
                <a16:creationId xmlns:a16="http://schemas.microsoft.com/office/drawing/2014/main" id="{265A9C31-C8EA-436B-A2CE-0C7EF8C1A1CF}"/>
              </a:ext>
            </a:extLst>
          </p:cNvPr>
          <p:cNvSpPr>
            <a:spLocks noGrp="1"/>
          </p:cNvSpPr>
          <p:nvPr>
            <p:ph type="pic" sz="quarter" idx="10"/>
          </p:nvPr>
        </p:nvSpPr>
        <p:spPr>
          <a:xfrm>
            <a:off x="4069762" y="0"/>
            <a:ext cx="5074238" cy="5143500"/>
          </a:xfrm>
          <a:custGeom>
            <a:avLst/>
            <a:gdLst>
              <a:gd name="connsiteX0" fmla="*/ 0 w 5965370"/>
              <a:gd name="connsiteY0" fmla="*/ 0 h 6858000"/>
              <a:gd name="connsiteX1" fmla="*/ 5965370 w 5965370"/>
              <a:gd name="connsiteY1" fmla="*/ 0 h 6858000"/>
              <a:gd name="connsiteX2" fmla="*/ 5965370 w 5965370"/>
              <a:gd name="connsiteY2" fmla="*/ 6858000 h 6858000"/>
              <a:gd name="connsiteX3" fmla="*/ 0 w 59653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65370" h="6858000">
                <a:moveTo>
                  <a:pt x="0" y="0"/>
                </a:moveTo>
                <a:lnTo>
                  <a:pt x="5965370" y="0"/>
                </a:lnTo>
                <a:lnTo>
                  <a:pt x="5965370" y="685800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900"/>
            </a:lvl1pPr>
          </a:lstStyle>
          <a:p>
            <a:r>
              <a:rPr lang="en-US"/>
              <a:t>Click icon to add picture</a:t>
            </a:r>
            <a:endParaRPr lang="id-ID"/>
          </a:p>
        </p:txBody>
      </p:sp>
      <p:sp>
        <p:nvSpPr>
          <p:cNvPr id="16" name="Picture Citation">
            <a:extLst>
              <a:ext uri="{FF2B5EF4-FFF2-40B4-BE49-F238E27FC236}">
                <a16:creationId xmlns:a16="http://schemas.microsoft.com/office/drawing/2014/main" id="{EE8084E3-8476-4A31-8838-95D56C1C9991}"/>
              </a:ext>
            </a:extLst>
          </p:cNvPr>
          <p:cNvSpPr>
            <a:spLocks noGrp="1"/>
          </p:cNvSpPr>
          <p:nvPr>
            <p:ph type="body" sz="quarter" idx="18" hasCustomPrompt="1"/>
          </p:nvPr>
        </p:nvSpPr>
        <p:spPr>
          <a:xfrm>
            <a:off x="2577459" y="488400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4" name="Page Number">
            <a:extLst>
              <a:ext uri="{FF2B5EF4-FFF2-40B4-BE49-F238E27FC236}">
                <a16:creationId xmlns:a16="http://schemas.microsoft.com/office/drawing/2014/main" id="{111069FF-2DBD-453E-A62E-A87DF2CF2FB0}"/>
              </a:ext>
            </a:extLst>
          </p:cNvPr>
          <p:cNvSpPr txBox="1"/>
          <p:nvPr userDrawn="1"/>
        </p:nvSpPr>
        <p:spPr>
          <a:xfrm>
            <a:off x="-400049" y="4895931"/>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spTree>
    <p:extLst>
      <p:ext uri="{BB962C8B-B14F-4D97-AF65-F5344CB8AC3E}">
        <p14:creationId xmlns:p14="http://schemas.microsoft.com/office/powerpoint/2010/main" val="13482951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able or Image">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70285FB5-8EF0-4290-82AE-0E7D18F5E1B0}"/>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4" name="Rectangle 13">
            <a:extLst>
              <a:ext uri="{FF2B5EF4-FFF2-40B4-BE49-F238E27FC236}">
                <a16:creationId xmlns:a16="http://schemas.microsoft.com/office/drawing/2014/main" id="{D70550E0-BE9C-4243-B6E1-D36E23EBA7E7}"/>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Page Number">
            <a:extLst>
              <a:ext uri="{FF2B5EF4-FFF2-40B4-BE49-F238E27FC236}">
                <a16:creationId xmlns:a16="http://schemas.microsoft.com/office/drawing/2014/main" id="{A10FF969-5C1A-4F23-A07F-2B9FBF69C84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2" name="WSE logo">
            <a:extLst>
              <a:ext uri="{FF2B5EF4-FFF2-40B4-BE49-F238E27FC236}">
                <a16:creationId xmlns:a16="http://schemas.microsoft.com/office/drawing/2014/main" id="{3A47A697-B777-4F7D-815F-EDBEC2B3E857}"/>
              </a:ext>
              <a:ext uri="{C183D7F6-B498-43B3-948B-1728B52AA6E4}">
                <adec:decorative xmlns:adec="http://schemas.microsoft.com/office/drawing/2017/decorative" val="1"/>
              </a:ext>
            </a:extLst>
          </p:cNvPr>
          <p:cNvPicPr>
            <a:picLocks noChangeAspect="1"/>
          </p:cNvPicPr>
          <p:nvPr userDrawn="1"/>
        </p:nvPicPr>
        <p:blipFill rotWithShape="1">
          <a:blip>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48688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33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3.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theme" Target="../theme/theme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10" Type="http://schemas.openxmlformats.org/officeDocument/2006/relationships/theme" Target="../theme/theme5.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Corbel"/>
              <a:buNone/>
              <a:defRPr sz="2800">
                <a:solidFill>
                  <a:schemeClr val="dk1"/>
                </a:solidFill>
                <a:latin typeface="Corbel"/>
                <a:ea typeface="Corbel"/>
                <a:cs typeface="Corbel"/>
                <a:sym typeface="Corbe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Corbel"/>
              <a:buChar char="●"/>
              <a:defRPr sz="1800">
                <a:solidFill>
                  <a:schemeClr val="dk2"/>
                </a:solidFill>
                <a:latin typeface="Corbel"/>
                <a:ea typeface="Corbel"/>
                <a:cs typeface="Corbel"/>
                <a:sym typeface="Corbel"/>
              </a:defRPr>
            </a:lvl1pPr>
            <a:lvl2pPr marL="914400" lvl="1"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2pPr>
            <a:lvl3pPr marL="1371600" lvl="2"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3pPr>
            <a:lvl4pPr marL="1828800" lvl="3"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4pPr>
            <a:lvl5pPr marL="2286000" lvl="4"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5pPr>
            <a:lvl6pPr marL="2743200" lvl="5"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6pPr>
            <a:lvl7pPr marL="3200400" lvl="6"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7pPr>
            <a:lvl8pPr marL="3657600" lvl="7"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8pPr>
            <a:lvl9pPr marL="4114800" lvl="8"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76" r:id="rId3"/>
    <p:sldLayoutId id="2147483677" r:id="rId4"/>
    <p:sldLayoutId id="2147483678" r:id="rId5"/>
    <p:sldLayoutId id="2147483679" r:id="rId6"/>
    <p:sldLayoutId id="2147483655" r:id="rId7"/>
    <p:sldLayoutId id="2147483656" r:id="rId8"/>
    <p:sldLayoutId id="2147483680" r:id="rId9"/>
    <p:sldLayoutId id="2147483681" r:id="rId10"/>
    <p:sldLayoutId id="2147483683" r:id="rId11"/>
    <p:sldLayoutId id="2147483672" r:id="rId12"/>
    <p:sldLayoutId id="214748375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353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53" r:id="rId15"/>
    <p:sldLayoutId id="2147483755" r:id="rId16"/>
    <p:sldLayoutId id="2147483759"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88241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51767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57" r:id="rId30"/>
    <p:sldLayoutId id="2147483758" r:id="rId3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92485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3" Type="http://schemas.openxmlformats.org/officeDocument/2006/relationships/hyperlink" Target="https://huggingface.co/spaces/HuggingFaceH4/open_llm_leaderboard" TargetMode="External"/><Relationship Id="rId2" Type="http://schemas.microsoft.com/office/2018/10/relationships/comments" Target="../comments/modernComment_767_9116BEC4.xml"/><Relationship Id="rId1" Type="http://schemas.openxmlformats.org/officeDocument/2006/relationships/slideLayout" Target="../slideLayouts/slideLayout15.xml"/><Relationship Id="rId5" Type="http://schemas.openxmlformats.org/officeDocument/2006/relationships/hyperlink" Target="https://tatsu-lab.github.io/alpaca_eval/" TargetMode="External"/><Relationship Id="rId4" Type="http://schemas.openxmlformats.org/officeDocument/2006/relationships/hyperlink" Target="https://huggingface.co/spaces/lmsys/chatbot-arena-leaderboard"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7.xml.rels><?xml version="1.0" encoding="UTF-8" standalone="yes"?>
<Relationships xmlns="http://schemas.openxmlformats.org/package/2006/relationships"><Relationship Id="rId8" Type="http://schemas.openxmlformats.org/officeDocument/2006/relationships/hyperlink" Target="https://arxiv.org/abs/2203.14465" TargetMode="External"/><Relationship Id="rId3" Type="http://schemas.openxmlformats.org/officeDocument/2006/relationships/hyperlink" Target="https://arxiv.org/abs/2212.10560" TargetMode="External"/><Relationship Id="rId7" Type="http://schemas.openxmlformats.org/officeDocument/2006/relationships/hyperlink" Target="https://openreview.net/forum?id=NiEtU7blzN"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hyperlink" Target="https://arxiv.org/abs/2204.05862" TargetMode="External"/><Relationship Id="rId5" Type="http://schemas.openxmlformats.org/officeDocument/2006/relationships/hyperlink" Target="https://arxiv.org/pdf/2304.01196.pdf" TargetMode="External"/><Relationship Id="rId4" Type="http://schemas.openxmlformats.org/officeDocument/2006/relationships/hyperlink" Target="https://arxiv.org/abs/2212.09689"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3" Type="http://schemas.microsoft.com/office/2018/10/relationships/comments" Target="../comments/modernComment_124_7CD8B548.xm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3.xml.rels><?xml version="1.0" encoding="UTF-8" standalone="yes"?>
<Relationships xmlns="http://schemas.openxmlformats.org/package/2006/relationships"><Relationship Id="rId2" Type="http://schemas.openxmlformats.org/officeDocument/2006/relationships/hyperlink" Target="https://arxiv.org/abs/2106.01465" TargetMode="External"/><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2" Type="http://schemas.openxmlformats.org/officeDocument/2006/relationships/hyperlink" Target="https://arxiv.org/pdf/2205.12688.pdf" TargetMode="External"/><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2" Type="http://schemas.openxmlformats.org/officeDocument/2006/relationships/hyperlink" Target="https://arxiv.org/pdf/2302.07459.pdf" TargetMode="External"/><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2" Type="http://schemas.openxmlformats.org/officeDocument/2006/relationships/hyperlink" Target="https://arxiv.org/abs/2106.01465" TargetMode="External"/><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https://arxiv.org/pdf/2112.00861.pdf"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s://huggingface.co/datasets/bigscience/P3" TargetMode="External"/><Relationship Id="rId2" Type="http://schemas.openxmlformats.org/officeDocument/2006/relationships/hyperlink" Target="https://github.com/bigscience-workshop/promptsource"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microsoft.com/office/2018/10/relationships/comments" Target="../comments/modernComment_132_1A946DC3.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s://arxiv.org/abs/2104.08773"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hyperlink" Target="https://arxiv.org/abs/2210.11416" TargetMode="Externa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microsoft.com/office/2018/10/relationships/comments" Target="../comments/modernComment_8D5_493BFD71.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microsoft.com/office/2018/10/relationships/comments" Target="../comments/modernComment_8D7_96D63182.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hyperlink" Target="https://www.analyticsvidhya.com/blog/2021/02/introduction-to-reinforcement-learning-for-beginners/" TargetMode="Externa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microsoft.com/office/2018/10/relationships/comments" Target="../comments/modernComment_126_0.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https://www.amazon.com/Reinforcement-Learning-Introduction-Adaptive-Computation/dp/0262193981" TargetMode="External"/><Relationship Id="rId2" Type="http://schemas.openxmlformats.org/officeDocument/2006/relationships/hyperlink" Target="https://link.springer.com/article/10.1007/BF00992696" TargetMode="External"/><Relationship Id="rId1" Type="http://schemas.openxmlformats.org/officeDocument/2006/relationships/slideLayout" Target="../slideLayouts/slideLayout15.xml"/><Relationship Id="rId5" Type="http://schemas.openxmlformats.org/officeDocument/2006/relationships/hyperlink" Target="https://arxiv.org/abs/1707.06347" TargetMode="External"/><Relationship Id="rId4" Type="http://schemas.openxmlformats.org/officeDocument/2006/relationships/hyperlink" Target="https://arxiv.org/abs/1312.560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 Id="rId6" Type="http://schemas.openxmlformats.org/officeDocument/2006/relationships/image" Target="../media/image34.png"/><Relationship Id="rId4" Type="http://schemas.openxmlformats.org/officeDocument/2006/relationships/image" Target="../media/image310.png"/></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34.png"/><Relationship Id="rId4" Type="http://schemas.openxmlformats.org/officeDocument/2006/relationships/image" Target="../media/image310.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8"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 Id="rId6" Type="http://schemas.openxmlformats.org/officeDocument/2006/relationships/image" Target="../media/image380.png"/><Relationship Id="rId5" Type="http://schemas.openxmlformats.org/officeDocument/2006/relationships/image" Target="../media/image370.png"/><Relationship Id="rId10" Type="http://schemas.openxmlformats.org/officeDocument/2006/relationships/image" Target="../media/image41.png"/><Relationship Id="rId4" Type="http://schemas.openxmlformats.org/officeDocument/2006/relationships/image" Target="../media/image360.png"/><Relationship Id="rId9" Type="http://schemas.openxmlformats.org/officeDocument/2006/relationships/image" Target="../media/image40.png"/></Relationships>
</file>

<file path=ppt/slides/_rels/slide56.xml.rels><?xml version="1.0" encoding="UTF-8" standalone="yes"?>
<Relationships xmlns="http://schemas.openxmlformats.org/package/2006/relationships"><Relationship Id="rId8"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5.xml"/><Relationship Id="rId5" Type="http://schemas.openxmlformats.org/officeDocument/2006/relationships/image" Target="../media/image370.png"/><Relationship Id="rId4" Type="http://schemas.openxmlformats.org/officeDocument/2006/relationships/image" Target="../media/image360.png"/><Relationship Id="rId9" Type="http://schemas.openxmlformats.org/officeDocument/2006/relationships/image" Target="../media/image40.png"/></Relationships>
</file>

<file path=ppt/slides/_rels/slide57.xml.rels><?xml version="1.0" encoding="UTF-8" standalone="yes"?>
<Relationships xmlns="http://schemas.openxmlformats.org/package/2006/relationships"><Relationship Id="rId12"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15.xml"/><Relationship Id="rId11" Type="http://schemas.openxmlformats.org/officeDocument/2006/relationships/image" Target="../media/image46.png"/><Relationship Id="rId5" Type="http://schemas.openxmlformats.org/officeDocument/2006/relationships/image" Target="../media/image370.png"/><Relationship Id="rId10" Type="http://schemas.openxmlformats.org/officeDocument/2006/relationships/image" Target="../media/image45.png"/><Relationship Id="rId4" Type="http://schemas.openxmlformats.org/officeDocument/2006/relationships/image" Target="../media/image360.png"/><Relationship Id="rId9" Type="http://schemas.openxmlformats.org/officeDocument/2006/relationships/image" Target="../media/image41.png"/></Relationships>
</file>

<file path=ppt/slides/_rels/slide58.xml.rels><?xml version="1.0" encoding="UTF-8" standalone="yes"?>
<Relationships xmlns="http://schemas.openxmlformats.org/package/2006/relationships"><Relationship Id="rId1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5.png"/><Relationship Id="rId10" Type="http://schemas.openxmlformats.org/officeDocument/2006/relationships/image" Target="../media/image370.png"/><Relationship Id="rId9" Type="http://schemas.openxmlformats.org/officeDocument/2006/relationships/image" Target="../media/image360.png"/><Relationship Id="rId14" Type="http://schemas.openxmlformats.org/officeDocument/2006/relationships/image" Target="../media/image40.png"/></Relationships>
</file>

<file path=ppt/slides/_rels/slide59.xml.rels><?xml version="1.0" encoding="UTF-8" standalone="yes"?>
<Relationships xmlns="http://schemas.openxmlformats.org/package/2006/relationships"><Relationship Id="rId2" Type="http://schemas.openxmlformats.org/officeDocument/2006/relationships/hyperlink" Target="https://arxiv.org/abs/2009.01325"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1.png"/><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hyperlink" Target="https://huggingface.co/deep-rl-course/unit0/introduction" TargetMode="External"/><Relationship Id="rId7" Type="http://schemas.openxmlformats.org/officeDocument/2006/relationships/image" Target="../media/image56.png"/><Relationship Id="rId2" Type="http://schemas.openxmlformats.org/officeDocument/2006/relationships/hyperlink" Target="https://ep.jhu.edu/courses/705741-reinforcement-learning/" TargetMode="External"/><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63.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57.png"/><Relationship Id="rId1" Type="http://schemas.openxmlformats.org/officeDocument/2006/relationships/slideLayout" Target="../slideLayouts/slideLayout15.xml"/><Relationship Id="rId5" Type="http://schemas.openxmlformats.org/officeDocument/2006/relationships/image" Target="../media/image540.png"/><Relationship Id="rId4" Type="http://schemas.openxmlformats.org/officeDocument/2006/relationships/image" Target="../media/image530.png"/></Relationships>
</file>

<file path=ppt/slides/_rels/slide64.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550.png"/><Relationship Id="rId1" Type="http://schemas.openxmlformats.org/officeDocument/2006/relationships/slideLayout" Target="../slideLayouts/slideLayout15.xml"/><Relationship Id="rId4" Type="http://schemas.openxmlformats.org/officeDocument/2006/relationships/image" Target="../media/image570.png"/></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5.xml"/><Relationship Id="rId4" Type="http://schemas.openxmlformats.org/officeDocument/2006/relationships/image" Target="../media/image58.png"/></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5.xml"/><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png"/><Relationship Id="rId1" Type="http://schemas.openxmlformats.org/officeDocument/2006/relationships/slideLayout" Target="../slideLayouts/slideLayout15.xml"/><Relationship Id="rId5" Type="http://schemas.openxmlformats.org/officeDocument/2006/relationships/image" Target="../media/image58.png"/><Relationship Id="rId4" Type="http://schemas.openxmlformats.org/officeDocument/2006/relationships/image" Target="../media/image60.png"/></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microsoft.com/office/2018/10/relationships/comments" Target="../comments/modernComment_74D_A2567818.xml"/><Relationship Id="rId1" Type="http://schemas.openxmlformats.org/officeDocument/2006/relationships/slideLayout" Target="../slideLayouts/slideLayout15.xml"/><Relationship Id="rId4" Type="http://schemas.openxmlformats.org/officeDocument/2006/relationships/image" Target="../media/image63.png"/></Relationships>
</file>

<file path=ppt/slides/_rels/slide7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5.xml"/><Relationship Id="rId4" Type="http://schemas.openxmlformats.org/officeDocument/2006/relationships/image" Target="../media/image66.png"/></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hyperlink" Target="https://huggingface.co/docs/trl/main/en/best_of_n"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hyperlink" Target="https://spinningup.openai.com/en/latest/spinningup/rl_intro2.html" TargetMode="Externa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7.xml.rels><?xml version="1.0" encoding="UTF-8" standalone="yes"?>
<Relationships xmlns="http://schemas.openxmlformats.org/package/2006/relationships"><Relationship Id="rId2" Type="http://schemas.openxmlformats.org/officeDocument/2006/relationships/hyperlink" Target="https://iclr-blog-track.github.io/2022/03/25/ppo-implementation-details/" TargetMode="External"/><Relationship Id="rId1" Type="http://schemas.openxmlformats.org/officeDocument/2006/relationships/slideLayout" Target="../slideLayouts/slideLayout70.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0.xml"/><Relationship Id="rId1" Type="http://schemas.openxmlformats.org/officeDocument/2006/relationships/video" Target="NULL"/><Relationship Id="rId4" Type="http://schemas.openxmlformats.org/officeDocument/2006/relationships/hyperlink" Target="https://arxiv.org/pdf/1606.06565.pdf" TargetMode="Externa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0.xml"/><Relationship Id="rId1" Type="http://schemas.openxmlformats.org/officeDocument/2006/relationships/video" Target="https://www.youtube.com/embed/tlOIHko8ySg?feature=oembed" TargetMode="External"/><Relationship Id="rId4" Type="http://schemas.openxmlformats.org/officeDocument/2006/relationships/hyperlink" Target="https://openai.com/research/faulty-reward-function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hyperlink" Target="https://www.youtube.com/watch?v=hhiLw5Q_UFg" TargetMode="External"/><Relationship Id="rId1" Type="http://schemas.openxmlformats.org/officeDocument/2006/relationships/slideLayout" Target="../slideLayouts/slideLayout70.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rxiv.org/pdf/2210.10760.pdf" TargetMode="External"/><Relationship Id="rId1" Type="http://schemas.openxmlformats.org/officeDocument/2006/relationships/slideLayout" Target="../slideLayouts/slideLayout70.xml"/></Relationships>
</file>

<file path=ppt/slides/_rels/slide92.xml.rels><?xml version="1.0" encoding="UTF-8" standalone="yes"?>
<Relationships xmlns="http://schemas.openxmlformats.org/package/2006/relationships"><Relationship Id="rId2" Type="http://schemas.openxmlformats.org/officeDocument/2006/relationships/hyperlink" Target="https://www.youtube.com/watch?v=hhiLw5Q_UFg" TargetMode="External"/><Relationship Id="rId1" Type="http://schemas.openxmlformats.org/officeDocument/2006/relationships/slideLayout" Target="../slideLayouts/slideLayout70.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0.xml"/></Relationships>
</file>

<file path=ppt/slides/_rels/slide94.xml.rels><?xml version="1.0" encoding="UTF-8" standalone="yes"?>
<Relationships xmlns="http://schemas.openxmlformats.org/package/2006/relationships"><Relationship Id="rId3" Type="http://schemas.microsoft.com/office/2018/10/relationships/comments" Target="../comments/modernComment_777_7D38A7EA.xml"/><Relationship Id="rId2" Type="http://schemas.openxmlformats.org/officeDocument/2006/relationships/notesSlide" Target="../notesSlides/notesSlide21.xml"/><Relationship Id="rId1" Type="http://schemas.openxmlformats.org/officeDocument/2006/relationships/slideLayout" Target="../slideLayouts/slideLayout70.xml"/><Relationship Id="rId4" Type="http://schemas.openxmlformats.org/officeDocument/2006/relationships/hyperlink" Target="https://www.youtube.com/watch?v=hhiLw5Q_UFg"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6.xml.rels><?xml version="1.0" encoding="UTF-8" standalone="yes"?>
<Relationships xmlns="http://schemas.openxmlformats.org/package/2006/relationships"><Relationship Id="rId2" Type="http://schemas.microsoft.com/office/2018/10/relationships/comments" Target="../comments/modernComment_8D2_D332481A.xml"/><Relationship Id="rId1" Type="http://schemas.openxmlformats.org/officeDocument/2006/relationships/slideLayout" Target="../slideLayouts/slideLayout2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6.xml"/><Relationship Id="rId6" Type="http://schemas.openxmlformats.org/officeDocument/2006/relationships/image" Target="../media/image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B9A7-69AF-FDB2-97C4-3CECFD796B57}"/>
              </a:ext>
            </a:extLst>
          </p:cNvPr>
          <p:cNvSpPr>
            <a:spLocks noGrp="1"/>
          </p:cNvSpPr>
          <p:nvPr>
            <p:ph type="title"/>
          </p:nvPr>
        </p:nvSpPr>
        <p:spPr>
          <a:xfrm>
            <a:off x="467750" y="1716055"/>
            <a:ext cx="8556979" cy="544124"/>
          </a:xfrm>
        </p:spPr>
        <p:txBody>
          <a:bodyPr>
            <a:normAutofit fontScale="90000"/>
          </a:bodyPr>
          <a:lstStyle/>
          <a:p>
            <a:r>
              <a:rPr lang="en" sz="4400" dirty="0"/>
              <a:t>Aligning Self-Supervised Models with Human Intents</a:t>
            </a:r>
            <a:endParaRPr lang="en-US" dirty="0"/>
          </a:p>
        </p:txBody>
      </p:sp>
      <p:sp>
        <p:nvSpPr>
          <p:cNvPr id="3" name="Text Placeholder 2">
            <a:extLst>
              <a:ext uri="{FF2B5EF4-FFF2-40B4-BE49-F238E27FC236}">
                <a16:creationId xmlns:a16="http://schemas.microsoft.com/office/drawing/2014/main" id="{CE583A9C-81D0-55EB-DD2E-68AF01942D15}"/>
              </a:ext>
            </a:extLst>
          </p:cNvPr>
          <p:cNvSpPr>
            <a:spLocks noGrp="1"/>
          </p:cNvSpPr>
          <p:nvPr>
            <p:ph type="body" sz="quarter" idx="10"/>
          </p:nvPr>
        </p:nvSpPr>
        <p:spPr/>
        <p:txBody>
          <a:bodyPr>
            <a:normAutofit fontScale="92500" lnSpcReduction="10000"/>
          </a:bodyPr>
          <a:lstStyle/>
          <a:p>
            <a:r>
              <a:rPr lang="en-US" sz="2400"/>
              <a:t>CSCI 601-471/671 (NLP: Self-Supervised Models)</a:t>
            </a:r>
          </a:p>
          <a:p>
            <a:endParaRPr lang="en-US" sz="2400" dirty="0"/>
          </a:p>
        </p:txBody>
      </p:sp>
      <p:sp>
        <p:nvSpPr>
          <p:cNvPr id="4" name="TextBox 3">
            <a:extLst>
              <a:ext uri="{FF2B5EF4-FFF2-40B4-BE49-F238E27FC236}">
                <a16:creationId xmlns:a16="http://schemas.microsoft.com/office/drawing/2014/main" id="{9292EE4A-5362-D474-8238-D9A011A8EA0A}"/>
              </a:ext>
            </a:extLst>
          </p:cNvPr>
          <p:cNvSpPr txBox="1"/>
          <p:nvPr/>
        </p:nvSpPr>
        <p:spPr>
          <a:xfrm>
            <a:off x="2420471" y="4740840"/>
            <a:ext cx="4572000" cy="307777"/>
          </a:xfrm>
          <a:prstGeom prst="rect">
            <a:avLst/>
          </a:prstGeom>
          <a:noFill/>
        </p:spPr>
        <p:txBody>
          <a:bodyPr wrap="square">
            <a:spAutoFit/>
          </a:bodyPr>
          <a:lstStyle/>
          <a:p>
            <a:pPr algn="ctr"/>
            <a:r>
              <a:rPr lang="en-US" dirty="0">
                <a:solidFill>
                  <a:schemeClr val="bg1"/>
                </a:solidFill>
                <a:latin typeface="Consolas" panose="020B0609020204030204" pitchFamily="49" charset="0"/>
                <a:ea typeface="Tahoma" panose="020B0604030504040204" pitchFamily="34" charset="0"/>
                <a:cs typeface="Consolas" panose="020B0609020204030204" pitchFamily="49" charset="0"/>
              </a:rPr>
              <a:t>https://self-</a:t>
            </a:r>
            <a:r>
              <a:rPr lang="en-US" dirty="0" err="1">
                <a:solidFill>
                  <a:schemeClr val="bg1"/>
                </a:solidFill>
                <a:latin typeface="Consolas" panose="020B0609020204030204" pitchFamily="49" charset="0"/>
                <a:ea typeface="Tahoma" panose="020B0604030504040204" pitchFamily="34" charset="0"/>
                <a:cs typeface="Consolas" panose="020B0609020204030204" pitchFamily="49" charset="0"/>
              </a:rPr>
              <a:t>supervised.cs.jhu.edu</a:t>
            </a:r>
            <a:r>
              <a:rPr lang="en-US" dirty="0">
                <a:solidFill>
                  <a:schemeClr val="bg1"/>
                </a:solidFill>
                <a:latin typeface="Consolas" panose="020B0609020204030204" pitchFamily="49" charset="0"/>
                <a:ea typeface="Tahoma" panose="020B0604030504040204" pitchFamily="34" charset="0"/>
                <a:cs typeface="Consolas" panose="020B0609020204030204" pitchFamily="49" charset="0"/>
              </a:rPr>
              <a:t>/sp2024/</a:t>
            </a:r>
          </a:p>
        </p:txBody>
      </p:sp>
    </p:spTree>
    <p:extLst>
      <p:ext uri="{BB962C8B-B14F-4D97-AF65-F5344CB8AC3E}">
        <p14:creationId xmlns:p14="http://schemas.microsoft.com/office/powerpoint/2010/main" val="164697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C8D522-36F1-157C-97A4-C8D78EC3908B}"/>
              </a:ext>
            </a:extLst>
          </p:cNvPr>
          <p:cNvSpPr>
            <a:spLocks noGrp="1"/>
          </p:cNvSpPr>
          <p:nvPr>
            <p:ph type="body" sz="quarter" idx="16"/>
          </p:nvPr>
        </p:nvSpPr>
        <p:spPr/>
        <p:txBody>
          <a:bodyPr/>
          <a:lstStyle/>
          <a:p>
            <a:pPr algn="ctr"/>
            <a:r>
              <a:rPr lang="en-US" sz="5400" dirty="0"/>
              <a:t>What is Alignment and Why is it necessary?</a:t>
            </a:r>
          </a:p>
        </p:txBody>
      </p:sp>
      <p:sp>
        <p:nvSpPr>
          <p:cNvPr id="5" name="Text Placeholder 4">
            <a:extLst>
              <a:ext uri="{FF2B5EF4-FFF2-40B4-BE49-F238E27FC236}">
                <a16:creationId xmlns:a16="http://schemas.microsoft.com/office/drawing/2014/main" id="{D1C9FAD8-13BB-38E7-9F1D-2B90E9D5B7C6}"/>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401658835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46BFF0A7-4C3C-CF13-2C92-4285685DC054}"/>
              </a:ext>
            </a:extLst>
          </p:cNvPr>
          <p:cNvSpPr/>
          <p:nvPr/>
        </p:nvSpPr>
        <p:spPr>
          <a:xfrm>
            <a:off x="239885" y="2193300"/>
            <a:ext cx="8752774" cy="865698"/>
          </a:xfrm>
          <a:prstGeom prst="roundRect">
            <a:avLst>
              <a:gd name="adj" fmla="val 7559"/>
            </a:avLst>
          </a:prstGeom>
          <a:solidFill>
            <a:schemeClr val="bg1"/>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7" name="Text Placeholder 6">
            <a:extLst>
              <a:ext uri="{FF2B5EF4-FFF2-40B4-BE49-F238E27FC236}">
                <a16:creationId xmlns:a16="http://schemas.microsoft.com/office/drawing/2014/main" id="{A6280D27-A854-B9E6-8B3C-99C705182EB3}"/>
              </a:ext>
            </a:extLst>
          </p:cNvPr>
          <p:cNvSpPr>
            <a:spLocks noGrp="1"/>
          </p:cNvSpPr>
          <p:nvPr>
            <p:ph type="body" sz="quarter" idx="4294967295"/>
          </p:nvPr>
        </p:nvSpPr>
        <p:spPr>
          <a:xfrm>
            <a:off x="1057275" y="1390650"/>
            <a:ext cx="8086725" cy="3078163"/>
          </a:xfrm>
          <a:prstGeom prst="rect">
            <a:avLst/>
          </a:prstGeom>
        </p:spPr>
        <p:txBody>
          <a:bodyPr/>
          <a:lstStyle/>
          <a:p>
            <a:endParaRPr lang="en-US" dirty="0"/>
          </a:p>
          <a:p>
            <a:endParaRPr lang="en-US" dirty="0"/>
          </a:p>
        </p:txBody>
      </p:sp>
      <p:pic>
        <p:nvPicPr>
          <p:cNvPr id="8" name="object 4">
            <a:extLst>
              <a:ext uri="{FF2B5EF4-FFF2-40B4-BE49-F238E27FC236}">
                <a16:creationId xmlns:a16="http://schemas.microsoft.com/office/drawing/2014/main" id="{10D25879-5117-67D1-DE91-7DA19FF31FFE}"/>
              </a:ext>
            </a:extLst>
          </p:cNvPr>
          <p:cNvPicPr/>
          <p:nvPr/>
        </p:nvPicPr>
        <p:blipFill>
          <a:blip cstate="print"/>
          <a:stretch>
            <a:fillRect/>
          </a:stretch>
        </p:blipFill>
        <p:spPr>
          <a:xfrm>
            <a:off x="292266" y="3366316"/>
            <a:ext cx="8711544" cy="1699524"/>
          </a:xfrm>
          <a:prstGeom prst="rect">
            <a:avLst/>
          </a:prstGeom>
        </p:spPr>
      </p:pic>
      <p:sp>
        <p:nvSpPr>
          <p:cNvPr id="4" name="Text Placeholder 2">
            <a:extLst>
              <a:ext uri="{FF2B5EF4-FFF2-40B4-BE49-F238E27FC236}">
                <a16:creationId xmlns:a16="http://schemas.microsoft.com/office/drawing/2014/main" id="{0073CDA1-FA32-1369-BB1A-7C9DA17C8DD7}"/>
              </a:ext>
            </a:extLst>
          </p:cNvPr>
          <p:cNvSpPr txBox="1">
            <a:spLocks/>
          </p:cNvSpPr>
          <p:nvPr/>
        </p:nvSpPr>
        <p:spPr>
          <a:xfrm>
            <a:off x="432610" y="1207770"/>
            <a:ext cx="8085415" cy="3077573"/>
          </a:xfrm>
          <a:prstGeom prst="rect">
            <a:avLst/>
          </a:prstGeom>
        </p:spPr>
        <p:txBody>
          <a:bodyPr>
            <a:noAutofit/>
          </a:bodyPr>
          <a:lstStyle>
            <a:lvl1pPr marL="230188" indent="-230188" algn="l" defTabSz="685800" rtl="0" eaLnBrk="1" latinLnBrk="0" hangingPunct="1">
              <a:lnSpc>
                <a:spcPct val="90000"/>
              </a:lnSpc>
              <a:spcBef>
                <a:spcPts val="750"/>
              </a:spcBef>
              <a:buClr>
                <a:srgbClr val="092C74"/>
              </a:buClr>
              <a:buFont typeface="Wingdings" panose="05000000000000000000" pitchFamily="2" charset="2"/>
              <a:buChar char="§"/>
              <a:defRPr sz="16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1500" indent="-228600" algn="l" defTabSz="685800" rtl="0" eaLnBrk="1" latinLnBrk="0" hangingPunct="1">
              <a:lnSpc>
                <a:spcPct val="90000"/>
              </a:lnSpc>
              <a:spcBef>
                <a:spcPts val="375"/>
              </a:spcBef>
              <a:buClr>
                <a:srgbClr val="092C74"/>
              </a:buClr>
              <a:buFont typeface="Courier New" panose="02070309020205020404" pitchFamily="49" charset="0"/>
              <a:buChar char="o"/>
              <a:defRPr sz="1600" kern="1200">
                <a:solidFill>
                  <a:schemeClr val="tx1"/>
                </a:solidFill>
                <a:latin typeface="+mn-lt"/>
                <a:ea typeface="+mn-ea"/>
                <a:cs typeface="+mn-cs"/>
              </a:defRPr>
            </a:lvl2pPr>
            <a:lvl3pPr marL="914400" indent="-228600" algn="l" defTabSz="685800" rtl="0" eaLnBrk="1" latinLnBrk="0" hangingPunct="1">
              <a:lnSpc>
                <a:spcPct val="90000"/>
              </a:lnSpc>
              <a:spcBef>
                <a:spcPts val="375"/>
              </a:spcBef>
              <a:buClr>
                <a:srgbClr val="092C74"/>
              </a:buClr>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12" name="TextBox 11">
            <a:extLst>
              <a:ext uri="{FF2B5EF4-FFF2-40B4-BE49-F238E27FC236}">
                <a16:creationId xmlns:a16="http://schemas.microsoft.com/office/drawing/2014/main" id="{45630E82-8E94-844B-0022-AD8C62B030EF}"/>
              </a:ext>
            </a:extLst>
          </p:cNvPr>
          <p:cNvSpPr txBox="1"/>
          <p:nvPr/>
        </p:nvSpPr>
        <p:spPr>
          <a:xfrm>
            <a:off x="262187" y="2409933"/>
            <a:ext cx="2837849" cy="369332"/>
          </a:xfrm>
          <a:prstGeom prst="rect">
            <a:avLst/>
          </a:prstGeom>
          <a:noFill/>
        </p:spPr>
        <p:txBody>
          <a:bodyPr wrap="square">
            <a:spAutoFit/>
          </a:bodyPr>
          <a:lstStyle/>
          <a:p>
            <a:r>
              <a:rPr lang="en-US" sz="1800" dirty="0"/>
              <a:t>DPO objective</a:t>
            </a:r>
          </a:p>
        </p:txBody>
      </p:sp>
      <p:pic>
        <p:nvPicPr>
          <p:cNvPr id="16" name="object 4">
            <a:extLst>
              <a:ext uri="{FF2B5EF4-FFF2-40B4-BE49-F238E27FC236}">
                <a16:creationId xmlns:a16="http://schemas.microsoft.com/office/drawing/2014/main" id="{4FB69046-AD0C-C41D-ECCE-0DCD2E5B6701}"/>
              </a:ext>
            </a:extLst>
          </p:cNvPr>
          <p:cNvPicPr/>
          <p:nvPr/>
        </p:nvPicPr>
        <p:blipFill>
          <a:blip cstate="print"/>
          <a:stretch>
            <a:fillRect/>
          </a:stretch>
        </p:blipFill>
        <p:spPr>
          <a:xfrm>
            <a:off x="1929161" y="2367161"/>
            <a:ext cx="6974954" cy="525898"/>
          </a:xfrm>
          <a:prstGeom prst="rect">
            <a:avLst/>
          </a:prstGeom>
        </p:spPr>
      </p:pic>
      <p:sp>
        <p:nvSpPr>
          <p:cNvPr id="20" name="TextBox 19">
            <a:extLst>
              <a:ext uri="{FF2B5EF4-FFF2-40B4-BE49-F238E27FC236}">
                <a16:creationId xmlns:a16="http://schemas.microsoft.com/office/drawing/2014/main" id="{E7FD6D59-CEF0-2BE9-F932-AA2FA4028695}"/>
              </a:ext>
            </a:extLst>
          </p:cNvPr>
          <p:cNvSpPr txBox="1"/>
          <p:nvPr/>
        </p:nvSpPr>
        <p:spPr>
          <a:xfrm>
            <a:off x="4807176" y="3047847"/>
            <a:ext cx="3892423" cy="520247"/>
          </a:xfrm>
          <a:prstGeom prst="wedgeRoundRectCallout">
            <a:avLst>
              <a:gd name="adj1" fmla="val -15255"/>
              <a:gd name="adj2" fmla="val -63923"/>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348676" indent="-342900" algn="ctr">
              <a:spcBef>
                <a:spcPts val="52"/>
              </a:spcBef>
              <a:buAutoNum type="arabicParenBoth"/>
            </a:pPr>
            <a:r>
              <a:rPr lang="en-US" spc="-5" dirty="0">
                <a:latin typeface="Calibri"/>
                <a:cs typeface="Calibri"/>
              </a:rPr>
              <a:t>Maximizing reward of the preferred response </a:t>
            </a:r>
          </a:p>
          <a:p>
            <a:pPr marL="348676" indent="-342900" algn="ctr">
              <a:spcBef>
                <a:spcPts val="52"/>
              </a:spcBef>
              <a:buAutoNum type="arabicParenBoth"/>
            </a:pPr>
            <a:r>
              <a:rPr lang="en-US" spc="-5" dirty="0">
                <a:latin typeface="Calibri"/>
                <a:cs typeface="Calibri"/>
              </a:rPr>
              <a:t>Minimizing deviations from the base policy</a:t>
            </a:r>
            <a:endParaRPr lang="en-US" dirty="0">
              <a:latin typeface="Calibri"/>
              <a:cs typeface="Calibri"/>
            </a:endParaRPr>
          </a:p>
        </p:txBody>
      </p:sp>
      <p:pic>
        <p:nvPicPr>
          <p:cNvPr id="3" name="object 11">
            <a:extLst>
              <a:ext uri="{FF2B5EF4-FFF2-40B4-BE49-F238E27FC236}">
                <a16:creationId xmlns:a16="http://schemas.microsoft.com/office/drawing/2014/main" id="{E1333C94-5856-0147-5A00-4D12FAACA404}"/>
              </a:ext>
            </a:extLst>
          </p:cNvPr>
          <p:cNvPicPr/>
          <p:nvPr/>
        </p:nvPicPr>
        <p:blipFill>
          <a:blip cstate="print"/>
          <a:stretch>
            <a:fillRect/>
          </a:stretch>
        </p:blipFill>
        <p:spPr>
          <a:xfrm>
            <a:off x="460749" y="759667"/>
            <a:ext cx="8181516" cy="1004177"/>
          </a:xfrm>
          <a:prstGeom prst="rect">
            <a:avLst/>
          </a:prstGeom>
        </p:spPr>
      </p:pic>
      <p:grpSp>
        <p:nvGrpSpPr>
          <p:cNvPr id="23" name="Group 22">
            <a:extLst>
              <a:ext uri="{FF2B5EF4-FFF2-40B4-BE49-F238E27FC236}">
                <a16:creationId xmlns:a16="http://schemas.microsoft.com/office/drawing/2014/main" id="{96647D50-70C3-BD00-F37B-BAEAA435E47E}"/>
              </a:ext>
            </a:extLst>
          </p:cNvPr>
          <p:cNvGrpSpPr/>
          <p:nvPr/>
        </p:nvGrpSpPr>
        <p:grpSpPr>
          <a:xfrm>
            <a:off x="3168594" y="341708"/>
            <a:ext cx="5531005" cy="338554"/>
            <a:chOff x="2152187" y="231506"/>
            <a:chExt cx="5531005" cy="338554"/>
          </a:xfrm>
        </p:grpSpPr>
        <p:pic>
          <p:nvPicPr>
            <p:cNvPr id="6" name="object 5">
              <a:extLst>
                <a:ext uri="{FF2B5EF4-FFF2-40B4-BE49-F238E27FC236}">
                  <a16:creationId xmlns:a16="http://schemas.microsoft.com/office/drawing/2014/main" id="{9A897C5B-8813-C657-A2C4-B9412F58FF9F}"/>
                </a:ext>
              </a:extLst>
            </p:cNvPr>
            <p:cNvPicPr/>
            <p:nvPr/>
          </p:nvPicPr>
          <p:blipFill>
            <a:blip cstate="print"/>
            <a:stretch>
              <a:fillRect/>
            </a:stretch>
          </p:blipFill>
          <p:spPr>
            <a:xfrm>
              <a:off x="2993352" y="270471"/>
              <a:ext cx="1654686" cy="264408"/>
            </a:xfrm>
            <a:prstGeom prst="rect">
              <a:avLst/>
            </a:prstGeom>
          </p:spPr>
        </p:pic>
        <p:sp>
          <p:nvSpPr>
            <p:cNvPr id="19" name="TextBox 18">
              <a:extLst>
                <a:ext uri="{FF2B5EF4-FFF2-40B4-BE49-F238E27FC236}">
                  <a16:creationId xmlns:a16="http://schemas.microsoft.com/office/drawing/2014/main" id="{1277D193-7696-BA69-AFE5-F79FBF4D0E36}"/>
                </a:ext>
              </a:extLst>
            </p:cNvPr>
            <p:cNvSpPr txBox="1"/>
            <p:nvPr/>
          </p:nvSpPr>
          <p:spPr>
            <a:xfrm>
              <a:off x="2152187" y="231506"/>
              <a:ext cx="5531005" cy="338554"/>
            </a:xfrm>
            <a:prstGeom prst="rect">
              <a:avLst/>
            </a:prstGeom>
            <a:noFill/>
          </p:spPr>
          <p:txBody>
            <a:bodyPr wrap="square">
              <a:spAutoFit/>
            </a:bodyPr>
            <a:lstStyle/>
            <a:p>
              <a:r>
                <a:rPr lang="en-US" sz="1600" spc="5" dirty="0">
                  <a:latin typeface="Calibri"/>
                  <a:cs typeface="Calibri"/>
                </a:rPr>
                <a:t>Where 		                is</a:t>
              </a:r>
              <a:r>
                <a:rPr lang="en-US" sz="1600" spc="2" dirty="0">
                  <a:latin typeface="Calibri"/>
                  <a:cs typeface="Calibri"/>
                </a:rPr>
                <a:t> </a:t>
              </a:r>
              <a:r>
                <a:rPr lang="en-US" sz="1600" spc="5" dirty="0">
                  <a:latin typeface="Calibri"/>
                  <a:cs typeface="Calibri"/>
                </a:rPr>
                <a:t>the </a:t>
              </a:r>
              <a:r>
                <a:rPr lang="en-US" sz="1600" spc="-9" dirty="0">
                  <a:latin typeface="Calibri"/>
                  <a:cs typeface="Calibri"/>
                </a:rPr>
                <a:t>reward</a:t>
              </a:r>
              <a:r>
                <a:rPr lang="en-US" sz="1600" spc="5" dirty="0">
                  <a:latin typeface="Calibri"/>
                  <a:cs typeface="Calibri"/>
                </a:rPr>
                <a:t> implicitly </a:t>
              </a:r>
              <a:r>
                <a:rPr lang="en-US" sz="1600" spc="2" dirty="0">
                  <a:latin typeface="Calibri"/>
                  <a:cs typeface="Calibri"/>
                </a:rPr>
                <a:t>defined.</a:t>
              </a:r>
              <a:endParaRPr lang="en-US" dirty="0"/>
            </a:p>
          </p:txBody>
        </p:sp>
      </p:grpSp>
    </p:spTree>
    <p:extLst>
      <p:ext uri="{BB962C8B-B14F-4D97-AF65-F5344CB8AC3E}">
        <p14:creationId xmlns:p14="http://schemas.microsoft.com/office/powerpoint/2010/main" val="7492716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6513-F4F0-E0ED-2884-2176727FB2D5}"/>
              </a:ext>
            </a:extLst>
          </p:cNvPr>
          <p:cNvSpPr>
            <a:spLocks noGrp="1"/>
          </p:cNvSpPr>
          <p:nvPr>
            <p:ph type="title"/>
          </p:nvPr>
        </p:nvSpPr>
        <p:spPr/>
        <p:txBody>
          <a:bodyPr/>
          <a:lstStyle/>
          <a:p>
            <a:r>
              <a:rPr lang="en-US" dirty="0"/>
              <a:t>DPO Algorithm </a:t>
            </a:r>
          </a:p>
        </p:txBody>
      </p:sp>
      <p:sp>
        <p:nvSpPr>
          <p:cNvPr id="3" name="Text Placeholder 2">
            <a:extLst>
              <a:ext uri="{FF2B5EF4-FFF2-40B4-BE49-F238E27FC236}">
                <a16:creationId xmlns:a16="http://schemas.microsoft.com/office/drawing/2014/main" id="{DAA89A23-7D45-1EF4-9871-FB6F151E13FB}"/>
              </a:ext>
            </a:extLst>
          </p:cNvPr>
          <p:cNvSpPr>
            <a:spLocks noGrp="1"/>
          </p:cNvSpPr>
          <p:nvPr>
            <p:ph type="body" sz="quarter" idx="16"/>
          </p:nvPr>
        </p:nvSpPr>
        <p:spPr/>
        <p:txBody>
          <a:bodyPr/>
          <a:lstStyle/>
          <a:p>
            <a:r>
              <a:rPr lang="en-US" dirty="0"/>
              <a:t>Algorithm: </a:t>
            </a:r>
          </a:p>
          <a:p>
            <a:pPr marL="685800" lvl="1" indent="-342900">
              <a:buFont typeface="+mj-lt"/>
              <a:buAutoNum type="arabicPeriod"/>
            </a:pPr>
            <a:r>
              <a:rPr lang="en-US" dirty="0"/>
              <a:t>Sample completions for every prompt</a:t>
            </a:r>
          </a:p>
          <a:p>
            <a:pPr marL="685800" lvl="1" indent="-342900">
              <a:buFont typeface="+mj-lt"/>
              <a:buAutoNum type="arabicPeriod"/>
            </a:pPr>
            <a:r>
              <a:rPr lang="en-US" dirty="0"/>
              <a:t>Label with human preferences and construct dataset</a:t>
            </a:r>
          </a:p>
          <a:p>
            <a:pPr marL="685800" lvl="1" indent="-342900">
              <a:buFont typeface="+mj-lt"/>
              <a:buAutoNum type="arabicPeriod"/>
            </a:pPr>
            <a:r>
              <a:rPr lang="en-US" dirty="0"/>
              <a:t>Optimize the language model to minimize the DPO objective. </a:t>
            </a:r>
          </a:p>
          <a:p>
            <a:endParaRPr lang="en-US" dirty="0"/>
          </a:p>
          <a:p>
            <a:endParaRPr lang="en-US" dirty="0"/>
          </a:p>
          <a:p>
            <a:endParaRPr lang="en-US" dirty="0"/>
          </a:p>
          <a:p>
            <a:endParaRPr lang="en-US" dirty="0"/>
          </a:p>
          <a:p>
            <a:r>
              <a:rPr lang="en-US" dirty="0"/>
              <a:t>Note, in practice we can use a dataset of preferences publicly available (for example, responses in forums). </a:t>
            </a:r>
          </a:p>
        </p:txBody>
      </p:sp>
      <p:pic>
        <p:nvPicPr>
          <p:cNvPr id="4" name="object 4">
            <a:extLst>
              <a:ext uri="{FF2B5EF4-FFF2-40B4-BE49-F238E27FC236}">
                <a16:creationId xmlns:a16="http://schemas.microsoft.com/office/drawing/2014/main" id="{B67FDEEC-1AF8-E086-E836-943748D6014F}"/>
              </a:ext>
            </a:extLst>
          </p:cNvPr>
          <p:cNvPicPr/>
          <p:nvPr/>
        </p:nvPicPr>
        <p:blipFill rotWithShape="1">
          <a:blip cstate="print"/>
          <a:srcRect l="60648"/>
          <a:stretch/>
        </p:blipFill>
        <p:spPr>
          <a:xfrm>
            <a:off x="5715800" y="48110"/>
            <a:ext cx="3428200" cy="1699524"/>
          </a:xfrm>
          <a:prstGeom prst="rect">
            <a:avLst/>
          </a:prstGeom>
        </p:spPr>
      </p:pic>
      <p:pic>
        <p:nvPicPr>
          <p:cNvPr id="5" name="object 4">
            <a:extLst>
              <a:ext uri="{FF2B5EF4-FFF2-40B4-BE49-F238E27FC236}">
                <a16:creationId xmlns:a16="http://schemas.microsoft.com/office/drawing/2014/main" id="{D708C1CC-D178-B0AB-16F8-FED0FA078C7C}"/>
              </a:ext>
            </a:extLst>
          </p:cNvPr>
          <p:cNvPicPr/>
          <p:nvPr/>
        </p:nvPicPr>
        <p:blipFill>
          <a:blip cstate="print"/>
          <a:stretch>
            <a:fillRect/>
          </a:stretch>
        </p:blipFill>
        <p:spPr>
          <a:xfrm>
            <a:off x="1170880" y="2666487"/>
            <a:ext cx="7113919" cy="525898"/>
          </a:xfrm>
          <a:prstGeom prst="rect">
            <a:avLst/>
          </a:prstGeom>
        </p:spPr>
      </p:pic>
    </p:spTree>
    <p:extLst>
      <p:ext uri="{BB962C8B-B14F-4D97-AF65-F5344CB8AC3E}">
        <p14:creationId xmlns:p14="http://schemas.microsoft.com/office/powerpoint/2010/main" val="34832877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32D6-F983-DA11-5F3C-9ED0FA4AF937}"/>
              </a:ext>
            </a:extLst>
          </p:cNvPr>
          <p:cNvSpPr>
            <a:spLocks noGrp="1"/>
          </p:cNvSpPr>
          <p:nvPr>
            <p:ph type="title"/>
          </p:nvPr>
        </p:nvSpPr>
        <p:spPr/>
        <p:txBody>
          <a:bodyPr/>
          <a:lstStyle/>
          <a:p>
            <a:r>
              <a:rPr lang="en-US" dirty="0"/>
              <a:t>Scaling up DPO</a:t>
            </a:r>
          </a:p>
        </p:txBody>
      </p:sp>
      <p:sp>
        <p:nvSpPr>
          <p:cNvPr id="3" name="Text Placeholder 2">
            <a:extLst>
              <a:ext uri="{FF2B5EF4-FFF2-40B4-BE49-F238E27FC236}">
                <a16:creationId xmlns:a16="http://schemas.microsoft.com/office/drawing/2014/main" id="{799BCE21-3C11-FBAE-78C5-21B6BE8A5F46}"/>
              </a:ext>
            </a:extLst>
          </p:cNvPr>
          <p:cNvSpPr>
            <a:spLocks noGrp="1"/>
          </p:cNvSpPr>
          <p:nvPr>
            <p:ph type="body" sz="quarter" idx="16"/>
          </p:nvPr>
        </p:nvSpPr>
        <p:spPr/>
        <p:txBody>
          <a:bodyPr/>
          <a:lstStyle/>
          <a:p>
            <a:pPr marL="0" indent="0">
              <a:buNone/>
            </a:pPr>
            <a:endParaRPr lang="en-US" dirty="0"/>
          </a:p>
        </p:txBody>
      </p:sp>
      <p:pic>
        <p:nvPicPr>
          <p:cNvPr id="5" name="Picture 4" descr="A table with numbers and text&#10;&#10;Description automatically generated">
            <a:extLst>
              <a:ext uri="{FF2B5EF4-FFF2-40B4-BE49-F238E27FC236}">
                <a16:creationId xmlns:a16="http://schemas.microsoft.com/office/drawing/2014/main" id="{A1D96460-2566-2DAB-7A3A-4CF6D28B5909}"/>
              </a:ext>
            </a:extLst>
          </p:cNvPr>
          <p:cNvPicPr>
            <a:picLocks noChangeAspect="1"/>
          </p:cNvPicPr>
          <p:nvPr/>
        </p:nvPicPr>
        <p:blipFill rotWithShape="1">
          <a:blip/>
          <a:srcRect b="25325"/>
          <a:stretch/>
        </p:blipFill>
        <p:spPr>
          <a:xfrm>
            <a:off x="1044242" y="1118550"/>
            <a:ext cx="7055516" cy="3349673"/>
          </a:xfrm>
          <a:prstGeom prst="rect">
            <a:avLst/>
          </a:prstGeom>
        </p:spPr>
      </p:pic>
      <p:sp>
        <p:nvSpPr>
          <p:cNvPr id="7" name="TextBox 6">
            <a:extLst>
              <a:ext uri="{FF2B5EF4-FFF2-40B4-BE49-F238E27FC236}">
                <a16:creationId xmlns:a16="http://schemas.microsoft.com/office/drawing/2014/main" id="{B7C22B3D-B6FD-3E56-B51E-1C96379569CC}"/>
              </a:ext>
            </a:extLst>
          </p:cNvPr>
          <p:cNvSpPr txBox="1"/>
          <p:nvPr/>
        </p:nvSpPr>
        <p:spPr>
          <a:xfrm>
            <a:off x="1315720" y="4825542"/>
            <a:ext cx="6512560" cy="307777"/>
          </a:xfrm>
          <a:prstGeom prst="rect">
            <a:avLst/>
          </a:prstGeom>
          <a:noFill/>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Camels in a Changing Climate: Enhancing LM Adaptation with TÜLU 2, 2023</a:t>
            </a:r>
          </a:p>
        </p:txBody>
      </p:sp>
    </p:spTree>
    <p:extLst>
      <p:ext uri="{BB962C8B-B14F-4D97-AF65-F5344CB8AC3E}">
        <p14:creationId xmlns:p14="http://schemas.microsoft.com/office/powerpoint/2010/main" val="33710377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6513-F4F0-E0ED-2884-2176727FB2D5}"/>
              </a:ext>
            </a:extLst>
          </p:cNvPr>
          <p:cNvSpPr>
            <a:spLocks noGrp="1"/>
          </p:cNvSpPr>
          <p:nvPr>
            <p:ph type="title"/>
          </p:nvPr>
        </p:nvSpPr>
        <p:spPr/>
        <p:txBody>
          <a:bodyPr/>
          <a:lstStyle/>
          <a:p>
            <a:r>
              <a:rPr lang="en-US" dirty="0"/>
              <a:t>DPO Limitations </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AA89A23-7D45-1EF4-9871-FB6F151E13FB}"/>
                  </a:ext>
                </a:extLst>
              </p:cNvPr>
              <p:cNvSpPr>
                <a:spLocks noGrp="1"/>
              </p:cNvSpPr>
              <p:nvPr>
                <p:ph type="body" sz="quarter" idx="16"/>
              </p:nvPr>
            </p:nvSpPr>
            <p:spPr/>
            <p:txBody>
              <a:bodyPr/>
              <a:lstStyle/>
              <a:p>
                <a:r>
                  <a:rPr lang="en-US" dirty="0"/>
                  <a:t>You’re trying to optimize multiple things</a:t>
                </a:r>
                <a:br>
                  <a:rPr lang="en-US" dirty="0"/>
                </a:br>
                <a:r>
                  <a:rPr lang="en-US" dirty="0"/>
                  <a:t>which can potentially </a:t>
                </a:r>
                <a:r>
                  <a:rPr lang="en-US" dirty="0">
                    <a:solidFill>
                      <a:srgbClr val="C00000"/>
                    </a:solidFill>
                  </a:rPr>
                  <a:t>override</a:t>
                </a:r>
                <a:r>
                  <a:rPr lang="en-US" dirty="0"/>
                  <a:t> each other. </a:t>
                </a:r>
              </a:p>
              <a:p>
                <a:endParaRPr lang="en-US" dirty="0"/>
              </a:p>
              <a:p>
                <a:pPr marL="0" indent="0">
                  <a:buNone/>
                </a:pPr>
                <a:br>
                  <a:rPr lang="en-US" dirty="0"/>
                </a:br>
                <a:endParaRPr lang="en-US" dirty="0"/>
              </a:p>
              <a:p>
                <a:pPr lvl="1"/>
                <a:r>
                  <a:rPr lang="en-US" dirty="0"/>
                  <a:t>Obj 1: Increase the likelihood gap between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𝑤</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𝜃</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𝑙</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endParaRPr lang="en-US" dirty="0"/>
              </a:p>
              <a:p>
                <a:pPr lvl="1"/>
                <a:r>
                  <a:rPr lang="en-US" dirty="0"/>
                  <a:t>Obj 2: Maintain a low gap between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𝑤</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𝜋</m:t>
                        </m:r>
                      </m:e>
                      <m:sub>
                        <m:r>
                          <m:rPr>
                            <m:sty m:val="p"/>
                          </m:rPr>
                          <a:rPr lang="en-US" b="0" i="0" smtClean="0">
                            <a:latin typeface="Cambria Math" panose="02040503050406030204" pitchFamily="18" charset="0"/>
                          </a:rPr>
                          <m:t>ref</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𝑤</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endParaRPr lang="en-US" dirty="0"/>
              </a:p>
              <a:p>
                <a:pPr lvl="1"/>
                <a:r>
                  <a:rPr lang="en-US" dirty="0"/>
                  <a:t>…</a:t>
                </a:r>
              </a:p>
              <a:p>
                <a:r>
                  <a:rPr lang="en-US" dirty="0"/>
                  <a:t>We will look into these in HW7! </a:t>
                </a:r>
              </a:p>
              <a:p>
                <a:r>
                  <a:rPr lang="en-US" dirty="0"/>
                  <a:t>In practice, when using DPO practitioners constantly monitor these to be sure that they’re not overriding each other. </a:t>
                </a:r>
              </a:p>
              <a:p>
                <a:endParaRPr lang="en-US" dirty="0"/>
              </a:p>
              <a:p>
                <a:endParaRPr lang="en-US" dirty="0"/>
              </a:p>
              <a:p>
                <a:pPr marL="0" indent="0">
                  <a:buNone/>
                </a:pPr>
                <a:endParaRPr lang="en-US" dirty="0"/>
              </a:p>
            </p:txBody>
          </p:sp>
        </mc:Choice>
        <mc:Fallback xmlns="">
          <p:sp>
            <p:nvSpPr>
              <p:cNvPr id="3" name="Text Placeholder 2">
                <a:extLst>
                  <a:ext uri="{FF2B5EF4-FFF2-40B4-BE49-F238E27FC236}">
                    <a16:creationId xmlns:a16="http://schemas.microsoft.com/office/drawing/2014/main" id="{DAA89A23-7D45-1EF4-9871-FB6F151E13FB}"/>
                  </a:ext>
                </a:extLst>
              </p:cNvPr>
              <p:cNvSpPr>
                <a:spLocks noGrp="1" noRot="1" noChangeAspect="1" noMove="1" noResize="1" noEditPoints="1" noAdjustHandles="1" noChangeArrowheads="1" noChangeShapeType="1" noTextEdit="1"/>
              </p:cNvSpPr>
              <p:nvPr>
                <p:ph type="body" sz="quarter" idx="16"/>
              </p:nvPr>
            </p:nvSpPr>
            <p:spPr>
              <a:blipFill>
                <a:blip r:embed="rId2"/>
                <a:stretch>
                  <a:fillRect l="-471" t="-1235" b="-2058"/>
                </a:stretch>
              </a:blipFill>
            </p:spPr>
            <p:txBody>
              <a:bodyPr/>
              <a:lstStyle/>
              <a:p>
                <a:r>
                  <a:rPr lang="en-US">
                    <a:noFill/>
                  </a:rPr>
                  <a:t> </a:t>
                </a:r>
              </a:p>
            </p:txBody>
          </p:sp>
        </mc:Fallback>
      </mc:AlternateContent>
      <p:pic>
        <p:nvPicPr>
          <p:cNvPr id="4" name="object 4">
            <a:extLst>
              <a:ext uri="{FF2B5EF4-FFF2-40B4-BE49-F238E27FC236}">
                <a16:creationId xmlns:a16="http://schemas.microsoft.com/office/drawing/2014/main" id="{B67FDEEC-1AF8-E086-E836-943748D6014F}"/>
              </a:ext>
            </a:extLst>
          </p:cNvPr>
          <p:cNvPicPr/>
          <p:nvPr/>
        </p:nvPicPr>
        <p:blipFill rotWithShape="1">
          <a:blip cstate="print"/>
          <a:srcRect l="60648"/>
          <a:stretch/>
        </p:blipFill>
        <p:spPr>
          <a:xfrm>
            <a:off x="5715800" y="48110"/>
            <a:ext cx="3428200" cy="1699524"/>
          </a:xfrm>
          <a:prstGeom prst="rect">
            <a:avLst/>
          </a:prstGeom>
        </p:spPr>
      </p:pic>
      <p:pic>
        <p:nvPicPr>
          <p:cNvPr id="5" name="object 4">
            <a:extLst>
              <a:ext uri="{FF2B5EF4-FFF2-40B4-BE49-F238E27FC236}">
                <a16:creationId xmlns:a16="http://schemas.microsoft.com/office/drawing/2014/main" id="{D708C1CC-D178-B0AB-16F8-FED0FA078C7C}"/>
              </a:ext>
            </a:extLst>
          </p:cNvPr>
          <p:cNvPicPr/>
          <p:nvPr/>
        </p:nvPicPr>
        <p:blipFill>
          <a:blip cstate="print"/>
          <a:stretch>
            <a:fillRect/>
          </a:stretch>
        </p:blipFill>
        <p:spPr>
          <a:xfrm>
            <a:off x="1170880" y="1945127"/>
            <a:ext cx="7113919" cy="525898"/>
          </a:xfrm>
          <a:prstGeom prst="rect">
            <a:avLst/>
          </a:prstGeom>
        </p:spPr>
      </p:pic>
    </p:spTree>
    <p:extLst>
      <p:ext uri="{BB962C8B-B14F-4D97-AF65-F5344CB8AC3E}">
        <p14:creationId xmlns:p14="http://schemas.microsoft.com/office/powerpoint/2010/main" val="34412175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65" rIns="0" bIns="0" rtlCol="0">
            <a:spAutoFit/>
          </a:bodyPr>
          <a:lstStyle/>
          <a:p>
            <a:pPr marL="5776">
              <a:lnSpc>
                <a:spcPct val="100000"/>
              </a:lnSpc>
              <a:spcBef>
                <a:spcPts val="48"/>
              </a:spcBef>
            </a:pPr>
            <a:r>
              <a:rPr sz="3297" dirty="0">
                <a:latin typeface="Calibri"/>
                <a:cs typeface="Calibri"/>
              </a:rPr>
              <a:t>Su</a:t>
            </a:r>
            <a:r>
              <a:rPr sz="3297" spc="-2" dirty="0">
                <a:latin typeface="Calibri"/>
                <a:cs typeface="Calibri"/>
              </a:rPr>
              <a:t>mm</a:t>
            </a:r>
            <a:r>
              <a:rPr sz="3297" dirty="0">
                <a:latin typeface="Calibri"/>
                <a:cs typeface="Calibri"/>
              </a:rPr>
              <a:t>a</a:t>
            </a:r>
            <a:r>
              <a:rPr sz="3297" spc="14" dirty="0">
                <a:latin typeface="Calibri"/>
                <a:cs typeface="Calibri"/>
              </a:rPr>
              <a:t>r</a:t>
            </a:r>
            <a:r>
              <a:rPr sz="3297" dirty="0">
                <a:latin typeface="Calibri"/>
                <a:cs typeface="Calibri"/>
              </a:rPr>
              <a:t>y</a:t>
            </a:r>
            <a:endParaRPr sz="3297">
              <a:latin typeface="Calibri"/>
              <a:cs typeface="Calibri"/>
            </a:endParaRPr>
          </a:p>
        </p:txBody>
      </p:sp>
      <p:sp>
        <p:nvSpPr>
          <p:cNvPr id="5" name="Text Placeholder 4">
            <a:extLst>
              <a:ext uri="{FF2B5EF4-FFF2-40B4-BE49-F238E27FC236}">
                <a16:creationId xmlns:a16="http://schemas.microsoft.com/office/drawing/2014/main" id="{61E579F5-8A64-41C5-410B-A24FA3E50DDD}"/>
              </a:ext>
            </a:extLst>
          </p:cNvPr>
          <p:cNvSpPr>
            <a:spLocks noGrp="1"/>
          </p:cNvSpPr>
          <p:nvPr>
            <p:ph type="body" sz="quarter" idx="16"/>
          </p:nvPr>
        </p:nvSpPr>
        <p:spPr/>
        <p:txBody>
          <a:bodyPr/>
          <a:lstStyle/>
          <a:p>
            <a:r>
              <a:rPr lang="en-US" dirty="0"/>
              <a:t>We may not need the “reinforcement learning” part of RLHF after all. </a:t>
            </a:r>
          </a:p>
          <a:p>
            <a:endParaRPr lang="en-US" dirty="0"/>
          </a:p>
          <a:p>
            <a:r>
              <a:rPr lang="en-US" dirty="0"/>
              <a:t>A simplified algorithm: DPO. </a:t>
            </a:r>
          </a:p>
          <a:p>
            <a:pPr lvl="1"/>
            <a:r>
              <a:rPr lang="en-US" dirty="0"/>
              <a:t>For each input, it needs two outputs (a good one and an undesirable one). </a:t>
            </a:r>
          </a:p>
          <a:p>
            <a:endParaRPr lang="en-US" dirty="0"/>
          </a:p>
          <a:p>
            <a:r>
              <a:rPr lang="en-US" dirty="0"/>
              <a:t>Though RLHF may not be all that there is to alignment. </a:t>
            </a:r>
          </a:p>
          <a:p>
            <a:endParaRPr lang="en-US" dirty="0"/>
          </a:p>
          <a:p>
            <a:endParaRPr lang="en-US" dirty="0"/>
          </a:p>
        </p:txBody>
      </p:sp>
      <p:sp>
        <p:nvSpPr>
          <p:cNvPr id="4" name="object 4"/>
          <p:cNvSpPr txBox="1">
            <a:spLocks noGrp="1"/>
          </p:cNvSpPr>
          <p:nvPr>
            <p:ph type="sldNum" sz="quarter" idx="4294967295"/>
          </p:nvPr>
        </p:nvSpPr>
        <p:spPr>
          <a:xfrm>
            <a:off x="8812213" y="10642600"/>
            <a:ext cx="331787" cy="276225"/>
          </a:xfrm>
          <a:prstGeom prst="rect">
            <a:avLst/>
          </a:prstGeom>
        </p:spPr>
        <p:txBody>
          <a:bodyPr vert="horz" wrap="square" lIns="0" tIns="0" rIns="0" bIns="0" rtlCol="0">
            <a:spAutoFit/>
          </a:bodyPr>
          <a:lstStyle>
            <a:defPPr>
              <a:defRPr lang="en-US"/>
            </a:defPPr>
            <a:lvl1pPr marL="0" algn="l" defTabSz="914400" rtl="0" eaLnBrk="1" latinLnBrk="0" hangingPunct="1">
              <a:defRPr sz="195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975"/>
              </a:lnSpc>
            </a:pPr>
            <a:fld id="{81D60167-4931-47E6-BA6A-407CBD079E47}" type="slidenum">
              <a:rPr lang="en-US" spc="10" smtClean="0"/>
              <a:pPr marL="38100">
                <a:lnSpc>
                  <a:spcPts val="1975"/>
                </a:lnSpc>
              </a:pPr>
              <a:t>104</a:t>
            </a:fld>
            <a:endParaRPr spc="5" dirty="0"/>
          </a:p>
        </p:txBody>
      </p:sp>
    </p:spTree>
    <p:extLst>
      <p:ext uri="{BB962C8B-B14F-4D97-AF65-F5344CB8AC3E}">
        <p14:creationId xmlns:p14="http://schemas.microsoft.com/office/powerpoint/2010/main" val="7313602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679C3-6694-E211-D2C4-03FE05734AC0}"/>
              </a:ext>
            </a:extLst>
          </p:cNvPr>
          <p:cNvSpPr>
            <a:spLocks noGrp="1"/>
          </p:cNvSpPr>
          <p:nvPr>
            <p:ph type="title"/>
          </p:nvPr>
        </p:nvSpPr>
        <p:spPr/>
        <p:txBody>
          <a:bodyPr>
            <a:normAutofit fontScale="90000"/>
          </a:bodyPr>
          <a:lstStyle/>
          <a:p>
            <a:r>
              <a:rPr lang="en-US" dirty="0"/>
              <a:t>Notable Instruction-Tuned/RLHF-ed Models </a:t>
            </a:r>
          </a:p>
        </p:txBody>
      </p:sp>
      <p:sp>
        <p:nvSpPr>
          <p:cNvPr id="3" name="Content Placeholder 2">
            <a:extLst>
              <a:ext uri="{FF2B5EF4-FFF2-40B4-BE49-F238E27FC236}">
                <a16:creationId xmlns:a16="http://schemas.microsoft.com/office/drawing/2014/main" id="{8F1C62E8-01FB-871A-672F-7B6787BC9E6B}"/>
              </a:ext>
            </a:extLst>
          </p:cNvPr>
          <p:cNvSpPr>
            <a:spLocks noGrp="1"/>
          </p:cNvSpPr>
          <p:nvPr>
            <p:ph type="body" sz="quarter" idx="16"/>
          </p:nvPr>
        </p:nvSpPr>
        <p:spPr>
          <a:xfrm>
            <a:off x="533919" y="4368290"/>
            <a:ext cx="8085415" cy="695325"/>
          </a:xfrm>
        </p:spPr>
        <p:txBody>
          <a:bodyPr>
            <a:normAutofit/>
          </a:bodyPr>
          <a:lstStyle/>
          <a:p>
            <a:pPr marL="0" indent="0" algn="ctr">
              <a:lnSpc>
                <a:spcPct val="120000"/>
              </a:lnSpc>
              <a:spcBef>
                <a:spcPts val="0"/>
              </a:spcBef>
              <a:buNone/>
            </a:pPr>
            <a:r>
              <a:rPr lang="en-US" sz="1100" dirty="0">
                <a:hlinkClick r:id="rId3"/>
              </a:rPr>
              <a:t>https://huggingface.co/spaces/HuggingFaceH4/open_llm_leaderboard</a:t>
            </a:r>
            <a:r>
              <a:rPr lang="en-US" sz="1100" dirty="0"/>
              <a:t> </a:t>
            </a:r>
            <a:endParaRPr lang="en-US" sz="1100" dirty="0">
              <a:hlinkClick r:id="rId4"/>
            </a:endParaRPr>
          </a:p>
          <a:p>
            <a:pPr marL="0" indent="0" algn="ctr">
              <a:lnSpc>
                <a:spcPct val="120000"/>
              </a:lnSpc>
              <a:spcBef>
                <a:spcPts val="0"/>
              </a:spcBef>
              <a:buNone/>
            </a:pPr>
            <a:r>
              <a:rPr lang="en-US" sz="1100" dirty="0">
                <a:hlinkClick r:id="rId4"/>
              </a:rPr>
              <a:t>https://huggingface.co/spaces/lmsys/chatbot-arena-leaderboard</a:t>
            </a:r>
            <a:r>
              <a:rPr lang="en-US" sz="1100" dirty="0"/>
              <a:t> </a:t>
            </a:r>
          </a:p>
          <a:p>
            <a:pPr marL="0" indent="0" algn="ctr">
              <a:lnSpc>
                <a:spcPct val="120000"/>
              </a:lnSpc>
              <a:spcBef>
                <a:spcPts val="0"/>
              </a:spcBef>
              <a:buNone/>
            </a:pPr>
            <a:r>
              <a:rPr lang="en-US" sz="1100" dirty="0">
                <a:hlinkClick r:id="rId5"/>
              </a:rPr>
              <a:t>https://tatsu-lab.github.io/alpaca_eval/</a:t>
            </a:r>
            <a:r>
              <a:rPr lang="en-US" sz="1100" dirty="0"/>
              <a:t> </a:t>
            </a:r>
          </a:p>
        </p:txBody>
      </p:sp>
      <p:pic>
        <p:nvPicPr>
          <p:cNvPr id="5" name="Picture 4" descr="A screenshot of a computer&#10;&#10;Description automatically generated">
            <a:extLst>
              <a:ext uri="{FF2B5EF4-FFF2-40B4-BE49-F238E27FC236}">
                <a16:creationId xmlns:a16="http://schemas.microsoft.com/office/drawing/2014/main" id="{6F1B5DCE-5206-C0C1-C4B8-F4244F2A5024}"/>
              </a:ext>
            </a:extLst>
          </p:cNvPr>
          <p:cNvPicPr>
            <a:picLocks noChangeAspect="1"/>
          </p:cNvPicPr>
          <p:nvPr/>
        </p:nvPicPr>
        <p:blipFill>
          <a:blip/>
          <a:stretch>
            <a:fillRect/>
          </a:stretch>
        </p:blipFill>
        <p:spPr>
          <a:xfrm>
            <a:off x="685800" y="1171708"/>
            <a:ext cx="7772400" cy="3096490"/>
          </a:xfrm>
          <a:prstGeom prst="rect">
            <a:avLst/>
          </a:prstGeom>
        </p:spPr>
      </p:pic>
    </p:spTree>
    <p:extLst>
      <p:ext uri="{BB962C8B-B14F-4D97-AF65-F5344CB8AC3E}">
        <p14:creationId xmlns:p14="http://schemas.microsoft.com/office/powerpoint/2010/main" val="2434186948"/>
      </p:ext>
    </p:extLst>
  </p:cSld>
  <p:clrMapOvr>
    <a:masterClrMapping/>
  </p:clrMapOvr>
  <p:extLst>
    <p:ext uri="{6950BFC3-D8DA-4A85-94F7-54DA5524770B}">
      <p188:commentRel xmlns:p188="http://schemas.microsoft.com/office/powerpoint/2018/8/main" r:id="rId2"/>
    </p:ext>
  </p:extLs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C8D522-36F1-157C-97A4-C8D78EC3908B}"/>
              </a:ext>
            </a:extLst>
          </p:cNvPr>
          <p:cNvSpPr>
            <a:spLocks noGrp="1"/>
          </p:cNvSpPr>
          <p:nvPr>
            <p:ph type="body" sz="quarter" idx="16"/>
          </p:nvPr>
        </p:nvSpPr>
        <p:spPr/>
        <p:txBody>
          <a:bodyPr/>
          <a:lstStyle/>
          <a:p>
            <a:pPr algn="ctr"/>
            <a:r>
              <a:rPr lang="en-US" sz="4800" dirty="0"/>
              <a:t>Aligning Language Models: </a:t>
            </a:r>
          </a:p>
          <a:p>
            <a:pPr algn="ctr"/>
            <a:r>
              <a:rPr lang="en-US" sz="4800" dirty="0"/>
              <a:t>Model-Generated Instructions </a:t>
            </a:r>
          </a:p>
        </p:txBody>
      </p:sp>
      <p:sp>
        <p:nvSpPr>
          <p:cNvPr id="5" name="Text Placeholder 4">
            <a:extLst>
              <a:ext uri="{FF2B5EF4-FFF2-40B4-BE49-F238E27FC236}">
                <a16:creationId xmlns:a16="http://schemas.microsoft.com/office/drawing/2014/main" id="{D1C9FAD8-13BB-38E7-9F1D-2B90E9D5B7C6}"/>
              </a:ext>
            </a:extLst>
          </p:cNvPr>
          <p:cNvSpPr>
            <a:spLocks noGrp="1"/>
          </p:cNvSpPr>
          <p:nvPr>
            <p:ph type="body" sz="quarter" idx="18"/>
          </p:nvPr>
        </p:nvSpPr>
        <p:spPr/>
        <p:txBody>
          <a:bodyPr>
            <a:normAutofit fontScale="85000" lnSpcReduction="20000"/>
          </a:bodyPr>
          <a:lstStyle/>
          <a:p>
            <a:endParaRPr lang="en-US"/>
          </a:p>
        </p:txBody>
      </p:sp>
    </p:spTree>
    <p:extLst>
      <p:ext uri="{BB962C8B-B14F-4D97-AF65-F5344CB8AC3E}">
        <p14:creationId xmlns:p14="http://schemas.microsoft.com/office/powerpoint/2010/main" val="152183370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2E2E-C745-69D0-B559-04AB71A30805}"/>
              </a:ext>
            </a:extLst>
          </p:cNvPr>
          <p:cNvSpPr>
            <a:spLocks noGrp="1"/>
          </p:cNvSpPr>
          <p:nvPr>
            <p:ph type="title"/>
          </p:nvPr>
        </p:nvSpPr>
        <p:spPr/>
        <p:txBody>
          <a:bodyPr>
            <a:normAutofit/>
          </a:bodyPr>
          <a:lstStyle/>
          <a:p>
            <a:r>
              <a:rPr lang="en-US" dirty="0"/>
              <a:t>RLHF/Instruction-tuning is Data Hungry </a:t>
            </a:r>
          </a:p>
        </p:txBody>
      </p:sp>
      <p:sp>
        <p:nvSpPr>
          <p:cNvPr id="3" name="Content Placeholder 2">
            <a:extLst>
              <a:ext uri="{FF2B5EF4-FFF2-40B4-BE49-F238E27FC236}">
                <a16:creationId xmlns:a16="http://schemas.microsoft.com/office/drawing/2014/main" id="{D723A951-C175-3A49-DDB4-8EE0B479645C}"/>
              </a:ext>
            </a:extLst>
          </p:cNvPr>
          <p:cNvSpPr>
            <a:spLocks noGrp="1"/>
          </p:cNvSpPr>
          <p:nvPr>
            <p:ph type="body" sz="quarter" idx="16"/>
          </p:nvPr>
        </p:nvSpPr>
        <p:spPr/>
        <p:txBody>
          <a:bodyPr>
            <a:normAutofit fontScale="92500" lnSpcReduction="10000"/>
          </a:bodyPr>
          <a:lstStyle/>
          <a:p>
            <a:r>
              <a:rPr lang="en-US" b="1" dirty="0"/>
              <a:t>Rumor: </a:t>
            </a:r>
            <a:r>
              <a:rPr lang="en-US" dirty="0"/>
              <a:t>human feedback done for supervising ChatGPT is in the order of $1M</a:t>
            </a:r>
          </a:p>
          <a:p>
            <a:r>
              <a:rPr lang="en-US" b="1" dirty="0"/>
              <a:t>Idea: </a:t>
            </a:r>
            <a:r>
              <a:rPr lang="en-US" dirty="0"/>
              <a:t>Use LMs to generate data for aligning them with intents. </a:t>
            </a:r>
          </a:p>
          <a:p>
            <a:pPr lvl="1"/>
            <a:endParaRPr lang="en-US" b="1" dirty="0"/>
          </a:p>
          <a:p>
            <a:pPr lvl="1"/>
            <a:r>
              <a:rPr lang="en-US" b="1" dirty="0"/>
              <a:t>Self-Instruct </a:t>
            </a:r>
            <a:r>
              <a:rPr lang="en-US" dirty="0"/>
              <a:t>[</a:t>
            </a:r>
            <a:r>
              <a:rPr lang="en-US" dirty="0">
                <a:hlinkClick r:id="rId3"/>
              </a:rPr>
              <a:t>Wang et al. 2022</a:t>
            </a:r>
            <a:r>
              <a:rPr lang="en-US" dirty="0"/>
              <a:t>] </a:t>
            </a:r>
          </a:p>
          <a:p>
            <a:pPr lvl="2"/>
            <a:r>
              <a:rPr lang="en-US" dirty="0"/>
              <a:t>Uses </a:t>
            </a:r>
            <a:r>
              <a:rPr lang="en-US" b="1" dirty="0"/>
              <a:t>vanilla </a:t>
            </a:r>
            <a:r>
              <a:rPr lang="en-US" dirty="0"/>
              <a:t>(not aligned)</a:t>
            </a:r>
            <a:r>
              <a:rPr lang="en-US" b="1" dirty="0"/>
              <a:t> </a:t>
            </a:r>
            <a:r>
              <a:rPr lang="en-US" dirty="0"/>
              <a:t>LMs to generate data </a:t>
            </a:r>
          </a:p>
          <a:p>
            <a:pPr lvl="2"/>
            <a:r>
              <a:rPr lang="en-US" dirty="0"/>
              <a:t>That can then be used for instructing itself. </a:t>
            </a:r>
          </a:p>
          <a:p>
            <a:pPr marL="114300" indent="0">
              <a:buNone/>
            </a:pPr>
            <a:endParaRPr lang="en-US" dirty="0"/>
          </a:p>
          <a:p>
            <a:r>
              <a:rPr lang="en-US" dirty="0"/>
              <a:t>More related work: </a:t>
            </a:r>
          </a:p>
          <a:p>
            <a:pPr lvl="1"/>
            <a:r>
              <a:rPr lang="en-US" dirty="0">
                <a:latin typeface="Corbel" panose="020B0503020204020204" pitchFamily="34" charset="0"/>
                <a:cs typeface="Calibri"/>
              </a:rPr>
              <a:t>Unnatural Instructions [</a:t>
            </a:r>
            <a:r>
              <a:rPr lang="en-US" dirty="0" err="1">
                <a:latin typeface="Corbel" panose="020B0503020204020204" pitchFamily="34" charset="0"/>
                <a:cs typeface="Calibri"/>
                <a:hlinkClick r:id="rId4"/>
              </a:rPr>
              <a:t>Honovich</a:t>
            </a:r>
            <a:r>
              <a:rPr lang="en-US" dirty="0">
                <a:latin typeface="Corbel" panose="020B0503020204020204" pitchFamily="34" charset="0"/>
                <a:cs typeface="Calibri"/>
                <a:hlinkClick r:id="rId4"/>
              </a:rPr>
              <a:t> et al. 2022</a:t>
            </a:r>
            <a:r>
              <a:rPr lang="en-US" dirty="0">
                <a:latin typeface="Corbel" panose="020B0503020204020204" pitchFamily="34" charset="0"/>
                <a:cs typeface="Calibri"/>
              </a:rPr>
              <a:t>] — Similar to “Self-Instruct” </a:t>
            </a:r>
          </a:p>
          <a:p>
            <a:pPr lvl="1"/>
            <a:r>
              <a:rPr lang="en-US" dirty="0">
                <a:latin typeface="Corbel" panose="020B0503020204020204" pitchFamily="34" charset="0"/>
                <a:cs typeface="Calibri"/>
              </a:rPr>
              <a:t>Self-Chat [</a:t>
            </a:r>
            <a:r>
              <a:rPr lang="en-US" dirty="0">
                <a:latin typeface="Corbel" panose="020B0503020204020204" pitchFamily="34" charset="0"/>
                <a:cs typeface="Calibri"/>
                <a:hlinkClick r:id="rId5"/>
              </a:rPr>
              <a:t>Xu et al. 2023</a:t>
            </a:r>
            <a:r>
              <a:rPr lang="en-US" dirty="0">
                <a:latin typeface="Corbel" panose="020B0503020204020204" pitchFamily="34" charset="0"/>
                <a:cs typeface="Calibri"/>
              </a:rPr>
              <a:t>] — ”Self-Instruct” extended to dialogue </a:t>
            </a:r>
          </a:p>
          <a:p>
            <a:pPr lvl="1"/>
            <a:r>
              <a:rPr lang="en-US" dirty="0">
                <a:latin typeface="Corbel" panose="020B0503020204020204" pitchFamily="34" charset="0"/>
                <a:cs typeface="Calibri"/>
              </a:rPr>
              <a:t>RL</a:t>
            </a:r>
            <a:r>
              <a:rPr lang="en-US" spc="-19" dirty="0">
                <a:latin typeface="Corbel" panose="020B0503020204020204" pitchFamily="34" charset="0"/>
                <a:cs typeface="Calibri"/>
              </a:rPr>
              <a:t> </a:t>
            </a:r>
            <a:r>
              <a:rPr lang="en-US" spc="-4" dirty="0">
                <a:latin typeface="Corbel" panose="020B0503020204020204" pitchFamily="34" charset="0"/>
                <a:cs typeface="Calibri"/>
              </a:rPr>
              <a:t>from</a:t>
            </a:r>
            <a:r>
              <a:rPr lang="en-US" spc="-11" dirty="0">
                <a:latin typeface="Corbel" panose="020B0503020204020204" pitchFamily="34" charset="0"/>
                <a:cs typeface="Calibri"/>
              </a:rPr>
              <a:t> </a:t>
            </a:r>
            <a:r>
              <a:rPr lang="en-US" dirty="0">
                <a:latin typeface="Corbel" panose="020B0503020204020204" pitchFamily="34" charset="0"/>
                <a:cs typeface="Calibri"/>
              </a:rPr>
              <a:t>AI</a:t>
            </a:r>
            <a:r>
              <a:rPr lang="en-US" spc="-15" dirty="0">
                <a:latin typeface="Corbel" panose="020B0503020204020204" pitchFamily="34" charset="0"/>
                <a:cs typeface="Calibri"/>
              </a:rPr>
              <a:t> </a:t>
            </a:r>
            <a:r>
              <a:rPr lang="en-US" spc="-4" dirty="0">
                <a:latin typeface="Corbel" panose="020B0503020204020204" pitchFamily="34" charset="0"/>
                <a:cs typeface="Calibri"/>
              </a:rPr>
              <a:t>feedback</a:t>
            </a:r>
            <a:r>
              <a:rPr lang="en-US" dirty="0">
                <a:latin typeface="Corbel" panose="020B0503020204020204" pitchFamily="34" charset="0"/>
                <a:cs typeface="Calibri"/>
              </a:rPr>
              <a:t> </a:t>
            </a:r>
            <a:r>
              <a:rPr lang="en-US" spc="-4" dirty="0">
                <a:latin typeface="Corbel" panose="020B0503020204020204" pitchFamily="34" charset="0"/>
                <a:cs typeface="Calibri"/>
              </a:rPr>
              <a:t>[</a:t>
            </a:r>
            <a:r>
              <a:rPr lang="en-US" u="heavy" spc="-4" dirty="0">
                <a:solidFill>
                  <a:srgbClr val="007B92"/>
                </a:solidFill>
                <a:uFill>
                  <a:solidFill>
                    <a:srgbClr val="007B92"/>
                  </a:solidFill>
                </a:uFill>
                <a:latin typeface="Corbel" panose="020B0503020204020204" pitchFamily="34" charset="0"/>
                <a:cs typeface="Calibri"/>
                <a:hlinkClick r:id="rId6"/>
              </a:rPr>
              <a:t>Bai</a:t>
            </a:r>
            <a:r>
              <a:rPr lang="en-US" u="heavy" spc="-15" dirty="0">
                <a:solidFill>
                  <a:srgbClr val="007B92"/>
                </a:solidFill>
                <a:uFill>
                  <a:solidFill>
                    <a:srgbClr val="007B92"/>
                  </a:solidFill>
                </a:uFill>
                <a:latin typeface="Corbel" panose="020B0503020204020204" pitchFamily="34" charset="0"/>
                <a:cs typeface="Calibri"/>
                <a:hlinkClick r:id="rId6"/>
              </a:rPr>
              <a:t> </a:t>
            </a:r>
            <a:r>
              <a:rPr lang="en-US" u="heavy" dirty="0">
                <a:solidFill>
                  <a:srgbClr val="007B92"/>
                </a:solidFill>
                <a:uFill>
                  <a:solidFill>
                    <a:srgbClr val="007B92"/>
                  </a:solidFill>
                </a:uFill>
                <a:latin typeface="Corbel" panose="020B0503020204020204" pitchFamily="34" charset="0"/>
                <a:cs typeface="Calibri"/>
                <a:hlinkClick r:id="rId6"/>
              </a:rPr>
              <a:t>et</a:t>
            </a:r>
            <a:r>
              <a:rPr lang="en-US" u="heavy" spc="-8" dirty="0">
                <a:solidFill>
                  <a:srgbClr val="007B92"/>
                </a:solidFill>
                <a:uFill>
                  <a:solidFill>
                    <a:srgbClr val="007B92"/>
                  </a:solidFill>
                </a:uFill>
                <a:latin typeface="Corbel" panose="020B0503020204020204" pitchFamily="34" charset="0"/>
                <a:cs typeface="Calibri"/>
                <a:hlinkClick r:id="rId6"/>
              </a:rPr>
              <a:t> </a:t>
            </a:r>
            <a:r>
              <a:rPr lang="en-US" u="heavy" dirty="0">
                <a:solidFill>
                  <a:srgbClr val="007B92"/>
                </a:solidFill>
                <a:uFill>
                  <a:solidFill>
                    <a:srgbClr val="007B92"/>
                  </a:solidFill>
                </a:uFill>
                <a:latin typeface="Corbel" panose="020B0503020204020204" pitchFamily="34" charset="0"/>
                <a:cs typeface="Calibri"/>
                <a:hlinkClick r:id="rId6"/>
              </a:rPr>
              <a:t>al.,</a:t>
            </a:r>
            <a:r>
              <a:rPr lang="en-US" u="heavy" spc="-19" dirty="0">
                <a:solidFill>
                  <a:srgbClr val="007B92"/>
                </a:solidFill>
                <a:uFill>
                  <a:solidFill>
                    <a:srgbClr val="007B92"/>
                  </a:solidFill>
                </a:uFill>
                <a:latin typeface="Corbel" panose="020B0503020204020204" pitchFamily="34" charset="0"/>
                <a:cs typeface="Calibri"/>
                <a:hlinkClick r:id="rId6"/>
              </a:rPr>
              <a:t> </a:t>
            </a:r>
            <a:r>
              <a:rPr lang="en-US" u="heavy" spc="-4" dirty="0">
                <a:solidFill>
                  <a:srgbClr val="007B92"/>
                </a:solidFill>
                <a:uFill>
                  <a:solidFill>
                    <a:srgbClr val="007B92"/>
                  </a:solidFill>
                </a:uFill>
                <a:latin typeface="Corbel" panose="020B0503020204020204" pitchFamily="34" charset="0"/>
                <a:cs typeface="Calibri"/>
                <a:hlinkClick r:id="rId6"/>
              </a:rPr>
              <a:t>2022</a:t>
            </a:r>
            <a:r>
              <a:rPr lang="en-US" spc="-4" dirty="0">
                <a:latin typeface="Corbel" panose="020B0503020204020204" pitchFamily="34" charset="0"/>
                <a:cs typeface="Calibri"/>
              </a:rPr>
              <a:t>],</a:t>
            </a:r>
          </a:p>
          <a:p>
            <a:pPr lvl="1"/>
            <a:r>
              <a:rPr lang="en-US" spc="-4" dirty="0">
                <a:latin typeface="Corbel" panose="020B0503020204020204" pitchFamily="34" charset="0"/>
                <a:cs typeface="Calibri"/>
              </a:rPr>
              <a:t>Finetuning LMs on </a:t>
            </a:r>
            <a:r>
              <a:rPr lang="en-US" dirty="0">
                <a:latin typeface="Corbel" panose="020B0503020204020204" pitchFamily="34" charset="0"/>
                <a:cs typeface="Calibri"/>
              </a:rPr>
              <a:t>their </a:t>
            </a:r>
            <a:r>
              <a:rPr lang="en-US" spc="-4" dirty="0">
                <a:latin typeface="Corbel" panose="020B0503020204020204" pitchFamily="34" charset="0"/>
                <a:cs typeface="Calibri"/>
              </a:rPr>
              <a:t>own </a:t>
            </a:r>
            <a:r>
              <a:rPr lang="en-US" spc="-8" dirty="0">
                <a:latin typeface="Corbel" panose="020B0503020204020204" pitchFamily="34" charset="0"/>
                <a:cs typeface="Calibri"/>
              </a:rPr>
              <a:t>outputs </a:t>
            </a:r>
            <a:r>
              <a:rPr lang="en-US" spc="-398" dirty="0">
                <a:latin typeface="Corbel" panose="020B0503020204020204" pitchFamily="34" charset="0"/>
                <a:cs typeface="Calibri"/>
              </a:rPr>
              <a:t> </a:t>
            </a:r>
            <a:r>
              <a:rPr lang="en-US" spc="-4" dirty="0">
                <a:latin typeface="Corbel" panose="020B0503020204020204" pitchFamily="34" charset="0"/>
                <a:cs typeface="Calibri"/>
              </a:rPr>
              <a:t>[</a:t>
            </a:r>
            <a:r>
              <a:rPr lang="en-US" u="heavy" spc="-4" dirty="0">
                <a:solidFill>
                  <a:srgbClr val="007B92"/>
                </a:solidFill>
                <a:uFill>
                  <a:solidFill>
                    <a:srgbClr val="007B92"/>
                  </a:solidFill>
                </a:uFill>
                <a:latin typeface="Corbel" panose="020B0503020204020204" pitchFamily="34" charset="0"/>
                <a:cs typeface="Calibri"/>
                <a:hlinkClick r:id="rId7"/>
              </a:rPr>
              <a:t>Huang </a:t>
            </a:r>
            <a:r>
              <a:rPr lang="en-US" u="heavy" dirty="0">
                <a:solidFill>
                  <a:srgbClr val="007B92"/>
                </a:solidFill>
                <a:uFill>
                  <a:solidFill>
                    <a:srgbClr val="007B92"/>
                  </a:solidFill>
                </a:uFill>
                <a:latin typeface="Corbel" panose="020B0503020204020204" pitchFamily="34" charset="0"/>
                <a:cs typeface="Calibri"/>
                <a:hlinkClick r:id="rId7"/>
              </a:rPr>
              <a:t>et al., </a:t>
            </a:r>
            <a:r>
              <a:rPr lang="en-US" u="heavy" spc="-4" dirty="0">
                <a:solidFill>
                  <a:srgbClr val="007B92"/>
                </a:solidFill>
                <a:uFill>
                  <a:solidFill>
                    <a:srgbClr val="007B92"/>
                  </a:solidFill>
                </a:uFill>
                <a:latin typeface="Corbel" panose="020B0503020204020204" pitchFamily="34" charset="0"/>
                <a:cs typeface="Calibri"/>
                <a:hlinkClick r:id="rId7"/>
              </a:rPr>
              <a:t>2022; </a:t>
            </a:r>
            <a:r>
              <a:rPr lang="en-US" u="heavy" dirty="0" err="1">
                <a:solidFill>
                  <a:srgbClr val="007B92"/>
                </a:solidFill>
                <a:uFill>
                  <a:solidFill>
                    <a:srgbClr val="007B92"/>
                  </a:solidFill>
                </a:uFill>
                <a:latin typeface="Corbel" panose="020B0503020204020204" pitchFamily="34" charset="0"/>
                <a:cs typeface="Calibri"/>
                <a:hlinkClick r:id="rId8"/>
              </a:rPr>
              <a:t>Zelikman</a:t>
            </a:r>
            <a:r>
              <a:rPr lang="en-US" u="heavy" dirty="0">
                <a:solidFill>
                  <a:srgbClr val="007B92"/>
                </a:solidFill>
                <a:uFill>
                  <a:solidFill>
                    <a:srgbClr val="007B92"/>
                  </a:solidFill>
                </a:uFill>
                <a:latin typeface="Corbel" panose="020B0503020204020204" pitchFamily="34" charset="0"/>
                <a:cs typeface="Calibri"/>
                <a:hlinkClick r:id="rId8"/>
              </a:rPr>
              <a:t> et al., </a:t>
            </a:r>
            <a:r>
              <a:rPr lang="en-US" spc="4" dirty="0">
                <a:solidFill>
                  <a:srgbClr val="007B92"/>
                </a:solidFill>
                <a:latin typeface="Corbel" panose="020B0503020204020204" pitchFamily="34" charset="0"/>
                <a:cs typeface="Calibri"/>
                <a:hlinkClick r:id="rId8"/>
              </a:rPr>
              <a:t> </a:t>
            </a:r>
            <a:r>
              <a:rPr lang="en-US" u="heavy" spc="-4" dirty="0">
                <a:solidFill>
                  <a:srgbClr val="007B92"/>
                </a:solidFill>
                <a:uFill>
                  <a:solidFill>
                    <a:srgbClr val="007B92"/>
                  </a:solidFill>
                </a:uFill>
                <a:latin typeface="Corbel" panose="020B0503020204020204" pitchFamily="34" charset="0"/>
                <a:cs typeface="Calibri"/>
                <a:hlinkClick r:id="rId8"/>
              </a:rPr>
              <a:t>2022</a:t>
            </a:r>
            <a:r>
              <a:rPr lang="en-US" spc="-4" dirty="0">
                <a:latin typeface="Corbel" panose="020B0503020204020204" pitchFamily="34" charset="0"/>
                <a:cs typeface="Calibri"/>
              </a:rPr>
              <a:t>]</a:t>
            </a:r>
            <a:endParaRPr lang="en-US" dirty="0">
              <a:latin typeface="Corbel" panose="020B0503020204020204" pitchFamily="34" charset="0"/>
              <a:cs typeface="Calibri"/>
            </a:endParaRPr>
          </a:p>
        </p:txBody>
      </p:sp>
      <p:grpSp>
        <p:nvGrpSpPr>
          <p:cNvPr id="4" name="object 9">
            <a:extLst>
              <a:ext uri="{FF2B5EF4-FFF2-40B4-BE49-F238E27FC236}">
                <a16:creationId xmlns:a16="http://schemas.microsoft.com/office/drawing/2014/main" id="{2D01D17A-C623-83C2-EEC7-D308758C6436}"/>
              </a:ext>
            </a:extLst>
          </p:cNvPr>
          <p:cNvGrpSpPr/>
          <p:nvPr/>
        </p:nvGrpSpPr>
        <p:grpSpPr>
          <a:xfrm>
            <a:off x="5867266" y="2594766"/>
            <a:ext cx="900113" cy="505778"/>
            <a:chOff x="7330249" y="4692205"/>
            <a:chExt cx="1200150" cy="674370"/>
          </a:xfrm>
        </p:grpSpPr>
        <p:sp>
          <p:nvSpPr>
            <p:cNvPr id="5" name="object 10">
              <a:extLst>
                <a:ext uri="{FF2B5EF4-FFF2-40B4-BE49-F238E27FC236}">
                  <a16:creationId xmlns:a16="http://schemas.microsoft.com/office/drawing/2014/main" id="{CDA7894D-8C1C-31E1-53E9-739F60FE231F}"/>
                </a:ext>
              </a:extLst>
            </p:cNvPr>
            <p:cNvSpPr/>
            <p:nvPr/>
          </p:nvSpPr>
          <p:spPr>
            <a:xfrm>
              <a:off x="7335011" y="4696967"/>
              <a:ext cx="1190625" cy="664845"/>
            </a:xfrm>
            <a:custGeom>
              <a:avLst/>
              <a:gdLst/>
              <a:ahLst/>
              <a:cxnLst/>
              <a:rect l="l" t="t" r="r" b="b"/>
              <a:pathLst>
                <a:path w="1190625" h="664845">
                  <a:moveTo>
                    <a:pt x="1079500" y="0"/>
                  </a:moveTo>
                  <a:lnTo>
                    <a:pt x="110744" y="0"/>
                  </a:lnTo>
                  <a:lnTo>
                    <a:pt x="67615" y="8695"/>
                  </a:lnTo>
                  <a:lnTo>
                    <a:pt x="32416" y="32416"/>
                  </a:lnTo>
                  <a:lnTo>
                    <a:pt x="8695" y="67615"/>
                  </a:lnTo>
                  <a:lnTo>
                    <a:pt x="0" y="110743"/>
                  </a:lnTo>
                  <a:lnTo>
                    <a:pt x="0" y="553719"/>
                  </a:lnTo>
                  <a:lnTo>
                    <a:pt x="8695" y="596848"/>
                  </a:lnTo>
                  <a:lnTo>
                    <a:pt x="32416" y="632047"/>
                  </a:lnTo>
                  <a:lnTo>
                    <a:pt x="67615" y="655768"/>
                  </a:lnTo>
                  <a:lnTo>
                    <a:pt x="110744" y="664463"/>
                  </a:lnTo>
                  <a:lnTo>
                    <a:pt x="1079500" y="664463"/>
                  </a:lnTo>
                  <a:lnTo>
                    <a:pt x="1122628" y="655768"/>
                  </a:lnTo>
                  <a:lnTo>
                    <a:pt x="1157827" y="632047"/>
                  </a:lnTo>
                  <a:lnTo>
                    <a:pt x="1181548" y="596848"/>
                  </a:lnTo>
                  <a:lnTo>
                    <a:pt x="1190244" y="553719"/>
                  </a:lnTo>
                  <a:lnTo>
                    <a:pt x="1190244" y="110743"/>
                  </a:lnTo>
                  <a:lnTo>
                    <a:pt x="1181548" y="67615"/>
                  </a:lnTo>
                  <a:lnTo>
                    <a:pt x="1157827" y="32416"/>
                  </a:lnTo>
                  <a:lnTo>
                    <a:pt x="1122628" y="8695"/>
                  </a:lnTo>
                  <a:lnTo>
                    <a:pt x="1079500" y="0"/>
                  </a:lnTo>
                  <a:close/>
                </a:path>
              </a:pathLst>
            </a:custGeom>
            <a:solidFill>
              <a:srgbClr val="EC8585"/>
            </a:solidFill>
          </p:spPr>
          <p:txBody>
            <a:bodyPr wrap="square" lIns="0" tIns="0" rIns="0" bIns="0" rtlCol="0"/>
            <a:lstStyle/>
            <a:p>
              <a:endParaRPr sz="1050"/>
            </a:p>
          </p:txBody>
        </p:sp>
        <p:sp>
          <p:nvSpPr>
            <p:cNvPr id="6" name="object 11">
              <a:extLst>
                <a:ext uri="{FF2B5EF4-FFF2-40B4-BE49-F238E27FC236}">
                  <a16:creationId xmlns:a16="http://schemas.microsoft.com/office/drawing/2014/main" id="{8D3ADE4A-7F4F-FD53-8E55-1FD9D18E62BB}"/>
                </a:ext>
              </a:extLst>
            </p:cNvPr>
            <p:cNvSpPr/>
            <p:nvPr/>
          </p:nvSpPr>
          <p:spPr>
            <a:xfrm>
              <a:off x="7335011" y="4696967"/>
              <a:ext cx="1190625" cy="664845"/>
            </a:xfrm>
            <a:custGeom>
              <a:avLst/>
              <a:gdLst/>
              <a:ahLst/>
              <a:cxnLst/>
              <a:rect l="l" t="t" r="r" b="b"/>
              <a:pathLst>
                <a:path w="1190625" h="664845">
                  <a:moveTo>
                    <a:pt x="0" y="110743"/>
                  </a:moveTo>
                  <a:lnTo>
                    <a:pt x="8695" y="67615"/>
                  </a:lnTo>
                  <a:lnTo>
                    <a:pt x="32416" y="32416"/>
                  </a:lnTo>
                  <a:lnTo>
                    <a:pt x="67615" y="8695"/>
                  </a:lnTo>
                  <a:lnTo>
                    <a:pt x="110744" y="0"/>
                  </a:lnTo>
                  <a:lnTo>
                    <a:pt x="1079500" y="0"/>
                  </a:lnTo>
                  <a:lnTo>
                    <a:pt x="1122628" y="8695"/>
                  </a:lnTo>
                  <a:lnTo>
                    <a:pt x="1157827" y="32416"/>
                  </a:lnTo>
                  <a:lnTo>
                    <a:pt x="1181548" y="67615"/>
                  </a:lnTo>
                  <a:lnTo>
                    <a:pt x="1190244" y="110743"/>
                  </a:lnTo>
                  <a:lnTo>
                    <a:pt x="1190244" y="553719"/>
                  </a:lnTo>
                  <a:lnTo>
                    <a:pt x="1181548" y="596848"/>
                  </a:lnTo>
                  <a:lnTo>
                    <a:pt x="1157827" y="632047"/>
                  </a:lnTo>
                  <a:lnTo>
                    <a:pt x="1122628" y="655768"/>
                  </a:lnTo>
                  <a:lnTo>
                    <a:pt x="1079500" y="664463"/>
                  </a:lnTo>
                  <a:lnTo>
                    <a:pt x="110744" y="664463"/>
                  </a:lnTo>
                  <a:lnTo>
                    <a:pt x="67615" y="655768"/>
                  </a:lnTo>
                  <a:lnTo>
                    <a:pt x="32416" y="632047"/>
                  </a:lnTo>
                  <a:lnTo>
                    <a:pt x="8695" y="596848"/>
                  </a:lnTo>
                  <a:lnTo>
                    <a:pt x="0" y="553719"/>
                  </a:lnTo>
                  <a:lnTo>
                    <a:pt x="0" y="110743"/>
                  </a:lnTo>
                  <a:close/>
                </a:path>
              </a:pathLst>
            </a:custGeom>
            <a:ln w="9524">
              <a:solidFill>
                <a:srgbClr val="EC8585"/>
              </a:solidFill>
            </a:ln>
          </p:spPr>
          <p:txBody>
            <a:bodyPr wrap="square" lIns="0" tIns="0" rIns="0" bIns="0" rtlCol="0"/>
            <a:lstStyle/>
            <a:p>
              <a:endParaRPr sz="1050"/>
            </a:p>
          </p:txBody>
        </p:sp>
      </p:grpSp>
      <p:sp>
        <p:nvSpPr>
          <p:cNvPr id="7" name="object 12">
            <a:extLst>
              <a:ext uri="{FF2B5EF4-FFF2-40B4-BE49-F238E27FC236}">
                <a16:creationId xmlns:a16="http://schemas.microsoft.com/office/drawing/2014/main" id="{C3A06228-0BF1-0CE6-B2EA-50152CF20C81}"/>
              </a:ext>
            </a:extLst>
          </p:cNvPr>
          <p:cNvSpPr txBox="1"/>
          <p:nvPr/>
        </p:nvSpPr>
        <p:spPr>
          <a:xfrm>
            <a:off x="6060403" y="2688026"/>
            <a:ext cx="459667" cy="286617"/>
          </a:xfrm>
          <a:prstGeom prst="rect">
            <a:avLst/>
          </a:prstGeom>
        </p:spPr>
        <p:txBody>
          <a:bodyPr vert="horz" wrap="square" lIns="0" tIns="9525" rIns="0" bIns="0" rtlCol="0">
            <a:spAutoFit/>
          </a:bodyPr>
          <a:lstStyle/>
          <a:p>
            <a:pPr marL="9525" algn="ctr">
              <a:spcBef>
                <a:spcPts val="75"/>
              </a:spcBef>
            </a:pPr>
            <a:r>
              <a:rPr sz="1800" spc="-53" dirty="0">
                <a:latin typeface="Corbel" panose="020B0503020204020204" pitchFamily="34" charset="0"/>
                <a:cs typeface="Tahoma"/>
              </a:rPr>
              <a:t>LM</a:t>
            </a:r>
            <a:endParaRPr sz="1800" dirty="0">
              <a:latin typeface="Corbel" panose="020B0503020204020204" pitchFamily="34" charset="0"/>
              <a:cs typeface="Tahoma"/>
            </a:endParaRPr>
          </a:p>
        </p:txBody>
      </p:sp>
      <p:sp>
        <p:nvSpPr>
          <p:cNvPr id="8" name="object 13">
            <a:extLst>
              <a:ext uri="{FF2B5EF4-FFF2-40B4-BE49-F238E27FC236}">
                <a16:creationId xmlns:a16="http://schemas.microsoft.com/office/drawing/2014/main" id="{FB33E2A0-5ED8-159C-3270-D011ACE66E07}"/>
              </a:ext>
            </a:extLst>
          </p:cNvPr>
          <p:cNvSpPr/>
          <p:nvPr/>
        </p:nvSpPr>
        <p:spPr>
          <a:xfrm>
            <a:off x="6878393" y="2783503"/>
            <a:ext cx="400050" cy="85725"/>
          </a:xfrm>
          <a:custGeom>
            <a:avLst/>
            <a:gdLst/>
            <a:ahLst/>
            <a:cxnLst/>
            <a:rect l="l" t="t" r="r" b="b"/>
            <a:pathLst>
              <a:path w="533400" h="114300">
                <a:moveTo>
                  <a:pt x="419100" y="0"/>
                </a:moveTo>
                <a:lnTo>
                  <a:pt x="419100" y="114300"/>
                </a:lnTo>
                <a:lnTo>
                  <a:pt x="495300" y="76200"/>
                </a:lnTo>
                <a:lnTo>
                  <a:pt x="438150" y="76200"/>
                </a:lnTo>
                <a:lnTo>
                  <a:pt x="438150" y="38100"/>
                </a:lnTo>
                <a:lnTo>
                  <a:pt x="495300" y="38100"/>
                </a:lnTo>
                <a:lnTo>
                  <a:pt x="419100" y="0"/>
                </a:lnTo>
                <a:close/>
              </a:path>
              <a:path w="533400" h="114300">
                <a:moveTo>
                  <a:pt x="419100" y="38100"/>
                </a:moveTo>
                <a:lnTo>
                  <a:pt x="0" y="38100"/>
                </a:lnTo>
                <a:lnTo>
                  <a:pt x="0" y="76200"/>
                </a:lnTo>
                <a:lnTo>
                  <a:pt x="419100" y="76200"/>
                </a:lnTo>
                <a:lnTo>
                  <a:pt x="419100" y="38100"/>
                </a:lnTo>
                <a:close/>
              </a:path>
              <a:path w="533400" h="114300">
                <a:moveTo>
                  <a:pt x="495300" y="38100"/>
                </a:moveTo>
                <a:lnTo>
                  <a:pt x="438150" y="38100"/>
                </a:lnTo>
                <a:lnTo>
                  <a:pt x="438150" y="76200"/>
                </a:lnTo>
                <a:lnTo>
                  <a:pt x="495300" y="76200"/>
                </a:lnTo>
                <a:lnTo>
                  <a:pt x="533400" y="57150"/>
                </a:lnTo>
                <a:lnTo>
                  <a:pt x="495300" y="38100"/>
                </a:lnTo>
                <a:close/>
              </a:path>
            </a:pathLst>
          </a:custGeom>
          <a:solidFill>
            <a:srgbClr val="C00000"/>
          </a:solidFill>
        </p:spPr>
        <p:txBody>
          <a:bodyPr wrap="square" lIns="0" tIns="0" rIns="0" bIns="0" rtlCol="0"/>
          <a:lstStyle/>
          <a:p>
            <a:endParaRPr sz="1050"/>
          </a:p>
        </p:txBody>
      </p:sp>
      <p:sp>
        <p:nvSpPr>
          <p:cNvPr id="9" name="object 14">
            <a:extLst>
              <a:ext uri="{FF2B5EF4-FFF2-40B4-BE49-F238E27FC236}">
                <a16:creationId xmlns:a16="http://schemas.microsoft.com/office/drawing/2014/main" id="{52A80904-F12D-0603-CFF0-62D8F33C00DA}"/>
              </a:ext>
            </a:extLst>
          </p:cNvPr>
          <p:cNvSpPr txBox="1"/>
          <p:nvPr/>
        </p:nvSpPr>
        <p:spPr>
          <a:xfrm>
            <a:off x="7299185" y="2690408"/>
            <a:ext cx="1170623" cy="217367"/>
          </a:xfrm>
          <a:prstGeom prst="rect">
            <a:avLst/>
          </a:prstGeom>
        </p:spPr>
        <p:txBody>
          <a:bodyPr vert="horz" wrap="square" lIns="0" tIns="9525" rIns="0" bIns="0" rtlCol="0">
            <a:spAutoFit/>
          </a:bodyPr>
          <a:lstStyle/>
          <a:p>
            <a:pPr marL="9525" algn="ctr">
              <a:spcBef>
                <a:spcPts val="75"/>
              </a:spcBef>
            </a:pPr>
            <a:r>
              <a:rPr lang="en-US" sz="1350" spc="-4" dirty="0">
                <a:latin typeface="Corbel" panose="020B0503020204020204" pitchFamily="34" charset="0"/>
                <a:cs typeface="Calibri"/>
              </a:rPr>
              <a:t>Model output</a:t>
            </a:r>
            <a:endParaRPr sz="1350" dirty="0">
              <a:latin typeface="Corbel" panose="020B0503020204020204" pitchFamily="34" charset="0"/>
              <a:cs typeface="Calibri"/>
            </a:endParaRPr>
          </a:p>
        </p:txBody>
      </p:sp>
      <p:grpSp>
        <p:nvGrpSpPr>
          <p:cNvPr id="10" name="object 15">
            <a:extLst>
              <a:ext uri="{FF2B5EF4-FFF2-40B4-BE49-F238E27FC236}">
                <a16:creationId xmlns:a16="http://schemas.microsoft.com/office/drawing/2014/main" id="{4964634F-9C06-DC4D-F516-43CECE646384}"/>
              </a:ext>
            </a:extLst>
          </p:cNvPr>
          <p:cNvGrpSpPr/>
          <p:nvPr/>
        </p:nvGrpSpPr>
        <p:grpSpPr>
          <a:xfrm>
            <a:off x="6140443" y="2194716"/>
            <a:ext cx="1817846" cy="407194"/>
            <a:chOff x="7694485" y="4158805"/>
            <a:chExt cx="2423795" cy="542925"/>
          </a:xfrm>
        </p:grpSpPr>
        <p:sp>
          <p:nvSpPr>
            <p:cNvPr id="11" name="object 16">
              <a:extLst>
                <a:ext uri="{FF2B5EF4-FFF2-40B4-BE49-F238E27FC236}">
                  <a16:creationId xmlns:a16="http://schemas.microsoft.com/office/drawing/2014/main" id="{45F3E07A-90C9-EDDB-A4A5-4E62067EC9C9}"/>
                </a:ext>
              </a:extLst>
            </p:cNvPr>
            <p:cNvSpPr/>
            <p:nvPr/>
          </p:nvSpPr>
          <p:spPr>
            <a:xfrm>
              <a:off x="7699247" y="4163567"/>
              <a:ext cx="2414270" cy="533400"/>
            </a:xfrm>
            <a:custGeom>
              <a:avLst/>
              <a:gdLst/>
              <a:ahLst/>
              <a:cxnLst/>
              <a:rect l="l" t="t" r="r" b="b"/>
              <a:pathLst>
                <a:path w="2414270" h="533400">
                  <a:moveTo>
                    <a:pt x="2180590" y="0"/>
                  </a:moveTo>
                  <a:lnTo>
                    <a:pt x="299974" y="0"/>
                  </a:lnTo>
                  <a:lnTo>
                    <a:pt x="252976" y="4742"/>
                  </a:lnTo>
                  <a:lnTo>
                    <a:pt x="209192" y="18345"/>
                  </a:lnTo>
                  <a:lnTo>
                    <a:pt x="169564" y="39868"/>
                  </a:lnTo>
                  <a:lnTo>
                    <a:pt x="135032" y="68373"/>
                  </a:lnTo>
                  <a:lnTo>
                    <a:pt x="106537" y="102920"/>
                  </a:lnTo>
                  <a:lnTo>
                    <a:pt x="85018" y="142571"/>
                  </a:lnTo>
                  <a:lnTo>
                    <a:pt x="71417" y="186386"/>
                  </a:lnTo>
                  <a:lnTo>
                    <a:pt x="66675" y="233425"/>
                  </a:lnTo>
                  <a:lnTo>
                    <a:pt x="66675" y="266699"/>
                  </a:lnTo>
                  <a:lnTo>
                    <a:pt x="0" y="266699"/>
                  </a:lnTo>
                  <a:lnTo>
                    <a:pt x="133350" y="400049"/>
                  </a:lnTo>
                  <a:lnTo>
                    <a:pt x="266700" y="266699"/>
                  </a:lnTo>
                  <a:lnTo>
                    <a:pt x="200025" y="266699"/>
                  </a:lnTo>
                  <a:lnTo>
                    <a:pt x="200025" y="233425"/>
                  </a:lnTo>
                  <a:lnTo>
                    <a:pt x="207891" y="194482"/>
                  </a:lnTo>
                  <a:lnTo>
                    <a:pt x="229330" y="162671"/>
                  </a:lnTo>
                  <a:lnTo>
                    <a:pt x="261104" y="141218"/>
                  </a:lnTo>
                  <a:lnTo>
                    <a:pt x="299974" y="133349"/>
                  </a:lnTo>
                  <a:lnTo>
                    <a:pt x="2180590" y="133349"/>
                  </a:lnTo>
                  <a:lnTo>
                    <a:pt x="2219533" y="141216"/>
                  </a:lnTo>
                  <a:lnTo>
                    <a:pt x="2251344" y="162655"/>
                  </a:lnTo>
                  <a:lnTo>
                    <a:pt x="2272797" y="194429"/>
                  </a:lnTo>
                  <a:lnTo>
                    <a:pt x="2280666" y="233298"/>
                  </a:lnTo>
                  <a:lnTo>
                    <a:pt x="2280666" y="533399"/>
                  </a:lnTo>
                  <a:lnTo>
                    <a:pt x="2414016" y="533399"/>
                  </a:lnTo>
                  <a:lnTo>
                    <a:pt x="2414016" y="233425"/>
                  </a:lnTo>
                  <a:lnTo>
                    <a:pt x="2409273" y="186386"/>
                  </a:lnTo>
                  <a:lnTo>
                    <a:pt x="2395670" y="142571"/>
                  </a:lnTo>
                  <a:lnTo>
                    <a:pt x="2374147" y="102920"/>
                  </a:lnTo>
                  <a:lnTo>
                    <a:pt x="2345642" y="68373"/>
                  </a:lnTo>
                  <a:lnTo>
                    <a:pt x="2311095" y="39868"/>
                  </a:lnTo>
                  <a:lnTo>
                    <a:pt x="2271444" y="18345"/>
                  </a:lnTo>
                  <a:lnTo>
                    <a:pt x="2227629" y="4742"/>
                  </a:lnTo>
                  <a:lnTo>
                    <a:pt x="2180590" y="0"/>
                  </a:lnTo>
                  <a:close/>
                </a:path>
              </a:pathLst>
            </a:custGeom>
            <a:solidFill>
              <a:srgbClr val="C00000"/>
            </a:solidFill>
          </p:spPr>
          <p:txBody>
            <a:bodyPr wrap="square" lIns="0" tIns="0" rIns="0" bIns="0" rtlCol="0"/>
            <a:lstStyle/>
            <a:p>
              <a:endParaRPr sz="1050"/>
            </a:p>
          </p:txBody>
        </p:sp>
        <p:sp>
          <p:nvSpPr>
            <p:cNvPr id="12" name="object 17">
              <a:extLst>
                <a:ext uri="{FF2B5EF4-FFF2-40B4-BE49-F238E27FC236}">
                  <a16:creationId xmlns:a16="http://schemas.microsoft.com/office/drawing/2014/main" id="{61341F14-CE91-04FA-2CF0-032EA6E93E7F}"/>
                </a:ext>
              </a:extLst>
            </p:cNvPr>
            <p:cNvSpPr/>
            <p:nvPr/>
          </p:nvSpPr>
          <p:spPr>
            <a:xfrm>
              <a:off x="7699247" y="4163567"/>
              <a:ext cx="2414270" cy="533400"/>
            </a:xfrm>
            <a:custGeom>
              <a:avLst/>
              <a:gdLst/>
              <a:ahLst/>
              <a:cxnLst/>
              <a:rect l="l" t="t" r="r" b="b"/>
              <a:pathLst>
                <a:path w="2414270" h="533400">
                  <a:moveTo>
                    <a:pt x="2414016" y="533399"/>
                  </a:moveTo>
                  <a:lnTo>
                    <a:pt x="2414016" y="233425"/>
                  </a:lnTo>
                  <a:lnTo>
                    <a:pt x="2409273" y="186386"/>
                  </a:lnTo>
                  <a:lnTo>
                    <a:pt x="2395670" y="142571"/>
                  </a:lnTo>
                  <a:lnTo>
                    <a:pt x="2374147" y="102920"/>
                  </a:lnTo>
                  <a:lnTo>
                    <a:pt x="2345642" y="68373"/>
                  </a:lnTo>
                  <a:lnTo>
                    <a:pt x="2311095" y="39868"/>
                  </a:lnTo>
                  <a:lnTo>
                    <a:pt x="2271444" y="18345"/>
                  </a:lnTo>
                  <a:lnTo>
                    <a:pt x="2227629" y="4742"/>
                  </a:lnTo>
                  <a:lnTo>
                    <a:pt x="2180590" y="0"/>
                  </a:lnTo>
                  <a:lnTo>
                    <a:pt x="299974" y="0"/>
                  </a:lnTo>
                  <a:lnTo>
                    <a:pt x="252976" y="4742"/>
                  </a:lnTo>
                  <a:lnTo>
                    <a:pt x="209192" y="18345"/>
                  </a:lnTo>
                  <a:lnTo>
                    <a:pt x="169564" y="39868"/>
                  </a:lnTo>
                  <a:lnTo>
                    <a:pt x="135032" y="68373"/>
                  </a:lnTo>
                  <a:lnTo>
                    <a:pt x="106537" y="102920"/>
                  </a:lnTo>
                  <a:lnTo>
                    <a:pt x="85018" y="142571"/>
                  </a:lnTo>
                  <a:lnTo>
                    <a:pt x="71417" y="186386"/>
                  </a:lnTo>
                  <a:lnTo>
                    <a:pt x="66675" y="233425"/>
                  </a:lnTo>
                  <a:lnTo>
                    <a:pt x="66675" y="266699"/>
                  </a:lnTo>
                  <a:lnTo>
                    <a:pt x="0" y="266699"/>
                  </a:lnTo>
                  <a:lnTo>
                    <a:pt x="133350" y="400049"/>
                  </a:lnTo>
                  <a:lnTo>
                    <a:pt x="266700" y="266699"/>
                  </a:lnTo>
                  <a:lnTo>
                    <a:pt x="200025" y="266699"/>
                  </a:lnTo>
                  <a:lnTo>
                    <a:pt x="200025" y="233425"/>
                  </a:lnTo>
                  <a:lnTo>
                    <a:pt x="207891" y="194482"/>
                  </a:lnTo>
                  <a:lnTo>
                    <a:pt x="229330" y="162671"/>
                  </a:lnTo>
                  <a:lnTo>
                    <a:pt x="261104" y="141218"/>
                  </a:lnTo>
                  <a:lnTo>
                    <a:pt x="299974" y="133349"/>
                  </a:lnTo>
                  <a:lnTo>
                    <a:pt x="2180590" y="133349"/>
                  </a:lnTo>
                  <a:lnTo>
                    <a:pt x="2219533" y="141216"/>
                  </a:lnTo>
                  <a:lnTo>
                    <a:pt x="2251344" y="162655"/>
                  </a:lnTo>
                  <a:lnTo>
                    <a:pt x="2272797" y="194429"/>
                  </a:lnTo>
                  <a:lnTo>
                    <a:pt x="2280666" y="233298"/>
                  </a:lnTo>
                  <a:lnTo>
                    <a:pt x="2280666" y="533399"/>
                  </a:lnTo>
                  <a:lnTo>
                    <a:pt x="2414016" y="533399"/>
                  </a:lnTo>
                  <a:close/>
                </a:path>
              </a:pathLst>
            </a:custGeom>
            <a:ln w="9525">
              <a:solidFill>
                <a:srgbClr val="C00000"/>
              </a:solidFill>
            </a:ln>
          </p:spPr>
          <p:txBody>
            <a:bodyPr wrap="square" lIns="0" tIns="0" rIns="0" bIns="0" rtlCol="0"/>
            <a:lstStyle/>
            <a:p>
              <a:endParaRPr sz="1050"/>
            </a:p>
          </p:txBody>
        </p:sp>
      </p:grpSp>
    </p:spTree>
    <p:extLst>
      <p:ext uri="{BB962C8B-B14F-4D97-AF65-F5344CB8AC3E}">
        <p14:creationId xmlns:p14="http://schemas.microsoft.com/office/powerpoint/2010/main" val="7467111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923134" y="4801083"/>
            <a:ext cx="5340191" cy="143886"/>
          </a:xfrm>
          <a:prstGeom prst="rect">
            <a:avLst/>
          </a:prstGeom>
        </p:spPr>
        <p:txBody>
          <a:bodyPr vert="horz" wrap="square" lIns="0" tIns="0" rIns="0" bIns="0" rtlCol="0">
            <a:spAutoFit/>
          </a:bodyPr>
          <a:lstStyle/>
          <a:p>
            <a:pPr marL="9525">
              <a:lnSpc>
                <a:spcPts val="1144"/>
              </a:lnSpc>
            </a:pPr>
            <a:r>
              <a:rPr sz="1125" spc="-8" dirty="0">
                <a:latin typeface="Calibri"/>
                <a:cs typeface="Calibri"/>
              </a:rPr>
              <a:t>Self-</a:t>
            </a:r>
            <a:r>
              <a:rPr sz="1125" dirty="0">
                <a:latin typeface="Calibri"/>
                <a:cs typeface="Calibri"/>
              </a:rPr>
              <a:t>Instruct:</a:t>
            </a:r>
            <a:r>
              <a:rPr sz="1125" spc="-30" dirty="0">
                <a:latin typeface="Calibri"/>
                <a:cs typeface="Calibri"/>
              </a:rPr>
              <a:t> </a:t>
            </a:r>
            <a:r>
              <a:rPr sz="1125" dirty="0">
                <a:latin typeface="Calibri"/>
                <a:cs typeface="Calibri"/>
              </a:rPr>
              <a:t>Aligning</a:t>
            </a:r>
            <a:r>
              <a:rPr sz="1125" spc="-15" dirty="0">
                <a:latin typeface="Calibri"/>
                <a:cs typeface="Calibri"/>
              </a:rPr>
              <a:t> </a:t>
            </a:r>
            <a:r>
              <a:rPr sz="1125" dirty="0">
                <a:latin typeface="Calibri"/>
                <a:cs typeface="Calibri"/>
              </a:rPr>
              <a:t>Language</a:t>
            </a:r>
            <a:r>
              <a:rPr sz="1125" spc="-15" dirty="0">
                <a:latin typeface="Calibri"/>
                <a:cs typeface="Calibri"/>
              </a:rPr>
              <a:t> </a:t>
            </a:r>
            <a:r>
              <a:rPr sz="1125" dirty="0">
                <a:latin typeface="Calibri"/>
                <a:cs typeface="Calibri"/>
              </a:rPr>
              <a:t>Models</a:t>
            </a:r>
            <a:r>
              <a:rPr sz="1125" spc="-15" dirty="0">
                <a:latin typeface="Calibri"/>
                <a:cs typeface="Calibri"/>
              </a:rPr>
              <a:t> </a:t>
            </a:r>
            <a:r>
              <a:rPr sz="1125" dirty="0">
                <a:latin typeface="Calibri"/>
                <a:cs typeface="Calibri"/>
              </a:rPr>
              <a:t>with</a:t>
            </a:r>
            <a:r>
              <a:rPr sz="1125" spc="-15" dirty="0">
                <a:latin typeface="Calibri"/>
                <a:cs typeface="Calibri"/>
              </a:rPr>
              <a:t> </a:t>
            </a:r>
            <a:r>
              <a:rPr sz="1125" spc="-8" dirty="0">
                <a:latin typeface="Calibri"/>
                <a:cs typeface="Calibri"/>
              </a:rPr>
              <a:t>Self-</a:t>
            </a:r>
            <a:r>
              <a:rPr sz="1125" dirty="0">
                <a:latin typeface="Calibri"/>
                <a:cs typeface="Calibri"/>
              </a:rPr>
              <a:t>Generated</a:t>
            </a:r>
            <a:r>
              <a:rPr sz="1125" spc="-15" dirty="0">
                <a:latin typeface="Calibri"/>
                <a:cs typeface="Calibri"/>
              </a:rPr>
              <a:t> </a:t>
            </a:r>
            <a:r>
              <a:rPr sz="1125" dirty="0">
                <a:latin typeface="Calibri"/>
                <a:cs typeface="Calibri"/>
              </a:rPr>
              <a:t>Instructions</a:t>
            </a:r>
            <a:r>
              <a:rPr sz="1125" spc="-15" dirty="0">
                <a:latin typeface="Calibri"/>
                <a:cs typeface="Calibri"/>
              </a:rPr>
              <a:t> </a:t>
            </a:r>
            <a:r>
              <a:rPr sz="1125" dirty="0">
                <a:latin typeface="Calibri"/>
                <a:cs typeface="Calibri"/>
              </a:rPr>
              <a:t>(Wang</a:t>
            </a:r>
            <a:r>
              <a:rPr sz="1125" spc="-15" dirty="0">
                <a:latin typeface="Calibri"/>
                <a:cs typeface="Calibri"/>
              </a:rPr>
              <a:t> </a:t>
            </a:r>
            <a:r>
              <a:rPr sz="1125" dirty="0">
                <a:latin typeface="Calibri"/>
                <a:cs typeface="Calibri"/>
              </a:rPr>
              <a:t>et</a:t>
            </a:r>
            <a:r>
              <a:rPr sz="1125" spc="-15" dirty="0">
                <a:latin typeface="Calibri"/>
                <a:cs typeface="Calibri"/>
              </a:rPr>
              <a:t> </a:t>
            </a:r>
            <a:r>
              <a:rPr sz="1125" dirty="0">
                <a:latin typeface="Calibri"/>
                <a:cs typeface="Calibri"/>
              </a:rPr>
              <a:t>al.,</a:t>
            </a:r>
            <a:r>
              <a:rPr sz="1125" spc="-15" dirty="0">
                <a:latin typeface="Calibri"/>
                <a:cs typeface="Calibri"/>
              </a:rPr>
              <a:t> </a:t>
            </a:r>
            <a:r>
              <a:rPr sz="1125" spc="-8" dirty="0">
                <a:latin typeface="Calibri"/>
                <a:cs typeface="Calibri"/>
              </a:rPr>
              <a:t>2023)</a:t>
            </a:r>
            <a:endParaRPr sz="1125">
              <a:latin typeface="Calibri"/>
              <a:cs typeface="Calibri"/>
            </a:endParaRPr>
          </a:p>
        </p:txBody>
      </p:sp>
      <p:sp>
        <p:nvSpPr>
          <p:cNvPr id="2" name="object 2"/>
          <p:cNvSpPr txBox="1">
            <a:spLocks noGrp="1"/>
          </p:cNvSpPr>
          <p:nvPr>
            <p:ph type="title"/>
          </p:nvPr>
        </p:nvSpPr>
        <p:spPr>
          <a:prstGeom prst="rect">
            <a:avLst/>
          </a:prstGeom>
        </p:spPr>
        <p:txBody>
          <a:bodyPr vert="horz" wrap="square" lIns="0" tIns="126296" rIns="0" bIns="0" rtlCol="0">
            <a:spAutoFit/>
          </a:bodyPr>
          <a:lstStyle/>
          <a:p>
            <a:pPr marL="9525">
              <a:lnSpc>
                <a:spcPct val="100000"/>
              </a:lnSpc>
              <a:spcBef>
                <a:spcPts val="75"/>
              </a:spcBef>
            </a:pPr>
            <a:r>
              <a:rPr dirty="0"/>
              <a:t>Model</a:t>
            </a:r>
            <a:r>
              <a:rPr spc="-98" dirty="0"/>
              <a:t> </a:t>
            </a:r>
            <a:r>
              <a:rPr dirty="0"/>
              <a:t>generated</a:t>
            </a:r>
            <a:r>
              <a:rPr spc="-86" dirty="0"/>
              <a:t> </a:t>
            </a:r>
            <a:r>
              <a:rPr spc="-8" dirty="0"/>
              <a:t>instructions</a:t>
            </a:r>
          </a:p>
        </p:txBody>
      </p:sp>
      <p:sp>
        <p:nvSpPr>
          <p:cNvPr id="6" name="Text Placeholder 5">
            <a:extLst>
              <a:ext uri="{FF2B5EF4-FFF2-40B4-BE49-F238E27FC236}">
                <a16:creationId xmlns:a16="http://schemas.microsoft.com/office/drawing/2014/main" id="{432188B7-813B-4C48-B783-7798276489F3}"/>
              </a:ext>
            </a:extLst>
          </p:cNvPr>
          <p:cNvSpPr>
            <a:spLocks noGrp="1"/>
          </p:cNvSpPr>
          <p:nvPr>
            <p:ph type="body" sz="quarter" idx="16"/>
          </p:nvPr>
        </p:nvSpPr>
        <p:spPr/>
        <p:txBody>
          <a:bodyPr/>
          <a:lstStyle/>
          <a:p>
            <a:pPr marL="180975" marR="3810" indent="-171450">
              <a:lnSpc>
                <a:spcPts val="2340"/>
              </a:lnSpc>
              <a:spcBef>
                <a:spcPts val="304"/>
              </a:spcBef>
              <a:buFont typeface="Arial MT"/>
              <a:buChar char="•"/>
              <a:tabLst>
                <a:tab pos="180975" algn="l"/>
              </a:tabLst>
            </a:pPr>
            <a:r>
              <a:rPr lang="en-US" sz="1600" dirty="0">
                <a:latin typeface="Calibri"/>
                <a:cs typeface="Calibri"/>
              </a:rPr>
              <a:t>Similar</a:t>
            </a:r>
            <a:r>
              <a:rPr lang="en-US" sz="1600" spc="-34" dirty="0">
                <a:latin typeface="Calibri"/>
                <a:cs typeface="Calibri"/>
              </a:rPr>
              <a:t> </a:t>
            </a:r>
            <a:r>
              <a:rPr lang="en-US" sz="1600" dirty="0">
                <a:latin typeface="Calibri"/>
                <a:cs typeface="Calibri"/>
              </a:rPr>
              <a:t>to</a:t>
            </a:r>
            <a:r>
              <a:rPr lang="en-US" sz="1600" spc="-26" dirty="0">
                <a:latin typeface="Calibri"/>
                <a:cs typeface="Calibri"/>
              </a:rPr>
              <a:t> </a:t>
            </a:r>
            <a:r>
              <a:rPr lang="en-US" sz="1600" dirty="0">
                <a:latin typeface="Calibri"/>
                <a:cs typeface="Calibri"/>
              </a:rPr>
              <a:t>Unnatural</a:t>
            </a:r>
            <a:r>
              <a:rPr lang="en-US" sz="1600" spc="-26" dirty="0">
                <a:latin typeface="Calibri"/>
                <a:cs typeface="Calibri"/>
              </a:rPr>
              <a:t> </a:t>
            </a:r>
            <a:r>
              <a:rPr lang="en-US" sz="1600" dirty="0">
                <a:latin typeface="Calibri"/>
                <a:cs typeface="Calibri"/>
              </a:rPr>
              <a:t>Instructions,</a:t>
            </a:r>
            <a:r>
              <a:rPr lang="en-US" sz="1600" spc="-23" dirty="0">
                <a:latin typeface="Calibri"/>
                <a:cs typeface="Calibri"/>
              </a:rPr>
              <a:t> </a:t>
            </a:r>
            <a:r>
              <a:rPr lang="en-US" sz="1600" dirty="0">
                <a:latin typeface="Calibri"/>
                <a:cs typeface="Calibri"/>
              </a:rPr>
              <a:t>uses</a:t>
            </a:r>
            <a:r>
              <a:rPr lang="en-US" sz="1600" spc="-26" dirty="0">
                <a:latin typeface="Calibri"/>
                <a:cs typeface="Calibri"/>
              </a:rPr>
              <a:t> </a:t>
            </a:r>
            <a:r>
              <a:rPr lang="en-US" sz="1600" dirty="0" err="1">
                <a:latin typeface="Calibri"/>
                <a:cs typeface="Calibri"/>
              </a:rPr>
              <a:t>instructGPT</a:t>
            </a:r>
            <a:r>
              <a:rPr lang="en-US" sz="1600" spc="-26" dirty="0">
                <a:latin typeface="Calibri"/>
                <a:cs typeface="Calibri"/>
              </a:rPr>
              <a:t> </a:t>
            </a:r>
            <a:r>
              <a:rPr lang="en-US" sz="1600" dirty="0">
                <a:latin typeface="Calibri"/>
                <a:cs typeface="Calibri"/>
              </a:rPr>
              <a:t>model</a:t>
            </a:r>
            <a:r>
              <a:rPr lang="en-US" sz="1600" spc="-26" dirty="0">
                <a:latin typeface="Calibri"/>
                <a:cs typeface="Calibri"/>
              </a:rPr>
              <a:t> </a:t>
            </a:r>
            <a:r>
              <a:rPr lang="en-US" sz="1600" dirty="0">
                <a:latin typeface="Calibri"/>
                <a:cs typeface="Calibri"/>
              </a:rPr>
              <a:t>to</a:t>
            </a:r>
            <a:r>
              <a:rPr lang="en-US" sz="1600" spc="-23" dirty="0">
                <a:latin typeface="Calibri"/>
                <a:cs typeface="Calibri"/>
              </a:rPr>
              <a:t> </a:t>
            </a:r>
            <a:r>
              <a:rPr lang="en-US" sz="1600" spc="-15" dirty="0">
                <a:latin typeface="Calibri"/>
                <a:cs typeface="Calibri"/>
              </a:rPr>
              <a:t>generate </a:t>
            </a:r>
            <a:r>
              <a:rPr lang="en-US" sz="1600" spc="-8" dirty="0">
                <a:latin typeface="Calibri"/>
                <a:cs typeface="Calibri"/>
              </a:rPr>
              <a:t>instructions</a:t>
            </a:r>
            <a:endParaRPr lang="en-US" sz="1600" dirty="0">
              <a:latin typeface="Calibri"/>
              <a:cs typeface="Calibri"/>
            </a:endParaRPr>
          </a:p>
          <a:p>
            <a:pPr marL="180975" indent="-171450">
              <a:spcBef>
                <a:spcPts val="521"/>
              </a:spcBef>
              <a:buFont typeface="Arial MT"/>
              <a:buChar char="•"/>
              <a:tabLst>
                <a:tab pos="180975" algn="l"/>
              </a:tabLst>
            </a:pPr>
            <a:r>
              <a:rPr lang="en-US" sz="1600" dirty="0">
                <a:latin typeface="Calibri"/>
                <a:cs typeface="Calibri"/>
              </a:rPr>
              <a:t>The</a:t>
            </a:r>
            <a:r>
              <a:rPr lang="en-US" sz="1600" spc="-30" dirty="0">
                <a:latin typeface="Calibri"/>
                <a:cs typeface="Calibri"/>
              </a:rPr>
              <a:t> </a:t>
            </a:r>
            <a:r>
              <a:rPr lang="en-US" sz="1600" dirty="0">
                <a:latin typeface="Calibri"/>
                <a:cs typeface="Calibri"/>
              </a:rPr>
              <a:t>generation</a:t>
            </a:r>
            <a:r>
              <a:rPr lang="en-US" sz="1600" spc="-23" dirty="0">
                <a:latin typeface="Calibri"/>
                <a:cs typeface="Calibri"/>
              </a:rPr>
              <a:t> </a:t>
            </a:r>
            <a:r>
              <a:rPr lang="en-US" sz="1600" dirty="0">
                <a:latin typeface="Calibri"/>
                <a:cs typeface="Calibri"/>
              </a:rPr>
              <a:t>is</a:t>
            </a:r>
            <a:r>
              <a:rPr lang="en-US" sz="1600" spc="-23" dirty="0">
                <a:latin typeface="Calibri"/>
                <a:cs typeface="Calibri"/>
              </a:rPr>
              <a:t> </a:t>
            </a:r>
            <a:r>
              <a:rPr lang="en-US" sz="1600" dirty="0">
                <a:latin typeface="Calibri"/>
                <a:cs typeface="Calibri"/>
              </a:rPr>
              <a:t>prompted</a:t>
            </a:r>
            <a:r>
              <a:rPr lang="en-US" sz="1600" spc="-19" dirty="0">
                <a:latin typeface="Calibri"/>
                <a:cs typeface="Calibri"/>
              </a:rPr>
              <a:t> </a:t>
            </a:r>
            <a:r>
              <a:rPr lang="en-US" sz="1600" dirty="0">
                <a:latin typeface="Calibri"/>
                <a:cs typeface="Calibri"/>
              </a:rPr>
              <a:t>using</a:t>
            </a:r>
            <a:r>
              <a:rPr lang="en-US" sz="1600" spc="-23" dirty="0">
                <a:latin typeface="Calibri"/>
                <a:cs typeface="Calibri"/>
              </a:rPr>
              <a:t> </a:t>
            </a:r>
            <a:r>
              <a:rPr lang="en-US" sz="1600" dirty="0">
                <a:latin typeface="Calibri"/>
                <a:cs typeface="Calibri"/>
              </a:rPr>
              <a:t>a</a:t>
            </a:r>
            <a:r>
              <a:rPr lang="en-US" sz="1600" spc="-23" dirty="0">
                <a:latin typeface="Calibri"/>
                <a:cs typeface="Calibri"/>
              </a:rPr>
              <a:t> </a:t>
            </a:r>
            <a:r>
              <a:rPr lang="en-US" sz="1600" dirty="0">
                <a:latin typeface="Calibri"/>
                <a:cs typeface="Calibri"/>
              </a:rPr>
              <a:t>set</a:t>
            </a:r>
            <a:r>
              <a:rPr lang="en-US" sz="1600" spc="-19" dirty="0">
                <a:latin typeface="Calibri"/>
                <a:cs typeface="Calibri"/>
              </a:rPr>
              <a:t> </a:t>
            </a:r>
            <a:r>
              <a:rPr lang="en-US" sz="1600" dirty="0">
                <a:latin typeface="Calibri"/>
                <a:cs typeface="Calibri"/>
              </a:rPr>
              <a:t>of</a:t>
            </a:r>
            <a:r>
              <a:rPr lang="en-US" sz="1600" spc="-23" dirty="0">
                <a:latin typeface="Calibri"/>
                <a:cs typeface="Calibri"/>
              </a:rPr>
              <a:t> </a:t>
            </a:r>
            <a:r>
              <a:rPr lang="en-US" sz="1600" dirty="0">
                <a:latin typeface="Calibri"/>
                <a:cs typeface="Calibri"/>
              </a:rPr>
              <a:t>seed</a:t>
            </a:r>
            <a:r>
              <a:rPr lang="en-US" sz="1600" spc="-23" dirty="0">
                <a:latin typeface="Calibri"/>
                <a:cs typeface="Calibri"/>
              </a:rPr>
              <a:t> </a:t>
            </a:r>
            <a:r>
              <a:rPr lang="en-US" sz="1600" dirty="0">
                <a:latin typeface="Calibri"/>
                <a:cs typeface="Calibri"/>
              </a:rPr>
              <a:t>task</a:t>
            </a:r>
            <a:r>
              <a:rPr lang="en-US" sz="1600" spc="-19" dirty="0">
                <a:latin typeface="Calibri"/>
                <a:cs typeface="Calibri"/>
              </a:rPr>
              <a:t> </a:t>
            </a:r>
            <a:r>
              <a:rPr lang="en-US" sz="1600" spc="-8" dirty="0">
                <a:latin typeface="Calibri"/>
                <a:cs typeface="Calibri"/>
              </a:rPr>
              <a:t>examples</a:t>
            </a:r>
            <a:endParaRPr lang="en-US" sz="1600" dirty="0">
              <a:latin typeface="Calibri"/>
              <a:cs typeface="Calibri"/>
            </a:endParaRPr>
          </a:p>
          <a:p>
            <a:pPr marL="180975" marR="799148" indent="-171450">
              <a:lnSpc>
                <a:spcPts val="2340"/>
              </a:lnSpc>
              <a:spcBef>
                <a:spcPts val="803"/>
              </a:spcBef>
              <a:buFont typeface="Arial MT"/>
              <a:buChar char="•"/>
              <a:tabLst>
                <a:tab pos="180975" algn="l"/>
              </a:tabLst>
            </a:pPr>
            <a:r>
              <a:rPr lang="en-US" sz="1600" dirty="0">
                <a:latin typeface="Calibri"/>
                <a:cs typeface="Calibri"/>
              </a:rPr>
              <a:t>First</a:t>
            </a:r>
            <a:r>
              <a:rPr lang="en-US" sz="1600" spc="-30" dirty="0">
                <a:latin typeface="Calibri"/>
                <a:cs typeface="Calibri"/>
              </a:rPr>
              <a:t> </a:t>
            </a:r>
            <a:r>
              <a:rPr lang="en-US" sz="1600" dirty="0">
                <a:latin typeface="Calibri"/>
                <a:cs typeface="Calibri"/>
              </a:rPr>
              <a:t>generates</a:t>
            </a:r>
            <a:r>
              <a:rPr lang="en-US" sz="1600" spc="-30" dirty="0">
                <a:latin typeface="Calibri"/>
                <a:cs typeface="Calibri"/>
              </a:rPr>
              <a:t> </a:t>
            </a:r>
            <a:r>
              <a:rPr lang="en-US" sz="1600" dirty="0">
                <a:latin typeface="Calibri"/>
                <a:cs typeface="Calibri"/>
              </a:rPr>
              <a:t>the</a:t>
            </a:r>
            <a:r>
              <a:rPr lang="en-US" sz="1600" spc="-30" dirty="0">
                <a:latin typeface="Calibri"/>
                <a:cs typeface="Calibri"/>
              </a:rPr>
              <a:t> </a:t>
            </a:r>
            <a:r>
              <a:rPr lang="en-US" sz="1600" dirty="0">
                <a:latin typeface="Calibri"/>
                <a:cs typeface="Calibri"/>
              </a:rPr>
              <a:t>instruction,</a:t>
            </a:r>
            <a:r>
              <a:rPr lang="en-US" sz="1600" spc="-30" dirty="0">
                <a:latin typeface="Calibri"/>
                <a:cs typeface="Calibri"/>
              </a:rPr>
              <a:t> </a:t>
            </a:r>
            <a:r>
              <a:rPr lang="en-US" sz="1600" dirty="0">
                <a:latin typeface="Calibri"/>
                <a:cs typeface="Calibri"/>
              </a:rPr>
              <a:t>then</a:t>
            </a:r>
            <a:r>
              <a:rPr lang="en-US" sz="1600" spc="-30" dirty="0">
                <a:latin typeface="Calibri"/>
                <a:cs typeface="Calibri"/>
              </a:rPr>
              <a:t> </a:t>
            </a:r>
            <a:r>
              <a:rPr lang="en-US" sz="1600" dirty="0">
                <a:latin typeface="Calibri"/>
                <a:cs typeface="Calibri"/>
              </a:rPr>
              <a:t>the</a:t>
            </a:r>
            <a:r>
              <a:rPr lang="en-US" sz="1600" spc="-30" dirty="0">
                <a:latin typeface="Calibri"/>
                <a:cs typeface="Calibri"/>
              </a:rPr>
              <a:t> </a:t>
            </a:r>
            <a:r>
              <a:rPr lang="en-US" sz="1600" dirty="0">
                <a:latin typeface="Calibri"/>
                <a:cs typeface="Calibri"/>
              </a:rPr>
              <a:t>input</a:t>
            </a:r>
            <a:r>
              <a:rPr lang="en-US" sz="1600" spc="-30" dirty="0">
                <a:latin typeface="Calibri"/>
                <a:cs typeface="Calibri"/>
              </a:rPr>
              <a:t> </a:t>
            </a:r>
            <a:r>
              <a:rPr lang="en-US" sz="1600" dirty="0">
                <a:latin typeface="Calibri"/>
                <a:cs typeface="Calibri"/>
              </a:rPr>
              <a:t>(conditioned</a:t>
            </a:r>
            <a:r>
              <a:rPr lang="en-US" sz="1600" spc="-30" dirty="0">
                <a:latin typeface="Calibri"/>
                <a:cs typeface="Calibri"/>
              </a:rPr>
              <a:t> </a:t>
            </a:r>
            <a:r>
              <a:rPr lang="en-US" sz="1600" spc="-19" dirty="0">
                <a:latin typeface="Calibri"/>
                <a:cs typeface="Calibri"/>
              </a:rPr>
              <a:t>on </a:t>
            </a:r>
            <a:r>
              <a:rPr lang="en-US" sz="1600" dirty="0">
                <a:latin typeface="Calibri"/>
                <a:cs typeface="Calibri"/>
              </a:rPr>
              <a:t>instruction),</a:t>
            </a:r>
            <a:r>
              <a:rPr lang="en-US" sz="1600" spc="-19" dirty="0">
                <a:latin typeface="Calibri"/>
                <a:cs typeface="Calibri"/>
              </a:rPr>
              <a:t> </a:t>
            </a:r>
            <a:r>
              <a:rPr lang="en-US" sz="1600" dirty="0">
                <a:latin typeface="Calibri"/>
                <a:cs typeface="Calibri"/>
              </a:rPr>
              <a:t>and</a:t>
            </a:r>
            <a:r>
              <a:rPr lang="en-US" sz="1600" spc="-8" dirty="0">
                <a:latin typeface="Calibri"/>
                <a:cs typeface="Calibri"/>
              </a:rPr>
              <a:t> </a:t>
            </a:r>
            <a:r>
              <a:rPr lang="en-US" sz="1600" dirty="0">
                <a:latin typeface="Calibri"/>
                <a:cs typeface="Calibri"/>
              </a:rPr>
              <a:t>then</a:t>
            </a:r>
            <a:r>
              <a:rPr lang="en-US" sz="1600" spc="-11" dirty="0">
                <a:latin typeface="Calibri"/>
                <a:cs typeface="Calibri"/>
              </a:rPr>
              <a:t> </a:t>
            </a:r>
            <a:r>
              <a:rPr lang="en-US" sz="1600" dirty="0">
                <a:latin typeface="Calibri"/>
                <a:cs typeface="Calibri"/>
              </a:rPr>
              <a:t>the</a:t>
            </a:r>
            <a:r>
              <a:rPr lang="en-US" sz="1600" spc="-8" dirty="0">
                <a:latin typeface="Calibri"/>
                <a:cs typeface="Calibri"/>
              </a:rPr>
              <a:t> output.</a:t>
            </a:r>
            <a:endParaRPr lang="en-US" sz="1600" dirty="0">
              <a:latin typeface="Calibri"/>
              <a:cs typeface="Calibri"/>
            </a:endParaRPr>
          </a:p>
          <a:p>
            <a:pPr marL="180975" marR="186214" indent="-171450">
              <a:lnSpc>
                <a:spcPts val="2340"/>
              </a:lnSpc>
              <a:spcBef>
                <a:spcPts val="750"/>
              </a:spcBef>
              <a:buFont typeface="Arial MT"/>
              <a:buChar char="•"/>
              <a:tabLst>
                <a:tab pos="180975" algn="l"/>
              </a:tabLst>
            </a:pPr>
            <a:r>
              <a:rPr lang="en-US" sz="1600" dirty="0">
                <a:latin typeface="Calibri"/>
                <a:cs typeface="Calibri"/>
              </a:rPr>
              <a:t>The</a:t>
            </a:r>
            <a:r>
              <a:rPr lang="en-US" sz="1600" spc="-41" dirty="0">
                <a:latin typeface="Calibri"/>
                <a:cs typeface="Calibri"/>
              </a:rPr>
              <a:t> </a:t>
            </a:r>
            <a:r>
              <a:rPr lang="en-US" sz="1600" dirty="0">
                <a:latin typeface="Calibri"/>
                <a:cs typeface="Calibri"/>
              </a:rPr>
              <a:t>generated</a:t>
            </a:r>
            <a:r>
              <a:rPr lang="en-US" sz="1600" spc="-38" dirty="0">
                <a:latin typeface="Calibri"/>
                <a:cs typeface="Calibri"/>
              </a:rPr>
              <a:t> </a:t>
            </a:r>
            <a:r>
              <a:rPr lang="en-US" sz="1600" dirty="0">
                <a:latin typeface="Calibri"/>
                <a:cs typeface="Calibri"/>
              </a:rPr>
              <a:t>instructions</a:t>
            </a:r>
            <a:r>
              <a:rPr lang="en-US" sz="1600" spc="-38" dirty="0">
                <a:latin typeface="Calibri"/>
                <a:cs typeface="Calibri"/>
              </a:rPr>
              <a:t> </a:t>
            </a:r>
            <a:r>
              <a:rPr lang="en-US" sz="1600" dirty="0">
                <a:latin typeface="Calibri"/>
                <a:cs typeface="Calibri"/>
              </a:rPr>
              <a:t>are</a:t>
            </a:r>
            <a:r>
              <a:rPr lang="en-US" sz="1600" spc="-38" dirty="0">
                <a:latin typeface="Calibri"/>
                <a:cs typeface="Calibri"/>
              </a:rPr>
              <a:t> </a:t>
            </a:r>
            <a:r>
              <a:rPr lang="en-US" sz="1600" dirty="0">
                <a:latin typeface="Calibri"/>
                <a:cs typeface="Calibri"/>
              </a:rPr>
              <a:t>mostly</a:t>
            </a:r>
            <a:r>
              <a:rPr lang="en-US" sz="1600" spc="-41" dirty="0">
                <a:latin typeface="Calibri"/>
                <a:cs typeface="Calibri"/>
              </a:rPr>
              <a:t> </a:t>
            </a:r>
            <a:r>
              <a:rPr lang="en-US" sz="1600" dirty="0">
                <a:latin typeface="Calibri"/>
                <a:cs typeface="Calibri"/>
              </a:rPr>
              <a:t>valid,</a:t>
            </a:r>
            <a:r>
              <a:rPr lang="en-US" sz="1600" spc="-38" dirty="0">
                <a:latin typeface="Calibri"/>
                <a:cs typeface="Calibri"/>
              </a:rPr>
              <a:t> </a:t>
            </a:r>
            <a:r>
              <a:rPr lang="en-US" sz="1600" dirty="0">
                <a:latin typeface="Calibri"/>
                <a:cs typeface="Calibri"/>
              </a:rPr>
              <a:t>however</a:t>
            </a:r>
            <a:r>
              <a:rPr lang="en-US" sz="1600" spc="-38" dirty="0">
                <a:latin typeface="Calibri"/>
                <a:cs typeface="Calibri"/>
              </a:rPr>
              <a:t> </a:t>
            </a:r>
            <a:r>
              <a:rPr lang="en-US" sz="1600" dirty="0">
                <a:latin typeface="Calibri"/>
                <a:cs typeface="Calibri"/>
              </a:rPr>
              <a:t>the</a:t>
            </a:r>
            <a:r>
              <a:rPr lang="en-US" sz="1600" spc="-38" dirty="0">
                <a:latin typeface="Calibri"/>
                <a:cs typeface="Calibri"/>
              </a:rPr>
              <a:t> </a:t>
            </a:r>
            <a:r>
              <a:rPr lang="en-US" sz="1600" spc="-15" dirty="0">
                <a:latin typeface="Calibri"/>
                <a:cs typeface="Calibri"/>
              </a:rPr>
              <a:t>generated </a:t>
            </a:r>
            <a:r>
              <a:rPr lang="en-US" sz="1600" dirty="0">
                <a:latin typeface="Calibri"/>
                <a:cs typeface="Calibri"/>
              </a:rPr>
              <a:t>outputs</a:t>
            </a:r>
            <a:r>
              <a:rPr lang="en-US" sz="1600" spc="-23" dirty="0">
                <a:latin typeface="Calibri"/>
                <a:cs typeface="Calibri"/>
              </a:rPr>
              <a:t> </a:t>
            </a:r>
            <a:r>
              <a:rPr lang="en-US" sz="1600" dirty="0">
                <a:latin typeface="Calibri"/>
                <a:cs typeface="Calibri"/>
              </a:rPr>
              <a:t>are</a:t>
            </a:r>
            <a:r>
              <a:rPr lang="en-US" sz="1600" spc="-23" dirty="0">
                <a:latin typeface="Calibri"/>
                <a:cs typeface="Calibri"/>
              </a:rPr>
              <a:t> </a:t>
            </a:r>
            <a:r>
              <a:rPr lang="en-US" sz="1600" dirty="0">
                <a:latin typeface="Calibri"/>
                <a:cs typeface="Calibri"/>
              </a:rPr>
              <a:t>often</a:t>
            </a:r>
            <a:r>
              <a:rPr lang="en-US" sz="1600" spc="-19" dirty="0">
                <a:latin typeface="Calibri"/>
                <a:cs typeface="Calibri"/>
              </a:rPr>
              <a:t> </a:t>
            </a:r>
            <a:r>
              <a:rPr lang="en-US" sz="1600" spc="-8" dirty="0">
                <a:latin typeface="Calibri"/>
                <a:cs typeface="Calibri"/>
              </a:rPr>
              <a:t>noisy.</a:t>
            </a:r>
            <a:endParaRPr lang="en-US" sz="1600" dirty="0">
              <a:latin typeface="Calibri"/>
              <a:cs typeface="Calibri"/>
            </a:endParaRPr>
          </a:p>
          <a:p>
            <a:endParaRPr lang="en-US" dirty="0"/>
          </a:p>
        </p:txBody>
      </p:sp>
      <p:sp>
        <p:nvSpPr>
          <p:cNvPr id="5" name="object 5"/>
          <p:cNvSpPr txBox="1">
            <a:spLocks noGrp="1"/>
          </p:cNvSpPr>
          <p:nvPr>
            <p:ph type="sldNum" sz="quarter" idx="4294967295"/>
          </p:nvPr>
        </p:nvSpPr>
        <p:spPr>
          <a:xfrm>
            <a:off x="8901113" y="6451600"/>
            <a:ext cx="242887" cy="177800"/>
          </a:xfrm>
          <a:prstGeom prst="rect">
            <a:avLst/>
          </a:prstGeom>
        </p:spPr>
        <p:txBody>
          <a:bodyPr vert="horz" wrap="square" lIns="0" tIns="0" rIns="0" bIns="0" rtlCol="0">
            <a:spAutoFit/>
          </a:bodyPr>
          <a:lstStyle>
            <a:defPPr>
              <a:defRPr kern="0"/>
            </a:defPPr>
            <a:lvl1pPr>
              <a:defRPr sz="1200" b="0" i="0">
                <a:solidFill>
                  <a:srgbClr val="888888"/>
                </a:solidFill>
                <a:latin typeface="Calibri"/>
                <a:cs typeface="Calibri"/>
              </a:defRPr>
            </a:lvl1pPr>
          </a:lstStyle>
          <a:p>
            <a:pPr marL="38100">
              <a:lnSpc>
                <a:spcPts val="1240"/>
              </a:lnSpc>
            </a:pPr>
            <a:fld id="{81D60167-4931-47E6-BA6A-407CBD079E47}" type="slidenum">
              <a:rPr lang="en-US" spc="-25" smtClean="0"/>
              <a:pPr marL="38100">
                <a:lnSpc>
                  <a:spcPts val="1240"/>
                </a:lnSpc>
              </a:pPr>
              <a:t>108</a:t>
            </a:fld>
            <a:endParaRPr spc="-19" dirty="0"/>
          </a:p>
        </p:txBody>
      </p:sp>
    </p:spTree>
    <p:extLst>
      <p:ext uri="{BB962C8B-B14F-4D97-AF65-F5344CB8AC3E}">
        <p14:creationId xmlns:p14="http://schemas.microsoft.com/office/powerpoint/2010/main" val="18937124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A0FB-D461-E904-0831-0005418AB9AA}"/>
              </a:ext>
            </a:extLst>
          </p:cNvPr>
          <p:cNvSpPr>
            <a:spLocks noGrp="1"/>
          </p:cNvSpPr>
          <p:nvPr>
            <p:ph type="title"/>
          </p:nvPr>
        </p:nvSpPr>
        <p:spPr/>
        <p:txBody>
          <a:bodyPr/>
          <a:lstStyle/>
          <a:p>
            <a:r>
              <a:rPr lang="en-US" dirty="0"/>
              <a:t>Get humans to write ”seed” tasks ✍️ </a:t>
            </a:r>
          </a:p>
        </p:txBody>
      </p:sp>
      <p:sp>
        <p:nvSpPr>
          <p:cNvPr id="3" name="Text Placeholder 2">
            <a:extLst>
              <a:ext uri="{FF2B5EF4-FFF2-40B4-BE49-F238E27FC236}">
                <a16:creationId xmlns:a16="http://schemas.microsoft.com/office/drawing/2014/main" id="{C290C941-9860-5B2E-020D-2AE2D1AD5FDA}"/>
              </a:ext>
            </a:extLst>
          </p:cNvPr>
          <p:cNvSpPr>
            <a:spLocks noGrp="1"/>
          </p:cNvSpPr>
          <p:nvPr>
            <p:ph type="body" sz="quarter" idx="16"/>
          </p:nvPr>
        </p:nvSpPr>
        <p:spPr/>
        <p:txBody>
          <a:bodyPr/>
          <a:lstStyle/>
          <a:p>
            <a:endParaRPr lang="en-US"/>
          </a:p>
        </p:txBody>
      </p:sp>
      <p:sp>
        <p:nvSpPr>
          <p:cNvPr id="4" name="Slide Number Placeholder 3">
            <a:extLst>
              <a:ext uri="{FF2B5EF4-FFF2-40B4-BE49-F238E27FC236}">
                <a16:creationId xmlns:a16="http://schemas.microsoft.com/office/drawing/2014/main" id="{596E76EE-1294-0359-E248-779F9998C800}"/>
              </a:ext>
            </a:extLst>
          </p:cNvPr>
          <p:cNvSpPr>
            <a:spLocks noGrp="1"/>
          </p:cNvSpPr>
          <p:nvPr>
            <p:ph type="sldNum" sz="quarter" idx="4294967295"/>
          </p:nvPr>
        </p:nvSpPr>
        <p:spPr>
          <a:xfrm>
            <a:off x="0" y="0"/>
            <a:ext cx="0" cy="0"/>
          </a:xfrm>
        </p:spPr>
        <p:txBody>
          <a:bodyPr/>
          <a:lstStyle/>
          <a:p>
            <a:pPr>
              <a:defRPr/>
            </a:pPr>
            <a:fld id="{0121240C-47AF-2F4D-83B3-CC3EDF50F794}" type="slidenum">
              <a:rPr lang="en-US" smtClean="0"/>
              <a:pPr>
                <a:defRPr/>
              </a:pPr>
              <a:t>109</a:t>
            </a:fld>
            <a:endParaRPr lang="en-US" dirty="0"/>
          </a:p>
        </p:txBody>
      </p:sp>
      <p:pic>
        <p:nvPicPr>
          <p:cNvPr id="5" name="Google Shape;346;p52">
            <a:extLst>
              <a:ext uri="{FF2B5EF4-FFF2-40B4-BE49-F238E27FC236}">
                <a16:creationId xmlns:a16="http://schemas.microsoft.com/office/drawing/2014/main" id="{A4FA76FB-59ED-5969-2328-2F01AF43A490}"/>
              </a:ext>
            </a:extLst>
          </p:cNvPr>
          <p:cNvPicPr preferRelativeResize="0"/>
          <p:nvPr/>
        </p:nvPicPr>
        <p:blipFill rotWithShape="1">
          <a:blip>
            <a:alphaModFix/>
          </a:blip>
          <a:srcRect l="11603" t="46144" r="63725" b="13771"/>
          <a:stretch/>
        </p:blipFill>
        <p:spPr>
          <a:xfrm>
            <a:off x="513901" y="4311286"/>
            <a:ext cx="685800" cy="561843"/>
          </a:xfrm>
          <a:prstGeom prst="rect">
            <a:avLst/>
          </a:prstGeom>
          <a:noFill/>
          <a:ln>
            <a:noFill/>
          </a:ln>
        </p:spPr>
      </p:pic>
      <p:sp>
        <p:nvSpPr>
          <p:cNvPr id="6" name="TextBox 5">
            <a:extLst>
              <a:ext uri="{FF2B5EF4-FFF2-40B4-BE49-F238E27FC236}">
                <a16:creationId xmlns:a16="http://schemas.microsoft.com/office/drawing/2014/main" id="{22E3EDEF-8021-9653-C98F-2EDC1E3E19BB}"/>
              </a:ext>
            </a:extLst>
          </p:cNvPr>
          <p:cNvSpPr txBox="1"/>
          <p:nvPr/>
        </p:nvSpPr>
        <p:spPr>
          <a:xfrm>
            <a:off x="366585" y="3815770"/>
            <a:ext cx="1009534" cy="415498"/>
          </a:xfrm>
          <a:prstGeom prst="rect">
            <a:avLst/>
          </a:prstGeom>
          <a:noFill/>
        </p:spPr>
        <p:txBody>
          <a:bodyPr wrap="square">
            <a:spAutoFit/>
          </a:bodyPr>
          <a:lstStyle/>
          <a:p>
            <a:pPr algn="ctr"/>
            <a:r>
              <a:rPr lang="en-US" sz="1050" dirty="0">
                <a:solidFill>
                  <a:schemeClr val="tx1"/>
                </a:solidFill>
                <a:latin typeface="Corbel" panose="020B0503020204020204" pitchFamily="34" charset="0"/>
              </a:rPr>
              <a:t>175 seed </a:t>
            </a:r>
            <a:br>
              <a:rPr lang="en-US" sz="1050" dirty="0">
                <a:solidFill>
                  <a:schemeClr val="tx1"/>
                </a:solidFill>
                <a:latin typeface="Corbel" panose="020B0503020204020204" pitchFamily="34" charset="0"/>
              </a:rPr>
            </a:br>
            <a:r>
              <a:rPr lang="en-US" sz="1050" dirty="0">
                <a:solidFill>
                  <a:schemeClr val="tx1"/>
                </a:solidFill>
                <a:latin typeface="Corbel" panose="020B0503020204020204" pitchFamily="34" charset="0"/>
              </a:rPr>
              <a:t>tasks </a:t>
            </a:r>
          </a:p>
        </p:txBody>
      </p:sp>
      <p:sp>
        <p:nvSpPr>
          <p:cNvPr id="8" name="TextBox 7">
            <a:extLst>
              <a:ext uri="{FF2B5EF4-FFF2-40B4-BE49-F238E27FC236}">
                <a16:creationId xmlns:a16="http://schemas.microsoft.com/office/drawing/2014/main" id="{C7273430-C8CD-8464-2C09-EE52F01778A0}"/>
              </a:ext>
            </a:extLst>
          </p:cNvPr>
          <p:cNvSpPr txBox="1"/>
          <p:nvPr/>
        </p:nvSpPr>
        <p:spPr>
          <a:xfrm>
            <a:off x="366585" y="1050184"/>
            <a:ext cx="8410830" cy="12464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I am planning a 7-day trip to Seattle. Can you make a detailed plan for me? </a:t>
            </a:r>
          </a:p>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Is there anything I can eat for breakfast that doesn’t include eggs, yet includes protein and has roughly 700-100 calories?</a:t>
            </a:r>
          </a:p>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Given a set of numbers find all possible subsets that sum to a given number.</a:t>
            </a:r>
          </a:p>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Give me a phrase that I can use to express I am very happy. </a:t>
            </a:r>
          </a:p>
        </p:txBody>
      </p:sp>
    </p:spTree>
    <p:extLst>
      <p:ext uri="{BB962C8B-B14F-4D97-AF65-F5344CB8AC3E}">
        <p14:creationId xmlns:p14="http://schemas.microsoft.com/office/powerpoint/2010/main" val="4232268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E420-756A-E277-C53A-A1011027D486}"/>
              </a:ext>
            </a:extLst>
          </p:cNvPr>
          <p:cNvSpPr>
            <a:spLocks noGrp="1"/>
          </p:cNvSpPr>
          <p:nvPr>
            <p:ph type="title"/>
          </p:nvPr>
        </p:nvSpPr>
        <p:spPr/>
        <p:txBody>
          <a:bodyPr/>
          <a:lstStyle/>
          <a:p>
            <a:r>
              <a:rPr lang="en-US" dirty="0"/>
              <a:t>[Mis]Alignment </a:t>
            </a:r>
          </a:p>
        </p:txBody>
      </p:sp>
      <p:sp>
        <p:nvSpPr>
          <p:cNvPr id="3" name="Text Placeholder 2">
            <a:extLst>
              <a:ext uri="{FF2B5EF4-FFF2-40B4-BE49-F238E27FC236}">
                <a16:creationId xmlns:a16="http://schemas.microsoft.com/office/drawing/2014/main" id="{18FE685D-B74F-AE63-4850-B777DD272E37}"/>
              </a:ext>
            </a:extLst>
          </p:cNvPr>
          <p:cNvSpPr>
            <a:spLocks noGrp="1"/>
          </p:cNvSpPr>
          <p:nvPr>
            <p:ph type="body" sz="quarter" idx="16"/>
          </p:nvPr>
        </p:nvSpPr>
        <p:spPr/>
        <p:txBody>
          <a:bodyPr/>
          <a:lstStyle/>
          <a:p>
            <a:r>
              <a:rPr lang="en-US" dirty="0"/>
              <a:t>“The result of arranging in or along a line, or into appropriate relative positions; the layout or orientation of a thing or things disposed in this way” — Oxford Dictionary </a:t>
            </a:r>
          </a:p>
        </p:txBody>
      </p:sp>
      <p:pic>
        <p:nvPicPr>
          <p:cNvPr id="1026" name="Picture 2" descr="Why do Projects Fail?">
            <a:extLst>
              <a:ext uri="{FF2B5EF4-FFF2-40B4-BE49-F238E27FC236}">
                <a16:creationId xmlns:a16="http://schemas.microsoft.com/office/drawing/2014/main" id="{A4DC5C83-3CF8-D829-45D1-8955A917BD87}"/>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585972" y="2298284"/>
            <a:ext cx="3711217" cy="212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5335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A0FB-D461-E904-0831-0005418AB9AA}"/>
              </a:ext>
            </a:extLst>
          </p:cNvPr>
          <p:cNvSpPr>
            <a:spLocks noGrp="1"/>
          </p:cNvSpPr>
          <p:nvPr>
            <p:ph type="title"/>
          </p:nvPr>
        </p:nvSpPr>
        <p:spPr/>
        <p:txBody>
          <a:bodyPr/>
          <a:lstStyle/>
          <a:p>
            <a:r>
              <a:rPr lang="en-US" dirty="0"/>
              <a:t>Put them your task bank 📦 </a:t>
            </a:r>
          </a:p>
        </p:txBody>
      </p:sp>
      <p:sp>
        <p:nvSpPr>
          <p:cNvPr id="3" name="Text Placeholder 2">
            <a:extLst>
              <a:ext uri="{FF2B5EF4-FFF2-40B4-BE49-F238E27FC236}">
                <a16:creationId xmlns:a16="http://schemas.microsoft.com/office/drawing/2014/main" id="{96925A62-F200-BB40-02AE-5E4D420B1AF7}"/>
              </a:ext>
            </a:extLst>
          </p:cNvPr>
          <p:cNvSpPr>
            <a:spLocks noGrp="1"/>
          </p:cNvSpPr>
          <p:nvPr>
            <p:ph type="body" sz="quarter" idx="16"/>
          </p:nvPr>
        </p:nvSpPr>
        <p:spPr/>
        <p:txBody>
          <a:bodyPr/>
          <a:lstStyle/>
          <a:p>
            <a:endParaRPr lang="en-US"/>
          </a:p>
        </p:txBody>
      </p:sp>
      <p:sp>
        <p:nvSpPr>
          <p:cNvPr id="4" name="Slide Number Placeholder 3">
            <a:extLst>
              <a:ext uri="{FF2B5EF4-FFF2-40B4-BE49-F238E27FC236}">
                <a16:creationId xmlns:a16="http://schemas.microsoft.com/office/drawing/2014/main" id="{596E76EE-1294-0359-E248-779F9998C800}"/>
              </a:ext>
            </a:extLst>
          </p:cNvPr>
          <p:cNvSpPr>
            <a:spLocks noGrp="1"/>
          </p:cNvSpPr>
          <p:nvPr>
            <p:ph type="sldNum" sz="quarter" idx="4294967295"/>
          </p:nvPr>
        </p:nvSpPr>
        <p:spPr>
          <a:xfrm>
            <a:off x="0" y="0"/>
            <a:ext cx="0" cy="0"/>
          </a:xfrm>
        </p:spPr>
        <p:txBody>
          <a:bodyPr/>
          <a:lstStyle/>
          <a:p>
            <a:pPr>
              <a:defRPr/>
            </a:pPr>
            <a:fld id="{0121240C-47AF-2F4D-83B3-CC3EDF50F794}" type="slidenum">
              <a:rPr lang="en-US" smtClean="0"/>
              <a:pPr>
                <a:defRPr/>
              </a:pPr>
              <a:t>110</a:t>
            </a:fld>
            <a:endParaRPr lang="en-US" dirty="0"/>
          </a:p>
        </p:txBody>
      </p:sp>
      <p:pic>
        <p:nvPicPr>
          <p:cNvPr id="5" name="Google Shape;346;p52">
            <a:extLst>
              <a:ext uri="{FF2B5EF4-FFF2-40B4-BE49-F238E27FC236}">
                <a16:creationId xmlns:a16="http://schemas.microsoft.com/office/drawing/2014/main" id="{A4FA76FB-59ED-5969-2328-2F01AF43A490}"/>
              </a:ext>
            </a:extLst>
          </p:cNvPr>
          <p:cNvPicPr preferRelativeResize="0"/>
          <p:nvPr/>
        </p:nvPicPr>
        <p:blipFill rotWithShape="1">
          <a:blip>
            <a:alphaModFix/>
          </a:blip>
          <a:srcRect l="11603" t="46144" r="63725" b="13771"/>
          <a:stretch/>
        </p:blipFill>
        <p:spPr>
          <a:xfrm>
            <a:off x="513901" y="4311286"/>
            <a:ext cx="685800" cy="561843"/>
          </a:xfrm>
          <a:prstGeom prst="rect">
            <a:avLst/>
          </a:prstGeom>
          <a:noFill/>
          <a:ln>
            <a:noFill/>
          </a:ln>
        </p:spPr>
      </p:pic>
      <p:sp>
        <p:nvSpPr>
          <p:cNvPr id="6" name="TextBox 5">
            <a:extLst>
              <a:ext uri="{FF2B5EF4-FFF2-40B4-BE49-F238E27FC236}">
                <a16:creationId xmlns:a16="http://schemas.microsoft.com/office/drawing/2014/main" id="{22E3EDEF-8021-9653-C98F-2EDC1E3E19BB}"/>
              </a:ext>
            </a:extLst>
          </p:cNvPr>
          <p:cNvSpPr txBox="1"/>
          <p:nvPr/>
        </p:nvSpPr>
        <p:spPr>
          <a:xfrm>
            <a:off x="366585" y="3815770"/>
            <a:ext cx="1009534" cy="415498"/>
          </a:xfrm>
          <a:prstGeom prst="rect">
            <a:avLst/>
          </a:prstGeom>
          <a:noFill/>
        </p:spPr>
        <p:txBody>
          <a:bodyPr wrap="square">
            <a:spAutoFit/>
          </a:bodyPr>
          <a:lstStyle/>
          <a:p>
            <a:pPr algn="ctr"/>
            <a:r>
              <a:rPr lang="en-US" sz="1050" dirty="0">
                <a:solidFill>
                  <a:schemeClr val="tx1"/>
                </a:solidFill>
                <a:latin typeface="Corbel" panose="020B0503020204020204" pitchFamily="34" charset="0"/>
              </a:rPr>
              <a:t>175 seed </a:t>
            </a:r>
            <a:br>
              <a:rPr lang="en-US" sz="1050" dirty="0">
                <a:solidFill>
                  <a:schemeClr val="tx1"/>
                </a:solidFill>
                <a:latin typeface="Corbel" panose="020B0503020204020204" pitchFamily="34" charset="0"/>
              </a:rPr>
            </a:br>
            <a:r>
              <a:rPr lang="en-US" sz="1050" dirty="0">
                <a:solidFill>
                  <a:schemeClr val="tx1"/>
                </a:solidFill>
                <a:latin typeface="Corbel" panose="020B0503020204020204" pitchFamily="34" charset="0"/>
              </a:rPr>
              <a:t>tasks </a:t>
            </a:r>
          </a:p>
        </p:txBody>
      </p:sp>
      <p:sp>
        <p:nvSpPr>
          <p:cNvPr id="8" name="TextBox 7">
            <a:extLst>
              <a:ext uri="{FF2B5EF4-FFF2-40B4-BE49-F238E27FC236}">
                <a16:creationId xmlns:a16="http://schemas.microsoft.com/office/drawing/2014/main" id="{C7273430-C8CD-8464-2C09-EE52F01778A0}"/>
              </a:ext>
            </a:extLst>
          </p:cNvPr>
          <p:cNvSpPr txBox="1"/>
          <p:nvPr/>
        </p:nvSpPr>
        <p:spPr>
          <a:xfrm>
            <a:off x="366585" y="1050184"/>
            <a:ext cx="8410830" cy="12464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I am planning a 7-day trip to Seattle. Can you make a detailed plan for me? </a:t>
            </a:r>
          </a:p>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Is there anything I can eat for breakfast that doesn’t include eggs, yet includes protein and has roughly 700-100 calories?</a:t>
            </a:r>
          </a:p>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Given a set of numbers find all possible subsets that sum to a given number.</a:t>
            </a:r>
          </a:p>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Give me a phrase that I can use to express I am very happy.</a:t>
            </a:r>
          </a:p>
        </p:txBody>
      </p:sp>
      <p:grpSp>
        <p:nvGrpSpPr>
          <p:cNvPr id="12" name="Group 11">
            <a:extLst>
              <a:ext uri="{FF2B5EF4-FFF2-40B4-BE49-F238E27FC236}">
                <a16:creationId xmlns:a16="http://schemas.microsoft.com/office/drawing/2014/main" id="{A9AA3C80-7827-CAFD-7EC1-6277C0163CE0}"/>
              </a:ext>
            </a:extLst>
          </p:cNvPr>
          <p:cNvGrpSpPr/>
          <p:nvPr/>
        </p:nvGrpSpPr>
        <p:grpSpPr>
          <a:xfrm>
            <a:off x="1199701" y="3762556"/>
            <a:ext cx="1325855" cy="1229095"/>
            <a:chOff x="-415195" y="2789472"/>
            <a:chExt cx="1767807" cy="1638793"/>
          </a:xfrm>
        </p:grpSpPr>
        <p:pic>
          <p:nvPicPr>
            <p:cNvPr id="13" name="Google Shape;346;p52">
              <a:extLst>
                <a:ext uri="{FF2B5EF4-FFF2-40B4-BE49-F238E27FC236}">
                  <a16:creationId xmlns:a16="http://schemas.microsoft.com/office/drawing/2014/main" id="{824A41FA-5541-B277-D592-A55FEF1DFBD2}"/>
                </a:ext>
              </a:extLst>
            </p:cNvPr>
            <p:cNvPicPr preferRelativeResize="0"/>
            <p:nvPr/>
          </p:nvPicPr>
          <p:blipFill rotWithShape="1">
            <a:blip>
              <a:alphaModFix/>
            </a:blip>
            <a:srcRect l="70763" t="26254" r="4565" b="13928"/>
            <a:stretch/>
          </p:blipFill>
          <p:spPr>
            <a:xfrm>
              <a:off x="385096" y="3368391"/>
              <a:ext cx="914400" cy="1059874"/>
            </a:xfrm>
            <a:prstGeom prst="rect">
              <a:avLst/>
            </a:prstGeom>
            <a:noFill/>
            <a:ln>
              <a:noFill/>
            </a:ln>
          </p:spPr>
        </p:pic>
        <p:sp>
          <p:nvSpPr>
            <p:cNvPr id="14" name="TextBox 13">
              <a:extLst>
                <a:ext uri="{FF2B5EF4-FFF2-40B4-BE49-F238E27FC236}">
                  <a16:creationId xmlns:a16="http://schemas.microsoft.com/office/drawing/2014/main" id="{3D8BFB19-6E33-E68A-4C09-18AD5B4F0936}"/>
                </a:ext>
              </a:extLst>
            </p:cNvPr>
            <p:cNvSpPr txBox="1"/>
            <p:nvPr/>
          </p:nvSpPr>
          <p:spPr>
            <a:xfrm>
              <a:off x="324145" y="2789472"/>
              <a:ext cx="1028467" cy="338555"/>
            </a:xfrm>
            <a:prstGeom prst="rect">
              <a:avLst/>
            </a:prstGeom>
            <a:noFill/>
          </p:spPr>
          <p:txBody>
            <a:bodyPr wrap="square">
              <a:spAutoFit/>
            </a:bodyPr>
            <a:lstStyle/>
            <a:p>
              <a:pPr algn="ctr"/>
              <a:r>
                <a:rPr lang="en-US" sz="1050" dirty="0">
                  <a:solidFill>
                    <a:schemeClr val="tx1"/>
                  </a:solidFill>
                  <a:latin typeface="Corbel" panose="020B0503020204020204" pitchFamily="34" charset="0"/>
                </a:rPr>
                <a:t>task pool</a:t>
              </a:r>
            </a:p>
          </p:txBody>
        </p:sp>
        <p:cxnSp>
          <p:nvCxnSpPr>
            <p:cNvPr id="15" name="Straight Arrow Connector 14">
              <a:extLst>
                <a:ext uri="{FF2B5EF4-FFF2-40B4-BE49-F238E27FC236}">
                  <a16:creationId xmlns:a16="http://schemas.microsoft.com/office/drawing/2014/main" id="{2A7CDDBD-0405-77FF-21B3-068AF3F51E26}"/>
                </a:ext>
              </a:extLst>
            </p:cNvPr>
            <p:cNvCxnSpPr>
              <a:cxnSpLocks/>
              <a:stCxn id="5" idx="3"/>
              <a:endCxn id="13" idx="1"/>
            </p:cNvCxnSpPr>
            <p:nvPr/>
          </p:nvCxnSpPr>
          <p:spPr>
            <a:xfrm>
              <a:off x="-415195" y="3895674"/>
              <a:ext cx="800291" cy="2654"/>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069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A0FB-D461-E904-0831-0005418AB9AA}"/>
              </a:ext>
            </a:extLst>
          </p:cNvPr>
          <p:cNvSpPr>
            <a:spLocks noGrp="1"/>
          </p:cNvSpPr>
          <p:nvPr>
            <p:ph type="title"/>
          </p:nvPr>
        </p:nvSpPr>
        <p:spPr/>
        <p:txBody>
          <a:bodyPr/>
          <a:lstStyle/>
          <a:p>
            <a:r>
              <a:rPr lang="en-US" dirty="0"/>
              <a:t>Sample and get LLM to expand it</a:t>
            </a:r>
          </a:p>
        </p:txBody>
      </p:sp>
      <p:sp>
        <p:nvSpPr>
          <p:cNvPr id="3" name="Text Placeholder 2">
            <a:extLst>
              <a:ext uri="{FF2B5EF4-FFF2-40B4-BE49-F238E27FC236}">
                <a16:creationId xmlns:a16="http://schemas.microsoft.com/office/drawing/2014/main" id="{3AE3806B-546E-3D2E-CE27-2FDA3F447D45}"/>
              </a:ext>
            </a:extLst>
          </p:cNvPr>
          <p:cNvSpPr>
            <a:spLocks noGrp="1"/>
          </p:cNvSpPr>
          <p:nvPr>
            <p:ph type="body" sz="quarter" idx="16"/>
          </p:nvPr>
        </p:nvSpPr>
        <p:spPr/>
        <p:txBody>
          <a:bodyPr/>
          <a:lstStyle/>
          <a:p>
            <a:endParaRPr lang="en-US"/>
          </a:p>
        </p:txBody>
      </p:sp>
      <p:sp>
        <p:nvSpPr>
          <p:cNvPr id="4" name="Slide Number Placeholder 3">
            <a:extLst>
              <a:ext uri="{FF2B5EF4-FFF2-40B4-BE49-F238E27FC236}">
                <a16:creationId xmlns:a16="http://schemas.microsoft.com/office/drawing/2014/main" id="{596E76EE-1294-0359-E248-779F9998C800}"/>
              </a:ext>
            </a:extLst>
          </p:cNvPr>
          <p:cNvSpPr>
            <a:spLocks noGrp="1"/>
          </p:cNvSpPr>
          <p:nvPr>
            <p:ph type="sldNum" sz="quarter" idx="4294967295"/>
          </p:nvPr>
        </p:nvSpPr>
        <p:spPr>
          <a:xfrm>
            <a:off x="0" y="0"/>
            <a:ext cx="0" cy="0"/>
          </a:xfrm>
        </p:spPr>
        <p:txBody>
          <a:bodyPr/>
          <a:lstStyle/>
          <a:p>
            <a:pPr>
              <a:defRPr/>
            </a:pPr>
            <a:fld id="{0121240C-47AF-2F4D-83B3-CC3EDF50F794}" type="slidenum">
              <a:rPr lang="en-US" smtClean="0"/>
              <a:pPr>
                <a:defRPr/>
              </a:pPr>
              <a:t>111</a:t>
            </a:fld>
            <a:endParaRPr lang="en-US" dirty="0"/>
          </a:p>
        </p:txBody>
      </p:sp>
      <p:pic>
        <p:nvPicPr>
          <p:cNvPr id="5" name="Google Shape;346;p52">
            <a:extLst>
              <a:ext uri="{FF2B5EF4-FFF2-40B4-BE49-F238E27FC236}">
                <a16:creationId xmlns:a16="http://schemas.microsoft.com/office/drawing/2014/main" id="{A4FA76FB-59ED-5969-2328-2F01AF43A490}"/>
              </a:ext>
            </a:extLst>
          </p:cNvPr>
          <p:cNvPicPr preferRelativeResize="0"/>
          <p:nvPr/>
        </p:nvPicPr>
        <p:blipFill rotWithShape="1">
          <a:blip>
            <a:alphaModFix/>
          </a:blip>
          <a:srcRect l="11603" t="46144" r="63725" b="13771"/>
          <a:stretch/>
        </p:blipFill>
        <p:spPr>
          <a:xfrm>
            <a:off x="513901" y="4311286"/>
            <a:ext cx="685800" cy="561843"/>
          </a:xfrm>
          <a:prstGeom prst="rect">
            <a:avLst/>
          </a:prstGeom>
          <a:noFill/>
          <a:ln>
            <a:noFill/>
          </a:ln>
        </p:spPr>
      </p:pic>
      <p:sp>
        <p:nvSpPr>
          <p:cNvPr id="6" name="TextBox 5">
            <a:extLst>
              <a:ext uri="{FF2B5EF4-FFF2-40B4-BE49-F238E27FC236}">
                <a16:creationId xmlns:a16="http://schemas.microsoft.com/office/drawing/2014/main" id="{22E3EDEF-8021-9653-C98F-2EDC1E3E19BB}"/>
              </a:ext>
            </a:extLst>
          </p:cNvPr>
          <p:cNvSpPr txBox="1"/>
          <p:nvPr/>
        </p:nvSpPr>
        <p:spPr>
          <a:xfrm>
            <a:off x="348773" y="3869210"/>
            <a:ext cx="1009534" cy="253916"/>
          </a:xfrm>
          <a:prstGeom prst="rect">
            <a:avLst/>
          </a:prstGeom>
          <a:noFill/>
        </p:spPr>
        <p:txBody>
          <a:bodyPr wrap="square">
            <a:spAutoFit/>
          </a:bodyPr>
          <a:lstStyle/>
          <a:p>
            <a:pPr algn="ctr"/>
            <a:r>
              <a:rPr lang="en-US" sz="1050" dirty="0">
                <a:solidFill>
                  <a:schemeClr val="tx1"/>
                </a:solidFill>
                <a:latin typeface="Corbel" panose="020B0503020204020204" pitchFamily="34" charset="0"/>
              </a:rPr>
              <a:t>175 seed tasks </a:t>
            </a:r>
          </a:p>
        </p:txBody>
      </p:sp>
      <p:sp>
        <p:nvSpPr>
          <p:cNvPr id="8" name="TextBox 7">
            <a:extLst>
              <a:ext uri="{FF2B5EF4-FFF2-40B4-BE49-F238E27FC236}">
                <a16:creationId xmlns:a16="http://schemas.microsoft.com/office/drawing/2014/main" id="{C7273430-C8CD-8464-2C09-EE52F01778A0}"/>
              </a:ext>
            </a:extLst>
          </p:cNvPr>
          <p:cNvSpPr txBox="1"/>
          <p:nvPr/>
        </p:nvSpPr>
        <p:spPr>
          <a:xfrm>
            <a:off x="366585" y="1050184"/>
            <a:ext cx="8410830" cy="12464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I am planning a 7-day trip to Seattle. Can you make a detailed plan for me? </a:t>
            </a:r>
          </a:p>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Is there anything I can eat for breakfast that doesn’t include eggs, yet includes protein and has roughly 700-100 calories?</a:t>
            </a:r>
          </a:p>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Given a set of numbers find all possible subsets that sum to a given number.</a:t>
            </a:r>
          </a:p>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Give me a phrase that I can use to express I am very happy.</a:t>
            </a:r>
          </a:p>
        </p:txBody>
      </p:sp>
      <p:grpSp>
        <p:nvGrpSpPr>
          <p:cNvPr id="12" name="Group 11">
            <a:extLst>
              <a:ext uri="{FF2B5EF4-FFF2-40B4-BE49-F238E27FC236}">
                <a16:creationId xmlns:a16="http://schemas.microsoft.com/office/drawing/2014/main" id="{A9AA3C80-7827-CAFD-7EC1-6277C0163CE0}"/>
              </a:ext>
            </a:extLst>
          </p:cNvPr>
          <p:cNvGrpSpPr/>
          <p:nvPr/>
        </p:nvGrpSpPr>
        <p:grpSpPr>
          <a:xfrm>
            <a:off x="1199701" y="3976312"/>
            <a:ext cx="1385909" cy="1015339"/>
            <a:chOff x="-415195" y="3074480"/>
            <a:chExt cx="1847878" cy="1353785"/>
          </a:xfrm>
        </p:grpSpPr>
        <p:pic>
          <p:nvPicPr>
            <p:cNvPr id="13" name="Google Shape;346;p52">
              <a:extLst>
                <a:ext uri="{FF2B5EF4-FFF2-40B4-BE49-F238E27FC236}">
                  <a16:creationId xmlns:a16="http://schemas.microsoft.com/office/drawing/2014/main" id="{824A41FA-5541-B277-D592-A55FEF1DFBD2}"/>
                </a:ext>
              </a:extLst>
            </p:cNvPr>
            <p:cNvPicPr preferRelativeResize="0"/>
            <p:nvPr/>
          </p:nvPicPr>
          <p:blipFill rotWithShape="1">
            <a:blip>
              <a:alphaModFix/>
            </a:blip>
            <a:srcRect l="70763" t="26254" r="4565" b="13928"/>
            <a:stretch/>
          </p:blipFill>
          <p:spPr>
            <a:xfrm>
              <a:off x="385096" y="3368391"/>
              <a:ext cx="914400" cy="1059874"/>
            </a:xfrm>
            <a:prstGeom prst="rect">
              <a:avLst/>
            </a:prstGeom>
            <a:noFill/>
            <a:ln>
              <a:noFill/>
            </a:ln>
          </p:spPr>
        </p:pic>
        <p:sp>
          <p:nvSpPr>
            <p:cNvPr id="14" name="TextBox 13">
              <a:extLst>
                <a:ext uri="{FF2B5EF4-FFF2-40B4-BE49-F238E27FC236}">
                  <a16:creationId xmlns:a16="http://schemas.microsoft.com/office/drawing/2014/main" id="{3D8BFB19-6E33-E68A-4C09-18AD5B4F0936}"/>
                </a:ext>
              </a:extLst>
            </p:cNvPr>
            <p:cNvSpPr txBox="1"/>
            <p:nvPr/>
          </p:nvSpPr>
          <p:spPr>
            <a:xfrm>
              <a:off x="86638" y="3074480"/>
              <a:ext cx="1346045" cy="338555"/>
            </a:xfrm>
            <a:prstGeom prst="rect">
              <a:avLst/>
            </a:prstGeom>
            <a:noFill/>
          </p:spPr>
          <p:txBody>
            <a:bodyPr wrap="square">
              <a:spAutoFit/>
            </a:bodyPr>
            <a:lstStyle/>
            <a:p>
              <a:pPr algn="ctr"/>
              <a:r>
                <a:rPr lang="en-US" sz="1050" dirty="0">
                  <a:solidFill>
                    <a:schemeClr val="tx1"/>
                  </a:solidFill>
                  <a:latin typeface="Corbel" panose="020B0503020204020204" pitchFamily="34" charset="0"/>
                </a:rPr>
                <a:t>task pool</a:t>
              </a:r>
            </a:p>
          </p:txBody>
        </p:sp>
        <p:cxnSp>
          <p:nvCxnSpPr>
            <p:cNvPr id="15" name="Straight Arrow Connector 14">
              <a:extLst>
                <a:ext uri="{FF2B5EF4-FFF2-40B4-BE49-F238E27FC236}">
                  <a16:creationId xmlns:a16="http://schemas.microsoft.com/office/drawing/2014/main" id="{2A7CDDBD-0405-77FF-21B3-068AF3F51E26}"/>
                </a:ext>
              </a:extLst>
            </p:cNvPr>
            <p:cNvCxnSpPr>
              <a:cxnSpLocks/>
              <a:stCxn id="5" idx="3"/>
              <a:endCxn id="13" idx="1"/>
            </p:cNvCxnSpPr>
            <p:nvPr/>
          </p:nvCxnSpPr>
          <p:spPr>
            <a:xfrm>
              <a:off x="-415195" y="3895674"/>
              <a:ext cx="800291" cy="2654"/>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41EFAE8E-E00F-AA21-95DC-C386ABB8C748}"/>
              </a:ext>
            </a:extLst>
          </p:cNvPr>
          <p:cNvSpPr txBox="1"/>
          <p:nvPr/>
        </p:nvSpPr>
        <p:spPr>
          <a:xfrm>
            <a:off x="2317245" y="4592207"/>
            <a:ext cx="1529275" cy="415498"/>
          </a:xfrm>
          <a:prstGeom prst="rect">
            <a:avLst/>
          </a:prstGeom>
          <a:noFill/>
        </p:spPr>
        <p:txBody>
          <a:bodyPr wrap="square">
            <a:spAutoFit/>
          </a:bodyPr>
          <a:lstStyle/>
          <a:p>
            <a:pPr algn="ctr"/>
            <a:r>
              <a:rPr lang="en-US" sz="1050" dirty="0">
                <a:solidFill>
                  <a:schemeClr val="tx1"/>
                </a:solidFill>
                <a:latin typeface="Corbel" panose="020B0503020204020204" pitchFamily="34" charset="0"/>
              </a:rPr>
              <a:t>LM suggests </a:t>
            </a:r>
            <a:br>
              <a:rPr lang="en-US" sz="1050" dirty="0">
                <a:solidFill>
                  <a:schemeClr val="tx1"/>
                </a:solidFill>
                <a:latin typeface="Corbel" panose="020B0503020204020204" pitchFamily="34" charset="0"/>
              </a:rPr>
            </a:br>
            <a:r>
              <a:rPr lang="en-US" sz="1050" dirty="0"/>
              <a:t>new </a:t>
            </a:r>
            <a:r>
              <a:rPr lang="en-US" sz="1050" dirty="0">
                <a:solidFill>
                  <a:schemeClr val="tx1"/>
                </a:solidFill>
                <a:latin typeface="Corbel" panose="020B0503020204020204" pitchFamily="34" charset="0"/>
              </a:rPr>
              <a:t>tasks</a:t>
            </a:r>
          </a:p>
        </p:txBody>
      </p:sp>
      <p:cxnSp>
        <p:nvCxnSpPr>
          <p:cNvPr id="9" name="Straight Arrow Connector 8">
            <a:extLst>
              <a:ext uri="{FF2B5EF4-FFF2-40B4-BE49-F238E27FC236}">
                <a16:creationId xmlns:a16="http://schemas.microsoft.com/office/drawing/2014/main" id="{DC26A61A-6150-AB6B-6254-AA66CE0A768D}"/>
              </a:ext>
            </a:extLst>
          </p:cNvPr>
          <p:cNvCxnSpPr>
            <a:cxnSpLocks/>
          </p:cNvCxnSpPr>
          <p:nvPr/>
        </p:nvCxnSpPr>
        <p:spPr>
          <a:xfrm>
            <a:off x="2383248" y="4611350"/>
            <a:ext cx="1397268" cy="156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CD6D8856-6857-092C-173C-DED637C62E61}"/>
              </a:ext>
            </a:extLst>
          </p:cNvPr>
          <p:cNvGrpSpPr/>
          <p:nvPr/>
        </p:nvGrpSpPr>
        <p:grpSpPr>
          <a:xfrm>
            <a:off x="366584" y="2321457"/>
            <a:ext cx="678065" cy="558649"/>
            <a:chOff x="453153" y="3071524"/>
            <a:chExt cx="904086" cy="744865"/>
          </a:xfrm>
        </p:grpSpPr>
        <p:sp>
          <p:nvSpPr>
            <p:cNvPr id="20" name="Rounded Rectangle 19">
              <a:extLst>
                <a:ext uri="{FF2B5EF4-FFF2-40B4-BE49-F238E27FC236}">
                  <a16:creationId xmlns:a16="http://schemas.microsoft.com/office/drawing/2014/main" id="{0F4D5FAA-BA3A-6E5A-6472-E91862880BB8}"/>
                </a:ext>
              </a:extLst>
            </p:cNvPr>
            <p:cNvSpPr/>
            <p:nvPr/>
          </p:nvSpPr>
          <p:spPr>
            <a:xfrm>
              <a:off x="453153" y="3071524"/>
              <a:ext cx="868458" cy="719724"/>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3600" b="1" dirty="0">
                <a:latin typeface="Avenir Book" panose="02000503020000020003" pitchFamily="2" charset="0"/>
              </a:endParaRPr>
            </a:p>
          </p:txBody>
        </p:sp>
        <p:sp>
          <p:nvSpPr>
            <p:cNvPr id="21" name="TextBox 20">
              <a:extLst>
                <a:ext uri="{FF2B5EF4-FFF2-40B4-BE49-F238E27FC236}">
                  <a16:creationId xmlns:a16="http://schemas.microsoft.com/office/drawing/2014/main" id="{19460DD1-ED22-7833-AAAA-17A32725BA92}"/>
                </a:ext>
              </a:extLst>
            </p:cNvPr>
            <p:cNvSpPr txBox="1"/>
            <p:nvPr/>
          </p:nvSpPr>
          <p:spPr>
            <a:xfrm>
              <a:off x="488780" y="3139281"/>
              <a:ext cx="868459" cy="677108"/>
            </a:xfrm>
            <a:prstGeom prst="rect">
              <a:avLst/>
            </a:prstGeom>
            <a:noFill/>
          </p:spPr>
          <p:txBody>
            <a:bodyPr wrap="square" lIns="0" rIns="0">
              <a:spAutoFit/>
            </a:bodyPr>
            <a:lstStyle/>
            <a:p>
              <a:pPr algn="ctr"/>
              <a:r>
                <a:rPr lang="en-US" sz="2700" b="1" dirty="0">
                  <a:latin typeface="Avenir Book" panose="02000503020000020003" pitchFamily="2" charset="0"/>
                </a:rPr>
                <a:t>LM</a:t>
              </a:r>
            </a:p>
          </p:txBody>
        </p:sp>
      </p:grpSp>
      <p:sp>
        <p:nvSpPr>
          <p:cNvPr id="22" name="TextBox 21">
            <a:extLst>
              <a:ext uri="{FF2B5EF4-FFF2-40B4-BE49-F238E27FC236}">
                <a16:creationId xmlns:a16="http://schemas.microsoft.com/office/drawing/2014/main" id="{BA30F9EA-37CD-C297-B231-66B1AD995E49}"/>
              </a:ext>
            </a:extLst>
          </p:cNvPr>
          <p:cNvSpPr txBox="1"/>
          <p:nvPr/>
        </p:nvSpPr>
        <p:spPr>
          <a:xfrm>
            <a:off x="915454" y="2441093"/>
            <a:ext cx="2678105" cy="253916"/>
          </a:xfrm>
          <a:prstGeom prst="rect">
            <a:avLst/>
          </a:prstGeom>
          <a:noFill/>
        </p:spPr>
        <p:txBody>
          <a:bodyPr wrap="square">
            <a:spAutoFit/>
          </a:bodyPr>
          <a:lstStyle/>
          <a:p>
            <a:pPr algn="ctr"/>
            <a:r>
              <a:rPr lang="en-US" sz="1050" dirty="0"/>
              <a:t>Pre-trained, but </a:t>
            </a:r>
            <a:r>
              <a:rPr lang="en-US" sz="1050" b="1" dirty="0">
                <a:solidFill>
                  <a:srgbClr val="C00000"/>
                </a:solidFill>
              </a:rPr>
              <a:t>not aligned yet</a:t>
            </a:r>
            <a:endParaRPr lang="en-US" sz="1050" b="1" dirty="0">
              <a:solidFill>
                <a:srgbClr val="C00000"/>
              </a:solidFill>
              <a:latin typeface="Corbel" panose="020B0503020204020204" pitchFamily="34" charset="0"/>
            </a:endParaRPr>
          </a:p>
        </p:txBody>
      </p:sp>
      <p:sp>
        <p:nvSpPr>
          <p:cNvPr id="25" name="TextBox 24">
            <a:extLst>
              <a:ext uri="{FF2B5EF4-FFF2-40B4-BE49-F238E27FC236}">
                <a16:creationId xmlns:a16="http://schemas.microsoft.com/office/drawing/2014/main" id="{C466B55D-F0C7-6E88-6A58-1459297B142D}"/>
              </a:ext>
            </a:extLst>
          </p:cNvPr>
          <p:cNvSpPr txBox="1"/>
          <p:nvPr/>
        </p:nvSpPr>
        <p:spPr>
          <a:xfrm>
            <a:off x="366584" y="2935186"/>
            <a:ext cx="8410830" cy="7848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Create a list of 10 African countries and their capital city?</a:t>
            </a:r>
          </a:p>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Looking for a job, but it’s difficult for me to find one. Can you help me?</a:t>
            </a:r>
          </a:p>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Write a Python program that tells if a given string contains anagrams. </a:t>
            </a:r>
          </a:p>
        </p:txBody>
      </p:sp>
      <p:cxnSp>
        <p:nvCxnSpPr>
          <p:cNvPr id="32" name="Curved Connector 31">
            <a:extLst>
              <a:ext uri="{FF2B5EF4-FFF2-40B4-BE49-F238E27FC236}">
                <a16:creationId xmlns:a16="http://schemas.microsoft.com/office/drawing/2014/main" id="{1A40D431-C726-1EDE-E8ED-72F2F86E5C29}"/>
              </a:ext>
            </a:extLst>
          </p:cNvPr>
          <p:cNvCxnSpPr>
            <a:stCxn id="21" idx="1"/>
            <a:endCxn id="25" idx="1"/>
          </p:cNvCxnSpPr>
          <p:nvPr/>
        </p:nvCxnSpPr>
        <p:spPr>
          <a:xfrm rot="10800000" flipV="1">
            <a:off x="366584" y="2626191"/>
            <a:ext cx="26720" cy="701410"/>
          </a:xfrm>
          <a:prstGeom prst="curvedConnector3">
            <a:avLst>
              <a:gd name="adj1" fmla="val 955539"/>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4" name="Curved Connector 33">
            <a:extLst>
              <a:ext uri="{FF2B5EF4-FFF2-40B4-BE49-F238E27FC236}">
                <a16:creationId xmlns:a16="http://schemas.microsoft.com/office/drawing/2014/main" id="{A7947FF2-E092-AD11-A529-F32610C0636F}"/>
              </a:ext>
            </a:extLst>
          </p:cNvPr>
          <p:cNvCxnSpPr>
            <a:cxnSpLocks/>
            <a:stCxn id="8" idx="1"/>
            <a:endCxn id="21" idx="1"/>
          </p:cNvCxnSpPr>
          <p:nvPr/>
        </p:nvCxnSpPr>
        <p:spPr>
          <a:xfrm rot="10800000" flipH="1" flipV="1">
            <a:off x="366584" y="1673431"/>
            <a:ext cx="26719" cy="952759"/>
          </a:xfrm>
          <a:prstGeom prst="curvedConnector3">
            <a:avLst>
              <a:gd name="adj1" fmla="val -85557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1CC403F-6039-BBD0-AC27-C768FD8BFABE}"/>
              </a:ext>
            </a:extLst>
          </p:cNvPr>
          <p:cNvSpPr txBox="1"/>
          <p:nvPr/>
        </p:nvSpPr>
        <p:spPr>
          <a:xfrm>
            <a:off x="3780515" y="4320191"/>
            <a:ext cx="515384" cy="784830"/>
          </a:xfrm>
          <a:prstGeom prst="rect">
            <a:avLst/>
          </a:prstGeom>
          <a:noFill/>
        </p:spPr>
        <p:txBody>
          <a:bodyPr wrap="square">
            <a:spAutoFit/>
          </a:bodyPr>
          <a:lstStyle/>
          <a:p>
            <a:pPr algn="ctr"/>
            <a:r>
              <a:rPr lang="en-US" sz="4500" dirty="0"/>
              <a:t>📝</a:t>
            </a:r>
          </a:p>
        </p:txBody>
      </p:sp>
    </p:spTree>
    <p:extLst>
      <p:ext uri="{BB962C8B-B14F-4D97-AF65-F5344CB8AC3E}">
        <p14:creationId xmlns:p14="http://schemas.microsoft.com/office/powerpoint/2010/main" val="47614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40"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A0FB-D461-E904-0831-0005418AB9AA}"/>
              </a:ext>
            </a:extLst>
          </p:cNvPr>
          <p:cNvSpPr>
            <a:spLocks noGrp="1"/>
          </p:cNvSpPr>
          <p:nvPr>
            <p:ph type="title"/>
          </p:nvPr>
        </p:nvSpPr>
        <p:spPr/>
        <p:txBody>
          <a:bodyPr/>
          <a:lstStyle/>
          <a:p>
            <a:r>
              <a:rPr lang="en-US" dirty="0"/>
              <a:t>Get LLM to answers the new tasks</a:t>
            </a:r>
          </a:p>
        </p:txBody>
      </p:sp>
      <p:sp>
        <p:nvSpPr>
          <p:cNvPr id="10" name="Text Placeholder 9">
            <a:extLst>
              <a:ext uri="{FF2B5EF4-FFF2-40B4-BE49-F238E27FC236}">
                <a16:creationId xmlns:a16="http://schemas.microsoft.com/office/drawing/2014/main" id="{5218331F-DA3A-029A-BC0E-73AEDDCBA32C}"/>
              </a:ext>
            </a:extLst>
          </p:cNvPr>
          <p:cNvSpPr>
            <a:spLocks noGrp="1"/>
          </p:cNvSpPr>
          <p:nvPr>
            <p:ph type="body" sz="quarter" idx="16"/>
          </p:nvPr>
        </p:nvSpPr>
        <p:spPr/>
        <p:txBody>
          <a:bodyPr/>
          <a:lstStyle/>
          <a:p>
            <a:endParaRPr lang="en-US"/>
          </a:p>
        </p:txBody>
      </p:sp>
      <p:sp>
        <p:nvSpPr>
          <p:cNvPr id="4" name="Slide Number Placeholder 3">
            <a:extLst>
              <a:ext uri="{FF2B5EF4-FFF2-40B4-BE49-F238E27FC236}">
                <a16:creationId xmlns:a16="http://schemas.microsoft.com/office/drawing/2014/main" id="{596E76EE-1294-0359-E248-779F9998C800}"/>
              </a:ext>
            </a:extLst>
          </p:cNvPr>
          <p:cNvSpPr>
            <a:spLocks noGrp="1"/>
          </p:cNvSpPr>
          <p:nvPr>
            <p:ph type="sldNum" sz="quarter" idx="4294967295"/>
          </p:nvPr>
        </p:nvSpPr>
        <p:spPr>
          <a:xfrm>
            <a:off x="0" y="0"/>
            <a:ext cx="0" cy="0"/>
          </a:xfrm>
        </p:spPr>
        <p:txBody>
          <a:bodyPr/>
          <a:lstStyle/>
          <a:p>
            <a:pPr>
              <a:defRPr/>
            </a:pPr>
            <a:fld id="{0121240C-47AF-2F4D-83B3-CC3EDF50F794}" type="slidenum">
              <a:rPr lang="en-US" smtClean="0"/>
              <a:pPr>
                <a:defRPr/>
              </a:pPr>
              <a:t>112</a:t>
            </a:fld>
            <a:endParaRPr lang="en-US" dirty="0"/>
          </a:p>
        </p:txBody>
      </p:sp>
      <p:sp>
        <p:nvSpPr>
          <p:cNvPr id="8" name="TextBox 7">
            <a:extLst>
              <a:ext uri="{FF2B5EF4-FFF2-40B4-BE49-F238E27FC236}">
                <a16:creationId xmlns:a16="http://schemas.microsoft.com/office/drawing/2014/main" id="{C7273430-C8CD-8464-2C09-EE52F01778A0}"/>
              </a:ext>
            </a:extLst>
          </p:cNvPr>
          <p:cNvSpPr txBox="1"/>
          <p:nvPr/>
        </p:nvSpPr>
        <p:spPr>
          <a:xfrm>
            <a:off x="366585" y="1050184"/>
            <a:ext cx="8410830" cy="12464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Task: Convert the following temperature from Celsius to Fahrenheit.</a:t>
            </a:r>
          </a:p>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Input: 4 °C</a:t>
            </a:r>
          </a:p>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Output: 39.2 °F </a:t>
            </a:r>
          </a:p>
          <a:p>
            <a:pPr marL="214313" indent="-214313">
              <a:buFont typeface="Arial" panose="020B0604020202020204" pitchFamily="34" charset="0"/>
              <a:buChar char="•"/>
            </a:pPr>
            <a:endParaRPr lang="en-US" sz="1500" dirty="0">
              <a:latin typeface="Consolas" panose="020B0609020204030204" pitchFamily="49" charset="0"/>
              <a:cs typeface="Consolas" panose="020B0609020204030204" pitchFamily="49" charset="0"/>
            </a:endParaRPr>
          </a:p>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Task: Write a Python program that tells if a given string contains anagrams. </a:t>
            </a:r>
          </a:p>
        </p:txBody>
      </p:sp>
      <p:sp>
        <p:nvSpPr>
          <p:cNvPr id="14" name="TextBox 13">
            <a:extLst>
              <a:ext uri="{FF2B5EF4-FFF2-40B4-BE49-F238E27FC236}">
                <a16:creationId xmlns:a16="http://schemas.microsoft.com/office/drawing/2014/main" id="{F2FE621A-6EF7-9071-4D7E-54F030345A8C}"/>
              </a:ext>
            </a:extLst>
          </p:cNvPr>
          <p:cNvSpPr txBox="1"/>
          <p:nvPr/>
        </p:nvSpPr>
        <p:spPr>
          <a:xfrm>
            <a:off x="366584" y="2921490"/>
            <a:ext cx="8410830" cy="7848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Input: - </a:t>
            </a:r>
          </a:p>
          <a:p>
            <a:pPr marL="214313" indent="-214313">
              <a:buFont typeface="Arial" panose="020B0604020202020204" pitchFamily="34" charset="0"/>
              <a:buChar char="•"/>
            </a:pPr>
            <a:r>
              <a:rPr lang="en-US" sz="1500" dirty="0">
                <a:latin typeface="Consolas" panose="020B0609020204030204" pitchFamily="49" charset="0"/>
                <a:cs typeface="Consolas" panose="020B0609020204030204" pitchFamily="49" charset="0"/>
              </a:rPr>
              <a:t>Output: </a:t>
            </a:r>
            <a:br>
              <a:rPr lang="en-US" sz="1500" dirty="0">
                <a:latin typeface="Consolas" panose="020B0609020204030204" pitchFamily="49" charset="0"/>
                <a:cs typeface="Consolas" panose="020B0609020204030204" pitchFamily="49" charset="0"/>
              </a:rPr>
            </a:br>
            <a:r>
              <a:rPr lang="en-US" sz="1500" dirty="0">
                <a:latin typeface="Consolas" panose="020B0609020204030204" pitchFamily="49" charset="0"/>
                <a:cs typeface="Consolas" panose="020B0609020204030204" pitchFamily="49" charset="0"/>
              </a:rPr>
              <a:t>    def </a:t>
            </a:r>
            <a:r>
              <a:rPr lang="en-US" sz="1500" dirty="0" err="1">
                <a:latin typeface="Consolas" panose="020B0609020204030204" pitchFamily="49" charset="0"/>
                <a:cs typeface="Consolas" panose="020B0609020204030204" pitchFamily="49" charset="0"/>
              </a:rPr>
              <a:t>isAnagram</a:t>
            </a:r>
            <a:r>
              <a:rPr lang="en-US" sz="1500" dirty="0">
                <a:latin typeface="Consolas" panose="020B0609020204030204" pitchFamily="49" charset="0"/>
                <a:cs typeface="Consolas" panose="020B0609020204030204" pitchFamily="49" charset="0"/>
              </a:rPr>
              <a:t>(str1, str2): ...</a:t>
            </a:r>
          </a:p>
        </p:txBody>
      </p:sp>
      <p:grpSp>
        <p:nvGrpSpPr>
          <p:cNvPr id="7" name="Group 6">
            <a:extLst>
              <a:ext uri="{FF2B5EF4-FFF2-40B4-BE49-F238E27FC236}">
                <a16:creationId xmlns:a16="http://schemas.microsoft.com/office/drawing/2014/main" id="{6043E6FA-7C83-82C0-637F-DD65EB0CFDDF}"/>
              </a:ext>
            </a:extLst>
          </p:cNvPr>
          <p:cNvGrpSpPr/>
          <p:nvPr/>
        </p:nvGrpSpPr>
        <p:grpSpPr>
          <a:xfrm>
            <a:off x="366584" y="2321457"/>
            <a:ext cx="678065" cy="558649"/>
            <a:chOff x="453153" y="3071524"/>
            <a:chExt cx="904086" cy="744865"/>
          </a:xfrm>
        </p:grpSpPr>
        <p:sp>
          <p:nvSpPr>
            <p:cNvPr id="9" name="Rounded Rectangle 8">
              <a:extLst>
                <a:ext uri="{FF2B5EF4-FFF2-40B4-BE49-F238E27FC236}">
                  <a16:creationId xmlns:a16="http://schemas.microsoft.com/office/drawing/2014/main" id="{559D85F7-ABAB-F8C9-BD08-4C9B8146FFA8}"/>
                </a:ext>
              </a:extLst>
            </p:cNvPr>
            <p:cNvSpPr/>
            <p:nvPr/>
          </p:nvSpPr>
          <p:spPr>
            <a:xfrm>
              <a:off x="453153" y="3071524"/>
              <a:ext cx="868458" cy="719724"/>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3600" b="1" dirty="0">
                <a:latin typeface="Avenir Book" panose="02000503020000020003" pitchFamily="2" charset="0"/>
              </a:endParaRPr>
            </a:p>
          </p:txBody>
        </p:sp>
        <p:sp>
          <p:nvSpPr>
            <p:cNvPr id="13" name="TextBox 12">
              <a:extLst>
                <a:ext uri="{FF2B5EF4-FFF2-40B4-BE49-F238E27FC236}">
                  <a16:creationId xmlns:a16="http://schemas.microsoft.com/office/drawing/2014/main" id="{A6C725F2-A390-A913-8DF5-4DF705906929}"/>
                </a:ext>
              </a:extLst>
            </p:cNvPr>
            <p:cNvSpPr txBox="1"/>
            <p:nvPr/>
          </p:nvSpPr>
          <p:spPr>
            <a:xfrm>
              <a:off x="488780" y="3139281"/>
              <a:ext cx="868459" cy="677108"/>
            </a:xfrm>
            <a:prstGeom prst="rect">
              <a:avLst/>
            </a:prstGeom>
            <a:noFill/>
          </p:spPr>
          <p:txBody>
            <a:bodyPr wrap="square" lIns="0" rIns="0">
              <a:spAutoFit/>
            </a:bodyPr>
            <a:lstStyle/>
            <a:p>
              <a:pPr algn="ctr"/>
              <a:r>
                <a:rPr lang="en-US" sz="2700" b="1" dirty="0">
                  <a:latin typeface="Avenir Book" panose="02000503020000020003" pitchFamily="2" charset="0"/>
                </a:rPr>
                <a:t>LM</a:t>
              </a:r>
            </a:p>
          </p:txBody>
        </p:sp>
      </p:grpSp>
      <p:sp>
        <p:nvSpPr>
          <p:cNvPr id="16" name="TextBox 15">
            <a:extLst>
              <a:ext uri="{FF2B5EF4-FFF2-40B4-BE49-F238E27FC236}">
                <a16:creationId xmlns:a16="http://schemas.microsoft.com/office/drawing/2014/main" id="{25E3E0B6-A2AD-2AB5-A86D-FD3022BFB0CA}"/>
              </a:ext>
            </a:extLst>
          </p:cNvPr>
          <p:cNvSpPr txBox="1"/>
          <p:nvPr/>
        </p:nvSpPr>
        <p:spPr>
          <a:xfrm>
            <a:off x="915454" y="2441093"/>
            <a:ext cx="2678105" cy="253916"/>
          </a:xfrm>
          <a:prstGeom prst="rect">
            <a:avLst/>
          </a:prstGeom>
          <a:noFill/>
        </p:spPr>
        <p:txBody>
          <a:bodyPr wrap="square">
            <a:spAutoFit/>
          </a:bodyPr>
          <a:lstStyle/>
          <a:p>
            <a:pPr algn="ctr"/>
            <a:r>
              <a:rPr lang="en-US" sz="1050" dirty="0"/>
              <a:t>Pre-trained, but </a:t>
            </a:r>
            <a:r>
              <a:rPr lang="en-US" sz="1050" b="1" dirty="0">
                <a:solidFill>
                  <a:srgbClr val="C00000"/>
                </a:solidFill>
              </a:rPr>
              <a:t>not aligned yet</a:t>
            </a:r>
            <a:endParaRPr lang="en-US" sz="1050" b="1" dirty="0">
              <a:solidFill>
                <a:srgbClr val="C00000"/>
              </a:solidFill>
              <a:latin typeface="Corbel" panose="020B0503020204020204" pitchFamily="34" charset="0"/>
            </a:endParaRPr>
          </a:p>
        </p:txBody>
      </p:sp>
      <p:cxnSp>
        <p:nvCxnSpPr>
          <p:cNvPr id="17" name="Curved Connector 16">
            <a:extLst>
              <a:ext uri="{FF2B5EF4-FFF2-40B4-BE49-F238E27FC236}">
                <a16:creationId xmlns:a16="http://schemas.microsoft.com/office/drawing/2014/main" id="{9E23F078-4769-930D-91F2-538A57F00CE7}"/>
              </a:ext>
            </a:extLst>
          </p:cNvPr>
          <p:cNvCxnSpPr>
            <a:stCxn id="13" idx="1"/>
          </p:cNvCxnSpPr>
          <p:nvPr/>
        </p:nvCxnSpPr>
        <p:spPr>
          <a:xfrm rot="10800000" flipV="1">
            <a:off x="366588" y="2626190"/>
            <a:ext cx="26716" cy="689869"/>
          </a:xfrm>
          <a:prstGeom prst="curvedConnector2">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8699E30E-A502-E217-EE51-253566EC699C}"/>
              </a:ext>
            </a:extLst>
          </p:cNvPr>
          <p:cNvCxnSpPr>
            <a:cxnSpLocks/>
            <a:stCxn id="8" idx="1"/>
            <a:endCxn id="13" idx="1"/>
          </p:cNvCxnSpPr>
          <p:nvPr/>
        </p:nvCxnSpPr>
        <p:spPr>
          <a:xfrm rot="10800000" flipH="1" flipV="1">
            <a:off x="366584" y="1673431"/>
            <a:ext cx="26719" cy="952759"/>
          </a:xfrm>
          <a:prstGeom prst="curvedConnector3">
            <a:avLst>
              <a:gd name="adj1" fmla="val -855571"/>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3" name="Google Shape;346;p52">
            <a:extLst>
              <a:ext uri="{FF2B5EF4-FFF2-40B4-BE49-F238E27FC236}">
                <a16:creationId xmlns:a16="http://schemas.microsoft.com/office/drawing/2014/main" id="{FE3278B3-77EF-9E70-8818-4CB06D1E0600}"/>
              </a:ext>
            </a:extLst>
          </p:cNvPr>
          <p:cNvPicPr preferRelativeResize="0"/>
          <p:nvPr/>
        </p:nvPicPr>
        <p:blipFill rotWithShape="1">
          <a:blip>
            <a:alphaModFix/>
          </a:blip>
          <a:srcRect l="11603" t="46144" r="63725" b="13771"/>
          <a:stretch/>
        </p:blipFill>
        <p:spPr>
          <a:xfrm>
            <a:off x="513901" y="4311286"/>
            <a:ext cx="685800" cy="561843"/>
          </a:xfrm>
          <a:prstGeom prst="rect">
            <a:avLst/>
          </a:prstGeom>
          <a:noFill/>
          <a:ln>
            <a:noFill/>
          </a:ln>
        </p:spPr>
      </p:pic>
      <p:sp>
        <p:nvSpPr>
          <p:cNvPr id="5" name="TextBox 4">
            <a:extLst>
              <a:ext uri="{FF2B5EF4-FFF2-40B4-BE49-F238E27FC236}">
                <a16:creationId xmlns:a16="http://schemas.microsoft.com/office/drawing/2014/main" id="{E1CE0788-16F7-4CBB-8C0D-8B3CB7076E60}"/>
              </a:ext>
            </a:extLst>
          </p:cNvPr>
          <p:cNvSpPr txBox="1"/>
          <p:nvPr/>
        </p:nvSpPr>
        <p:spPr>
          <a:xfrm>
            <a:off x="348773" y="3869210"/>
            <a:ext cx="1009534" cy="253916"/>
          </a:xfrm>
          <a:prstGeom prst="rect">
            <a:avLst/>
          </a:prstGeom>
          <a:noFill/>
        </p:spPr>
        <p:txBody>
          <a:bodyPr wrap="square">
            <a:spAutoFit/>
          </a:bodyPr>
          <a:lstStyle/>
          <a:p>
            <a:pPr algn="ctr"/>
            <a:r>
              <a:rPr lang="en-US" sz="1050" dirty="0">
                <a:solidFill>
                  <a:schemeClr val="tx1"/>
                </a:solidFill>
                <a:latin typeface="Corbel" panose="020B0503020204020204" pitchFamily="34" charset="0"/>
              </a:rPr>
              <a:t>175 seed tasks </a:t>
            </a:r>
          </a:p>
        </p:txBody>
      </p:sp>
      <p:grpSp>
        <p:nvGrpSpPr>
          <p:cNvPr id="6" name="Group 5">
            <a:extLst>
              <a:ext uri="{FF2B5EF4-FFF2-40B4-BE49-F238E27FC236}">
                <a16:creationId xmlns:a16="http://schemas.microsoft.com/office/drawing/2014/main" id="{06E00310-EB2E-239D-714F-75FDE06D3C47}"/>
              </a:ext>
            </a:extLst>
          </p:cNvPr>
          <p:cNvGrpSpPr/>
          <p:nvPr/>
        </p:nvGrpSpPr>
        <p:grpSpPr>
          <a:xfrm>
            <a:off x="1199701" y="3976312"/>
            <a:ext cx="1385909" cy="1015339"/>
            <a:chOff x="-415195" y="3074480"/>
            <a:chExt cx="1847878" cy="1353785"/>
          </a:xfrm>
        </p:grpSpPr>
        <p:pic>
          <p:nvPicPr>
            <p:cNvPr id="11" name="Google Shape;346;p52">
              <a:extLst>
                <a:ext uri="{FF2B5EF4-FFF2-40B4-BE49-F238E27FC236}">
                  <a16:creationId xmlns:a16="http://schemas.microsoft.com/office/drawing/2014/main" id="{96E4DB37-F67C-8304-2B57-8D8ACDD40EB6}"/>
                </a:ext>
              </a:extLst>
            </p:cNvPr>
            <p:cNvPicPr preferRelativeResize="0"/>
            <p:nvPr/>
          </p:nvPicPr>
          <p:blipFill rotWithShape="1">
            <a:blip>
              <a:alphaModFix/>
            </a:blip>
            <a:srcRect l="70763" t="26254" r="4565" b="13928"/>
            <a:stretch/>
          </p:blipFill>
          <p:spPr>
            <a:xfrm>
              <a:off x="385096" y="3368391"/>
              <a:ext cx="914400" cy="1059874"/>
            </a:xfrm>
            <a:prstGeom prst="rect">
              <a:avLst/>
            </a:prstGeom>
            <a:noFill/>
            <a:ln>
              <a:noFill/>
            </a:ln>
          </p:spPr>
        </p:pic>
        <p:sp>
          <p:nvSpPr>
            <p:cNvPr id="12" name="TextBox 11">
              <a:extLst>
                <a:ext uri="{FF2B5EF4-FFF2-40B4-BE49-F238E27FC236}">
                  <a16:creationId xmlns:a16="http://schemas.microsoft.com/office/drawing/2014/main" id="{4DC1A379-84E1-A0A1-9D2C-0CF730374620}"/>
                </a:ext>
              </a:extLst>
            </p:cNvPr>
            <p:cNvSpPr txBox="1"/>
            <p:nvPr/>
          </p:nvSpPr>
          <p:spPr>
            <a:xfrm>
              <a:off x="86638" y="3074480"/>
              <a:ext cx="1346045" cy="338555"/>
            </a:xfrm>
            <a:prstGeom prst="rect">
              <a:avLst/>
            </a:prstGeom>
            <a:noFill/>
          </p:spPr>
          <p:txBody>
            <a:bodyPr wrap="square">
              <a:spAutoFit/>
            </a:bodyPr>
            <a:lstStyle/>
            <a:p>
              <a:pPr algn="ctr"/>
              <a:r>
                <a:rPr lang="en-US" sz="1050" dirty="0">
                  <a:solidFill>
                    <a:schemeClr val="tx1"/>
                  </a:solidFill>
                  <a:latin typeface="Corbel" panose="020B0503020204020204" pitchFamily="34" charset="0"/>
                </a:rPr>
                <a:t>task pool</a:t>
              </a:r>
            </a:p>
          </p:txBody>
        </p:sp>
        <p:cxnSp>
          <p:nvCxnSpPr>
            <p:cNvPr id="15" name="Straight Arrow Connector 14">
              <a:extLst>
                <a:ext uri="{FF2B5EF4-FFF2-40B4-BE49-F238E27FC236}">
                  <a16:creationId xmlns:a16="http://schemas.microsoft.com/office/drawing/2014/main" id="{8DB96ABF-507B-67B4-CA0A-5117B6063D6A}"/>
                </a:ext>
              </a:extLst>
            </p:cNvPr>
            <p:cNvCxnSpPr>
              <a:cxnSpLocks/>
              <a:stCxn id="3" idx="3"/>
              <a:endCxn id="11" idx="1"/>
            </p:cNvCxnSpPr>
            <p:nvPr/>
          </p:nvCxnSpPr>
          <p:spPr>
            <a:xfrm>
              <a:off x="-415195" y="3895674"/>
              <a:ext cx="800291" cy="2654"/>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2D306DC6-AD34-3CA4-E100-19356E462A8F}"/>
              </a:ext>
            </a:extLst>
          </p:cNvPr>
          <p:cNvSpPr txBox="1"/>
          <p:nvPr/>
        </p:nvSpPr>
        <p:spPr>
          <a:xfrm>
            <a:off x="2317245" y="4592207"/>
            <a:ext cx="1529275" cy="415498"/>
          </a:xfrm>
          <a:prstGeom prst="rect">
            <a:avLst/>
          </a:prstGeom>
          <a:noFill/>
        </p:spPr>
        <p:txBody>
          <a:bodyPr wrap="square">
            <a:spAutoFit/>
          </a:bodyPr>
          <a:lstStyle/>
          <a:p>
            <a:pPr algn="ctr"/>
            <a:r>
              <a:rPr lang="en-US" sz="1050" dirty="0">
                <a:solidFill>
                  <a:schemeClr val="tx1"/>
                </a:solidFill>
                <a:latin typeface="Corbel" panose="020B0503020204020204" pitchFamily="34" charset="0"/>
              </a:rPr>
              <a:t>LM suggests </a:t>
            </a:r>
            <a:br>
              <a:rPr lang="en-US" sz="1050" dirty="0">
                <a:solidFill>
                  <a:schemeClr val="tx1"/>
                </a:solidFill>
                <a:latin typeface="Corbel" panose="020B0503020204020204" pitchFamily="34" charset="0"/>
              </a:rPr>
            </a:br>
            <a:r>
              <a:rPr lang="en-US" sz="1050" dirty="0"/>
              <a:t>new </a:t>
            </a:r>
            <a:r>
              <a:rPr lang="en-US" sz="1050" dirty="0">
                <a:solidFill>
                  <a:schemeClr val="tx1"/>
                </a:solidFill>
                <a:latin typeface="Corbel" panose="020B0503020204020204" pitchFamily="34" charset="0"/>
              </a:rPr>
              <a:t>tasks</a:t>
            </a:r>
          </a:p>
        </p:txBody>
      </p:sp>
      <p:cxnSp>
        <p:nvCxnSpPr>
          <p:cNvPr id="20" name="Straight Arrow Connector 19">
            <a:extLst>
              <a:ext uri="{FF2B5EF4-FFF2-40B4-BE49-F238E27FC236}">
                <a16:creationId xmlns:a16="http://schemas.microsoft.com/office/drawing/2014/main" id="{9353B1D1-C24D-60B2-BC29-C675D8DCE40A}"/>
              </a:ext>
            </a:extLst>
          </p:cNvPr>
          <p:cNvCxnSpPr>
            <a:cxnSpLocks/>
          </p:cNvCxnSpPr>
          <p:nvPr/>
        </p:nvCxnSpPr>
        <p:spPr>
          <a:xfrm>
            <a:off x="2383248" y="4611350"/>
            <a:ext cx="1397268" cy="156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61C6525-DF17-B949-7049-A7D259C63692}"/>
              </a:ext>
            </a:extLst>
          </p:cNvPr>
          <p:cNvSpPr txBox="1"/>
          <p:nvPr/>
        </p:nvSpPr>
        <p:spPr>
          <a:xfrm>
            <a:off x="3780515" y="4320191"/>
            <a:ext cx="515384" cy="784830"/>
          </a:xfrm>
          <a:prstGeom prst="rect">
            <a:avLst/>
          </a:prstGeom>
          <a:noFill/>
        </p:spPr>
        <p:txBody>
          <a:bodyPr wrap="square">
            <a:spAutoFit/>
          </a:bodyPr>
          <a:lstStyle/>
          <a:p>
            <a:pPr algn="ctr"/>
            <a:r>
              <a:rPr lang="en-US" sz="4500" dirty="0"/>
              <a:t>📝</a:t>
            </a:r>
          </a:p>
        </p:txBody>
      </p:sp>
      <p:sp>
        <p:nvSpPr>
          <p:cNvPr id="22" name="TextBox 21">
            <a:extLst>
              <a:ext uri="{FF2B5EF4-FFF2-40B4-BE49-F238E27FC236}">
                <a16:creationId xmlns:a16="http://schemas.microsoft.com/office/drawing/2014/main" id="{2FCF792C-5837-8340-4C6A-27E8419310B9}"/>
              </a:ext>
            </a:extLst>
          </p:cNvPr>
          <p:cNvSpPr txBox="1"/>
          <p:nvPr/>
        </p:nvSpPr>
        <p:spPr>
          <a:xfrm>
            <a:off x="4126676" y="4592206"/>
            <a:ext cx="1529275" cy="415498"/>
          </a:xfrm>
          <a:prstGeom prst="rect">
            <a:avLst/>
          </a:prstGeom>
          <a:noFill/>
        </p:spPr>
        <p:txBody>
          <a:bodyPr wrap="square">
            <a:spAutoFit/>
          </a:bodyPr>
          <a:lstStyle/>
          <a:p>
            <a:pPr algn="ctr"/>
            <a:r>
              <a:rPr lang="en-US" sz="1050" dirty="0">
                <a:solidFill>
                  <a:schemeClr val="tx1"/>
                </a:solidFill>
                <a:latin typeface="Corbel" panose="020B0503020204020204" pitchFamily="34" charset="0"/>
              </a:rPr>
              <a:t>LM suggests </a:t>
            </a:r>
            <a:br>
              <a:rPr lang="en-US" sz="1050" dirty="0">
                <a:solidFill>
                  <a:schemeClr val="tx1"/>
                </a:solidFill>
                <a:latin typeface="Corbel" panose="020B0503020204020204" pitchFamily="34" charset="0"/>
              </a:rPr>
            </a:br>
            <a:r>
              <a:rPr lang="en-US" sz="1050" dirty="0"/>
              <a:t>answers</a:t>
            </a:r>
            <a:endParaRPr lang="en-US" sz="1050" dirty="0">
              <a:solidFill>
                <a:schemeClr val="tx1"/>
              </a:solidFill>
              <a:latin typeface="Corbel" panose="020B0503020204020204" pitchFamily="34" charset="0"/>
            </a:endParaRPr>
          </a:p>
        </p:txBody>
      </p:sp>
      <p:cxnSp>
        <p:nvCxnSpPr>
          <p:cNvPr id="23" name="Straight Arrow Connector 22">
            <a:extLst>
              <a:ext uri="{FF2B5EF4-FFF2-40B4-BE49-F238E27FC236}">
                <a16:creationId xmlns:a16="http://schemas.microsoft.com/office/drawing/2014/main" id="{E1C8A4E5-EE97-8809-45D4-6A1BFCE0A2D7}"/>
              </a:ext>
            </a:extLst>
          </p:cNvPr>
          <p:cNvCxnSpPr>
            <a:cxnSpLocks/>
          </p:cNvCxnSpPr>
          <p:nvPr/>
        </p:nvCxnSpPr>
        <p:spPr>
          <a:xfrm>
            <a:off x="4295899" y="4611350"/>
            <a:ext cx="1397268" cy="156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829D6F9-107B-5325-4FB0-4B8B979B2C2F}"/>
              </a:ext>
            </a:extLst>
          </p:cNvPr>
          <p:cNvSpPr txBox="1"/>
          <p:nvPr/>
        </p:nvSpPr>
        <p:spPr>
          <a:xfrm>
            <a:off x="5678415" y="4311286"/>
            <a:ext cx="515384" cy="784830"/>
          </a:xfrm>
          <a:prstGeom prst="rect">
            <a:avLst/>
          </a:prstGeom>
          <a:noFill/>
        </p:spPr>
        <p:txBody>
          <a:bodyPr wrap="square">
            <a:spAutoFit/>
          </a:bodyPr>
          <a:lstStyle/>
          <a:p>
            <a:pPr algn="ctr"/>
            <a:r>
              <a:rPr lang="en-US" sz="4500" dirty="0"/>
              <a:t>📝</a:t>
            </a:r>
          </a:p>
        </p:txBody>
      </p:sp>
    </p:spTree>
    <p:extLst>
      <p:ext uri="{BB962C8B-B14F-4D97-AF65-F5344CB8AC3E}">
        <p14:creationId xmlns:p14="http://schemas.microsoft.com/office/powerpoint/2010/main" val="365400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p:bldP spid="2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A0FB-D461-E904-0831-0005418AB9AA}"/>
              </a:ext>
            </a:extLst>
          </p:cNvPr>
          <p:cNvSpPr>
            <a:spLocks noGrp="1"/>
          </p:cNvSpPr>
          <p:nvPr>
            <p:ph type="title"/>
          </p:nvPr>
        </p:nvSpPr>
        <p:spPr/>
        <p:txBody>
          <a:bodyPr/>
          <a:lstStyle/>
          <a:p>
            <a:r>
              <a:rPr lang="en-US" dirty="0"/>
              <a:t>Filter tasks</a:t>
            </a:r>
          </a:p>
        </p:txBody>
      </p:sp>
      <p:sp>
        <p:nvSpPr>
          <p:cNvPr id="34" name="Content Placeholder 33">
            <a:extLst>
              <a:ext uri="{FF2B5EF4-FFF2-40B4-BE49-F238E27FC236}">
                <a16:creationId xmlns:a16="http://schemas.microsoft.com/office/drawing/2014/main" id="{23BE23B2-69B2-B2B5-ECD4-5EFB7B9ED508}"/>
              </a:ext>
            </a:extLst>
          </p:cNvPr>
          <p:cNvSpPr>
            <a:spLocks noGrp="1"/>
          </p:cNvSpPr>
          <p:nvPr>
            <p:ph type="body" sz="quarter" idx="16"/>
          </p:nvPr>
        </p:nvSpPr>
        <p:spPr/>
        <p:txBody>
          <a:bodyPr/>
          <a:lstStyle/>
          <a:p>
            <a:r>
              <a:rPr lang="en-US" dirty="0"/>
              <a:t>Drop tasks if LM assigns </a:t>
            </a:r>
            <a:r>
              <a:rPr lang="en-US" dirty="0">
                <a:solidFill>
                  <a:srgbClr val="C00000"/>
                </a:solidFill>
              </a:rPr>
              <a:t>low probability</a:t>
            </a:r>
            <a:r>
              <a:rPr lang="en-US" dirty="0"/>
              <a:t> to them. </a:t>
            </a:r>
          </a:p>
          <a:p>
            <a:pPr marL="0" indent="0">
              <a:buNone/>
            </a:pPr>
            <a:endParaRPr lang="en-US" dirty="0"/>
          </a:p>
          <a:p>
            <a:r>
              <a:rPr lang="en-US" dirty="0"/>
              <a:t>Drop tasks if they have a high overlap with one of the existing tasks in the task pool.</a:t>
            </a:r>
          </a:p>
          <a:p>
            <a:pPr lvl="1"/>
            <a:r>
              <a:rPr lang="en-US" dirty="0"/>
              <a:t>Otherwise, common tasks become more common — </a:t>
            </a:r>
            <a:r>
              <a:rPr lang="en-US" dirty="0">
                <a:solidFill>
                  <a:srgbClr val="C00000"/>
                </a:solidFill>
              </a:rPr>
              <a:t>tyranny of majority</a:t>
            </a:r>
            <a:r>
              <a:rPr lang="en-US" dirty="0"/>
              <a:t>.  </a:t>
            </a:r>
          </a:p>
          <a:p>
            <a:pPr lvl="1"/>
            <a:endParaRPr lang="en-US" dirty="0"/>
          </a:p>
        </p:txBody>
      </p:sp>
      <p:sp>
        <p:nvSpPr>
          <p:cNvPr id="4" name="Slide Number Placeholder 3">
            <a:extLst>
              <a:ext uri="{FF2B5EF4-FFF2-40B4-BE49-F238E27FC236}">
                <a16:creationId xmlns:a16="http://schemas.microsoft.com/office/drawing/2014/main" id="{596E76EE-1294-0359-E248-779F9998C800}"/>
              </a:ext>
            </a:extLst>
          </p:cNvPr>
          <p:cNvSpPr>
            <a:spLocks noGrp="1"/>
          </p:cNvSpPr>
          <p:nvPr>
            <p:ph type="sldNum" sz="quarter" idx="4294967295"/>
          </p:nvPr>
        </p:nvSpPr>
        <p:spPr>
          <a:xfrm>
            <a:off x="0" y="0"/>
            <a:ext cx="0" cy="0"/>
          </a:xfrm>
        </p:spPr>
        <p:txBody>
          <a:bodyPr/>
          <a:lstStyle/>
          <a:p>
            <a:pPr>
              <a:defRPr/>
            </a:pPr>
            <a:fld id="{0121240C-47AF-2F4D-83B3-CC3EDF50F794}" type="slidenum">
              <a:rPr lang="en-US" smtClean="0"/>
              <a:pPr>
                <a:defRPr/>
              </a:pPr>
              <a:t>113</a:t>
            </a:fld>
            <a:endParaRPr lang="en-US" dirty="0"/>
          </a:p>
        </p:txBody>
      </p:sp>
      <p:pic>
        <p:nvPicPr>
          <p:cNvPr id="20" name="Google Shape;346;p52">
            <a:extLst>
              <a:ext uri="{FF2B5EF4-FFF2-40B4-BE49-F238E27FC236}">
                <a16:creationId xmlns:a16="http://schemas.microsoft.com/office/drawing/2014/main" id="{374C4821-F9F9-93B8-AA78-D98E38783E69}"/>
              </a:ext>
            </a:extLst>
          </p:cNvPr>
          <p:cNvPicPr preferRelativeResize="0"/>
          <p:nvPr/>
        </p:nvPicPr>
        <p:blipFill rotWithShape="1">
          <a:blip>
            <a:alphaModFix/>
          </a:blip>
          <a:srcRect l="11603" t="46144" r="63725" b="13771"/>
          <a:stretch/>
        </p:blipFill>
        <p:spPr>
          <a:xfrm>
            <a:off x="513901" y="4311286"/>
            <a:ext cx="685800" cy="561843"/>
          </a:xfrm>
          <a:prstGeom prst="rect">
            <a:avLst/>
          </a:prstGeom>
          <a:noFill/>
          <a:ln>
            <a:noFill/>
          </a:ln>
        </p:spPr>
      </p:pic>
      <p:sp>
        <p:nvSpPr>
          <p:cNvPr id="21" name="TextBox 20">
            <a:extLst>
              <a:ext uri="{FF2B5EF4-FFF2-40B4-BE49-F238E27FC236}">
                <a16:creationId xmlns:a16="http://schemas.microsoft.com/office/drawing/2014/main" id="{94334A7F-AE9D-DA3C-2901-7C9C234990E6}"/>
              </a:ext>
            </a:extLst>
          </p:cNvPr>
          <p:cNvSpPr txBox="1"/>
          <p:nvPr/>
        </p:nvSpPr>
        <p:spPr>
          <a:xfrm>
            <a:off x="348773" y="3869210"/>
            <a:ext cx="1009534" cy="253916"/>
          </a:xfrm>
          <a:prstGeom prst="rect">
            <a:avLst/>
          </a:prstGeom>
          <a:noFill/>
        </p:spPr>
        <p:txBody>
          <a:bodyPr wrap="square">
            <a:spAutoFit/>
          </a:bodyPr>
          <a:lstStyle/>
          <a:p>
            <a:pPr algn="ctr"/>
            <a:r>
              <a:rPr lang="en-US" sz="1050" dirty="0">
                <a:solidFill>
                  <a:schemeClr val="tx1"/>
                </a:solidFill>
                <a:latin typeface="Corbel" panose="020B0503020204020204" pitchFamily="34" charset="0"/>
              </a:rPr>
              <a:t>175 seed tasks </a:t>
            </a:r>
          </a:p>
        </p:txBody>
      </p:sp>
      <p:grpSp>
        <p:nvGrpSpPr>
          <p:cNvPr id="22" name="Group 21">
            <a:extLst>
              <a:ext uri="{FF2B5EF4-FFF2-40B4-BE49-F238E27FC236}">
                <a16:creationId xmlns:a16="http://schemas.microsoft.com/office/drawing/2014/main" id="{2ABB3DE9-5BFC-0A3E-3DF4-FE83CB005FB2}"/>
              </a:ext>
            </a:extLst>
          </p:cNvPr>
          <p:cNvGrpSpPr/>
          <p:nvPr/>
        </p:nvGrpSpPr>
        <p:grpSpPr>
          <a:xfrm>
            <a:off x="1199701" y="3976312"/>
            <a:ext cx="1385909" cy="1015339"/>
            <a:chOff x="-415195" y="3074480"/>
            <a:chExt cx="1847878" cy="1353785"/>
          </a:xfrm>
        </p:grpSpPr>
        <p:pic>
          <p:nvPicPr>
            <p:cNvPr id="23" name="Google Shape;346;p52">
              <a:extLst>
                <a:ext uri="{FF2B5EF4-FFF2-40B4-BE49-F238E27FC236}">
                  <a16:creationId xmlns:a16="http://schemas.microsoft.com/office/drawing/2014/main" id="{451CB54A-109F-AE10-30E7-C1882AF5A663}"/>
                </a:ext>
              </a:extLst>
            </p:cNvPr>
            <p:cNvPicPr preferRelativeResize="0"/>
            <p:nvPr/>
          </p:nvPicPr>
          <p:blipFill rotWithShape="1">
            <a:blip>
              <a:alphaModFix/>
            </a:blip>
            <a:srcRect l="70763" t="26254" r="4565" b="13928"/>
            <a:stretch/>
          </p:blipFill>
          <p:spPr>
            <a:xfrm>
              <a:off x="385096" y="3368391"/>
              <a:ext cx="914400" cy="1059874"/>
            </a:xfrm>
            <a:prstGeom prst="rect">
              <a:avLst/>
            </a:prstGeom>
            <a:noFill/>
            <a:ln>
              <a:noFill/>
            </a:ln>
          </p:spPr>
        </p:pic>
        <p:sp>
          <p:nvSpPr>
            <p:cNvPr id="24" name="TextBox 23">
              <a:extLst>
                <a:ext uri="{FF2B5EF4-FFF2-40B4-BE49-F238E27FC236}">
                  <a16:creationId xmlns:a16="http://schemas.microsoft.com/office/drawing/2014/main" id="{08870642-E24F-4826-4B00-3B4E4AB86E87}"/>
                </a:ext>
              </a:extLst>
            </p:cNvPr>
            <p:cNvSpPr txBox="1"/>
            <p:nvPr/>
          </p:nvSpPr>
          <p:spPr>
            <a:xfrm>
              <a:off x="86638" y="3074480"/>
              <a:ext cx="1346045" cy="338555"/>
            </a:xfrm>
            <a:prstGeom prst="rect">
              <a:avLst/>
            </a:prstGeom>
            <a:noFill/>
          </p:spPr>
          <p:txBody>
            <a:bodyPr wrap="square">
              <a:spAutoFit/>
            </a:bodyPr>
            <a:lstStyle/>
            <a:p>
              <a:pPr algn="ctr"/>
              <a:r>
                <a:rPr lang="en-US" sz="1050" dirty="0">
                  <a:solidFill>
                    <a:schemeClr val="tx1"/>
                  </a:solidFill>
                  <a:latin typeface="Corbel" panose="020B0503020204020204" pitchFamily="34" charset="0"/>
                </a:rPr>
                <a:t>task pool</a:t>
              </a:r>
            </a:p>
          </p:txBody>
        </p:sp>
        <p:cxnSp>
          <p:nvCxnSpPr>
            <p:cNvPr id="25" name="Straight Arrow Connector 24">
              <a:extLst>
                <a:ext uri="{FF2B5EF4-FFF2-40B4-BE49-F238E27FC236}">
                  <a16:creationId xmlns:a16="http://schemas.microsoft.com/office/drawing/2014/main" id="{21A4750A-C45B-5A3D-9523-7A1CFA334F89}"/>
                </a:ext>
              </a:extLst>
            </p:cNvPr>
            <p:cNvCxnSpPr>
              <a:cxnSpLocks/>
              <a:stCxn id="20" idx="3"/>
              <a:endCxn id="23" idx="1"/>
            </p:cNvCxnSpPr>
            <p:nvPr/>
          </p:nvCxnSpPr>
          <p:spPr>
            <a:xfrm>
              <a:off x="-415195" y="3895674"/>
              <a:ext cx="800291" cy="2654"/>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D1E03E2D-60F0-6A01-9418-7622CDFADB2E}"/>
              </a:ext>
            </a:extLst>
          </p:cNvPr>
          <p:cNvSpPr txBox="1"/>
          <p:nvPr/>
        </p:nvSpPr>
        <p:spPr>
          <a:xfrm>
            <a:off x="2317245" y="4592207"/>
            <a:ext cx="1529275" cy="415498"/>
          </a:xfrm>
          <a:prstGeom prst="rect">
            <a:avLst/>
          </a:prstGeom>
          <a:noFill/>
        </p:spPr>
        <p:txBody>
          <a:bodyPr wrap="square">
            <a:spAutoFit/>
          </a:bodyPr>
          <a:lstStyle/>
          <a:p>
            <a:pPr algn="ctr"/>
            <a:r>
              <a:rPr lang="en-US" sz="1050" dirty="0">
                <a:solidFill>
                  <a:schemeClr val="tx1"/>
                </a:solidFill>
                <a:latin typeface="Corbel" panose="020B0503020204020204" pitchFamily="34" charset="0"/>
              </a:rPr>
              <a:t>LM suggests </a:t>
            </a:r>
            <a:br>
              <a:rPr lang="en-US" sz="1050" dirty="0">
                <a:solidFill>
                  <a:schemeClr val="tx1"/>
                </a:solidFill>
                <a:latin typeface="Corbel" panose="020B0503020204020204" pitchFamily="34" charset="0"/>
              </a:rPr>
            </a:br>
            <a:r>
              <a:rPr lang="en-US" sz="1050" dirty="0"/>
              <a:t>new </a:t>
            </a:r>
            <a:r>
              <a:rPr lang="en-US" sz="1050" dirty="0">
                <a:solidFill>
                  <a:schemeClr val="tx1"/>
                </a:solidFill>
                <a:latin typeface="Corbel" panose="020B0503020204020204" pitchFamily="34" charset="0"/>
              </a:rPr>
              <a:t>tasks</a:t>
            </a:r>
          </a:p>
        </p:txBody>
      </p:sp>
      <p:cxnSp>
        <p:nvCxnSpPr>
          <p:cNvPr id="27" name="Straight Arrow Connector 26">
            <a:extLst>
              <a:ext uri="{FF2B5EF4-FFF2-40B4-BE49-F238E27FC236}">
                <a16:creationId xmlns:a16="http://schemas.microsoft.com/office/drawing/2014/main" id="{98019D59-BFFC-0C9F-B7E5-8BBA990FFF1E}"/>
              </a:ext>
            </a:extLst>
          </p:cNvPr>
          <p:cNvCxnSpPr>
            <a:cxnSpLocks/>
          </p:cNvCxnSpPr>
          <p:nvPr/>
        </p:nvCxnSpPr>
        <p:spPr>
          <a:xfrm>
            <a:off x="2383248" y="4611350"/>
            <a:ext cx="1397268" cy="156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A4E6188-5CF2-AE42-D9AD-06F2E818468F}"/>
              </a:ext>
            </a:extLst>
          </p:cNvPr>
          <p:cNvSpPr txBox="1"/>
          <p:nvPr/>
        </p:nvSpPr>
        <p:spPr>
          <a:xfrm>
            <a:off x="3780515" y="4320191"/>
            <a:ext cx="515384" cy="784830"/>
          </a:xfrm>
          <a:prstGeom prst="rect">
            <a:avLst/>
          </a:prstGeom>
          <a:noFill/>
        </p:spPr>
        <p:txBody>
          <a:bodyPr wrap="square">
            <a:spAutoFit/>
          </a:bodyPr>
          <a:lstStyle/>
          <a:p>
            <a:pPr algn="ctr"/>
            <a:r>
              <a:rPr lang="en-US" sz="4500" dirty="0"/>
              <a:t>📝</a:t>
            </a:r>
          </a:p>
        </p:txBody>
      </p:sp>
      <p:sp>
        <p:nvSpPr>
          <p:cNvPr id="29" name="TextBox 28">
            <a:extLst>
              <a:ext uri="{FF2B5EF4-FFF2-40B4-BE49-F238E27FC236}">
                <a16:creationId xmlns:a16="http://schemas.microsoft.com/office/drawing/2014/main" id="{8A361DA3-5086-3B9A-082B-7916B2877335}"/>
              </a:ext>
            </a:extLst>
          </p:cNvPr>
          <p:cNvSpPr txBox="1"/>
          <p:nvPr/>
        </p:nvSpPr>
        <p:spPr>
          <a:xfrm>
            <a:off x="4126676" y="4592206"/>
            <a:ext cx="1529275" cy="415498"/>
          </a:xfrm>
          <a:prstGeom prst="rect">
            <a:avLst/>
          </a:prstGeom>
          <a:noFill/>
        </p:spPr>
        <p:txBody>
          <a:bodyPr wrap="square">
            <a:spAutoFit/>
          </a:bodyPr>
          <a:lstStyle/>
          <a:p>
            <a:pPr algn="ctr"/>
            <a:r>
              <a:rPr lang="en-US" sz="1050" dirty="0">
                <a:solidFill>
                  <a:schemeClr val="tx1"/>
                </a:solidFill>
                <a:latin typeface="Corbel" panose="020B0503020204020204" pitchFamily="34" charset="0"/>
              </a:rPr>
              <a:t>LM suggests </a:t>
            </a:r>
            <a:br>
              <a:rPr lang="en-US" sz="1050" dirty="0">
                <a:solidFill>
                  <a:schemeClr val="tx1"/>
                </a:solidFill>
                <a:latin typeface="Corbel" panose="020B0503020204020204" pitchFamily="34" charset="0"/>
              </a:rPr>
            </a:br>
            <a:r>
              <a:rPr lang="en-US" sz="1050" dirty="0"/>
              <a:t>answers</a:t>
            </a:r>
            <a:endParaRPr lang="en-US" sz="1050" dirty="0">
              <a:solidFill>
                <a:schemeClr val="tx1"/>
              </a:solidFill>
              <a:latin typeface="Corbel" panose="020B0503020204020204" pitchFamily="34" charset="0"/>
            </a:endParaRPr>
          </a:p>
        </p:txBody>
      </p:sp>
      <p:cxnSp>
        <p:nvCxnSpPr>
          <p:cNvPr id="30" name="Straight Arrow Connector 29">
            <a:extLst>
              <a:ext uri="{FF2B5EF4-FFF2-40B4-BE49-F238E27FC236}">
                <a16:creationId xmlns:a16="http://schemas.microsoft.com/office/drawing/2014/main" id="{E9D04604-497B-7F3A-F65C-52CA3F80AC7F}"/>
              </a:ext>
            </a:extLst>
          </p:cNvPr>
          <p:cNvCxnSpPr>
            <a:cxnSpLocks/>
          </p:cNvCxnSpPr>
          <p:nvPr/>
        </p:nvCxnSpPr>
        <p:spPr>
          <a:xfrm>
            <a:off x="4295899" y="4611350"/>
            <a:ext cx="1397268" cy="156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23C3901-221D-1536-A54E-C30AE22BFC13}"/>
              </a:ext>
            </a:extLst>
          </p:cNvPr>
          <p:cNvSpPr txBox="1"/>
          <p:nvPr/>
        </p:nvSpPr>
        <p:spPr>
          <a:xfrm>
            <a:off x="5678415" y="4311286"/>
            <a:ext cx="515384" cy="784830"/>
          </a:xfrm>
          <a:prstGeom prst="rect">
            <a:avLst/>
          </a:prstGeom>
          <a:noFill/>
        </p:spPr>
        <p:txBody>
          <a:bodyPr wrap="square">
            <a:spAutoFit/>
          </a:bodyPr>
          <a:lstStyle/>
          <a:p>
            <a:pPr algn="ctr"/>
            <a:r>
              <a:rPr lang="en-US" sz="4500" dirty="0"/>
              <a:t>📝</a:t>
            </a:r>
          </a:p>
        </p:txBody>
      </p:sp>
      <p:sp>
        <p:nvSpPr>
          <p:cNvPr id="32" name="TextBox 31">
            <a:extLst>
              <a:ext uri="{FF2B5EF4-FFF2-40B4-BE49-F238E27FC236}">
                <a16:creationId xmlns:a16="http://schemas.microsoft.com/office/drawing/2014/main" id="{A12C1F56-FD78-0D7E-DD68-ADA985E3726F}"/>
              </a:ext>
            </a:extLst>
          </p:cNvPr>
          <p:cNvSpPr txBox="1"/>
          <p:nvPr/>
        </p:nvSpPr>
        <p:spPr>
          <a:xfrm>
            <a:off x="6089305" y="4134661"/>
            <a:ext cx="1529275" cy="415498"/>
          </a:xfrm>
          <a:prstGeom prst="rect">
            <a:avLst/>
          </a:prstGeom>
          <a:noFill/>
        </p:spPr>
        <p:txBody>
          <a:bodyPr wrap="square">
            <a:spAutoFit/>
          </a:bodyPr>
          <a:lstStyle/>
          <a:p>
            <a:pPr algn="ctr"/>
            <a:r>
              <a:rPr lang="en-US" sz="1050" dirty="0">
                <a:solidFill>
                  <a:schemeClr val="tx1"/>
                </a:solidFill>
                <a:latin typeface="Corbel" panose="020B0503020204020204" pitchFamily="34" charset="0"/>
              </a:rPr>
              <a:t>LM suggests </a:t>
            </a:r>
            <a:br>
              <a:rPr lang="en-US" sz="1050" dirty="0">
                <a:solidFill>
                  <a:schemeClr val="tx1"/>
                </a:solidFill>
                <a:latin typeface="Corbel" panose="020B0503020204020204" pitchFamily="34" charset="0"/>
              </a:rPr>
            </a:br>
            <a:r>
              <a:rPr lang="en-US" sz="1050" dirty="0"/>
              <a:t>answers</a:t>
            </a:r>
            <a:endParaRPr lang="en-US" sz="1050" dirty="0">
              <a:solidFill>
                <a:schemeClr val="tx1"/>
              </a:solidFill>
              <a:latin typeface="Corbel" panose="020B0503020204020204" pitchFamily="34" charset="0"/>
            </a:endParaRPr>
          </a:p>
        </p:txBody>
      </p:sp>
      <p:cxnSp>
        <p:nvCxnSpPr>
          <p:cNvPr id="33" name="Straight Arrow Connector 32">
            <a:extLst>
              <a:ext uri="{FF2B5EF4-FFF2-40B4-BE49-F238E27FC236}">
                <a16:creationId xmlns:a16="http://schemas.microsoft.com/office/drawing/2014/main" id="{71510246-BF8D-FED6-8735-6741B795755F}"/>
              </a:ext>
            </a:extLst>
          </p:cNvPr>
          <p:cNvCxnSpPr>
            <a:cxnSpLocks/>
          </p:cNvCxnSpPr>
          <p:nvPr/>
        </p:nvCxnSpPr>
        <p:spPr>
          <a:xfrm>
            <a:off x="6216262" y="4607428"/>
            <a:ext cx="1272332" cy="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pic>
        <p:nvPicPr>
          <p:cNvPr id="35" name="Google Shape;350;p52">
            <a:extLst>
              <a:ext uri="{FF2B5EF4-FFF2-40B4-BE49-F238E27FC236}">
                <a16:creationId xmlns:a16="http://schemas.microsoft.com/office/drawing/2014/main" id="{E0DF942B-C61E-E5FC-89A8-83C720C0405E}"/>
              </a:ext>
            </a:extLst>
          </p:cNvPr>
          <p:cNvPicPr preferRelativeResize="0"/>
          <p:nvPr/>
        </p:nvPicPr>
        <p:blipFill rotWithShape="1">
          <a:blip>
            <a:alphaModFix/>
          </a:blip>
          <a:srcRect l="14598" t="50013" r="51118" b="-1"/>
          <a:stretch/>
        </p:blipFill>
        <p:spPr>
          <a:xfrm>
            <a:off x="7490849" y="4248940"/>
            <a:ext cx="515385" cy="598436"/>
          </a:xfrm>
          <a:prstGeom prst="rect">
            <a:avLst/>
          </a:prstGeom>
          <a:noFill/>
          <a:ln>
            <a:noFill/>
          </a:ln>
        </p:spPr>
      </p:pic>
      <p:sp>
        <p:nvSpPr>
          <p:cNvPr id="36" name="TextBox 35">
            <a:extLst>
              <a:ext uri="{FF2B5EF4-FFF2-40B4-BE49-F238E27FC236}">
                <a16:creationId xmlns:a16="http://schemas.microsoft.com/office/drawing/2014/main" id="{997F94B1-CB54-0E80-6C6C-2C2EF1DB6AED}"/>
              </a:ext>
            </a:extLst>
          </p:cNvPr>
          <p:cNvSpPr txBox="1"/>
          <p:nvPr/>
        </p:nvSpPr>
        <p:spPr>
          <a:xfrm>
            <a:off x="6916598" y="4704745"/>
            <a:ext cx="1713502" cy="415498"/>
          </a:xfrm>
          <a:prstGeom prst="rect">
            <a:avLst/>
          </a:prstGeom>
          <a:noFill/>
        </p:spPr>
        <p:txBody>
          <a:bodyPr wrap="square">
            <a:spAutoFit/>
          </a:bodyPr>
          <a:lstStyle/>
          <a:p>
            <a:pPr algn="ctr"/>
            <a:r>
              <a:rPr lang="en-US" sz="1050" dirty="0">
                <a:solidFill>
                  <a:schemeClr val="tx1"/>
                </a:solidFill>
              </a:rPr>
              <a:t>filter out if </a:t>
            </a:r>
            <a:br>
              <a:rPr lang="en-US" sz="1050" dirty="0">
                <a:solidFill>
                  <a:schemeClr val="tx1"/>
                </a:solidFill>
              </a:rPr>
            </a:br>
            <a:r>
              <a:rPr lang="en-US" sz="1050" dirty="0">
                <a:solidFill>
                  <a:schemeClr val="tx1"/>
                </a:solidFill>
              </a:rPr>
              <a:t>not novel or confident</a:t>
            </a:r>
            <a:endParaRPr lang="en-US" sz="1050" dirty="0"/>
          </a:p>
        </p:txBody>
      </p:sp>
    </p:spTree>
    <p:extLst>
      <p:ext uri="{BB962C8B-B14F-4D97-AF65-F5344CB8AC3E}">
        <p14:creationId xmlns:p14="http://schemas.microsoft.com/office/powerpoint/2010/main" val="209678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2" end="2"/>
                                            </p:txEl>
                                          </p:spTgt>
                                        </p:tgtEl>
                                        <p:attrNameLst>
                                          <p:attrName>style.visibility</p:attrName>
                                        </p:attrNameLst>
                                      </p:cBhvr>
                                      <p:to>
                                        <p:strVal val="visible"/>
                                      </p:to>
                                    </p:set>
                                    <p:animEffect transition="in" filter="fade">
                                      <p:cBhvr>
                                        <p:cTn id="12" dur="500"/>
                                        <p:tgtEl>
                                          <p:spTgt spid="3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4">
                                            <p:txEl>
                                              <p:pRg st="3" end="3"/>
                                            </p:txEl>
                                          </p:spTgt>
                                        </p:tgtEl>
                                        <p:attrNameLst>
                                          <p:attrName>style.visibility</p:attrName>
                                        </p:attrNameLst>
                                      </p:cBhvr>
                                      <p:to>
                                        <p:strVal val="visible"/>
                                      </p:to>
                                    </p:set>
                                    <p:animEffect transition="in" filter="fade">
                                      <p:cBhvr>
                                        <p:cTn id="15"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A0FB-D461-E904-0831-0005418AB9AA}"/>
              </a:ext>
            </a:extLst>
          </p:cNvPr>
          <p:cNvSpPr>
            <a:spLocks noGrp="1"/>
          </p:cNvSpPr>
          <p:nvPr>
            <p:ph type="title"/>
          </p:nvPr>
        </p:nvSpPr>
        <p:spPr/>
        <p:txBody>
          <a:bodyPr/>
          <a:lstStyle/>
          <a:p>
            <a:r>
              <a:rPr lang="en-US" dirty="0"/>
              <a:t>Close the loop </a:t>
            </a:r>
          </a:p>
        </p:txBody>
      </p:sp>
      <p:sp>
        <p:nvSpPr>
          <p:cNvPr id="34" name="Content Placeholder 33">
            <a:extLst>
              <a:ext uri="{FF2B5EF4-FFF2-40B4-BE49-F238E27FC236}">
                <a16:creationId xmlns:a16="http://schemas.microsoft.com/office/drawing/2014/main" id="{23BE23B2-69B2-B2B5-ECD4-5EFB7B9ED508}"/>
              </a:ext>
            </a:extLst>
          </p:cNvPr>
          <p:cNvSpPr>
            <a:spLocks noGrp="1"/>
          </p:cNvSpPr>
          <p:nvPr>
            <p:ph type="body" sz="quarter" idx="16"/>
          </p:nvPr>
        </p:nvSpPr>
        <p:spPr/>
        <p:txBody>
          <a:bodyPr/>
          <a:lstStyle/>
          <a:p>
            <a:r>
              <a:rPr lang="en-US" dirty="0"/>
              <a:t>Add the filtered tasks to the task pool. </a:t>
            </a:r>
          </a:p>
          <a:p>
            <a:r>
              <a:rPr lang="en-US" dirty="0"/>
              <a:t>Iterate this process (generate, filter, add) until yield is near zero.</a:t>
            </a:r>
          </a:p>
          <a:p>
            <a:endParaRPr lang="en-US" dirty="0"/>
          </a:p>
        </p:txBody>
      </p:sp>
      <p:sp>
        <p:nvSpPr>
          <p:cNvPr id="4" name="Slide Number Placeholder 3">
            <a:extLst>
              <a:ext uri="{FF2B5EF4-FFF2-40B4-BE49-F238E27FC236}">
                <a16:creationId xmlns:a16="http://schemas.microsoft.com/office/drawing/2014/main" id="{596E76EE-1294-0359-E248-779F9998C800}"/>
              </a:ext>
            </a:extLst>
          </p:cNvPr>
          <p:cNvSpPr>
            <a:spLocks noGrp="1"/>
          </p:cNvSpPr>
          <p:nvPr>
            <p:ph type="sldNum" sz="quarter" idx="4294967295"/>
          </p:nvPr>
        </p:nvSpPr>
        <p:spPr>
          <a:xfrm>
            <a:off x="0" y="0"/>
            <a:ext cx="0" cy="0"/>
          </a:xfrm>
        </p:spPr>
        <p:txBody>
          <a:bodyPr/>
          <a:lstStyle/>
          <a:p>
            <a:pPr>
              <a:defRPr/>
            </a:pPr>
            <a:fld id="{0121240C-47AF-2F4D-83B3-CC3EDF50F794}" type="slidenum">
              <a:rPr lang="en-US" smtClean="0"/>
              <a:pPr>
                <a:defRPr/>
              </a:pPr>
              <a:t>114</a:t>
            </a:fld>
            <a:endParaRPr lang="en-US" dirty="0"/>
          </a:p>
        </p:txBody>
      </p:sp>
      <p:pic>
        <p:nvPicPr>
          <p:cNvPr id="20" name="Google Shape;346;p52">
            <a:extLst>
              <a:ext uri="{FF2B5EF4-FFF2-40B4-BE49-F238E27FC236}">
                <a16:creationId xmlns:a16="http://schemas.microsoft.com/office/drawing/2014/main" id="{374C4821-F9F9-93B8-AA78-D98E38783E69}"/>
              </a:ext>
            </a:extLst>
          </p:cNvPr>
          <p:cNvPicPr preferRelativeResize="0"/>
          <p:nvPr/>
        </p:nvPicPr>
        <p:blipFill rotWithShape="1">
          <a:blip>
            <a:alphaModFix/>
          </a:blip>
          <a:srcRect l="11603" t="46144" r="63725" b="13771"/>
          <a:stretch/>
        </p:blipFill>
        <p:spPr>
          <a:xfrm>
            <a:off x="513901" y="4311286"/>
            <a:ext cx="685800" cy="561843"/>
          </a:xfrm>
          <a:prstGeom prst="rect">
            <a:avLst/>
          </a:prstGeom>
          <a:noFill/>
          <a:ln>
            <a:noFill/>
          </a:ln>
        </p:spPr>
      </p:pic>
      <p:sp>
        <p:nvSpPr>
          <p:cNvPr id="21" name="TextBox 20">
            <a:extLst>
              <a:ext uri="{FF2B5EF4-FFF2-40B4-BE49-F238E27FC236}">
                <a16:creationId xmlns:a16="http://schemas.microsoft.com/office/drawing/2014/main" id="{94334A7F-AE9D-DA3C-2901-7C9C234990E6}"/>
              </a:ext>
            </a:extLst>
          </p:cNvPr>
          <p:cNvSpPr txBox="1"/>
          <p:nvPr/>
        </p:nvSpPr>
        <p:spPr>
          <a:xfrm>
            <a:off x="348773" y="3869210"/>
            <a:ext cx="1009534" cy="253916"/>
          </a:xfrm>
          <a:prstGeom prst="rect">
            <a:avLst/>
          </a:prstGeom>
          <a:noFill/>
        </p:spPr>
        <p:txBody>
          <a:bodyPr wrap="square">
            <a:spAutoFit/>
          </a:bodyPr>
          <a:lstStyle/>
          <a:p>
            <a:pPr algn="ctr"/>
            <a:r>
              <a:rPr lang="en-US" sz="1050" dirty="0">
                <a:solidFill>
                  <a:schemeClr val="tx1"/>
                </a:solidFill>
                <a:latin typeface="Corbel" panose="020B0503020204020204" pitchFamily="34" charset="0"/>
              </a:rPr>
              <a:t>175 seed tasks </a:t>
            </a:r>
          </a:p>
        </p:txBody>
      </p:sp>
      <p:grpSp>
        <p:nvGrpSpPr>
          <p:cNvPr id="22" name="Group 21">
            <a:extLst>
              <a:ext uri="{FF2B5EF4-FFF2-40B4-BE49-F238E27FC236}">
                <a16:creationId xmlns:a16="http://schemas.microsoft.com/office/drawing/2014/main" id="{2ABB3DE9-5BFC-0A3E-3DF4-FE83CB005FB2}"/>
              </a:ext>
            </a:extLst>
          </p:cNvPr>
          <p:cNvGrpSpPr/>
          <p:nvPr/>
        </p:nvGrpSpPr>
        <p:grpSpPr>
          <a:xfrm>
            <a:off x="1199701" y="3976312"/>
            <a:ext cx="1385909" cy="1015339"/>
            <a:chOff x="-415195" y="3074480"/>
            <a:chExt cx="1847878" cy="1353785"/>
          </a:xfrm>
        </p:grpSpPr>
        <p:pic>
          <p:nvPicPr>
            <p:cNvPr id="23" name="Google Shape;346;p52">
              <a:extLst>
                <a:ext uri="{FF2B5EF4-FFF2-40B4-BE49-F238E27FC236}">
                  <a16:creationId xmlns:a16="http://schemas.microsoft.com/office/drawing/2014/main" id="{451CB54A-109F-AE10-30E7-C1882AF5A663}"/>
                </a:ext>
              </a:extLst>
            </p:cNvPr>
            <p:cNvPicPr preferRelativeResize="0"/>
            <p:nvPr/>
          </p:nvPicPr>
          <p:blipFill rotWithShape="1">
            <a:blip>
              <a:alphaModFix/>
            </a:blip>
            <a:srcRect l="70763" t="26254" r="4565" b="13928"/>
            <a:stretch/>
          </p:blipFill>
          <p:spPr>
            <a:xfrm>
              <a:off x="385096" y="3368391"/>
              <a:ext cx="914400" cy="1059874"/>
            </a:xfrm>
            <a:prstGeom prst="rect">
              <a:avLst/>
            </a:prstGeom>
            <a:noFill/>
            <a:ln>
              <a:noFill/>
            </a:ln>
          </p:spPr>
        </p:pic>
        <p:sp>
          <p:nvSpPr>
            <p:cNvPr id="24" name="TextBox 23">
              <a:extLst>
                <a:ext uri="{FF2B5EF4-FFF2-40B4-BE49-F238E27FC236}">
                  <a16:creationId xmlns:a16="http://schemas.microsoft.com/office/drawing/2014/main" id="{08870642-E24F-4826-4B00-3B4E4AB86E87}"/>
                </a:ext>
              </a:extLst>
            </p:cNvPr>
            <p:cNvSpPr txBox="1"/>
            <p:nvPr/>
          </p:nvSpPr>
          <p:spPr>
            <a:xfrm>
              <a:off x="86638" y="3074480"/>
              <a:ext cx="1346045" cy="338555"/>
            </a:xfrm>
            <a:prstGeom prst="rect">
              <a:avLst/>
            </a:prstGeom>
            <a:noFill/>
          </p:spPr>
          <p:txBody>
            <a:bodyPr wrap="square">
              <a:spAutoFit/>
            </a:bodyPr>
            <a:lstStyle/>
            <a:p>
              <a:pPr algn="ctr"/>
              <a:r>
                <a:rPr lang="en-US" sz="1050" dirty="0">
                  <a:solidFill>
                    <a:schemeClr val="tx1"/>
                  </a:solidFill>
                  <a:latin typeface="Corbel" panose="020B0503020204020204" pitchFamily="34" charset="0"/>
                </a:rPr>
                <a:t>task pool</a:t>
              </a:r>
            </a:p>
          </p:txBody>
        </p:sp>
        <p:cxnSp>
          <p:nvCxnSpPr>
            <p:cNvPr id="25" name="Straight Arrow Connector 24">
              <a:extLst>
                <a:ext uri="{FF2B5EF4-FFF2-40B4-BE49-F238E27FC236}">
                  <a16:creationId xmlns:a16="http://schemas.microsoft.com/office/drawing/2014/main" id="{21A4750A-C45B-5A3D-9523-7A1CFA334F89}"/>
                </a:ext>
              </a:extLst>
            </p:cNvPr>
            <p:cNvCxnSpPr>
              <a:cxnSpLocks/>
              <a:stCxn id="20" idx="3"/>
              <a:endCxn id="23" idx="1"/>
            </p:cNvCxnSpPr>
            <p:nvPr/>
          </p:nvCxnSpPr>
          <p:spPr>
            <a:xfrm>
              <a:off x="-415195" y="3895674"/>
              <a:ext cx="800291" cy="2654"/>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D1E03E2D-60F0-6A01-9418-7622CDFADB2E}"/>
              </a:ext>
            </a:extLst>
          </p:cNvPr>
          <p:cNvSpPr txBox="1"/>
          <p:nvPr/>
        </p:nvSpPr>
        <p:spPr>
          <a:xfrm>
            <a:off x="2317245" y="4592207"/>
            <a:ext cx="1529275" cy="415498"/>
          </a:xfrm>
          <a:prstGeom prst="rect">
            <a:avLst/>
          </a:prstGeom>
          <a:noFill/>
        </p:spPr>
        <p:txBody>
          <a:bodyPr wrap="square">
            <a:spAutoFit/>
          </a:bodyPr>
          <a:lstStyle/>
          <a:p>
            <a:pPr algn="ctr"/>
            <a:r>
              <a:rPr lang="en-US" sz="1050" dirty="0">
                <a:solidFill>
                  <a:schemeClr val="tx1"/>
                </a:solidFill>
                <a:latin typeface="Corbel" panose="020B0503020204020204" pitchFamily="34" charset="0"/>
              </a:rPr>
              <a:t>LM suggests </a:t>
            </a:r>
            <a:br>
              <a:rPr lang="en-US" sz="1050" dirty="0">
                <a:solidFill>
                  <a:schemeClr val="tx1"/>
                </a:solidFill>
                <a:latin typeface="Corbel" panose="020B0503020204020204" pitchFamily="34" charset="0"/>
              </a:rPr>
            </a:br>
            <a:r>
              <a:rPr lang="en-US" sz="1050" dirty="0"/>
              <a:t>new </a:t>
            </a:r>
            <a:r>
              <a:rPr lang="en-US" sz="1050" dirty="0">
                <a:solidFill>
                  <a:schemeClr val="tx1"/>
                </a:solidFill>
                <a:latin typeface="Corbel" panose="020B0503020204020204" pitchFamily="34" charset="0"/>
              </a:rPr>
              <a:t>tasks</a:t>
            </a:r>
          </a:p>
        </p:txBody>
      </p:sp>
      <p:cxnSp>
        <p:nvCxnSpPr>
          <p:cNvPr id="6" name="Elbow Connector 5">
            <a:extLst>
              <a:ext uri="{FF2B5EF4-FFF2-40B4-BE49-F238E27FC236}">
                <a16:creationId xmlns:a16="http://schemas.microsoft.com/office/drawing/2014/main" id="{3F1257B7-B003-46B4-0559-DF5179CE296E}"/>
              </a:ext>
            </a:extLst>
          </p:cNvPr>
          <p:cNvCxnSpPr>
            <a:cxnSpLocks/>
            <a:stCxn id="35" idx="3"/>
          </p:cNvCxnSpPr>
          <p:nvPr/>
        </p:nvCxnSpPr>
        <p:spPr>
          <a:xfrm flipH="1" flipV="1">
            <a:off x="2182092" y="4248941"/>
            <a:ext cx="5824142" cy="299218"/>
          </a:xfrm>
          <a:prstGeom prst="bentConnector5">
            <a:avLst>
              <a:gd name="adj1" fmla="val -2944"/>
              <a:gd name="adj2" fmla="val 313196"/>
              <a:gd name="adj3" fmla="val 99950"/>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8019D59-BFFC-0C9F-B7E5-8BBA990FFF1E}"/>
              </a:ext>
            </a:extLst>
          </p:cNvPr>
          <p:cNvCxnSpPr>
            <a:cxnSpLocks/>
          </p:cNvCxnSpPr>
          <p:nvPr/>
        </p:nvCxnSpPr>
        <p:spPr>
          <a:xfrm>
            <a:off x="2383248" y="4611350"/>
            <a:ext cx="1397268" cy="156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A4E6188-5CF2-AE42-D9AD-06F2E818468F}"/>
              </a:ext>
            </a:extLst>
          </p:cNvPr>
          <p:cNvSpPr txBox="1"/>
          <p:nvPr/>
        </p:nvSpPr>
        <p:spPr>
          <a:xfrm>
            <a:off x="3780515" y="4320191"/>
            <a:ext cx="515384" cy="784830"/>
          </a:xfrm>
          <a:prstGeom prst="rect">
            <a:avLst/>
          </a:prstGeom>
          <a:noFill/>
        </p:spPr>
        <p:txBody>
          <a:bodyPr wrap="square">
            <a:spAutoFit/>
          </a:bodyPr>
          <a:lstStyle/>
          <a:p>
            <a:pPr algn="ctr"/>
            <a:r>
              <a:rPr lang="en-US" sz="4500" dirty="0"/>
              <a:t>📝</a:t>
            </a:r>
          </a:p>
        </p:txBody>
      </p:sp>
      <p:sp>
        <p:nvSpPr>
          <p:cNvPr id="29" name="TextBox 28">
            <a:extLst>
              <a:ext uri="{FF2B5EF4-FFF2-40B4-BE49-F238E27FC236}">
                <a16:creationId xmlns:a16="http://schemas.microsoft.com/office/drawing/2014/main" id="{8A361DA3-5086-3B9A-082B-7916B2877335}"/>
              </a:ext>
            </a:extLst>
          </p:cNvPr>
          <p:cNvSpPr txBox="1"/>
          <p:nvPr/>
        </p:nvSpPr>
        <p:spPr>
          <a:xfrm>
            <a:off x="4126676" y="4592206"/>
            <a:ext cx="1529275" cy="415498"/>
          </a:xfrm>
          <a:prstGeom prst="rect">
            <a:avLst/>
          </a:prstGeom>
          <a:noFill/>
        </p:spPr>
        <p:txBody>
          <a:bodyPr wrap="square">
            <a:spAutoFit/>
          </a:bodyPr>
          <a:lstStyle/>
          <a:p>
            <a:pPr algn="ctr"/>
            <a:r>
              <a:rPr lang="en-US" sz="1050" dirty="0">
                <a:solidFill>
                  <a:schemeClr val="tx1"/>
                </a:solidFill>
                <a:latin typeface="Corbel" panose="020B0503020204020204" pitchFamily="34" charset="0"/>
              </a:rPr>
              <a:t>LM suggests </a:t>
            </a:r>
            <a:br>
              <a:rPr lang="en-US" sz="1050" dirty="0">
                <a:solidFill>
                  <a:schemeClr val="tx1"/>
                </a:solidFill>
                <a:latin typeface="Corbel" panose="020B0503020204020204" pitchFamily="34" charset="0"/>
              </a:rPr>
            </a:br>
            <a:r>
              <a:rPr lang="en-US" sz="1050" dirty="0"/>
              <a:t>answers</a:t>
            </a:r>
            <a:endParaRPr lang="en-US" sz="1050" dirty="0">
              <a:solidFill>
                <a:schemeClr val="tx1"/>
              </a:solidFill>
              <a:latin typeface="Corbel" panose="020B0503020204020204" pitchFamily="34" charset="0"/>
            </a:endParaRPr>
          </a:p>
        </p:txBody>
      </p:sp>
      <p:cxnSp>
        <p:nvCxnSpPr>
          <p:cNvPr id="30" name="Straight Arrow Connector 29">
            <a:extLst>
              <a:ext uri="{FF2B5EF4-FFF2-40B4-BE49-F238E27FC236}">
                <a16:creationId xmlns:a16="http://schemas.microsoft.com/office/drawing/2014/main" id="{E9D04604-497B-7F3A-F65C-52CA3F80AC7F}"/>
              </a:ext>
            </a:extLst>
          </p:cNvPr>
          <p:cNvCxnSpPr>
            <a:cxnSpLocks/>
          </p:cNvCxnSpPr>
          <p:nvPr/>
        </p:nvCxnSpPr>
        <p:spPr>
          <a:xfrm>
            <a:off x="4295899" y="4611350"/>
            <a:ext cx="1397268" cy="156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23C3901-221D-1536-A54E-C30AE22BFC13}"/>
              </a:ext>
            </a:extLst>
          </p:cNvPr>
          <p:cNvSpPr txBox="1"/>
          <p:nvPr/>
        </p:nvSpPr>
        <p:spPr>
          <a:xfrm>
            <a:off x="5678415" y="4311286"/>
            <a:ext cx="515384" cy="784830"/>
          </a:xfrm>
          <a:prstGeom prst="rect">
            <a:avLst/>
          </a:prstGeom>
          <a:noFill/>
        </p:spPr>
        <p:txBody>
          <a:bodyPr wrap="square">
            <a:spAutoFit/>
          </a:bodyPr>
          <a:lstStyle/>
          <a:p>
            <a:pPr algn="ctr"/>
            <a:r>
              <a:rPr lang="en-US" sz="4500" dirty="0"/>
              <a:t>📝</a:t>
            </a:r>
          </a:p>
        </p:txBody>
      </p:sp>
      <p:sp>
        <p:nvSpPr>
          <p:cNvPr id="32" name="TextBox 31">
            <a:extLst>
              <a:ext uri="{FF2B5EF4-FFF2-40B4-BE49-F238E27FC236}">
                <a16:creationId xmlns:a16="http://schemas.microsoft.com/office/drawing/2014/main" id="{A12C1F56-FD78-0D7E-DD68-ADA985E3726F}"/>
              </a:ext>
            </a:extLst>
          </p:cNvPr>
          <p:cNvSpPr txBox="1"/>
          <p:nvPr/>
        </p:nvSpPr>
        <p:spPr>
          <a:xfrm>
            <a:off x="6089305" y="4134661"/>
            <a:ext cx="1529275" cy="415498"/>
          </a:xfrm>
          <a:prstGeom prst="rect">
            <a:avLst/>
          </a:prstGeom>
          <a:noFill/>
        </p:spPr>
        <p:txBody>
          <a:bodyPr wrap="square">
            <a:spAutoFit/>
          </a:bodyPr>
          <a:lstStyle/>
          <a:p>
            <a:pPr algn="ctr"/>
            <a:r>
              <a:rPr lang="en-US" sz="1050" dirty="0">
                <a:solidFill>
                  <a:schemeClr val="tx1"/>
                </a:solidFill>
                <a:latin typeface="Corbel" panose="020B0503020204020204" pitchFamily="34" charset="0"/>
              </a:rPr>
              <a:t>LM suggests </a:t>
            </a:r>
            <a:br>
              <a:rPr lang="en-US" sz="1050" dirty="0">
                <a:solidFill>
                  <a:schemeClr val="tx1"/>
                </a:solidFill>
                <a:latin typeface="Corbel" panose="020B0503020204020204" pitchFamily="34" charset="0"/>
              </a:rPr>
            </a:br>
            <a:r>
              <a:rPr lang="en-US" sz="1050" dirty="0"/>
              <a:t>answers</a:t>
            </a:r>
            <a:endParaRPr lang="en-US" sz="1050" dirty="0">
              <a:solidFill>
                <a:schemeClr val="tx1"/>
              </a:solidFill>
              <a:latin typeface="Corbel" panose="020B0503020204020204" pitchFamily="34" charset="0"/>
            </a:endParaRPr>
          </a:p>
        </p:txBody>
      </p:sp>
      <p:cxnSp>
        <p:nvCxnSpPr>
          <p:cNvPr id="33" name="Straight Arrow Connector 32">
            <a:extLst>
              <a:ext uri="{FF2B5EF4-FFF2-40B4-BE49-F238E27FC236}">
                <a16:creationId xmlns:a16="http://schemas.microsoft.com/office/drawing/2014/main" id="{71510246-BF8D-FED6-8735-6741B795755F}"/>
              </a:ext>
            </a:extLst>
          </p:cNvPr>
          <p:cNvCxnSpPr>
            <a:cxnSpLocks/>
          </p:cNvCxnSpPr>
          <p:nvPr/>
        </p:nvCxnSpPr>
        <p:spPr>
          <a:xfrm>
            <a:off x="6216262" y="4607428"/>
            <a:ext cx="1272332" cy="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pic>
        <p:nvPicPr>
          <p:cNvPr id="35" name="Google Shape;350;p52">
            <a:extLst>
              <a:ext uri="{FF2B5EF4-FFF2-40B4-BE49-F238E27FC236}">
                <a16:creationId xmlns:a16="http://schemas.microsoft.com/office/drawing/2014/main" id="{E0DF942B-C61E-E5FC-89A8-83C720C0405E}"/>
              </a:ext>
            </a:extLst>
          </p:cNvPr>
          <p:cNvPicPr preferRelativeResize="0"/>
          <p:nvPr/>
        </p:nvPicPr>
        <p:blipFill rotWithShape="1">
          <a:blip>
            <a:alphaModFix/>
          </a:blip>
          <a:srcRect l="14598" t="50013" r="51118" b="-1"/>
          <a:stretch/>
        </p:blipFill>
        <p:spPr>
          <a:xfrm>
            <a:off x="7490849" y="4248940"/>
            <a:ext cx="515385" cy="598436"/>
          </a:xfrm>
          <a:prstGeom prst="rect">
            <a:avLst/>
          </a:prstGeom>
          <a:noFill/>
          <a:ln>
            <a:noFill/>
          </a:ln>
        </p:spPr>
      </p:pic>
      <p:sp>
        <p:nvSpPr>
          <p:cNvPr id="36" name="TextBox 35">
            <a:extLst>
              <a:ext uri="{FF2B5EF4-FFF2-40B4-BE49-F238E27FC236}">
                <a16:creationId xmlns:a16="http://schemas.microsoft.com/office/drawing/2014/main" id="{997F94B1-CB54-0E80-6C6C-2C2EF1DB6AED}"/>
              </a:ext>
            </a:extLst>
          </p:cNvPr>
          <p:cNvSpPr txBox="1"/>
          <p:nvPr/>
        </p:nvSpPr>
        <p:spPr>
          <a:xfrm>
            <a:off x="6916598" y="4704745"/>
            <a:ext cx="1713502" cy="415498"/>
          </a:xfrm>
          <a:prstGeom prst="rect">
            <a:avLst/>
          </a:prstGeom>
          <a:noFill/>
        </p:spPr>
        <p:txBody>
          <a:bodyPr wrap="square">
            <a:spAutoFit/>
          </a:bodyPr>
          <a:lstStyle/>
          <a:p>
            <a:pPr algn="ctr"/>
            <a:r>
              <a:rPr lang="en-US" sz="1050" dirty="0">
                <a:solidFill>
                  <a:schemeClr val="tx1"/>
                </a:solidFill>
              </a:rPr>
              <a:t>filter out if </a:t>
            </a:r>
            <a:br>
              <a:rPr lang="en-US" sz="1050" dirty="0">
                <a:solidFill>
                  <a:schemeClr val="tx1"/>
                </a:solidFill>
              </a:rPr>
            </a:br>
            <a:r>
              <a:rPr lang="en-US" sz="1050" dirty="0">
                <a:solidFill>
                  <a:schemeClr val="tx1"/>
                </a:solidFill>
              </a:rPr>
              <a:t>not novel or confident</a:t>
            </a:r>
            <a:endParaRPr lang="en-US" sz="1050" dirty="0"/>
          </a:p>
        </p:txBody>
      </p:sp>
    </p:spTree>
    <p:extLst>
      <p:ext uri="{BB962C8B-B14F-4D97-AF65-F5344CB8AC3E}">
        <p14:creationId xmlns:p14="http://schemas.microsoft.com/office/powerpoint/2010/main" val="311579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animEffect transition="in" filter="fade">
                                      <p:cBhvr>
                                        <p:cTn id="15"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A0FB-D461-E904-0831-0005418AB9AA}"/>
              </a:ext>
            </a:extLst>
          </p:cNvPr>
          <p:cNvSpPr>
            <a:spLocks noGrp="1"/>
          </p:cNvSpPr>
          <p:nvPr>
            <p:ph type="title"/>
          </p:nvPr>
        </p:nvSpPr>
        <p:spPr/>
        <p:txBody>
          <a:bodyPr/>
          <a:lstStyle/>
          <a:p>
            <a:r>
              <a:rPr lang="en" dirty="0"/>
              <a:t>Self-Instructing GPT3 (base version)</a:t>
            </a:r>
            <a:endParaRPr lang="en-US" dirty="0"/>
          </a:p>
        </p:txBody>
      </p:sp>
      <p:sp>
        <p:nvSpPr>
          <p:cNvPr id="34" name="Content Placeholder 33">
            <a:extLst>
              <a:ext uri="{FF2B5EF4-FFF2-40B4-BE49-F238E27FC236}">
                <a16:creationId xmlns:a16="http://schemas.microsoft.com/office/drawing/2014/main" id="{23BE23B2-69B2-B2B5-ECD4-5EFB7B9ED508}"/>
              </a:ext>
            </a:extLst>
          </p:cNvPr>
          <p:cNvSpPr>
            <a:spLocks noGrp="1"/>
          </p:cNvSpPr>
          <p:nvPr>
            <p:ph type="body" sz="quarter" idx="16"/>
          </p:nvPr>
        </p:nvSpPr>
        <p:spPr/>
        <p:txBody>
          <a:bodyPr/>
          <a:lstStyle/>
          <a:p>
            <a:r>
              <a:rPr lang="en" b="1" dirty="0"/>
              <a:t>Generate: </a:t>
            </a:r>
          </a:p>
          <a:p>
            <a:pPr lvl="1"/>
            <a:r>
              <a:rPr lang="en" dirty="0"/>
              <a:t>GPT3 (“</a:t>
            </a:r>
            <a:r>
              <a:rPr lang="en" dirty="0" err="1"/>
              <a:t>davinci</a:t>
            </a:r>
            <a:r>
              <a:rPr lang="en" dirty="0"/>
              <a:t>” engine).</a:t>
            </a:r>
          </a:p>
          <a:p>
            <a:pPr lvl="1"/>
            <a:r>
              <a:rPr lang="en" dirty="0"/>
              <a:t>We generated 52K instructions and 82K instances.</a:t>
            </a:r>
          </a:p>
          <a:p>
            <a:pPr lvl="1"/>
            <a:r>
              <a:rPr lang="en-US" dirty="0"/>
              <a:t>API cost ~$600</a:t>
            </a:r>
          </a:p>
          <a:p>
            <a:r>
              <a:rPr lang="en-US" b="1" dirty="0"/>
              <a:t>Align: </a:t>
            </a:r>
          </a:p>
          <a:p>
            <a:pPr lvl="1"/>
            <a:r>
              <a:rPr lang="en-US" dirty="0"/>
              <a:t>We finetuned GPT3 with this data via OpenAI API (2 epochs). **</a:t>
            </a:r>
          </a:p>
          <a:p>
            <a:pPr lvl="1"/>
            <a:r>
              <a:rPr lang="en-US" dirty="0"/>
              <a:t>API cost: ~$338 for finetuning</a:t>
            </a:r>
          </a:p>
          <a:p>
            <a:pPr lvl="1"/>
            <a:endParaRPr lang="en-US" dirty="0"/>
          </a:p>
          <a:p>
            <a:pPr marL="342900" lvl="1" indent="0">
              <a:buNone/>
            </a:pPr>
            <a:endParaRPr lang="en-US" dirty="0"/>
          </a:p>
        </p:txBody>
      </p:sp>
      <p:sp>
        <p:nvSpPr>
          <p:cNvPr id="4" name="Slide Number Placeholder 3">
            <a:extLst>
              <a:ext uri="{FF2B5EF4-FFF2-40B4-BE49-F238E27FC236}">
                <a16:creationId xmlns:a16="http://schemas.microsoft.com/office/drawing/2014/main" id="{596E76EE-1294-0359-E248-779F9998C800}"/>
              </a:ext>
            </a:extLst>
          </p:cNvPr>
          <p:cNvSpPr>
            <a:spLocks noGrp="1"/>
          </p:cNvSpPr>
          <p:nvPr>
            <p:ph type="sldNum" sz="quarter" idx="4294967295"/>
          </p:nvPr>
        </p:nvSpPr>
        <p:spPr>
          <a:xfrm>
            <a:off x="0" y="0"/>
            <a:ext cx="0" cy="0"/>
          </a:xfrm>
        </p:spPr>
        <p:txBody>
          <a:bodyPr/>
          <a:lstStyle/>
          <a:p>
            <a:pPr>
              <a:defRPr/>
            </a:pPr>
            <a:fld id="{0121240C-47AF-2F4D-83B3-CC3EDF50F794}" type="slidenum">
              <a:rPr lang="en-US" smtClean="0"/>
              <a:pPr>
                <a:defRPr/>
              </a:pPr>
              <a:t>115</a:t>
            </a:fld>
            <a:endParaRPr lang="en-US" dirty="0"/>
          </a:p>
        </p:txBody>
      </p:sp>
      <p:pic>
        <p:nvPicPr>
          <p:cNvPr id="20" name="Google Shape;346;p52">
            <a:extLst>
              <a:ext uri="{FF2B5EF4-FFF2-40B4-BE49-F238E27FC236}">
                <a16:creationId xmlns:a16="http://schemas.microsoft.com/office/drawing/2014/main" id="{374C4821-F9F9-93B8-AA78-D98E38783E69}"/>
              </a:ext>
            </a:extLst>
          </p:cNvPr>
          <p:cNvPicPr preferRelativeResize="0"/>
          <p:nvPr/>
        </p:nvPicPr>
        <p:blipFill rotWithShape="1">
          <a:blip>
            <a:alphaModFix/>
          </a:blip>
          <a:srcRect l="11603" t="46144" r="63725" b="13771"/>
          <a:stretch/>
        </p:blipFill>
        <p:spPr>
          <a:xfrm>
            <a:off x="513901" y="4311286"/>
            <a:ext cx="685800" cy="561843"/>
          </a:xfrm>
          <a:prstGeom prst="rect">
            <a:avLst/>
          </a:prstGeom>
          <a:noFill/>
          <a:ln>
            <a:noFill/>
          </a:ln>
        </p:spPr>
      </p:pic>
      <p:sp>
        <p:nvSpPr>
          <p:cNvPr id="21" name="TextBox 20">
            <a:extLst>
              <a:ext uri="{FF2B5EF4-FFF2-40B4-BE49-F238E27FC236}">
                <a16:creationId xmlns:a16="http://schemas.microsoft.com/office/drawing/2014/main" id="{94334A7F-AE9D-DA3C-2901-7C9C234990E6}"/>
              </a:ext>
            </a:extLst>
          </p:cNvPr>
          <p:cNvSpPr txBox="1"/>
          <p:nvPr/>
        </p:nvSpPr>
        <p:spPr>
          <a:xfrm>
            <a:off x="348773" y="3869210"/>
            <a:ext cx="1009534" cy="253916"/>
          </a:xfrm>
          <a:prstGeom prst="rect">
            <a:avLst/>
          </a:prstGeom>
          <a:noFill/>
        </p:spPr>
        <p:txBody>
          <a:bodyPr wrap="square">
            <a:spAutoFit/>
          </a:bodyPr>
          <a:lstStyle/>
          <a:p>
            <a:pPr algn="ctr"/>
            <a:r>
              <a:rPr lang="en-US" sz="1050" dirty="0">
                <a:solidFill>
                  <a:schemeClr val="tx1"/>
                </a:solidFill>
                <a:latin typeface="Corbel" panose="020B0503020204020204" pitchFamily="34" charset="0"/>
              </a:rPr>
              <a:t>175 seed tasks </a:t>
            </a:r>
          </a:p>
        </p:txBody>
      </p:sp>
      <p:grpSp>
        <p:nvGrpSpPr>
          <p:cNvPr id="22" name="Group 21">
            <a:extLst>
              <a:ext uri="{FF2B5EF4-FFF2-40B4-BE49-F238E27FC236}">
                <a16:creationId xmlns:a16="http://schemas.microsoft.com/office/drawing/2014/main" id="{2ABB3DE9-5BFC-0A3E-3DF4-FE83CB005FB2}"/>
              </a:ext>
            </a:extLst>
          </p:cNvPr>
          <p:cNvGrpSpPr/>
          <p:nvPr/>
        </p:nvGrpSpPr>
        <p:grpSpPr>
          <a:xfrm>
            <a:off x="1199701" y="3976312"/>
            <a:ext cx="1385909" cy="1015339"/>
            <a:chOff x="-415195" y="3074480"/>
            <a:chExt cx="1847878" cy="1353785"/>
          </a:xfrm>
        </p:grpSpPr>
        <p:pic>
          <p:nvPicPr>
            <p:cNvPr id="23" name="Google Shape;346;p52">
              <a:extLst>
                <a:ext uri="{FF2B5EF4-FFF2-40B4-BE49-F238E27FC236}">
                  <a16:creationId xmlns:a16="http://schemas.microsoft.com/office/drawing/2014/main" id="{451CB54A-109F-AE10-30E7-C1882AF5A663}"/>
                </a:ext>
              </a:extLst>
            </p:cNvPr>
            <p:cNvPicPr preferRelativeResize="0"/>
            <p:nvPr/>
          </p:nvPicPr>
          <p:blipFill rotWithShape="1">
            <a:blip>
              <a:alphaModFix/>
            </a:blip>
            <a:srcRect l="70763" t="26254" r="4565" b="13928"/>
            <a:stretch/>
          </p:blipFill>
          <p:spPr>
            <a:xfrm>
              <a:off x="385096" y="3368391"/>
              <a:ext cx="914400" cy="1059874"/>
            </a:xfrm>
            <a:prstGeom prst="rect">
              <a:avLst/>
            </a:prstGeom>
            <a:noFill/>
            <a:ln>
              <a:noFill/>
            </a:ln>
          </p:spPr>
        </p:pic>
        <p:sp>
          <p:nvSpPr>
            <p:cNvPr id="24" name="TextBox 23">
              <a:extLst>
                <a:ext uri="{FF2B5EF4-FFF2-40B4-BE49-F238E27FC236}">
                  <a16:creationId xmlns:a16="http://schemas.microsoft.com/office/drawing/2014/main" id="{08870642-E24F-4826-4B00-3B4E4AB86E87}"/>
                </a:ext>
              </a:extLst>
            </p:cNvPr>
            <p:cNvSpPr txBox="1"/>
            <p:nvPr/>
          </p:nvSpPr>
          <p:spPr>
            <a:xfrm>
              <a:off x="86638" y="3074480"/>
              <a:ext cx="1346045" cy="338555"/>
            </a:xfrm>
            <a:prstGeom prst="rect">
              <a:avLst/>
            </a:prstGeom>
            <a:noFill/>
          </p:spPr>
          <p:txBody>
            <a:bodyPr wrap="square">
              <a:spAutoFit/>
            </a:bodyPr>
            <a:lstStyle/>
            <a:p>
              <a:pPr algn="ctr"/>
              <a:r>
                <a:rPr lang="en-US" sz="1050" dirty="0">
                  <a:solidFill>
                    <a:schemeClr val="tx1"/>
                  </a:solidFill>
                  <a:latin typeface="Corbel" panose="020B0503020204020204" pitchFamily="34" charset="0"/>
                </a:rPr>
                <a:t>task pool</a:t>
              </a:r>
            </a:p>
          </p:txBody>
        </p:sp>
        <p:cxnSp>
          <p:nvCxnSpPr>
            <p:cNvPr id="25" name="Straight Arrow Connector 24">
              <a:extLst>
                <a:ext uri="{FF2B5EF4-FFF2-40B4-BE49-F238E27FC236}">
                  <a16:creationId xmlns:a16="http://schemas.microsoft.com/office/drawing/2014/main" id="{21A4750A-C45B-5A3D-9523-7A1CFA334F89}"/>
                </a:ext>
              </a:extLst>
            </p:cNvPr>
            <p:cNvCxnSpPr>
              <a:cxnSpLocks/>
              <a:stCxn id="20" idx="3"/>
              <a:endCxn id="23" idx="1"/>
            </p:cNvCxnSpPr>
            <p:nvPr/>
          </p:nvCxnSpPr>
          <p:spPr>
            <a:xfrm>
              <a:off x="-415195" y="3895674"/>
              <a:ext cx="800291" cy="2654"/>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D1E03E2D-60F0-6A01-9418-7622CDFADB2E}"/>
              </a:ext>
            </a:extLst>
          </p:cNvPr>
          <p:cNvSpPr txBox="1"/>
          <p:nvPr/>
        </p:nvSpPr>
        <p:spPr>
          <a:xfrm>
            <a:off x="2317245" y="4592207"/>
            <a:ext cx="1529275" cy="415498"/>
          </a:xfrm>
          <a:prstGeom prst="rect">
            <a:avLst/>
          </a:prstGeom>
          <a:noFill/>
        </p:spPr>
        <p:txBody>
          <a:bodyPr wrap="square">
            <a:spAutoFit/>
          </a:bodyPr>
          <a:lstStyle/>
          <a:p>
            <a:pPr algn="ctr"/>
            <a:r>
              <a:rPr lang="en-US" sz="1050" dirty="0">
                <a:solidFill>
                  <a:schemeClr val="tx1"/>
                </a:solidFill>
                <a:latin typeface="Corbel" panose="020B0503020204020204" pitchFamily="34" charset="0"/>
              </a:rPr>
              <a:t>LM suggests </a:t>
            </a:r>
            <a:br>
              <a:rPr lang="en-US" sz="1050" dirty="0">
                <a:solidFill>
                  <a:schemeClr val="tx1"/>
                </a:solidFill>
                <a:latin typeface="Corbel" panose="020B0503020204020204" pitchFamily="34" charset="0"/>
              </a:rPr>
            </a:br>
            <a:r>
              <a:rPr lang="en-US" sz="1050" dirty="0"/>
              <a:t>new </a:t>
            </a:r>
            <a:r>
              <a:rPr lang="en-US" sz="1050" dirty="0">
                <a:solidFill>
                  <a:schemeClr val="tx1"/>
                </a:solidFill>
                <a:latin typeface="Corbel" panose="020B0503020204020204" pitchFamily="34" charset="0"/>
              </a:rPr>
              <a:t>tasks</a:t>
            </a:r>
          </a:p>
        </p:txBody>
      </p:sp>
      <p:cxnSp>
        <p:nvCxnSpPr>
          <p:cNvPr id="6" name="Elbow Connector 5">
            <a:extLst>
              <a:ext uri="{FF2B5EF4-FFF2-40B4-BE49-F238E27FC236}">
                <a16:creationId xmlns:a16="http://schemas.microsoft.com/office/drawing/2014/main" id="{3F1257B7-B003-46B4-0559-DF5179CE296E}"/>
              </a:ext>
            </a:extLst>
          </p:cNvPr>
          <p:cNvCxnSpPr>
            <a:cxnSpLocks/>
            <a:stCxn id="35" idx="3"/>
          </p:cNvCxnSpPr>
          <p:nvPr/>
        </p:nvCxnSpPr>
        <p:spPr>
          <a:xfrm flipH="1" flipV="1">
            <a:off x="2182092" y="4248941"/>
            <a:ext cx="5824142" cy="299218"/>
          </a:xfrm>
          <a:prstGeom prst="bentConnector5">
            <a:avLst>
              <a:gd name="adj1" fmla="val -2944"/>
              <a:gd name="adj2" fmla="val 313196"/>
              <a:gd name="adj3" fmla="val 99950"/>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8019D59-BFFC-0C9F-B7E5-8BBA990FFF1E}"/>
              </a:ext>
            </a:extLst>
          </p:cNvPr>
          <p:cNvCxnSpPr>
            <a:cxnSpLocks/>
          </p:cNvCxnSpPr>
          <p:nvPr/>
        </p:nvCxnSpPr>
        <p:spPr>
          <a:xfrm>
            <a:off x="2383248" y="4611350"/>
            <a:ext cx="1397268" cy="156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A4E6188-5CF2-AE42-D9AD-06F2E818468F}"/>
              </a:ext>
            </a:extLst>
          </p:cNvPr>
          <p:cNvSpPr txBox="1"/>
          <p:nvPr/>
        </p:nvSpPr>
        <p:spPr>
          <a:xfrm>
            <a:off x="3780515" y="4320191"/>
            <a:ext cx="515384" cy="784830"/>
          </a:xfrm>
          <a:prstGeom prst="rect">
            <a:avLst/>
          </a:prstGeom>
          <a:noFill/>
        </p:spPr>
        <p:txBody>
          <a:bodyPr wrap="square">
            <a:spAutoFit/>
          </a:bodyPr>
          <a:lstStyle/>
          <a:p>
            <a:pPr algn="ctr"/>
            <a:r>
              <a:rPr lang="en-US" sz="4500" dirty="0"/>
              <a:t>📝</a:t>
            </a:r>
          </a:p>
        </p:txBody>
      </p:sp>
      <p:sp>
        <p:nvSpPr>
          <p:cNvPr id="29" name="TextBox 28">
            <a:extLst>
              <a:ext uri="{FF2B5EF4-FFF2-40B4-BE49-F238E27FC236}">
                <a16:creationId xmlns:a16="http://schemas.microsoft.com/office/drawing/2014/main" id="{8A361DA3-5086-3B9A-082B-7916B2877335}"/>
              </a:ext>
            </a:extLst>
          </p:cNvPr>
          <p:cNvSpPr txBox="1"/>
          <p:nvPr/>
        </p:nvSpPr>
        <p:spPr>
          <a:xfrm>
            <a:off x="4126676" y="4592206"/>
            <a:ext cx="1529275" cy="415498"/>
          </a:xfrm>
          <a:prstGeom prst="rect">
            <a:avLst/>
          </a:prstGeom>
          <a:noFill/>
        </p:spPr>
        <p:txBody>
          <a:bodyPr wrap="square">
            <a:spAutoFit/>
          </a:bodyPr>
          <a:lstStyle/>
          <a:p>
            <a:pPr algn="ctr"/>
            <a:r>
              <a:rPr lang="en-US" sz="1050" dirty="0">
                <a:solidFill>
                  <a:schemeClr val="tx1"/>
                </a:solidFill>
                <a:latin typeface="Corbel" panose="020B0503020204020204" pitchFamily="34" charset="0"/>
              </a:rPr>
              <a:t>LM suggests </a:t>
            </a:r>
            <a:br>
              <a:rPr lang="en-US" sz="1050" dirty="0">
                <a:solidFill>
                  <a:schemeClr val="tx1"/>
                </a:solidFill>
                <a:latin typeface="Corbel" panose="020B0503020204020204" pitchFamily="34" charset="0"/>
              </a:rPr>
            </a:br>
            <a:r>
              <a:rPr lang="en-US" sz="1050" dirty="0"/>
              <a:t>answers</a:t>
            </a:r>
            <a:endParaRPr lang="en-US" sz="1050" dirty="0">
              <a:solidFill>
                <a:schemeClr val="tx1"/>
              </a:solidFill>
              <a:latin typeface="Corbel" panose="020B0503020204020204" pitchFamily="34" charset="0"/>
            </a:endParaRPr>
          </a:p>
        </p:txBody>
      </p:sp>
      <p:cxnSp>
        <p:nvCxnSpPr>
          <p:cNvPr id="30" name="Straight Arrow Connector 29">
            <a:extLst>
              <a:ext uri="{FF2B5EF4-FFF2-40B4-BE49-F238E27FC236}">
                <a16:creationId xmlns:a16="http://schemas.microsoft.com/office/drawing/2014/main" id="{E9D04604-497B-7F3A-F65C-52CA3F80AC7F}"/>
              </a:ext>
            </a:extLst>
          </p:cNvPr>
          <p:cNvCxnSpPr>
            <a:cxnSpLocks/>
          </p:cNvCxnSpPr>
          <p:nvPr/>
        </p:nvCxnSpPr>
        <p:spPr>
          <a:xfrm>
            <a:off x="4295899" y="4611350"/>
            <a:ext cx="1397268" cy="156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23C3901-221D-1536-A54E-C30AE22BFC13}"/>
              </a:ext>
            </a:extLst>
          </p:cNvPr>
          <p:cNvSpPr txBox="1"/>
          <p:nvPr/>
        </p:nvSpPr>
        <p:spPr>
          <a:xfrm>
            <a:off x="5678415" y="4311286"/>
            <a:ext cx="515384" cy="784830"/>
          </a:xfrm>
          <a:prstGeom prst="rect">
            <a:avLst/>
          </a:prstGeom>
          <a:noFill/>
        </p:spPr>
        <p:txBody>
          <a:bodyPr wrap="square">
            <a:spAutoFit/>
          </a:bodyPr>
          <a:lstStyle/>
          <a:p>
            <a:pPr algn="ctr"/>
            <a:r>
              <a:rPr lang="en-US" sz="4500" dirty="0"/>
              <a:t>📝</a:t>
            </a:r>
          </a:p>
        </p:txBody>
      </p:sp>
      <p:sp>
        <p:nvSpPr>
          <p:cNvPr id="32" name="TextBox 31">
            <a:extLst>
              <a:ext uri="{FF2B5EF4-FFF2-40B4-BE49-F238E27FC236}">
                <a16:creationId xmlns:a16="http://schemas.microsoft.com/office/drawing/2014/main" id="{A12C1F56-FD78-0D7E-DD68-ADA985E3726F}"/>
              </a:ext>
            </a:extLst>
          </p:cNvPr>
          <p:cNvSpPr txBox="1"/>
          <p:nvPr/>
        </p:nvSpPr>
        <p:spPr>
          <a:xfrm>
            <a:off x="6089305" y="4134661"/>
            <a:ext cx="1529275" cy="415498"/>
          </a:xfrm>
          <a:prstGeom prst="rect">
            <a:avLst/>
          </a:prstGeom>
          <a:noFill/>
        </p:spPr>
        <p:txBody>
          <a:bodyPr wrap="square">
            <a:spAutoFit/>
          </a:bodyPr>
          <a:lstStyle/>
          <a:p>
            <a:pPr algn="ctr"/>
            <a:r>
              <a:rPr lang="en-US" sz="1050" dirty="0">
                <a:solidFill>
                  <a:schemeClr val="tx1"/>
                </a:solidFill>
                <a:latin typeface="Corbel" panose="020B0503020204020204" pitchFamily="34" charset="0"/>
              </a:rPr>
              <a:t>LM suggests </a:t>
            </a:r>
            <a:br>
              <a:rPr lang="en-US" sz="1050" dirty="0">
                <a:solidFill>
                  <a:schemeClr val="tx1"/>
                </a:solidFill>
                <a:latin typeface="Corbel" panose="020B0503020204020204" pitchFamily="34" charset="0"/>
              </a:rPr>
            </a:br>
            <a:r>
              <a:rPr lang="en-US" sz="1050" dirty="0"/>
              <a:t>answers</a:t>
            </a:r>
            <a:endParaRPr lang="en-US" sz="1050" dirty="0">
              <a:solidFill>
                <a:schemeClr val="tx1"/>
              </a:solidFill>
              <a:latin typeface="Corbel" panose="020B0503020204020204" pitchFamily="34" charset="0"/>
            </a:endParaRPr>
          </a:p>
        </p:txBody>
      </p:sp>
      <p:cxnSp>
        <p:nvCxnSpPr>
          <p:cNvPr id="33" name="Straight Arrow Connector 32">
            <a:extLst>
              <a:ext uri="{FF2B5EF4-FFF2-40B4-BE49-F238E27FC236}">
                <a16:creationId xmlns:a16="http://schemas.microsoft.com/office/drawing/2014/main" id="{71510246-BF8D-FED6-8735-6741B795755F}"/>
              </a:ext>
            </a:extLst>
          </p:cNvPr>
          <p:cNvCxnSpPr>
            <a:cxnSpLocks/>
          </p:cNvCxnSpPr>
          <p:nvPr/>
        </p:nvCxnSpPr>
        <p:spPr>
          <a:xfrm>
            <a:off x="6216262" y="4607428"/>
            <a:ext cx="1272332" cy="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pic>
        <p:nvPicPr>
          <p:cNvPr id="35" name="Google Shape;350;p52">
            <a:extLst>
              <a:ext uri="{FF2B5EF4-FFF2-40B4-BE49-F238E27FC236}">
                <a16:creationId xmlns:a16="http://schemas.microsoft.com/office/drawing/2014/main" id="{E0DF942B-C61E-E5FC-89A8-83C720C0405E}"/>
              </a:ext>
            </a:extLst>
          </p:cNvPr>
          <p:cNvPicPr preferRelativeResize="0"/>
          <p:nvPr/>
        </p:nvPicPr>
        <p:blipFill rotWithShape="1">
          <a:blip>
            <a:alphaModFix/>
          </a:blip>
          <a:srcRect l="14598" t="50013" r="51118" b="-1"/>
          <a:stretch/>
        </p:blipFill>
        <p:spPr>
          <a:xfrm>
            <a:off x="7490849" y="4248940"/>
            <a:ext cx="515385" cy="598436"/>
          </a:xfrm>
          <a:prstGeom prst="rect">
            <a:avLst/>
          </a:prstGeom>
          <a:noFill/>
          <a:ln>
            <a:noFill/>
          </a:ln>
        </p:spPr>
      </p:pic>
      <p:sp>
        <p:nvSpPr>
          <p:cNvPr id="36" name="TextBox 35">
            <a:extLst>
              <a:ext uri="{FF2B5EF4-FFF2-40B4-BE49-F238E27FC236}">
                <a16:creationId xmlns:a16="http://schemas.microsoft.com/office/drawing/2014/main" id="{997F94B1-CB54-0E80-6C6C-2C2EF1DB6AED}"/>
              </a:ext>
            </a:extLst>
          </p:cNvPr>
          <p:cNvSpPr txBox="1"/>
          <p:nvPr/>
        </p:nvSpPr>
        <p:spPr>
          <a:xfrm>
            <a:off x="6916598" y="4704745"/>
            <a:ext cx="1713502" cy="415498"/>
          </a:xfrm>
          <a:prstGeom prst="rect">
            <a:avLst/>
          </a:prstGeom>
          <a:noFill/>
        </p:spPr>
        <p:txBody>
          <a:bodyPr wrap="square">
            <a:spAutoFit/>
          </a:bodyPr>
          <a:lstStyle/>
          <a:p>
            <a:pPr algn="ctr"/>
            <a:r>
              <a:rPr lang="en-US" sz="1050" dirty="0">
                <a:solidFill>
                  <a:schemeClr val="tx1"/>
                </a:solidFill>
              </a:rPr>
              <a:t>filter out if </a:t>
            </a:r>
            <a:br>
              <a:rPr lang="en-US" sz="1050" dirty="0">
                <a:solidFill>
                  <a:schemeClr val="tx1"/>
                </a:solidFill>
              </a:rPr>
            </a:br>
            <a:r>
              <a:rPr lang="en-US" sz="1050" dirty="0">
                <a:solidFill>
                  <a:schemeClr val="tx1"/>
                </a:solidFill>
              </a:rPr>
              <a:t>not novel or confident</a:t>
            </a:r>
            <a:endParaRPr lang="en-US" sz="1050" dirty="0"/>
          </a:p>
        </p:txBody>
      </p:sp>
    </p:spTree>
    <p:extLst>
      <p:ext uri="{BB962C8B-B14F-4D97-AF65-F5344CB8AC3E}">
        <p14:creationId xmlns:p14="http://schemas.microsoft.com/office/powerpoint/2010/main" val="364863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fade">
                                      <p:cBhvr>
                                        <p:cTn id="12" dur="500"/>
                                        <p:tgtEl>
                                          <p:spTgt spid="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animEffect transition="in" filter="fade">
                                      <p:cBhvr>
                                        <p:cTn id="17" dur="500"/>
                                        <p:tgtEl>
                                          <p:spTgt spid="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xEl>
                                              <p:pRg st="3" end="3"/>
                                            </p:txEl>
                                          </p:spTgt>
                                        </p:tgtEl>
                                        <p:attrNameLst>
                                          <p:attrName>style.visibility</p:attrName>
                                        </p:attrNameLst>
                                      </p:cBhvr>
                                      <p:to>
                                        <p:strVal val="visible"/>
                                      </p:to>
                                    </p:set>
                                    <p:animEffect transition="in" filter="fade">
                                      <p:cBhvr>
                                        <p:cTn id="22" dur="500"/>
                                        <p:tgtEl>
                                          <p:spTgt spid="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xEl>
                                              <p:pRg st="4" end="4"/>
                                            </p:txEl>
                                          </p:spTgt>
                                        </p:tgtEl>
                                        <p:attrNameLst>
                                          <p:attrName>style.visibility</p:attrName>
                                        </p:attrNameLst>
                                      </p:cBhvr>
                                      <p:to>
                                        <p:strVal val="visible"/>
                                      </p:to>
                                    </p:set>
                                    <p:animEffect transition="in" filter="fade">
                                      <p:cBhvr>
                                        <p:cTn id="27" dur="500"/>
                                        <p:tgtEl>
                                          <p:spTgt spid="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xEl>
                                              <p:pRg st="5" end="5"/>
                                            </p:txEl>
                                          </p:spTgt>
                                        </p:tgtEl>
                                        <p:attrNameLst>
                                          <p:attrName>style.visibility</p:attrName>
                                        </p:attrNameLst>
                                      </p:cBhvr>
                                      <p:to>
                                        <p:strVal val="visible"/>
                                      </p:to>
                                    </p:set>
                                    <p:animEffect transition="in" filter="fade">
                                      <p:cBhvr>
                                        <p:cTn id="32" dur="500"/>
                                        <p:tgtEl>
                                          <p:spTgt spid="3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xEl>
                                              <p:pRg st="6" end="6"/>
                                            </p:txEl>
                                          </p:spTgt>
                                        </p:tgtEl>
                                        <p:attrNameLst>
                                          <p:attrName>style.visibility</p:attrName>
                                        </p:attrNameLst>
                                      </p:cBhvr>
                                      <p:to>
                                        <p:strVal val="visible"/>
                                      </p:to>
                                    </p:set>
                                    <p:animEffect transition="in" filter="fade">
                                      <p:cBhvr>
                                        <p:cTn id="37" dur="500"/>
                                        <p:tgtEl>
                                          <p:spTgt spid="34">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6" name="Google Shape;396;p58"/>
          <p:cNvSpPr txBox="1">
            <a:spLocks noGrp="1"/>
          </p:cNvSpPr>
          <p:nvPr>
            <p:ph type="title"/>
          </p:nvPr>
        </p:nvSpPr>
        <p:spPr>
          <a:prstGeom prst="rect">
            <a:avLst/>
          </a:prstGeom>
        </p:spPr>
        <p:txBody>
          <a:bodyPr spcFirstLastPara="1" vert="horz" wrap="square" lIns="68575" tIns="34275" rIns="68575" bIns="34275" numCol="1" anchor="ctr" anchorCtr="0" compatLnSpc="1">
            <a:prstTxWarp prst="textNoShape">
              <a:avLst/>
            </a:prstTxWarp>
            <a:normAutofit/>
          </a:bodyPr>
          <a:lstStyle/>
          <a:p>
            <a:pPr>
              <a:spcBef>
                <a:spcPts val="0"/>
              </a:spcBef>
            </a:pPr>
            <a:r>
              <a:rPr lang="en" dirty="0"/>
              <a:t>Evaluation on User-Oriented Instructions</a:t>
            </a:r>
            <a:endParaRPr dirty="0"/>
          </a:p>
        </p:txBody>
      </p:sp>
      <p:sp>
        <p:nvSpPr>
          <p:cNvPr id="2" name="Text Placeholder 1">
            <a:extLst>
              <a:ext uri="{FF2B5EF4-FFF2-40B4-BE49-F238E27FC236}">
                <a16:creationId xmlns:a16="http://schemas.microsoft.com/office/drawing/2014/main" id="{95245059-BCEE-CEB5-E6ED-64B8CB789502}"/>
              </a:ext>
            </a:extLst>
          </p:cNvPr>
          <p:cNvSpPr>
            <a:spLocks noGrp="1"/>
          </p:cNvSpPr>
          <p:nvPr>
            <p:ph type="body" sz="quarter" idx="16"/>
          </p:nvPr>
        </p:nvSpPr>
        <p:spPr/>
        <p:txBody>
          <a:bodyPr/>
          <a:lstStyle/>
          <a:p>
            <a:endParaRPr lang="en-US"/>
          </a:p>
        </p:txBody>
      </p:sp>
      <p:sp>
        <p:nvSpPr>
          <p:cNvPr id="397" name="Google Shape;397;p58"/>
          <p:cNvSpPr txBox="1">
            <a:spLocks noGrp="1"/>
          </p:cNvSpPr>
          <p:nvPr>
            <p:ph type="sldNum" sz="quarter" idx="4294967295"/>
          </p:nvPr>
        </p:nvSpPr>
        <p:spPr>
          <a:xfrm>
            <a:off x="0" y="0"/>
            <a:ext cx="0" cy="0"/>
          </a:xfrm>
          <a:prstGeom prst="rect">
            <a:avLst/>
          </a:prstGeom>
          <a:noFill/>
          <a:ln>
            <a:noFill/>
          </a:ln>
        </p:spPr>
        <p:txBody>
          <a:bodyPr spcFirstLastPara="1" wrap="square" lIns="51431" tIns="25706" rIns="51431" bIns="25706"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75"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675"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675"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675"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675"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675"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675"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675"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675" b="0" i="0" u="none" strike="noStrike" cap="none">
                <a:solidFill>
                  <a:srgbClr val="888888"/>
                </a:solidFill>
                <a:latin typeface="Calibri"/>
                <a:ea typeface="Calibri"/>
                <a:cs typeface="Calibri"/>
                <a:sym typeface="Calibri"/>
              </a:defRPr>
            </a:lvl9pPr>
          </a:lstStyle>
          <a:p>
            <a:fld id="{00000000-1234-1234-1234-123412341234}" type="slidenum">
              <a:rPr lang="en" smtClean="0">
                <a:latin typeface="Avenir Book" panose="02000503020000020003" pitchFamily="2" charset="0"/>
              </a:rPr>
              <a:pPr/>
              <a:t>116</a:t>
            </a:fld>
            <a:endParaRPr dirty="0">
              <a:latin typeface="Avenir Book" panose="02000503020000020003" pitchFamily="2" charset="0"/>
            </a:endParaRPr>
          </a:p>
        </p:txBody>
      </p:sp>
      <p:pic>
        <p:nvPicPr>
          <p:cNvPr id="9" name="Google Shape;393;p58">
            <a:extLst>
              <a:ext uri="{FF2B5EF4-FFF2-40B4-BE49-F238E27FC236}">
                <a16:creationId xmlns:a16="http://schemas.microsoft.com/office/drawing/2014/main" id="{D4E1BB27-3955-84CF-686F-4F3C38EECFC4}"/>
              </a:ext>
            </a:extLst>
          </p:cNvPr>
          <p:cNvPicPr preferRelativeResize="0"/>
          <p:nvPr/>
        </p:nvPicPr>
        <p:blipFill rotWithShape="1">
          <a:blip>
            <a:alphaModFix/>
          </a:blip>
          <a:srcRect l="11128" r="10092" b="11459"/>
          <a:stretch/>
        </p:blipFill>
        <p:spPr>
          <a:xfrm>
            <a:off x="53966" y="999923"/>
            <a:ext cx="6963528" cy="481503"/>
          </a:xfrm>
          <a:prstGeom prst="rect">
            <a:avLst/>
          </a:prstGeom>
          <a:noFill/>
          <a:ln>
            <a:noFill/>
          </a:ln>
        </p:spPr>
      </p:pic>
      <p:sp>
        <p:nvSpPr>
          <p:cNvPr id="4" name="Rectangle 3">
            <a:extLst>
              <a:ext uri="{FF2B5EF4-FFF2-40B4-BE49-F238E27FC236}">
                <a16:creationId xmlns:a16="http://schemas.microsoft.com/office/drawing/2014/main" id="{DE6547DD-EA22-921A-B5F6-C34F174C38E0}"/>
              </a:ext>
            </a:extLst>
          </p:cNvPr>
          <p:cNvSpPr/>
          <p:nvPr/>
        </p:nvSpPr>
        <p:spPr>
          <a:xfrm rot="3271276">
            <a:off x="4758750" y="4387021"/>
            <a:ext cx="352369" cy="51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51" name="Group 50">
            <a:extLst>
              <a:ext uri="{FF2B5EF4-FFF2-40B4-BE49-F238E27FC236}">
                <a16:creationId xmlns:a16="http://schemas.microsoft.com/office/drawing/2014/main" id="{2B641095-AA27-2136-E76A-C25A9A9E3C27}"/>
              </a:ext>
            </a:extLst>
          </p:cNvPr>
          <p:cNvGrpSpPr>
            <a:grpSpLocks noChangeAspect="1"/>
          </p:cNvGrpSpPr>
          <p:nvPr/>
        </p:nvGrpSpPr>
        <p:grpSpPr>
          <a:xfrm>
            <a:off x="523835" y="1641510"/>
            <a:ext cx="1818389" cy="3286066"/>
            <a:chOff x="1303233" y="2495538"/>
            <a:chExt cx="2149963" cy="3671031"/>
          </a:xfrm>
        </p:grpSpPr>
        <p:pic>
          <p:nvPicPr>
            <p:cNvPr id="54" name="Google Shape;394;p58">
              <a:extLst>
                <a:ext uri="{FF2B5EF4-FFF2-40B4-BE49-F238E27FC236}">
                  <a16:creationId xmlns:a16="http://schemas.microsoft.com/office/drawing/2014/main" id="{447F13E3-F2BB-D46F-75AB-74421B468B19}"/>
                </a:ext>
              </a:extLst>
            </p:cNvPr>
            <p:cNvPicPr preferRelativeResize="0"/>
            <p:nvPr/>
          </p:nvPicPr>
          <p:blipFill rotWithShape="1">
            <a:blip>
              <a:alphaModFix/>
            </a:blip>
            <a:srcRect r="70760" b="4215"/>
            <a:stretch/>
          </p:blipFill>
          <p:spPr>
            <a:xfrm>
              <a:off x="1303233" y="2495538"/>
              <a:ext cx="1747954" cy="3671031"/>
            </a:xfrm>
            <a:prstGeom prst="rect">
              <a:avLst/>
            </a:prstGeom>
            <a:noFill/>
            <a:ln>
              <a:noFill/>
            </a:ln>
          </p:spPr>
        </p:pic>
        <p:sp>
          <p:nvSpPr>
            <p:cNvPr id="55" name="Rectangle 54">
              <a:extLst>
                <a:ext uri="{FF2B5EF4-FFF2-40B4-BE49-F238E27FC236}">
                  <a16:creationId xmlns:a16="http://schemas.microsoft.com/office/drawing/2014/main" id="{DB05D49E-3F4B-BEEA-B495-CBB93F924BFF}"/>
                </a:ext>
              </a:extLst>
            </p:cNvPr>
            <p:cNvSpPr/>
            <p:nvPr/>
          </p:nvSpPr>
          <p:spPr>
            <a:xfrm rot="3839491">
              <a:off x="2587854" y="5258074"/>
              <a:ext cx="552994" cy="1177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52" name="Google Shape;394;p58">
            <a:extLst>
              <a:ext uri="{FF2B5EF4-FFF2-40B4-BE49-F238E27FC236}">
                <a16:creationId xmlns:a16="http://schemas.microsoft.com/office/drawing/2014/main" id="{25EAD72C-42B1-A0C7-19D2-9EC13E84E3C3}"/>
              </a:ext>
            </a:extLst>
          </p:cNvPr>
          <p:cNvPicPr preferRelativeResize="0">
            <a:picLocks noChangeAspect="1"/>
          </p:cNvPicPr>
          <p:nvPr/>
        </p:nvPicPr>
        <p:blipFill rotWithShape="1">
          <a:blip>
            <a:alphaModFix/>
          </a:blip>
          <a:srcRect l="80333" b="7351"/>
          <a:stretch/>
        </p:blipFill>
        <p:spPr>
          <a:xfrm>
            <a:off x="2002213" y="1641508"/>
            <a:ext cx="994400" cy="3178491"/>
          </a:xfrm>
          <a:prstGeom prst="rect">
            <a:avLst/>
          </a:prstGeom>
          <a:noFill/>
          <a:ln>
            <a:noFill/>
          </a:ln>
        </p:spPr>
      </p:pic>
      <p:sp>
        <p:nvSpPr>
          <p:cNvPr id="56" name="Rectangle 55">
            <a:extLst>
              <a:ext uri="{FF2B5EF4-FFF2-40B4-BE49-F238E27FC236}">
                <a16:creationId xmlns:a16="http://schemas.microsoft.com/office/drawing/2014/main" id="{3AE305FE-F0DE-0483-3D4F-5E88E0AA9DF4}"/>
              </a:ext>
            </a:extLst>
          </p:cNvPr>
          <p:cNvSpPr/>
          <p:nvPr/>
        </p:nvSpPr>
        <p:spPr>
          <a:xfrm rot="3839491">
            <a:off x="4087351" y="3904455"/>
            <a:ext cx="291734" cy="1154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Box 2">
            <a:extLst>
              <a:ext uri="{FF2B5EF4-FFF2-40B4-BE49-F238E27FC236}">
                <a16:creationId xmlns:a16="http://schemas.microsoft.com/office/drawing/2014/main" id="{7F6CE7B3-8B9D-4D0D-2394-B260B0B89E5F}"/>
              </a:ext>
            </a:extLst>
          </p:cNvPr>
          <p:cNvSpPr txBox="1"/>
          <p:nvPr/>
        </p:nvSpPr>
        <p:spPr>
          <a:xfrm>
            <a:off x="1069369" y="4912667"/>
            <a:ext cx="7253774"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Avenir Book" panose="02000503020000020003" pitchFamily="2" charset="0"/>
              </a:rPr>
              <a:t>[Self-Instruct: Aligning Language Model with Self-Generated Instructions, Wang et al. 2023]</a:t>
            </a:r>
            <a:endParaRPr lang="en-US" sz="1050" dirty="0">
              <a:latin typeface="Avenir Book" panose="02000503020000020003" pitchFamily="2" charset="0"/>
            </a:endParaRPr>
          </a:p>
        </p:txBody>
      </p:sp>
    </p:spTree>
    <p:extLst>
      <p:ext uri="{BB962C8B-B14F-4D97-AF65-F5344CB8AC3E}">
        <p14:creationId xmlns:p14="http://schemas.microsoft.com/office/powerpoint/2010/main" val="410451353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6" name="Google Shape;396;p58"/>
          <p:cNvSpPr txBox="1">
            <a:spLocks noGrp="1"/>
          </p:cNvSpPr>
          <p:nvPr>
            <p:ph type="title"/>
          </p:nvPr>
        </p:nvSpPr>
        <p:spPr>
          <a:prstGeom prst="rect">
            <a:avLst/>
          </a:prstGeom>
        </p:spPr>
        <p:txBody>
          <a:bodyPr spcFirstLastPara="1" vert="horz" wrap="square" lIns="68575" tIns="34275" rIns="68575" bIns="34275" numCol="1" anchor="ctr" anchorCtr="0" compatLnSpc="1">
            <a:prstTxWarp prst="textNoShape">
              <a:avLst/>
            </a:prstTxWarp>
            <a:normAutofit/>
          </a:bodyPr>
          <a:lstStyle/>
          <a:p>
            <a:pPr>
              <a:spcBef>
                <a:spcPts val="0"/>
              </a:spcBef>
            </a:pPr>
            <a:r>
              <a:rPr lang="en" dirty="0"/>
              <a:t>Evaluation on User-Oriented Instructions</a:t>
            </a:r>
            <a:endParaRPr dirty="0"/>
          </a:p>
        </p:txBody>
      </p:sp>
      <p:sp>
        <p:nvSpPr>
          <p:cNvPr id="2" name="Text Placeholder 1">
            <a:extLst>
              <a:ext uri="{FF2B5EF4-FFF2-40B4-BE49-F238E27FC236}">
                <a16:creationId xmlns:a16="http://schemas.microsoft.com/office/drawing/2014/main" id="{CA153AEF-CB7B-E46B-2B17-B6306586D65E}"/>
              </a:ext>
            </a:extLst>
          </p:cNvPr>
          <p:cNvSpPr>
            <a:spLocks noGrp="1"/>
          </p:cNvSpPr>
          <p:nvPr>
            <p:ph type="body" sz="quarter" idx="16"/>
          </p:nvPr>
        </p:nvSpPr>
        <p:spPr/>
        <p:txBody>
          <a:bodyPr/>
          <a:lstStyle/>
          <a:p>
            <a:endParaRPr lang="en-US"/>
          </a:p>
        </p:txBody>
      </p:sp>
      <p:sp>
        <p:nvSpPr>
          <p:cNvPr id="397" name="Google Shape;397;p58"/>
          <p:cNvSpPr txBox="1">
            <a:spLocks noGrp="1"/>
          </p:cNvSpPr>
          <p:nvPr>
            <p:ph type="sldNum" sz="quarter" idx="4294967295"/>
          </p:nvPr>
        </p:nvSpPr>
        <p:spPr>
          <a:xfrm>
            <a:off x="0" y="0"/>
            <a:ext cx="0" cy="0"/>
          </a:xfrm>
          <a:prstGeom prst="rect">
            <a:avLst/>
          </a:prstGeom>
          <a:noFill/>
          <a:ln>
            <a:noFill/>
          </a:ln>
        </p:spPr>
        <p:txBody>
          <a:bodyPr spcFirstLastPara="1" wrap="square" lIns="51431" tIns="25706" rIns="51431" bIns="25706"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75"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675"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675"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675"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675"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675"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675"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675"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675" b="0" i="0" u="none" strike="noStrike" cap="none">
                <a:solidFill>
                  <a:srgbClr val="888888"/>
                </a:solidFill>
                <a:latin typeface="Calibri"/>
                <a:ea typeface="Calibri"/>
                <a:cs typeface="Calibri"/>
                <a:sym typeface="Calibri"/>
              </a:defRPr>
            </a:lvl9pPr>
          </a:lstStyle>
          <a:p>
            <a:fld id="{00000000-1234-1234-1234-123412341234}" type="slidenum">
              <a:rPr lang="en" smtClean="0">
                <a:latin typeface="Avenir Book" panose="02000503020000020003" pitchFamily="2" charset="0"/>
              </a:rPr>
              <a:pPr/>
              <a:t>117</a:t>
            </a:fld>
            <a:endParaRPr dirty="0">
              <a:latin typeface="Avenir Book" panose="02000503020000020003" pitchFamily="2" charset="0"/>
            </a:endParaRPr>
          </a:p>
        </p:txBody>
      </p:sp>
      <p:pic>
        <p:nvPicPr>
          <p:cNvPr id="9" name="Google Shape;393;p58">
            <a:extLst>
              <a:ext uri="{FF2B5EF4-FFF2-40B4-BE49-F238E27FC236}">
                <a16:creationId xmlns:a16="http://schemas.microsoft.com/office/drawing/2014/main" id="{D4E1BB27-3955-84CF-686F-4F3C38EECFC4}"/>
              </a:ext>
            </a:extLst>
          </p:cNvPr>
          <p:cNvPicPr preferRelativeResize="0"/>
          <p:nvPr/>
        </p:nvPicPr>
        <p:blipFill rotWithShape="1">
          <a:blip>
            <a:alphaModFix/>
          </a:blip>
          <a:srcRect l="11128" r="10092" b="11459"/>
          <a:stretch/>
        </p:blipFill>
        <p:spPr>
          <a:xfrm>
            <a:off x="53966" y="999923"/>
            <a:ext cx="6963528" cy="481503"/>
          </a:xfrm>
          <a:prstGeom prst="rect">
            <a:avLst/>
          </a:prstGeom>
          <a:noFill/>
          <a:ln>
            <a:noFill/>
          </a:ln>
        </p:spPr>
      </p:pic>
      <p:sp>
        <p:nvSpPr>
          <p:cNvPr id="4" name="Rectangle 3">
            <a:extLst>
              <a:ext uri="{FF2B5EF4-FFF2-40B4-BE49-F238E27FC236}">
                <a16:creationId xmlns:a16="http://schemas.microsoft.com/office/drawing/2014/main" id="{DE6547DD-EA22-921A-B5F6-C34F174C38E0}"/>
              </a:ext>
            </a:extLst>
          </p:cNvPr>
          <p:cNvSpPr/>
          <p:nvPr/>
        </p:nvSpPr>
        <p:spPr>
          <a:xfrm rot="3271276">
            <a:off x="4758750" y="4387021"/>
            <a:ext cx="352369" cy="51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Box 5">
            <a:extLst>
              <a:ext uri="{FF2B5EF4-FFF2-40B4-BE49-F238E27FC236}">
                <a16:creationId xmlns:a16="http://schemas.microsoft.com/office/drawing/2014/main" id="{92E875BF-1992-D020-58BC-509B1C3538A8}"/>
              </a:ext>
            </a:extLst>
          </p:cNvPr>
          <p:cNvSpPr txBox="1"/>
          <p:nvPr/>
        </p:nvSpPr>
        <p:spPr>
          <a:xfrm>
            <a:off x="6965598" y="1630022"/>
            <a:ext cx="1361927" cy="276999"/>
          </a:xfrm>
          <a:prstGeom prst="rect">
            <a:avLst/>
          </a:prstGeom>
          <a:noFill/>
        </p:spPr>
        <p:txBody>
          <a:bodyPr wrap="square">
            <a:spAutoFit/>
          </a:bodyPr>
          <a:lstStyle/>
          <a:p>
            <a:pPr algn="ctr"/>
            <a:r>
              <a:rPr lang="en-US" sz="1200" dirty="0">
                <a:solidFill>
                  <a:schemeClr val="tx1"/>
                </a:solidFill>
                <a:latin typeface="Avenir Book" panose="02000503020000020003" pitchFamily="2" charset="0"/>
              </a:rPr>
              <a:t>LM pretraining</a:t>
            </a:r>
          </a:p>
        </p:txBody>
      </p:sp>
      <p:sp>
        <p:nvSpPr>
          <p:cNvPr id="7" name="TextBox 6">
            <a:extLst>
              <a:ext uri="{FF2B5EF4-FFF2-40B4-BE49-F238E27FC236}">
                <a16:creationId xmlns:a16="http://schemas.microsoft.com/office/drawing/2014/main" id="{81A8E521-16D0-220D-BF16-DA9D97C6EF71}"/>
              </a:ext>
            </a:extLst>
          </p:cNvPr>
          <p:cNvSpPr txBox="1"/>
          <p:nvPr/>
        </p:nvSpPr>
        <p:spPr>
          <a:xfrm>
            <a:off x="6764203" y="2126443"/>
            <a:ext cx="1764716" cy="27699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200" dirty="0">
                <a:solidFill>
                  <a:schemeClr val="tx1"/>
                </a:solidFill>
                <a:latin typeface="Avenir Book" panose="02000503020000020003" pitchFamily="2" charset="0"/>
              </a:rPr>
              <a:t>vanilla GPT3 (</a:t>
            </a:r>
            <a:r>
              <a:rPr lang="en-US" sz="1200" dirty="0" err="1">
                <a:solidFill>
                  <a:schemeClr val="tx1"/>
                </a:solidFill>
                <a:latin typeface="Consolas" panose="020B0609020204030204" pitchFamily="49" charset="0"/>
                <a:cs typeface="Consolas" panose="020B0609020204030204" pitchFamily="49" charset="0"/>
              </a:rPr>
              <a:t>davinci</a:t>
            </a:r>
            <a:r>
              <a:rPr lang="en-US" sz="1200" dirty="0">
                <a:solidFill>
                  <a:schemeClr val="tx1"/>
                </a:solidFill>
                <a:latin typeface="Avenir Book" panose="02000503020000020003" pitchFamily="2" charset="0"/>
              </a:rPr>
              <a:t>)</a:t>
            </a:r>
          </a:p>
        </p:txBody>
      </p:sp>
      <p:sp>
        <p:nvSpPr>
          <p:cNvPr id="8" name="TextBox 7">
            <a:extLst>
              <a:ext uri="{FF2B5EF4-FFF2-40B4-BE49-F238E27FC236}">
                <a16:creationId xmlns:a16="http://schemas.microsoft.com/office/drawing/2014/main" id="{35C2744D-3F4D-E267-4A96-8319810011E0}"/>
              </a:ext>
            </a:extLst>
          </p:cNvPr>
          <p:cNvSpPr txBox="1"/>
          <p:nvPr/>
        </p:nvSpPr>
        <p:spPr>
          <a:xfrm>
            <a:off x="6593293" y="2731779"/>
            <a:ext cx="2112531" cy="46166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200" dirty="0">
                <a:solidFill>
                  <a:schemeClr val="tx1"/>
                </a:solidFill>
                <a:latin typeface="Avenir Book" panose="02000503020000020003" pitchFamily="2" charset="0"/>
              </a:rPr>
              <a:t>GPT3-instruct (</a:t>
            </a:r>
            <a:r>
              <a:rPr lang="en-US" sz="1200" dirty="0">
                <a:solidFill>
                  <a:schemeClr val="tx1"/>
                </a:solidFill>
                <a:latin typeface="Consolas" panose="020B0609020204030204" pitchFamily="49" charset="0"/>
                <a:cs typeface="Consolas" panose="020B0609020204030204" pitchFamily="49" charset="0"/>
              </a:rPr>
              <a:t>davinci</a:t>
            </a:r>
            <a:r>
              <a:rPr lang="en-US" sz="1200" dirty="0">
                <a:latin typeface="Consolas" panose="020B0609020204030204" pitchFamily="49" charset="0"/>
                <a:cs typeface="Consolas" panose="020B0609020204030204" pitchFamily="49" charset="0"/>
              </a:rPr>
              <a:t>-001</a:t>
            </a:r>
            <a:r>
              <a:rPr lang="en-US" sz="1200" dirty="0">
                <a:latin typeface="Avenir Book" panose="02000503020000020003" pitchFamily="2" charset="0"/>
              </a:rPr>
              <a:t>)</a:t>
            </a:r>
            <a:endParaRPr lang="en-US" sz="1200" dirty="0">
              <a:solidFill>
                <a:schemeClr val="tx1"/>
              </a:solidFill>
              <a:latin typeface="Avenir Book" panose="02000503020000020003" pitchFamily="2" charset="0"/>
            </a:endParaRPr>
          </a:p>
        </p:txBody>
      </p:sp>
      <p:cxnSp>
        <p:nvCxnSpPr>
          <p:cNvPr id="10" name="Straight Arrow Connector 9">
            <a:extLst>
              <a:ext uri="{FF2B5EF4-FFF2-40B4-BE49-F238E27FC236}">
                <a16:creationId xmlns:a16="http://schemas.microsoft.com/office/drawing/2014/main" id="{1577C6F4-219A-1D76-2EFB-45DDB5CAE821}"/>
              </a:ext>
            </a:extLst>
          </p:cNvPr>
          <p:cNvCxnSpPr>
            <a:cxnSpLocks/>
            <a:stCxn id="6" idx="2"/>
            <a:endCxn id="7" idx="0"/>
          </p:cNvCxnSpPr>
          <p:nvPr/>
        </p:nvCxnSpPr>
        <p:spPr>
          <a:xfrm flipH="1">
            <a:off x="7646561" y="1907021"/>
            <a:ext cx="1" cy="21942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9C26D14-3A57-7884-A1EC-7D4A51302DD2}"/>
              </a:ext>
            </a:extLst>
          </p:cNvPr>
          <p:cNvSpPr txBox="1"/>
          <p:nvPr/>
        </p:nvSpPr>
        <p:spPr>
          <a:xfrm>
            <a:off x="7603952" y="2415067"/>
            <a:ext cx="1361927" cy="276999"/>
          </a:xfrm>
          <a:prstGeom prst="rect">
            <a:avLst/>
          </a:prstGeom>
          <a:noFill/>
        </p:spPr>
        <p:txBody>
          <a:bodyPr wrap="square">
            <a:spAutoFit/>
          </a:bodyPr>
          <a:lstStyle/>
          <a:p>
            <a:pPr algn="ctr"/>
            <a:r>
              <a:rPr lang="en-US" sz="1200">
                <a:latin typeface="Avenir Book" panose="02000503020000020003" pitchFamily="2" charset="0"/>
              </a:rPr>
              <a:t>+ i</a:t>
            </a:r>
            <a:r>
              <a:rPr lang="en-US" sz="1200">
                <a:solidFill>
                  <a:schemeClr val="tx1"/>
                </a:solidFill>
                <a:latin typeface="Avenir Book" panose="02000503020000020003" pitchFamily="2" charset="0"/>
              </a:rPr>
              <a:t>nstruct-tuning</a:t>
            </a:r>
            <a:endParaRPr lang="en-US" sz="1200" dirty="0">
              <a:solidFill>
                <a:schemeClr val="tx1"/>
              </a:solidFill>
              <a:latin typeface="Avenir Book" panose="02000503020000020003" pitchFamily="2" charset="0"/>
            </a:endParaRPr>
          </a:p>
        </p:txBody>
      </p:sp>
      <p:cxnSp>
        <p:nvCxnSpPr>
          <p:cNvPr id="20" name="Straight Arrow Connector 19">
            <a:extLst>
              <a:ext uri="{FF2B5EF4-FFF2-40B4-BE49-F238E27FC236}">
                <a16:creationId xmlns:a16="http://schemas.microsoft.com/office/drawing/2014/main" id="{B7FEC9BD-A87E-437D-0CFB-AE45B627F4E9}"/>
              </a:ext>
            </a:extLst>
          </p:cNvPr>
          <p:cNvCxnSpPr>
            <a:cxnSpLocks/>
            <a:stCxn id="7" idx="2"/>
            <a:endCxn id="8" idx="0"/>
          </p:cNvCxnSpPr>
          <p:nvPr/>
        </p:nvCxnSpPr>
        <p:spPr>
          <a:xfrm>
            <a:off x="7646561" y="2403442"/>
            <a:ext cx="2998" cy="32833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2B641095-AA27-2136-E76A-C25A9A9E3C27}"/>
              </a:ext>
            </a:extLst>
          </p:cNvPr>
          <p:cNvGrpSpPr>
            <a:grpSpLocks noChangeAspect="1"/>
          </p:cNvGrpSpPr>
          <p:nvPr/>
        </p:nvGrpSpPr>
        <p:grpSpPr>
          <a:xfrm>
            <a:off x="523835" y="1641510"/>
            <a:ext cx="1818389" cy="3286066"/>
            <a:chOff x="1303233" y="2495538"/>
            <a:chExt cx="2149963" cy="3671031"/>
          </a:xfrm>
        </p:grpSpPr>
        <p:pic>
          <p:nvPicPr>
            <p:cNvPr id="54" name="Google Shape;394;p58">
              <a:extLst>
                <a:ext uri="{FF2B5EF4-FFF2-40B4-BE49-F238E27FC236}">
                  <a16:creationId xmlns:a16="http://schemas.microsoft.com/office/drawing/2014/main" id="{447F13E3-F2BB-D46F-75AB-74421B468B19}"/>
                </a:ext>
              </a:extLst>
            </p:cNvPr>
            <p:cNvPicPr preferRelativeResize="0"/>
            <p:nvPr/>
          </p:nvPicPr>
          <p:blipFill rotWithShape="1">
            <a:blip>
              <a:alphaModFix/>
            </a:blip>
            <a:srcRect r="70760" b="4215"/>
            <a:stretch/>
          </p:blipFill>
          <p:spPr>
            <a:xfrm>
              <a:off x="1303233" y="2495538"/>
              <a:ext cx="1747954" cy="3671031"/>
            </a:xfrm>
            <a:prstGeom prst="rect">
              <a:avLst/>
            </a:prstGeom>
            <a:noFill/>
            <a:ln>
              <a:noFill/>
            </a:ln>
          </p:spPr>
        </p:pic>
        <p:sp>
          <p:nvSpPr>
            <p:cNvPr id="55" name="Rectangle 54">
              <a:extLst>
                <a:ext uri="{FF2B5EF4-FFF2-40B4-BE49-F238E27FC236}">
                  <a16:creationId xmlns:a16="http://schemas.microsoft.com/office/drawing/2014/main" id="{DB05D49E-3F4B-BEEA-B495-CBB93F924BFF}"/>
                </a:ext>
              </a:extLst>
            </p:cNvPr>
            <p:cNvSpPr/>
            <p:nvPr/>
          </p:nvSpPr>
          <p:spPr>
            <a:xfrm rot="3839491">
              <a:off x="2587854" y="5258074"/>
              <a:ext cx="552994" cy="1177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52" name="Google Shape;394;p58">
            <a:extLst>
              <a:ext uri="{FF2B5EF4-FFF2-40B4-BE49-F238E27FC236}">
                <a16:creationId xmlns:a16="http://schemas.microsoft.com/office/drawing/2014/main" id="{25EAD72C-42B1-A0C7-19D2-9EC13E84E3C3}"/>
              </a:ext>
            </a:extLst>
          </p:cNvPr>
          <p:cNvPicPr preferRelativeResize="0">
            <a:picLocks noChangeAspect="1"/>
          </p:cNvPicPr>
          <p:nvPr/>
        </p:nvPicPr>
        <p:blipFill rotWithShape="1">
          <a:blip>
            <a:alphaModFix/>
          </a:blip>
          <a:srcRect l="80333" b="7351"/>
          <a:stretch/>
        </p:blipFill>
        <p:spPr>
          <a:xfrm>
            <a:off x="2002213" y="1641508"/>
            <a:ext cx="994400" cy="3178491"/>
          </a:xfrm>
          <a:prstGeom prst="rect">
            <a:avLst/>
          </a:prstGeom>
          <a:noFill/>
          <a:ln>
            <a:noFill/>
          </a:ln>
        </p:spPr>
      </p:pic>
      <p:pic>
        <p:nvPicPr>
          <p:cNvPr id="53" name="Google Shape;395;p58">
            <a:extLst>
              <a:ext uri="{FF2B5EF4-FFF2-40B4-BE49-F238E27FC236}">
                <a16:creationId xmlns:a16="http://schemas.microsoft.com/office/drawing/2014/main" id="{D0EB54CC-7DBE-0C3C-D80A-4B902C56ECE4}"/>
              </a:ext>
            </a:extLst>
          </p:cNvPr>
          <p:cNvPicPr preferRelativeResize="0">
            <a:picLocks noChangeAspect="1"/>
          </p:cNvPicPr>
          <p:nvPr/>
        </p:nvPicPr>
        <p:blipFill rotWithShape="1">
          <a:blip>
            <a:alphaModFix/>
          </a:blip>
          <a:srcRect r="65009" b="7351"/>
          <a:stretch/>
        </p:blipFill>
        <p:spPr>
          <a:xfrm>
            <a:off x="2984529" y="1640135"/>
            <a:ext cx="1065352" cy="3178491"/>
          </a:xfrm>
          <a:prstGeom prst="rect">
            <a:avLst/>
          </a:prstGeom>
          <a:noFill/>
          <a:ln>
            <a:noFill/>
          </a:ln>
        </p:spPr>
      </p:pic>
      <p:sp>
        <p:nvSpPr>
          <p:cNvPr id="56" name="Rectangle 55">
            <a:extLst>
              <a:ext uri="{FF2B5EF4-FFF2-40B4-BE49-F238E27FC236}">
                <a16:creationId xmlns:a16="http://schemas.microsoft.com/office/drawing/2014/main" id="{3AE305FE-F0DE-0483-3D4F-5E88E0AA9DF4}"/>
              </a:ext>
            </a:extLst>
          </p:cNvPr>
          <p:cNvSpPr/>
          <p:nvPr/>
        </p:nvSpPr>
        <p:spPr>
          <a:xfrm rot="3839491">
            <a:off x="4087351" y="3904455"/>
            <a:ext cx="291734" cy="1154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0" name="Rounded Rectangle 29">
            <a:extLst>
              <a:ext uri="{FF2B5EF4-FFF2-40B4-BE49-F238E27FC236}">
                <a16:creationId xmlns:a16="http://schemas.microsoft.com/office/drawing/2014/main" id="{BFEAA9B3-6999-31BE-1861-0ECC0606B2CA}"/>
              </a:ext>
            </a:extLst>
          </p:cNvPr>
          <p:cNvSpPr/>
          <p:nvPr/>
        </p:nvSpPr>
        <p:spPr>
          <a:xfrm>
            <a:off x="4572000" y="3482825"/>
            <a:ext cx="4393879" cy="1013966"/>
          </a:xfrm>
          <a:prstGeom prst="roundRect">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pc="-8" dirty="0">
                <a:solidFill>
                  <a:schemeClr val="tx1"/>
                </a:solidFill>
                <a:latin typeface="Avenir Book" panose="02000503020000020003" pitchFamily="2" charset="0"/>
                <a:cs typeface="Calibri"/>
              </a:rPr>
              <a:t>Noisy, but diverse “self-instruct” data ~ thousands of clean human-written data</a:t>
            </a:r>
            <a:endParaRPr lang="en-US" sz="1800" dirty="0">
              <a:solidFill>
                <a:schemeClr val="tx1"/>
              </a:solidFill>
              <a:latin typeface="Avenir Book" panose="02000503020000020003" pitchFamily="2" charset="0"/>
            </a:endParaRPr>
          </a:p>
        </p:txBody>
      </p:sp>
      <p:sp>
        <p:nvSpPr>
          <p:cNvPr id="3" name="TextBox 2">
            <a:extLst>
              <a:ext uri="{FF2B5EF4-FFF2-40B4-BE49-F238E27FC236}">
                <a16:creationId xmlns:a16="http://schemas.microsoft.com/office/drawing/2014/main" id="{1E35D74D-5D99-B913-37C4-960B31F7F9BF}"/>
              </a:ext>
            </a:extLst>
          </p:cNvPr>
          <p:cNvSpPr txBox="1"/>
          <p:nvPr/>
        </p:nvSpPr>
        <p:spPr>
          <a:xfrm>
            <a:off x="1069369" y="4912667"/>
            <a:ext cx="7253774"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Avenir Book" panose="02000503020000020003" pitchFamily="2" charset="0"/>
              </a:rPr>
              <a:t>[Self-Instruct: Aligning Language Model with Self-Generated Instructions, Wang et al. 2023]</a:t>
            </a:r>
            <a:endParaRPr lang="en-US" sz="1050" dirty="0">
              <a:latin typeface="Avenir Book" panose="02000503020000020003" pitchFamily="2" charset="0"/>
            </a:endParaRPr>
          </a:p>
        </p:txBody>
      </p:sp>
    </p:spTree>
    <p:extLst>
      <p:ext uri="{BB962C8B-B14F-4D97-AF65-F5344CB8AC3E}">
        <p14:creationId xmlns:p14="http://schemas.microsoft.com/office/powerpoint/2010/main" val="366071502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1"/>
          <p:cNvSpPr txBox="1">
            <a:spLocks noGrp="1"/>
          </p:cNvSpPr>
          <p:nvPr>
            <p:ph type="title"/>
          </p:nvPr>
        </p:nvSpPr>
        <p:spPr>
          <a:prstGeom prst="rect">
            <a:avLst/>
          </a:prstGeom>
        </p:spPr>
        <p:txBody>
          <a:bodyPr spcFirstLastPara="1" vert="horz" wrap="square" lIns="91425" tIns="91425" rIns="91425" bIns="91425" numCol="1" anchor="t" anchorCtr="0" compatLnSpc="1">
            <a:prstTxWarp prst="textNoShape">
              <a:avLst/>
            </a:prstTxWarp>
            <a:normAutofit/>
          </a:bodyPr>
          <a:lstStyle/>
          <a:p>
            <a:pPr>
              <a:spcBef>
                <a:spcPts val="0"/>
              </a:spcBef>
            </a:pPr>
            <a:r>
              <a:rPr lang="en-US" dirty="0"/>
              <a:t>Summary Thus Far </a:t>
            </a:r>
            <a:endParaRPr dirty="0"/>
          </a:p>
        </p:txBody>
      </p:sp>
      <p:sp>
        <p:nvSpPr>
          <p:cNvPr id="420" name="Google Shape;420;p61"/>
          <p:cNvSpPr txBox="1">
            <a:spLocks noGrp="1"/>
          </p:cNvSpPr>
          <p:nvPr>
            <p:ph type="body" sz="quarter" idx="16"/>
          </p:nvPr>
        </p:nvSpPr>
        <p:spPr>
          <a:prstGeom prst="rect">
            <a:avLst/>
          </a:prstGeom>
        </p:spPr>
        <p:txBody>
          <a:bodyPr spcFirstLastPara="1" vert="horz" wrap="square" lIns="91425" tIns="91425" rIns="91425" bIns="91425" numCol="1" anchor="t" anchorCtr="0" compatLnSpc="1">
            <a:prstTxWarp prst="textNoShape">
              <a:avLst/>
            </a:prstTxWarp>
            <a:normAutofit/>
          </a:bodyPr>
          <a:lstStyle/>
          <a:p>
            <a:pPr marL="457189" indent="-342892">
              <a:lnSpc>
                <a:spcPct val="150000"/>
              </a:lnSpc>
              <a:spcBef>
                <a:spcPts val="0"/>
              </a:spcBef>
              <a:buSzPts val="1800"/>
              <a:buChar char="●"/>
            </a:pPr>
            <a:r>
              <a:rPr lang="en" sz="1800" dirty="0"/>
              <a:t>Evidence suggest that we probably can reduce the reliance on </a:t>
            </a:r>
            <a:r>
              <a:rPr lang="en" sz="1800" dirty="0">
                <a:solidFill>
                  <a:srgbClr val="C00000"/>
                </a:solidFill>
              </a:rPr>
              <a:t>human</a:t>
            </a:r>
            <a:r>
              <a:rPr lang="en" sz="1800" dirty="0"/>
              <a:t> annotations in the “alignment” stage</a:t>
            </a:r>
            <a:endParaRPr lang="en" sz="1800" dirty="0">
              <a:solidFill>
                <a:srgbClr val="00B050"/>
              </a:solidFill>
            </a:endParaRPr>
          </a:p>
          <a:p>
            <a:pPr marL="800089" lvl="1" indent="-342892">
              <a:lnSpc>
                <a:spcPct val="150000"/>
              </a:lnSpc>
              <a:spcBef>
                <a:spcPts val="0"/>
              </a:spcBef>
              <a:buSzPts val="1800"/>
              <a:buChar char="●"/>
            </a:pPr>
            <a:r>
              <a:rPr lang="en" sz="1500" dirty="0">
                <a:solidFill>
                  <a:srgbClr val="00B050"/>
                </a:solidFill>
              </a:rPr>
              <a:t>Data diversity</a:t>
            </a:r>
            <a:r>
              <a:rPr lang="en" sz="1500" dirty="0"/>
              <a:t> seems to be necessary for building successful generalist models. </a:t>
            </a:r>
            <a:br>
              <a:rPr lang="en" sz="1500" dirty="0"/>
            </a:br>
            <a:endParaRPr lang="en" dirty="0"/>
          </a:p>
          <a:p>
            <a:pPr marL="457189" indent="-342892">
              <a:lnSpc>
                <a:spcPct val="150000"/>
              </a:lnSpc>
              <a:spcBef>
                <a:spcPts val="0"/>
              </a:spcBef>
              <a:buSzPts val="1800"/>
              <a:buChar char="●"/>
            </a:pPr>
            <a:r>
              <a:rPr lang="en" sz="1800" dirty="0"/>
              <a:t>Self-Instruct: Rely on creativity induced by an LLM’s themselves. </a:t>
            </a:r>
          </a:p>
          <a:p>
            <a:pPr marL="800089" lvl="1" indent="-342892">
              <a:lnSpc>
                <a:spcPct val="150000"/>
              </a:lnSpc>
              <a:spcBef>
                <a:spcPts val="0"/>
              </a:spcBef>
              <a:buSzPts val="1800"/>
              <a:buFont typeface="Arial" panose="020B0604020202020204" pitchFamily="34" charset="0"/>
              <a:buChar char="●"/>
            </a:pPr>
            <a:r>
              <a:rPr lang="en" sz="1500" dirty="0"/>
              <a:t>Applicable to a broad range of LLMs.</a:t>
            </a:r>
            <a:endParaRPr sz="1500" dirty="0"/>
          </a:p>
          <a:p>
            <a:pPr marL="800089" lvl="1" indent="-342892">
              <a:lnSpc>
                <a:spcPct val="150000"/>
              </a:lnSpc>
              <a:spcBef>
                <a:spcPts val="0"/>
              </a:spcBef>
              <a:buSzPts val="1800"/>
              <a:buFont typeface="Arial" panose="020B0604020202020204" pitchFamily="34" charset="0"/>
              <a:buChar char="●"/>
            </a:pPr>
            <a:r>
              <a:rPr lang="en" sz="1500" dirty="0"/>
              <a:t>Several open-source models utilize “Self-Instruct” data. </a:t>
            </a:r>
          </a:p>
        </p:txBody>
      </p:sp>
      <p:sp>
        <p:nvSpPr>
          <p:cNvPr id="419" name="Google Shape;419;p61"/>
          <p:cNvSpPr txBox="1">
            <a:spLocks noGrp="1"/>
          </p:cNvSpPr>
          <p:nvPr>
            <p:ph type="sldNum" sz="quarter" idx="4294967295"/>
          </p:nvPr>
        </p:nvSpPr>
        <p:spPr>
          <a:xfrm>
            <a:off x="0" y="0"/>
            <a:ext cx="0" cy="0"/>
          </a:xfrm>
          <a:prstGeom prst="rect">
            <a:avLst/>
          </a:prstGeom>
          <a:noFill/>
          <a:ln>
            <a:noFill/>
          </a:ln>
        </p:spPr>
        <p:txBody>
          <a:bodyPr spcFirstLastPara="1" wrap="square" lIns="68569" tIns="68569" rIns="68569" bIns="68569" anchor="ctr" anchorCtr="0">
            <a:normAutofit fontScale="25000" lnSpcReduction="20000"/>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5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75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75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75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75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75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75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75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 smtClean="0">
                <a:latin typeface="Avenir Book" panose="02000503020000020003" pitchFamily="2" charset="0"/>
              </a:rPr>
              <a:pPr/>
              <a:t>118</a:t>
            </a:fld>
            <a:endParaRPr dirty="0">
              <a:latin typeface="Avenir Book" panose="02000503020000020003" pitchFamily="2" charset="0"/>
            </a:endParaRPr>
          </a:p>
        </p:txBody>
      </p:sp>
      <p:sp>
        <p:nvSpPr>
          <p:cNvPr id="2" name="TextBox 1">
            <a:extLst>
              <a:ext uri="{FF2B5EF4-FFF2-40B4-BE49-F238E27FC236}">
                <a16:creationId xmlns:a16="http://schemas.microsoft.com/office/drawing/2014/main" id="{8ACB4ED2-3E5A-42D0-987C-35AE7BD42C9C}"/>
              </a:ext>
            </a:extLst>
          </p:cNvPr>
          <p:cNvSpPr txBox="1"/>
          <p:nvPr/>
        </p:nvSpPr>
        <p:spPr>
          <a:xfrm>
            <a:off x="1069369" y="4912667"/>
            <a:ext cx="7253774"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latin typeface="Avenir Book" panose="02000503020000020003" pitchFamily="2" charset="0"/>
              </a:rPr>
              <a:t>(* See also concurrent work: Unnatural-Instructions [</a:t>
            </a:r>
            <a:r>
              <a:rPr lang="en-US" sz="1050" dirty="0" err="1">
                <a:latin typeface="Avenir Book" panose="02000503020000020003" pitchFamily="2" charset="0"/>
              </a:rPr>
              <a:t>Honovich</a:t>
            </a:r>
            <a:r>
              <a:rPr lang="en-US" sz="1050" dirty="0">
                <a:latin typeface="Avenir Book" panose="02000503020000020003" pitchFamily="2" charset="0"/>
              </a:rPr>
              <a:t> et al. 2022] and Self-Chat [Xu et al. 2023] )</a:t>
            </a:r>
          </a:p>
        </p:txBody>
      </p:sp>
    </p:spTree>
    <p:extLst>
      <p:ext uri="{BB962C8B-B14F-4D97-AF65-F5344CB8AC3E}">
        <p14:creationId xmlns:p14="http://schemas.microsoft.com/office/powerpoint/2010/main" val="2094576968"/>
      </p:ext>
    </p:extLst>
  </p:cSld>
  <p:clrMapOvr>
    <a:masterClrMapping/>
  </p:clrMapOvr>
  <p:transition/>
  <p:extLst>
    <p:ext uri="{6950BFC3-D8DA-4A85-94F7-54DA5524770B}">
      <p188:commentRel xmlns:p188="http://schemas.microsoft.com/office/powerpoint/2018/8/main" r:id="rId3"/>
    </p:ext>
  </p:extLs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14CF-6D8A-B6D9-02AF-8A5F094CDF53}"/>
              </a:ext>
            </a:extLst>
          </p:cNvPr>
          <p:cNvSpPr>
            <a:spLocks noGrp="1"/>
          </p:cNvSpPr>
          <p:nvPr>
            <p:ph type="title"/>
          </p:nvPr>
        </p:nvSpPr>
        <p:spPr/>
        <p:txBody>
          <a:bodyPr/>
          <a:lstStyle/>
          <a:p>
            <a:r>
              <a:rPr lang="en-US" dirty="0"/>
              <a:t>Impact: Learning from AI Feedback</a:t>
            </a:r>
          </a:p>
        </p:txBody>
      </p:sp>
      <p:sp>
        <p:nvSpPr>
          <p:cNvPr id="3" name="Content Placeholder 2">
            <a:extLst>
              <a:ext uri="{FF2B5EF4-FFF2-40B4-BE49-F238E27FC236}">
                <a16:creationId xmlns:a16="http://schemas.microsoft.com/office/drawing/2014/main" id="{14426F83-171B-11FF-4A0B-DA13AB0C0EF4}"/>
              </a:ext>
            </a:extLst>
          </p:cNvPr>
          <p:cNvSpPr>
            <a:spLocks noGrp="1"/>
          </p:cNvSpPr>
          <p:nvPr>
            <p:ph type="body" sz="quarter" idx="16"/>
          </p:nvPr>
        </p:nvSpPr>
        <p:spPr/>
        <p:txBody>
          <a:bodyPr/>
          <a:lstStyle/>
          <a:p>
            <a:r>
              <a:rPr lang="en-US" dirty="0"/>
              <a:t>Open-source models adopted Self-Instruct data generation. </a:t>
            </a:r>
          </a:p>
          <a:p>
            <a:pPr lvl="1"/>
            <a:r>
              <a:rPr lang="en-US" dirty="0" err="1"/>
              <a:t>Alphaca</a:t>
            </a:r>
            <a:r>
              <a:rPr lang="en-US" dirty="0"/>
              <a:t>, Zephyr, etc. </a:t>
            </a:r>
          </a:p>
          <a:p>
            <a:pPr marL="0" indent="0">
              <a:buNone/>
            </a:pPr>
            <a:endParaRPr lang="en-US" dirty="0"/>
          </a:p>
          <a:p>
            <a:r>
              <a:rPr lang="en-US" dirty="0"/>
              <a:t>LLMs used directly as a reward during alignment, skipping the data generation. </a:t>
            </a:r>
          </a:p>
        </p:txBody>
      </p:sp>
      <p:sp>
        <p:nvSpPr>
          <p:cNvPr id="4" name="Slide Number Placeholder 3">
            <a:extLst>
              <a:ext uri="{FF2B5EF4-FFF2-40B4-BE49-F238E27FC236}">
                <a16:creationId xmlns:a16="http://schemas.microsoft.com/office/drawing/2014/main" id="{4F71A876-00E8-E740-9EEC-B8A2F12E90BE}"/>
              </a:ext>
            </a:extLst>
          </p:cNvPr>
          <p:cNvSpPr>
            <a:spLocks noGrp="1"/>
          </p:cNvSpPr>
          <p:nvPr>
            <p:ph type="sldNum" sz="quarter" idx="4294967295"/>
          </p:nvPr>
        </p:nvSpPr>
        <p:spPr>
          <a:xfrm>
            <a:off x="0" y="0"/>
            <a:ext cx="0" cy="0"/>
          </a:xfrm>
        </p:spPr>
        <p:txBody>
          <a:bodyPr/>
          <a:lstStyle/>
          <a:p>
            <a:pPr>
              <a:defRPr/>
            </a:pPr>
            <a:endParaRPr lang="en-US" dirty="0"/>
          </a:p>
        </p:txBody>
      </p:sp>
      <p:sp>
        <p:nvSpPr>
          <p:cNvPr id="7" name="TextBox 6">
            <a:extLst>
              <a:ext uri="{FF2B5EF4-FFF2-40B4-BE49-F238E27FC236}">
                <a16:creationId xmlns:a16="http://schemas.microsoft.com/office/drawing/2014/main" id="{7D440DDB-3DC9-3F38-49C3-EDAE6FD93B6F}"/>
              </a:ext>
            </a:extLst>
          </p:cNvPr>
          <p:cNvSpPr txBox="1"/>
          <p:nvPr/>
        </p:nvSpPr>
        <p:spPr>
          <a:xfrm>
            <a:off x="3121602" y="1681118"/>
            <a:ext cx="3543300" cy="300082"/>
          </a:xfrm>
          <a:prstGeom prst="rect">
            <a:avLst/>
          </a:prstGeom>
          <a:noFill/>
        </p:spPr>
        <p:txBody>
          <a:bodyPr wrap="square">
            <a:spAutoFit/>
          </a:bodyPr>
          <a:lstStyle/>
          <a:p>
            <a:pPr algn="ctr"/>
            <a:r>
              <a:rPr lang="en-US" sz="1350" dirty="0">
                <a:solidFill>
                  <a:srgbClr val="595959"/>
                </a:solidFill>
                <a:latin typeface="Avenir Book" panose="02000503020000020003" pitchFamily="2" charset="0"/>
              </a:rPr>
              <a:t>[</a:t>
            </a:r>
            <a:r>
              <a:rPr lang="en-US" sz="1350" dirty="0" err="1">
                <a:solidFill>
                  <a:srgbClr val="595959"/>
                </a:solidFill>
                <a:latin typeface="Avenir Book" panose="02000503020000020003" pitchFamily="2" charset="0"/>
              </a:rPr>
              <a:t>Taori</a:t>
            </a:r>
            <a:r>
              <a:rPr lang="en-US" sz="1350" dirty="0">
                <a:solidFill>
                  <a:srgbClr val="595959"/>
                </a:solidFill>
                <a:latin typeface="Avenir Book" panose="02000503020000020003" pitchFamily="2" charset="0"/>
              </a:rPr>
              <a:t> et al. 2023; Tunstall et al. 2023]</a:t>
            </a:r>
            <a:endParaRPr lang="en-US" sz="1350" dirty="0">
              <a:latin typeface="Avenir Book" panose="02000503020000020003" pitchFamily="2" charset="0"/>
            </a:endParaRPr>
          </a:p>
        </p:txBody>
      </p:sp>
      <p:sp>
        <p:nvSpPr>
          <p:cNvPr id="8" name="TextBox 7">
            <a:extLst>
              <a:ext uri="{FF2B5EF4-FFF2-40B4-BE49-F238E27FC236}">
                <a16:creationId xmlns:a16="http://schemas.microsoft.com/office/drawing/2014/main" id="{1E67C672-E7B2-6575-2003-C29F68A38924}"/>
              </a:ext>
            </a:extLst>
          </p:cNvPr>
          <p:cNvSpPr txBox="1"/>
          <p:nvPr/>
        </p:nvSpPr>
        <p:spPr>
          <a:xfrm>
            <a:off x="2800350" y="2571750"/>
            <a:ext cx="3543300" cy="300082"/>
          </a:xfrm>
          <a:prstGeom prst="rect">
            <a:avLst/>
          </a:prstGeom>
          <a:noFill/>
        </p:spPr>
        <p:txBody>
          <a:bodyPr wrap="square">
            <a:spAutoFit/>
          </a:bodyPr>
          <a:lstStyle/>
          <a:p>
            <a:pPr algn="ctr"/>
            <a:r>
              <a:rPr lang="en-US" sz="1350" dirty="0">
                <a:solidFill>
                  <a:srgbClr val="595959"/>
                </a:solidFill>
                <a:latin typeface="Avenir Book" panose="02000503020000020003" pitchFamily="2" charset="0"/>
              </a:rPr>
              <a:t>[Lee et al. 2023; many others]</a:t>
            </a:r>
            <a:endParaRPr lang="en-US" sz="1350" dirty="0">
              <a:latin typeface="Avenir Book" panose="02000503020000020003" pitchFamily="2" charset="0"/>
            </a:endParaRPr>
          </a:p>
        </p:txBody>
      </p:sp>
      <p:pic>
        <p:nvPicPr>
          <p:cNvPr id="10" name="Picture 9" descr="A close-up of a white background&#10;&#10;Description automatically generated">
            <a:extLst>
              <a:ext uri="{FF2B5EF4-FFF2-40B4-BE49-F238E27FC236}">
                <a16:creationId xmlns:a16="http://schemas.microsoft.com/office/drawing/2014/main" id="{AB5CA13C-5FA5-CBB1-E7EC-2D87CF10CE4E}"/>
              </a:ext>
            </a:extLst>
          </p:cNvPr>
          <p:cNvPicPr>
            <a:picLocks noChangeAspect="1"/>
          </p:cNvPicPr>
          <p:nvPr/>
        </p:nvPicPr>
        <p:blipFill rotWithShape="1">
          <a:blip r:embed="rId3"/>
          <a:srcRect l="2778" t="13302" r="2778"/>
          <a:stretch/>
        </p:blipFill>
        <p:spPr>
          <a:xfrm>
            <a:off x="2927333" y="2995890"/>
            <a:ext cx="5505450" cy="1733273"/>
          </a:xfrm>
          <a:prstGeom prst="rect">
            <a:avLst/>
          </a:prstGeom>
          <a:ln>
            <a:noFill/>
          </a:ln>
          <a:effectLst>
            <a:outerShdw blurRad="292100" dist="139700" dir="2700000" algn="tl" rotWithShape="0">
              <a:srgbClr val="333333">
                <a:alpha val="65000"/>
              </a:srgbClr>
            </a:outerShdw>
          </a:effectLst>
        </p:spPr>
      </p:pic>
      <p:grpSp>
        <p:nvGrpSpPr>
          <p:cNvPr id="11" name="object 9">
            <a:extLst>
              <a:ext uri="{FF2B5EF4-FFF2-40B4-BE49-F238E27FC236}">
                <a16:creationId xmlns:a16="http://schemas.microsoft.com/office/drawing/2014/main" id="{A17D1702-FA9A-ABAE-0981-8B9981CCE438}"/>
              </a:ext>
            </a:extLst>
          </p:cNvPr>
          <p:cNvGrpSpPr/>
          <p:nvPr/>
        </p:nvGrpSpPr>
        <p:grpSpPr>
          <a:xfrm>
            <a:off x="848444" y="3628310"/>
            <a:ext cx="675085" cy="379334"/>
            <a:chOff x="7330249" y="4692205"/>
            <a:chExt cx="1200150" cy="674370"/>
          </a:xfrm>
        </p:grpSpPr>
        <p:sp>
          <p:nvSpPr>
            <p:cNvPr id="12" name="object 10">
              <a:extLst>
                <a:ext uri="{FF2B5EF4-FFF2-40B4-BE49-F238E27FC236}">
                  <a16:creationId xmlns:a16="http://schemas.microsoft.com/office/drawing/2014/main" id="{A095C92C-C9AD-83F9-55A5-BEA4AF81BCB9}"/>
                </a:ext>
              </a:extLst>
            </p:cNvPr>
            <p:cNvSpPr/>
            <p:nvPr/>
          </p:nvSpPr>
          <p:spPr>
            <a:xfrm>
              <a:off x="7335011" y="4696967"/>
              <a:ext cx="1190625" cy="664845"/>
            </a:xfrm>
            <a:custGeom>
              <a:avLst/>
              <a:gdLst/>
              <a:ahLst/>
              <a:cxnLst/>
              <a:rect l="l" t="t" r="r" b="b"/>
              <a:pathLst>
                <a:path w="1190625" h="664845">
                  <a:moveTo>
                    <a:pt x="1079500" y="0"/>
                  </a:moveTo>
                  <a:lnTo>
                    <a:pt x="110744" y="0"/>
                  </a:lnTo>
                  <a:lnTo>
                    <a:pt x="67615" y="8695"/>
                  </a:lnTo>
                  <a:lnTo>
                    <a:pt x="32416" y="32416"/>
                  </a:lnTo>
                  <a:lnTo>
                    <a:pt x="8695" y="67615"/>
                  </a:lnTo>
                  <a:lnTo>
                    <a:pt x="0" y="110743"/>
                  </a:lnTo>
                  <a:lnTo>
                    <a:pt x="0" y="553719"/>
                  </a:lnTo>
                  <a:lnTo>
                    <a:pt x="8695" y="596848"/>
                  </a:lnTo>
                  <a:lnTo>
                    <a:pt x="32416" y="632047"/>
                  </a:lnTo>
                  <a:lnTo>
                    <a:pt x="67615" y="655768"/>
                  </a:lnTo>
                  <a:lnTo>
                    <a:pt x="110744" y="664463"/>
                  </a:lnTo>
                  <a:lnTo>
                    <a:pt x="1079500" y="664463"/>
                  </a:lnTo>
                  <a:lnTo>
                    <a:pt x="1122628" y="655768"/>
                  </a:lnTo>
                  <a:lnTo>
                    <a:pt x="1157827" y="632047"/>
                  </a:lnTo>
                  <a:lnTo>
                    <a:pt x="1181548" y="596848"/>
                  </a:lnTo>
                  <a:lnTo>
                    <a:pt x="1190244" y="553719"/>
                  </a:lnTo>
                  <a:lnTo>
                    <a:pt x="1190244" y="110743"/>
                  </a:lnTo>
                  <a:lnTo>
                    <a:pt x="1181548" y="67615"/>
                  </a:lnTo>
                  <a:lnTo>
                    <a:pt x="1157827" y="32416"/>
                  </a:lnTo>
                  <a:lnTo>
                    <a:pt x="1122628" y="8695"/>
                  </a:lnTo>
                  <a:lnTo>
                    <a:pt x="1079500" y="0"/>
                  </a:lnTo>
                  <a:close/>
                </a:path>
              </a:pathLst>
            </a:custGeom>
            <a:solidFill>
              <a:srgbClr val="EC8585"/>
            </a:solidFill>
          </p:spPr>
          <p:txBody>
            <a:bodyPr wrap="square" lIns="0" tIns="0" rIns="0" bIns="0" rtlCol="0"/>
            <a:lstStyle/>
            <a:p>
              <a:endParaRPr sz="788"/>
            </a:p>
          </p:txBody>
        </p:sp>
        <p:sp>
          <p:nvSpPr>
            <p:cNvPr id="13" name="object 11">
              <a:extLst>
                <a:ext uri="{FF2B5EF4-FFF2-40B4-BE49-F238E27FC236}">
                  <a16:creationId xmlns:a16="http://schemas.microsoft.com/office/drawing/2014/main" id="{0A1637A0-DD7A-6FB7-787E-EF4BE537E52A}"/>
                </a:ext>
              </a:extLst>
            </p:cNvPr>
            <p:cNvSpPr/>
            <p:nvPr/>
          </p:nvSpPr>
          <p:spPr>
            <a:xfrm>
              <a:off x="7335011" y="4696967"/>
              <a:ext cx="1190625" cy="664845"/>
            </a:xfrm>
            <a:custGeom>
              <a:avLst/>
              <a:gdLst/>
              <a:ahLst/>
              <a:cxnLst/>
              <a:rect l="l" t="t" r="r" b="b"/>
              <a:pathLst>
                <a:path w="1190625" h="664845">
                  <a:moveTo>
                    <a:pt x="0" y="110743"/>
                  </a:moveTo>
                  <a:lnTo>
                    <a:pt x="8695" y="67615"/>
                  </a:lnTo>
                  <a:lnTo>
                    <a:pt x="32416" y="32416"/>
                  </a:lnTo>
                  <a:lnTo>
                    <a:pt x="67615" y="8695"/>
                  </a:lnTo>
                  <a:lnTo>
                    <a:pt x="110744" y="0"/>
                  </a:lnTo>
                  <a:lnTo>
                    <a:pt x="1079500" y="0"/>
                  </a:lnTo>
                  <a:lnTo>
                    <a:pt x="1122628" y="8695"/>
                  </a:lnTo>
                  <a:lnTo>
                    <a:pt x="1157827" y="32416"/>
                  </a:lnTo>
                  <a:lnTo>
                    <a:pt x="1181548" y="67615"/>
                  </a:lnTo>
                  <a:lnTo>
                    <a:pt x="1190244" y="110743"/>
                  </a:lnTo>
                  <a:lnTo>
                    <a:pt x="1190244" y="553719"/>
                  </a:lnTo>
                  <a:lnTo>
                    <a:pt x="1181548" y="596848"/>
                  </a:lnTo>
                  <a:lnTo>
                    <a:pt x="1157827" y="632047"/>
                  </a:lnTo>
                  <a:lnTo>
                    <a:pt x="1122628" y="655768"/>
                  </a:lnTo>
                  <a:lnTo>
                    <a:pt x="1079500" y="664463"/>
                  </a:lnTo>
                  <a:lnTo>
                    <a:pt x="110744" y="664463"/>
                  </a:lnTo>
                  <a:lnTo>
                    <a:pt x="67615" y="655768"/>
                  </a:lnTo>
                  <a:lnTo>
                    <a:pt x="32416" y="632047"/>
                  </a:lnTo>
                  <a:lnTo>
                    <a:pt x="8695" y="596848"/>
                  </a:lnTo>
                  <a:lnTo>
                    <a:pt x="0" y="553719"/>
                  </a:lnTo>
                  <a:lnTo>
                    <a:pt x="0" y="110743"/>
                  </a:lnTo>
                  <a:close/>
                </a:path>
              </a:pathLst>
            </a:custGeom>
            <a:ln w="9524">
              <a:solidFill>
                <a:srgbClr val="EC8585"/>
              </a:solidFill>
            </a:ln>
          </p:spPr>
          <p:txBody>
            <a:bodyPr wrap="square" lIns="0" tIns="0" rIns="0" bIns="0" rtlCol="0"/>
            <a:lstStyle/>
            <a:p>
              <a:endParaRPr sz="788"/>
            </a:p>
          </p:txBody>
        </p:sp>
      </p:grpSp>
      <p:sp>
        <p:nvSpPr>
          <p:cNvPr id="14" name="object 12">
            <a:extLst>
              <a:ext uri="{FF2B5EF4-FFF2-40B4-BE49-F238E27FC236}">
                <a16:creationId xmlns:a16="http://schemas.microsoft.com/office/drawing/2014/main" id="{04170602-9C28-EDF7-97A7-63051B08B11A}"/>
              </a:ext>
            </a:extLst>
          </p:cNvPr>
          <p:cNvSpPr txBox="1"/>
          <p:nvPr/>
        </p:nvSpPr>
        <p:spPr>
          <a:xfrm>
            <a:off x="993297" y="3698256"/>
            <a:ext cx="344750" cy="214963"/>
          </a:xfrm>
          <a:prstGeom prst="rect">
            <a:avLst/>
          </a:prstGeom>
        </p:spPr>
        <p:txBody>
          <a:bodyPr vert="horz" wrap="square" lIns="0" tIns="7144" rIns="0" bIns="0" rtlCol="0">
            <a:spAutoFit/>
          </a:bodyPr>
          <a:lstStyle/>
          <a:p>
            <a:pPr marL="7144" algn="ctr">
              <a:spcBef>
                <a:spcPts val="56"/>
              </a:spcBef>
            </a:pPr>
            <a:r>
              <a:rPr sz="1350" spc="-40" dirty="0">
                <a:latin typeface="Corbel" panose="020B0503020204020204" pitchFamily="34" charset="0"/>
                <a:cs typeface="Tahoma"/>
              </a:rPr>
              <a:t>LM</a:t>
            </a:r>
            <a:endParaRPr sz="1350" dirty="0">
              <a:latin typeface="Corbel" panose="020B0503020204020204" pitchFamily="34" charset="0"/>
              <a:cs typeface="Tahoma"/>
            </a:endParaRPr>
          </a:p>
        </p:txBody>
      </p:sp>
      <p:sp>
        <p:nvSpPr>
          <p:cNvPr id="15" name="object 13">
            <a:extLst>
              <a:ext uri="{FF2B5EF4-FFF2-40B4-BE49-F238E27FC236}">
                <a16:creationId xmlns:a16="http://schemas.microsoft.com/office/drawing/2014/main" id="{EF5F530A-D7FD-AE5F-5B29-4D68FF6216FF}"/>
              </a:ext>
            </a:extLst>
          </p:cNvPr>
          <p:cNvSpPr/>
          <p:nvPr/>
        </p:nvSpPr>
        <p:spPr>
          <a:xfrm>
            <a:off x="1606789" y="3769863"/>
            <a:ext cx="300038" cy="64294"/>
          </a:xfrm>
          <a:custGeom>
            <a:avLst/>
            <a:gdLst/>
            <a:ahLst/>
            <a:cxnLst/>
            <a:rect l="l" t="t" r="r" b="b"/>
            <a:pathLst>
              <a:path w="533400" h="114300">
                <a:moveTo>
                  <a:pt x="419100" y="0"/>
                </a:moveTo>
                <a:lnTo>
                  <a:pt x="419100" y="114300"/>
                </a:lnTo>
                <a:lnTo>
                  <a:pt x="495300" y="76200"/>
                </a:lnTo>
                <a:lnTo>
                  <a:pt x="438150" y="76200"/>
                </a:lnTo>
                <a:lnTo>
                  <a:pt x="438150" y="38100"/>
                </a:lnTo>
                <a:lnTo>
                  <a:pt x="495300" y="38100"/>
                </a:lnTo>
                <a:lnTo>
                  <a:pt x="419100" y="0"/>
                </a:lnTo>
                <a:close/>
              </a:path>
              <a:path w="533400" h="114300">
                <a:moveTo>
                  <a:pt x="419100" y="38100"/>
                </a:moveTo>
                <a:lnTo>
                  <a:pt x="0" y="38100"/>
                </a:lnTo>
                <a:lnTo>
                  <a:pt x="0" y="76200"/>
                </a:lnTo>
                <a:lnTo>
                  <a:pt x="419100" y="76200"/>
                </a:lnTo>
                <a:lnTo>
                  <a:pt x="419100" y="38100"/>
                </a:lnTo>
                <a:close/>
              </a:path>
              <a:path w="533400" h="114300">
                <a:moveTo>
                  <a:pt x="495300" y="38100"/>
                </a:moveTo>
                <a:lnTo>
                  <a:pt x="438150" y="38100"/>
                </a:lnTo>
                <a:lnTo>
                  <a:pt x="438150" y="76200"/>
                </a:lnTo>
                <a:lnTo>
                  <a:pt x="495300" y="76200"/>
                </a:lnTo>
                <a:lnTo>
                  <a:pt x="533400" y="57150"/>
                </a:lnTo>
                <a:lnTo>
                  <a:pt x="495300" y="38100"/>
                </a:lnTo>
                <a:close/>
              </a:path>
            </a:pathLst>
          </a:custGeom>
          <a:solidFill>
            <a:srgbClr val="C00000"/>
          </a:solidFill>
        </p:spPr>
        <p:txBody>
          <a:bodyPr wrap="square" lIns="0" tIns="0" rIns="0" bIns="0" rtlCol="0"/>
          <a:lstStyle/>
          <a:p>
            <a:endParaRPr sz="788"/>
          </a:p>
        </p:txBody>
      </p:sp>
      <p:sp>
        <p:nvSpPr>
          <p:cNvPr id="16" name="object 14">
            <a:extLst>
              <a:ext uri="{FF2B5EF4-FFF2-40B4-BE49-F238E27FC236}">
                <a16:creationId xmlns:a16="http://schemas.microsoft.com/office/drawing/2014/main" id="{E5832151-DD61-5CA4-FB76-21356D45887B}"/>
              </a:ext>
            </a:extLst>
          </p:cNvPr>
          <p:cNvSpPr txBox="1"/>
          <p:nvPr/>
        </p:nvSpPr>
        <p:spPr>
          <a:xfrm>
            <a:off x="1922383" y="3700042"/>
            <a:ext cx="877967" cy="163090"/>
          </a:xfrm>
          <a:prstGeom prst="rect">
            <a:avLst/>
          </a:prstGeom>
        </p:spPr>
        <p:txBody>
          <a:bodyPr vert="horz" wrap="square" lIns="0" tIns="7144" rIns="0" bIns="0" rtlCol="0">
            <a:spAutoFit/>
          </a:bodyPr>
          <a:lstStyle/>
          <a:p>
            <a:pPr marL="7144" algn="ctr">
              <a:spcBef>
                <a:spcPts val="56"/>
              </a:spcBef>
            </a:pPr>
            <a:r>
              <a:rPr lang="en-US" sz="1013" spc="-3" dirty="0">
                <a:latin typeface="Corbel" panose="020B0503020204020204" pitchFamily="34" charset="0"/>
                <a:cs typeface="Calibri"/>
              </a:rPr>
              <a:t>Model output</a:t>
            </a:r>
            <a:endParaRPr sz="1013" dirty="0">
              <a:latin typeface="Corbel" panose="020B0503020204020204" pitchFamily="34" charset="0"/>
              <a:cs typeface="Calibri"/>
            </a:endParaRPr>
          </a:p>
        </p:txBody>
      </p:sp>
      <p:grpSp>
        <p:nvGrpSpPr>
          <p:cNvPr id="17" name="object 15">
            <a:extLst>
              <a:ext uri="{FF2B5EF4-FFF2-40B4-BE49-F238E27FC236}">
                <a16:creationId xmlns:a16="http://schemas.microsoft.com/office/drawing/2014/main" id="{BE7E2B69-1F2E-9593-9CFA-121C4C00B057}"/>
              </a:ext>
            </a:extLst>
          </p:cNvPr>
          <p:cNvGrpSpPr/>
          <p:nvPr/>
        </p:nvGrpSpPr>
        <p:grpSpPr>
          <a:xfrm>
            <a:off x="1053326" y="3328273"/>
            <a:ext cx="1363385" cy="305396"/>
            <a:chOff x="7694485" y="4158805"/>
            <a:chExt cx="2423795" cy="542925"/>
          </a:xfrm>
        </p:grpSpPr>
        <p:sp>
          <p:nvSpPr>
            <p:cNvPr id="18" name="object 16">
              <a:extLst>
                <a:ext uri="{FF2B5EF4-FFF2-40B4-BE49-F238E27FC236}">
                  <a16:creationId xmlns:a16="http://schemas.microsoft.com/office/drawing/2014/main" id="{7DA7B29D-BAAB-D1BC-B153-1EFE5F5C130D}"/>
                </a:ext>
              </a:extLst>
            </p:cNvPr>
            <p:cNvSpPr/>
            <p:nvPr/>
          </p:nvSpPr>
          <p:spPr>
            <a:xfrm>
              <a:off x="7699247" y="4163567"/>
              <a:ext cx="2414270" cy="533400"/>
            </a:xfrm>
            <a:custGeom>
              <a:avLst/>
              <a:gdLst/>
              <a:ahLst/>
              <a:cxnLst/>
              <a:rect l="l" t="t" r="r" b="b"/>
              <a:pathLst>
                <a:path w="2414270" h="533400">
                  <a:moveTo>
                    <a:pt x="2180590" y="0"/>
                  </a:moveTo>
                  <a:lnTo>
                    <a:pt x="299974" y="0"/>
                  </a:lnTo>
                  <a:lnTo>
                    <a:pt x="252976" y="4742"/>
                  </a:lnTo>
                  <a:lnTo>
                    <a:pt x="209192" y="18345"/>
                  </a:lnTo>
                  <a:lnTo>
                    <a:pt x="169564" y="39868"/>
                  </a:lnTo>
                  <a:lnTo>
                    <a:pt x="135032" y="68373"/>
                  </a:lnTo>
                  <a:lnTo>
                    <a:pt x="106537" y="102920"/>
                  </a:lnTo>
                  <a:lnTo>
                    <a:pt x="85018" y="142571"/>
                  </a:lnTo>
                  <a:lnTo>
                    <a:pt x="71417" y="186386"/>
                  </a:lnTo>
                  <a:lnTo>
                    <a:pt x="66675" y="233425"/>
                  </a:lnTo>
                  <a:lnTo>
                    <a:pt x="66675" y="266699"/>
                  </a:lnTo>
                  <a:lnTo>
                    <a:pt x="0" y="266699"/>
                  </a:lnTo>
                  <a:lnTo>
                    <a:pt x="133350" y="400049"/>
                  </a:lnTo>
                  <a:lnTo>
                    <a:pt x="266700" y="266699"/>
                  </a:lnTo>
                  <a:lnTo>
                    <a:pt x="200025" y="266699"/>
                  </a:lnTo>
                  <a:lnTo>
                    <a:pt x="200025" y="233425"/>
                  </a:lnTo>
                  <a:lnTo>
                    <a:pt x="207891" y="194482"/>
                  </a:lnTo>
                  <a:lnTo>
                    <a:pt x="229330" y="162671"/>
                  </a:lnTo>
                  <a:lnTo>
                    <a:pt x="261104" y="141218"/>
                  </a:lnTo>
                  <a:lnTo>
                    <a:pt x="299974" y="133349"/>
                  </a:lnTo>
                  <a:lnTo>
                    <a:pt x="2180590" y="133349"/>
                  </a:lnTo>
                  <a:lnTo>
                    <a:pt x="2219533" y="141216"/>
                  </a:lnTo>
                  <a:lnTo>
                    <a:pt x="2251344" y="162655"/>
                  </a:lnTo>
                  <a:lnTo>
                    <a:pt x="2272797" y="194429"/>
                  </a:lnTo>
                  <a:lnTo>
                    <a:pt x="2280666" y="233298"/>
                  </a:lnTo>
                  <a:lnTo>
                    <a:pt x="2280666" y="533399"/>
                  </a:lnTo>
                  <a:lnTo>
                    <a:pt x="2414016" y="533399"/>
                  </a:lnTo>
                  <a:lnTo>
                    <a:pt x="2414016" y="233425"/>
                  </a:lnTo>
                  <a:lnTo>
                    <a:pt x="2409273" y="186386"/>
                  </a:lnTo>
                  <a:lnTo>
                    <a:pt x="2395670" y="142571"/>
                  </a:lnTo>
                  <a:lnTo>
                    <a:pt x="2374147" y="102920"/>
                  </a:lnTo>
                  <a:lnTo>
                    <a:pt x="2345642" y="68373"/>
                  </a:lnTo>
                  <a:lnTo>
                    <a:pt x="2311095" y="39868"/>
                  </a:lnTo>
                  <a:lnTo>
                    <a:pt x="2271444" y="18345"/>
                  </a:lnTo>
                  <a:lnTo>
                    <a:pt x="2227629" y="4742"/>
                  </a:lnTo>
                  <a:lnTo>
                    <a:pt x="2180590" y="0"/>
                  </a:lnTo>
                  <a:close/>
                </a:path>
              </a:pathLst>
            </a:custGeom>
            <a:solidFill>
              <a:srgbClr val="C00000"/>
            </a:solidFill>
          </p:spPr>
          <p:txBody>
            <a:bodyPr wrap="square" lIns="0" tIns="0" rIns="0" bIns="0" rtlCol="0"/>
            <a:lstStyle/>
            <a:p>
              <a:endParaRPr sz="788"/>
            </a:p>
          </p:txBody>
        </p:sp>
        <p:sp>
          <p:nvSpPr>
            <p:cNvPr id="19" name="object 17">
              <a:extLst>
                <a:ext uri="{FF2B5EF4-FFF2-40B4-BE49-F238E27FC236}">
                  <a16:creationId xmlns:a16="http://schemas.microsoft.com/office/drawing/2014/main" id="{9E4B092A-5820-A2A2-CB10-14660DD7168A}"/>
                </a:ext>
              </a:extLst>
            </p:cNvPr>
            <p:cNvSpPr/>
            <p:nvPr/>
          </p:nvSpPr>
          <p:spPr>
            <a:xfrm>
              <a:off x="7699247" y="4163567"/>
              <a:ext cx="2414270" cy="533400"/>
            </a:xfrm>
            <a:custGeom>
              <a:avLst/>
              <a:gdLst/>
              <a:ahLst/>
              <a:cxnLst/>
              <a:rect l="l" t="t" r="r" b="b"/>
              <a:pathLst>
                <a:path w="2414270" h="533400">
                  <a:moveTo>
                    <a:pt x="2414016" y="533399"/>
                  </a:moveTo>
                  <a:lnTo>
                    <a:pt x="2414016" y="233425"/>
                  </a:lnTo>
                  <a:lnTo>
                    <a:pt x="2409273" y="186386"/>
                  </a:lnTo>
                  <a:lnTo>
                    <a:pt x="2395670" y="142571"/>
                  </a:lnTo>
                  <a:lnTo>
                    <a:pt x="2374147" y="102920"/>
                  </a:lnTo>
                  <a:lnTo>
                    <a:pt x="2345642" y="68373"/>
                  </a:lnTo>
                  <a:lnTo>
                    <a:pt x="2311095" y="39868"/>
                  </a:lnTo>
                  <a:lnTo>
                    <a:pt x="2271444" y="18345"/>
                  </a:lnTo>
                  <a:lnTo>
                    <a:pt x="2227629" y="4742"/>
                  </a:lnTo>
                  <a:lnTo>
                    <a:pt x="2180590" y="0"/>
                  </a:lnTo>
                  <a:lnTo>
                    <a:pt x="299974" y="0"/>
                  </a:lnTo>
                  <a:lnTo>
                    <a:pt x="252976" y="4742"/>
                  </a:lnTo>
                  <a:lnTo>
                    <a:pt x="209192" y="18345"/>
                  </a:lnTo>
                  <a:lnTo>
                    <a:pt x="169564" y="39868"/>
                  </a:lnTo>
                  <a:lnTo>
                    <a:pt x="135032" y="68373"/>
                  </a:lnTo>
                  <a:lnTo>
                    <a:pt x="106537" y="102920"/>
                  </a:lnTo>
                  <a:lnTo>
                    <a:pt x="85018" y="142571"/>
                  </a:lnTo>
                  <a:lnTo>
                    <a:pt x="71417" y="186386"/>
                  </a:lnTo>
                  <a:lnTo>
                    <a:pt x="66675" y="233425"/>
                  </a:lnTo>
                  <a:lnTo>
                    <a:pt x="66675" y="266699"/>
                  </a:lnTo>
                  <a:lnTo>
                    <a:pt x="0" y="266699"/>
                  </a:lnTo>
                  <a:lnTo>
                    <a:pt x="133350" y="400049"/>
                  </a:lnTo>
                  <a:lnTo>
                    <a:pt x="266700" y="266699"/>
                  </a:lnTo>
                  <a:lnTo>
                    <a:pt x="200025" y="266699"/>
                  </a:lnTo>
                  <a:lnTo>
                    <a:pt x="200025" y="233425"/>
                  </a:lnTo>
                  <a:lnTo>
                    <a:pt x="207891" y="194482"/>
                  </a:lnTo>
                  <a:lnTo>
                    <a:pt x="229330" y="162671"/>
                  </a:lnTo>
                  <a:lnTo>
                    <a:pt x="261104" y="141218"/>
                  </a:lnTo>
                  <a:lnTo>
                    <a:pt x="299974" y="133349"/>
                  </a:lnTo>
                  <a:lnTo>
                    <a:pt x="2180590" y="133349"/>
                  </a:lnTo>
                  <a:lnTo>
                    <a:pt x="2219533" y="141216"/>
                  </a:lnTo>
                  <a:lnTo>
                    <a:pt x="2251344" y="162655"/>
                  </a:lnTo>
                  <a:lnTo>
                    <a:pt x="2272797" y="194429"/>
                  </a:lnTo>
                  <a:lnTo>
                    <a:pt x="2280666" y="233298"/>
                  </a:lnTo>
                  <a:lnTo>
                    <a:pt x="2280666" y="533399"/>
                  </a:lnTo>
                  <a:lnTo>
                    <a:pt x="2414016" y="533399"/>
                  </a:lnTo>
                  <a:close/>
                </a:path>
              </a:pathLst>
            </a:custGeom>
            <a:ln w="9525">
              <a:solidFill>
                <a:srgbClr val="C00000"/>
              </a:solidFill>
            </a:ln>
          </p:spPr>
          <p:txBody>
            <a:bodyPr wrap="square" lIns="0" tIns="0" rIns="0" bIns="0" rtlCol="0"/>
            <a:lstStyle/>
            <a:p>
              <a:endParaRPr sz="788"/>
            </a:p>
          </p:txBody>
        </p:sp>
      </p:grpSp>
    </p:spTree>
    <p:extLst>
      <p:ext uri="{BB962C8B-B14F-4D97-AF65-F5344CB8AC3E}">
        <p14:creationId xmlns:p14="http://schemas.microsoft.com/office/powerpoint/2010/main" val="261411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BB26-AB3F-8012-B038-525EE67B69CB}"/>
              </a:ext>
            </a:extLst>
          </p:cNvPr>
          <p:cNvSpPr>
            <a:spLocks noGrp="1"/>
          </p:cNvSpPr>
          <p:nvPr>
            <p:ph type="title"/>
          </p:nvPr>
        </p:nvSpPr>
        <p:spPr/>
        <p:txBody>
          <a:bodyPr/>
          <a:lstStyle/>
          <a:p>
            <a:r>
              <a:rPr lang="en-US" dirty="0"/>
              <a:t>Alignment Problem is Everywhere! </a:t>
            </a:r>
          </a:p>
        </p:txBody>
      </p:sp>
      <p:sp>
        <p:nvSpPr>
          <p:cNvPr id="3" name="Text Placeholder 2">
            <a:extLst>
              <a:ext uri="{FF2B5EF4-FFF2-40B4-BE49-F238E27FC236}">
                <a16:creationId xmlns:a16="http://schemas.microsoft.com/office/drawing/2014/main" id="{FA387B84-18C5-C06A-D0DA-96B72C7823DA}"/>
              </a:ext>
            </a:extLst>
          </p:cNvPr>
          <p:cNvSpPr>
            <a:spLocks noGrp="1"/>
          </p:cNvSpPr>
          <p:nvPr>
            <p:ph type="body" sz="quarter" idx="16"/>
          </p:nvPr>
        </p:nvSpPr>
        <p:spPr>
          <a:xfrm>
            <a:off x="533918" y="1390650"/>
            <a:ext cx="8085415" cy="3077573"/>
          </a:xfrm>
        </p:spPr>
        <p:txBody>
          <a:bodyPr/>
          <a:lstStyle/>
          <a:p>
            <a:r>
              <a:rPr lang="en-US" dirty="0"/>
              <a:t>This is a fundamental problem of human society. </a:t>
            </a:r>
          </a:p>
          <a:p>
            <a:r>
              <a:rPr lang="en-US" dirty="0"/>
              <a:t>Most things we do in our day-to-day life is an alignment problem. </a:t>
            </a:r>
          </a:p>
          <a:p>
            <a:endParaRPr lang="en-US" dirty="0"/>
          </a:p>
        </p:txBody>
      </p:sp>
      <p:sp>
        <p:nvSpPr>
          <p:cNvPr id="4" name="TextBox 3">
            <a:extLst>
              <a:ext uri="{FF2B5EF4-FFF2-40B4-BE49-F238E27FC236}">
                <a16:creationId xmlns:a16="http://schemas.microsoft.com/office/drawing/2014/main" id="{6222E41F-856F-AD56-014E-86E8461916BC}"/>
              </a:ext>
            </a:extLst>
          </p:cNvPr>
          <p:cNvSpPr txBox="1"/>
          <p:nvPr/>
        </p:nvSpPr>
        <p:spPr>
          <a:xfrm>
            <a:off x="3012473" y="4904746"/>
            <a:ext cx="3119053"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[Slide Credit: Gillian Hadfield]</a:t>
            </a:r>
            <a:endParaRPr lang="en-US" sz="1050" dirty="0"/>
          </a:p>
        </p:txBody>
      </p:sp>
    </p:spTree>
    <p:extLst>
      <p:ext uri="{BB962C8B-B14F-4D97-AF65-F5344CB8AC3E}">
        <p14:creationId xmlns:p14="http://schemas.microsoft.com/office/powerpoint/2010/main" val="18124936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14CF-6D8A-B6D9-02AF-8A5F094CDF53}"/>
              </a:ext>
            </a:extLst>
          </p:cNvPr>
          <p:cNvSpPr>
            <a:spLocks noGrp="1"/>
          </p:cNvSpPr>
          <p:nvPr>
            <p:ph type="title"/>
          </p:nvPr>
        </p:nvSpPr>
        <p:spPr/>
        <p:txBody>
          <a:bodyPr/>
          <a:lstStyle/>
          <a:p>
            <a:r>
              <a:rPr lang="en-US" sz="3000" dirty="0"/>
              <a:t>Training LLMs with LLM Feedback: </a:t>
            </a:r>
            <a:br>
              <a:rPr lang="en-US" sz="3000" dirty="0"/>
            </a:br>
            <a:r>
              <a:rPr lang="en-US" sz="3000" dirty="0"/>
              <a:t>The Bottleneck</a:t>
            </a:r>
          </a:p>
        </p:txBody>
      </p:sp>
      <p:sp>
        <p:nvSpPr>
          <p:cNvPr id="3" name="Content Placeholder 2">
            <a:extLst>
              <a:ext uri="{FF2B5EF4-FFF2-40B4-BE49-F238E27FC236}">
                <a16:creationId xmlns:a16="http://schemas.microsoft.com/office/drawing/2014/main" id="{14426F83-171B-11FF-4A0B-DA13AB0C0EF4}"/>
              </a:ext>
            </a:extLst>
          </p:cNvPr>
          <p:cNvSpPr>
            <a:spLocks noGrp="1"/>
          </p:cNvSpPr>
          <p:nvPr>
            <p:ph type="body" sz="quarter" idx="16"/>
          </p:nvPr>
        </p:nvSpPr>
        <p:spPr/>
        <p:txBody>
          <a:bodyPr/>
          <a:lstStyle/>
          <a:p>
            <a:r>
              <a:rPr lang="en-US" dirty="0"/>
              <a:t>Model feedback is a powerful idea, but … </a:t>
            </a:r>
          </a:p>
          <a:p>
            <a:r>
              <a:rPr lang="en-US" dirty="0"/>
              <a:t>It has many limitations …  </a:t>
            </a:r>
          </a:p>
          <a:p>
            <a:pPr lvl="1"/>
            <a:r>
              <a:rPr lang="en-US" dirty="0"/>
              <a:t>It amplifies existing biases.</a:t>
            </a:r>
          </a:p>
          <a:p>
            <a:pPr lvl="1"/>
            <a:r>
              <a:rPr lang="en-US" dirty="0"/>
              <a:t>It is still confined to the [implicit] boundaries defined by the its prompts.</a:t>
            </a:r>
          </a:p>
          <a:p>
            <a:pPr lvl="1"/>
            <a:r>
              <a:rPr lang="en-US" dirty="0"/>
              <a:t>LLMs work best in high-data regime. They fail when data is thin. </a:t>
            </a:r>
          </a:p>
          <a:p>
            <a:pPr lvl="1"/>
            <a:endParaRPr lang="en-US" dirty="0"/>
          </a:p>
          <a:p>
            <a:pPr lvl="1"/>
            <a:endParaRPr lang="en-US" dirty="0"/>
          </a:p>
          <a:p>
            <a:pPr lvl="1"/>
            <a:endParaRPr lang="en-US" dirty="0"/>
          </a:p>
          <a:p>
            <a:r>
              <a:rPr lang="en-US" dirty="0"/>
              <a:t>Training with self-feedback is unlikely to be the way to </a:t>
            </a:r>
            <a:br>
              <a:rPr lang="en-US" dirty="0"/>
            </a:br>
            <a:r>
              <a:rPr lang="en-US" dirty="0"/>
              <a:t>the moon! </a:t>
            </a:r>
          </a:p>
          <a:p>
            <a:pPr lvl="1"/>
            <a:endParaRPr lang="en-US" dirty="0"/>
          </a:p>
          <a:p>
            <a:endParaRPr lang="en-US" dirty="0"/>
          </a:p>
        </p:txBody>
      </p:sp>
      <p:sp>
        <p:nvSpPr>
          <p:cNvPr id="4" name="Slide Number Placeholder 3">
            <a:extLst>
              <a:ext uri="{FF2B5EF4-FFF2-40B4-BE49-F238E27FC236}">
                <a16:creationId xmlns:a16="http://schemas.microsoft.com/office/drawing/2014/main" id="{4F71A876-00E8-E740-9EEC-B8A2F12E90BE}"/>
              </a:ext>
            </a:extLst>
          </p:cNvPr>
          <p:cNvSpPr>
            <a:spLocks noGrp="1"/>
          </p:cNvSpPr>
          <p:nvPr>
            <p:ph type="sldNum" sz="quarter" idx="4294967295"/>
          </p:nvPr>
        </p:nvSpPr>
        <p:spPr>
          <a:xfrm>
            <a:off x="0" y="0"/>
            <a:ext cx="0" cy="0"/>
          </a:xfrm>
        </p:spPr>
        <p:txBody>
          <a:bodyPr/>
          <a:lstStyle/>
          <a:p>
            <a:pPr>
              <a:defRPr/>
            </a:pPr>
            <a:endParaRPr lang="en-US" dirty="0"/>
          </a:p>
        </p:txBody>
      </p:sp>
      <p:grpSp>
        <p:nvGrpSpPr>
          <p:cNvPr id="5" name="object 9">
            <a:extLst>
              <a:ext uri="{FF2B5EF4-FFF2-40B4-BE49-F238E27FC236}">
                <a16:creationId xmlns:a16="http://schemas.microsoft.com/office/drawing/2014/main" id="{2FA3EC9E-CFD9-B4A9-41BB-607B2C13F4B3}"/>
              </a:ext>
            </a:extLst>
          </p:cNvPr>
          <p:cNvGrpSpPr/>
          <p:nvPr/>
        </p:nvGrpSpPr>
        <p:grpSpPr>
          <a:xfrm>
            <a:off x="6584875" y="1495008"/>
            <a:ext cx="675085" cy="379334"/>
            <a:chOff x="7330249" y="4692205"/>
            <a:chExt cx="1200150" cy="674370"/>
          </a:xfrm>
        </p:grpSpPr>
        <p:sp>
          <p:nvSpPr>
            <p:cNvPr id="6" name="object 10">
              <a:extLst>
                <a:ext uri="{FF2B5EF4-FFF2-40B4-BE49-F238E27FC236}">
                  <a16:creationId xmlns:a16="http://schemas.microsoft.com/office/drawing/2014/main" id="{C4D04A5B-7394-C957-536E-2F18FA07871B}"/>
                </a:ext>
              </a:extLst>
            </p:cNvPr>
            <p:cNvSpPr/>
            <p:nvPr/>
          </p:nvSpPr>
          <p:spPr>
            <a:xfrm>
              <a:off x="7335011" y="4696967"/>
              <a:ext cx="1190625" cy="664845"/>
            </a:xfrm>
            <a:custGeom>
              <a:avLst/>
              <a:gdLst/>
              <a:ahLst/>
              <a:cxnLst/>
              <a:rect l="l" t="t" r="r" b="b"/>
              <a:pathLst>
                <a:path w="1190625" h="664845">
                  <a:moveTo>
                    <a:pt x="1079500" y="0"/>
                  </a:moveTo>
                  <a:lnTo>
                    <a:pt x="110744" y="0"/>
                  </a:lnTo>
                  <a:lnTo>
                    <a:pt x="67615" y="8695"/>
                  </a:lnTo>
                  <a:lnTo>
                    <a:pt x="32416" y="32416"/>
                  </a:lnTo>
                  <a:lnTo>
                    <a:pt x="8695" y="67615"/>
                  </a:lnTo>
                  <a:lnTo>
                    <a:pt x="0" y="110743"/>
                  </a:lnTo>
                  <a:lnTo>
                    <a:pt x="0" y="553719"/>
                  </a:lnTo>
                  <a:lnTo>
                    <a:pt x="8695" y="596848"/>
                  </a:lnTo>
                  <a:lnTo>
                    <a:pt x="32416" y="632047"/>
                  </a:lnTo>
                  <a:lnTo>
                    <a:pt x="67615" y="655768"/>
                  </a:lnTo>
                  <a:lnTo>
                    <a:pt x="110744" y="664463"/>
                  </a:lnTo>
                  <a:lnTo>
                    <a:pt x="1079500" y="664463"/>
                  </a:lnTo>
                  <a:lnTo>
                    <a:pt x="1122628" y="655768"/>
                  </a:lnTo>
                  <a:lnTo>
                    <a:pt x="1157827" y="632047"/>
                  </a:lnTo>
                  <a:lnTo>
                    <a:pt x="1181548" y="596848"/>
                  </a:lnTo>
                  <a:lnTo>
                    <a:pt x="1190244" y="553719"/>
                  </a:lnTo>
                  <a:lnTo>
                    <a:pt x="1190244" y="110743"/>
                  </a:lnTo>
                  <a:lnTo>
                    <a:pt x="1181548" y="67615"/>
                  </a:lnTo>
                  <a:lnTo>
                    <a:pt x="1157827" y="32416"/>
                  </a:lnTo>
                  <a:lnTo>
                    <a:pt x="1122628" y="8695"/>
                  </a:lnTo>
                  <a:lnTo>
                    <a:pt x="1079500" y="0"/>
                  </a:lnTo>
                  <a:close/>
                </a:path>
              </a:pathLst>
            </a:custGeom>
            <a:solidFill>
              <a:srgbClr val="EC8585"/>
            </a:solidFill>
          </p:spPr>
          <p:txBody>
            <a:bodyPr wrap="square" lIns="0" tIns="0" rIns="0" bIns="0" rtlCol="0"/>
            <a:lstStyle/>
            <a:p>
              <a:endParaRPr sz="788"/>
            </a:p>
          </p:txBody>
        </p:sp>
        <p:sp>
          <p:nvSpPr>
            <p:cNvPr id="7" name="object 11">
              <a:extLst>
                <a:ext uri="{FF2B5EF4-FFF2-40B4-BE49-F238E27FC236}">
                  <a16:creationId xmlns:a16="http://schemas.microsoft.com/office/drawing/2014/main" id="{D5A60A18-754E-F343-C09D-42FAB4FEF41D}"/>
                </a:ext>
              </a:extLst>
            </p:cNvPr>
            <p:cNvSpPr/>
            <p:nvPr/>
          </p:nvSpPr>
          <p:spPr>
            <a:xfrm>
              <a:off x="7335011" y="4696967"/>
              <a:ext cx="1190625" cy="664845"/>
            </a:xfrm>
            <a:custGeom>
              <a:avLst/>
              <a:gdLst/>
              <a:ahLst/>
              <a:cxnLst/>
              <a:rect l="l" t="t" r="r" b="b"/>
              <a:pathLst>
                <a:path w="1190625" h="664845">
                  <a:moveTo>
                    <a:pt x="0" y="110743"/>
                  </a:moveTo>
                  <a:lnTo>
                    <a:pt x="8695" y="67615"/>
                  </a:lnTo>
                  <a:lnTo>
                    <a:pt x="32416" y="32416"/>
                  </a:lnTo>
                  <a:lnTo>
                    <a:pt x="67615" y="8695"/>
                  </a:lnTo>
                  <a:lnTo>
                    <a:pt x="110744" y="0"/>
                  </a:lnTo>
                  <a:lnTo>
                    <a:pt x="1079500" y="0"/>
                  </a:lnTo>
                  <a:lnTo>
                    <a:pt x="1122628" y="8695"/>
                  </a:lnTo>
                  <a:lnTo>
                    <a:pt x="1157827" y="32416"/>
                  </a:lnTo>
                  <a:lnTo>
                    <a:pt x="1181548" y="67615"/>
                  </a:lnTo>
                  <a:lnTo>
                    <a:pt x="1190244" y="110743"/>
                  </a:lnTo>
                  <a:lnTo>
                    <a:pt x="1190244" y="553719"/>
                  </a:lnTo>
                  <a:lnTo>
                    <a:pt x="1181548" y="596848"/>
                  </a:lnTo>
                  <a:lnTo>
                    <a:pt x="1157827" y="632047"/>
                  </a:lnTo>
                  <a:lnTo>
                    <a:pt x="1122628" y="655768"/>
                  </a:lnTo>
                  <a:lnTo>
                    <a:pt x="1079500" y="664463"/>
                  </a:lnTo>
                  <a:lnTo>
                    <a:pt x="110744" y="664463"/>
                  </a:lnTo>
                  <a:lnTo>
                    <a:pt x="67615" y="655768"/>
                  </a:lnTo>
                  <a:lnTo>
                    <a:pt x="32416" y="632047"/>
                  </a:lnTo>
                  <a:lnTo>
                    <a:pt x="8695" y="596848"/>
                  </a:lnTo>
                  <a:lnTo>
                    <a:pt x="0" y="553719"/>
                  </a:lnTo>
                  <a:lnTo>
                    <a:pt x="0" y="110743"/>
                  </a:lnTo>
                  <a:close/>
                </a:path>
              </a:pathLst>
            </a:custGeom>
            <a:ln w="9524">
              <a:solidFill>
                <a:srgbClr val="EC8585"/>
              </a:solidFill>
            </a:ln>
          </p:spPr>
          <p:txBody>
            <a:bodyPr wrap="square" lIns="0" tIns="0" rIns="0" bIns="0" rtlCol="0"/>
            <a:lstStyle/>
            <a:p>
              <a:endParaRPr sz="788"/>
            </a:p>
          </p:txBody>
        </p:sp>
      </p:grpSp>
      <p:sp>
        <p:nvSpPr>
          <p:cNvPr id="8" name="object 12">
            <a:extLst>
              <a:ext uri="{FF2B5EF4-FFF2-40B4-BE49-F238E27FC236}">
                <a16:creationId xmlns:a16="http://schemas.microsoft.com/office/drawing/2014/main" id="{FBF9475A-64C7-5707-6DFE-5793F8E6EE21}"/>
              </a:ext>
            </a:extLst>
          </p:cNvPr>
          <p:cNvSpPr txBox="1"/>
          <p:nvPr/>
        </p:nvSpPr>
        <p:spPr>
          <a:xfrm>
            <a:off x="6729728" y="1564954"/>
            <a:ext cx="344750" cy="214963"/>
          </a:xfrm>
          <a:prstGeom prst="rect">
            <a:avLst/>
          </a:prstGeom>
        </p:spPr>
        <p:txBody>
          <a:bodyPr vert="horz" wrap="square" lIns="0" tIns="7144" rIns="0" bIns="0" rtlCol="0">
            <a:spAutoFit/>
          </a:bodyPr>
          <a:lstStyle/>
          <a:p>
            <a:pPr marL="7144" algn="ctr">
              <a:spcBef>
                <a:spcPts val="56"/>
              </a:spcBef>
            </a:pPr>
            <a:r>
              <a:rPr sz="1350" spc="-40">
                <a:latin typeface="Corbel" panose="020B0503020204020204" pitchFamily="34" charset="0"/>
                <a:cs typeface="Tahoma"/>
              </a:rPr>
              <a:t>LM</a:t>
            </a:r>
            <a:endParaRPr sz="1350">
              <a:latin typeface="Corbel" panose="020B0503020204020204" pitchFamily="34" charset="0"/>
              <a:cs typeface="Tahoma"/>
            </a:endParaRPr>
          </a:p>
        </p:txBody>
      </p:sp>
      <p:sp>
        <p:nvSpPr>
          <p:cNvPr id="9" name="object 13">
            <a:extLst>
              <a:ext uri="{FF2B5EF4-FFF2-40B4-BE49-F238E27FC236}">
                <a16:creationId xmlns:a16="http://schemas.microsoft.com/office/drawing/2014/main" id="{BE6C29D6-EFEB-5B82-728F-00727D876A4F}"/>
              </a:ext>
            </a:extLst>
          </p:cNvPr>
          <p:cNvSpPr/>
          <p:nvPr/>
        </p:nvSpPr>
        <p:spPr>
          <a:xfrm>
            <a:off x="7343220" y="1636561"/>
            <a:ext cx="300038" cy="64294"/>
          </a:xfrm>
          <a:custGeom>
            <a:avLst/>
            <a:gdLst/>
            <a:ahLst/>
            <a:cxnLst/>
            <a:rect l="l" t="t" r="r" b="b"/>
            <a:pathLst>
              <a:path w="533400" h="114300">
                <a:moveTo>
                  <a:pt x="419100" y="0"/>
                </a:moveTo>
                <a:lnTo>
                  <a:pt x="419100" y="114300"/>
                </a:lnTo>
                <a:lnTo>
                  <a:pt x="495300" y="76200"/>
                </a:lnTo>
                <a:lnTo>
                  <a:pt x="438150" y="76200"/>
                </a:lnTo>
                <a:lnTo>
                  <a:pt x="438150" y="38100"/>
                </a:lnTo>
                <a:lnTo>
                  <a:pt x="495300" y="38100"/>
                </a:lnTo>
                <a:lnTo>
                  <a:pt x="419100" y="0"/>
                </a:lnTo>
                <a:close/>
              </a:path>
              <a:path w="533400" h="114300">
                <a:moveTo>
                  <a:pt x="419100" y="38100"/>
                </a:moveTo>
                <a:lnTo>
                  <a:pt x="0" y="38100"/>
                </a:lnTo>
                <a:lnTo>
                  <a:pt x="0" y="76200"/>
                </a:lnTo>
                <a:lnTo>
                  <a:pt x="419100" y="76200"/>
                </a:lnTo>
                <a:lnTo>
                  <a:pt x="419100" y="38100"/>
                </a:lnTo>
                <a:close/>
              </a:path>
              <a:path w="533400" h="114300">
                <a:moveTo>
                  <a:pt x="495300" y="38100"/>
                </a:moveTo>
                <a:lnTo>
                  <a:pt x="438150" y="38100"/>
                </a:lnTo>
                <a:lnTo>
                  <a:pt x="438150" y="76200"/>
                </a:lnTo>
                <a:lnTo>
                  <a:pt x="495300" y="76200"/>
                </a:lnTo>
                <a:lnTo>
                  <a:pt x="533400" y="57150"/>
                </a:lnTo>
                <a:lnTo>
                  <a:pt x="495300" y="38100"/>
                </a:lnTo>
                <a:close/>
              </a:path>
            </a:pathLst>
          </a:custGeom>
          <a:solidFill>
            <a:srgbClr val="C00000"/>
          </a:solidFill>
        </p:spPr>
        <p:txBody>
          <a:bodyPr wrap="square" lIns="0" tIns="0" rIns="0" bIns="0" rtlCol="0"/>
          <a:lstStyle/>
          <a:p>
            <a:endParaRPr sz="788"/>
          </a:p>
        </p:txBody>
      </p:sp>
      <p:sp>
        <p:nvSpPr>
          <p:cNvPr id="10" name="object 14">
            <a:extLst>
              <a:ext uri="{FF2B5EF4-FFF2-40B4-BE49-F238E27FC236}">
                <a16:creationId xmlns:a16="http://schemas.microsoft.com/office/drawing/2014/main" id="{C9D4785F-838C-133F-186C-036D13EE7606}"/>
              </a:ext>
            </a:extLst>
          </p:cNvPr>
          <p:cNvSpPr txBox="1"/>
          <p:nvPr/>
        </p:nvSpPr>
        <p:spPr>
          <a:xfrm>
            <a:off x="7658815" y="1566740"/>
            <a:ext cx="877967" cy="163090"/>
          </a:xfrm>
          <a:prstGeom prst="rect">
            <a:avLst/>
          </a:prstGeom>
        </p:spPr>
        <p:txBody>
          <a:bodyPr vert="horz" wrap="square" lIns="0" tIns="7144" rIns="0" bIns="0" rtlCol="0">
            <a:spAutoFit/>
          </a:bodyPr>
          <a:lstStyle/>
          <a:p>
            <a:pPr marL="7144" algn="ctr">
              <a:spcBef>
                <a:spcPts val="56"/>
              </a:spcBef>
            </a:pPr>
            <a:r>
              <a:rPr lang="en-US" sz="1013" spc="-3">
                <a:latin typeface="Corbel" panose="020B0503020204020204" pitchFamily="34" charset="0"/>
                <a:cs typeface="Calibri"/>
              </a:rPr>
              <a:t>Model output</a:t>
            </a:r>
            <a:endParaRPr sz="1013">
              <a:latin typeface="Corbel" panose="020B0503020204020204" pitchFamily="34" charset="0"/>
              <a:cs typeface="Calibri"/>
            </a:endParaRPr>
          </a:p>
        </p:txBody>
      </p:sp>
      <p:grpSp>
        <p:nvGrpSpPr>
          <p:cNvPr id="11" name="object 15">
            <a:extLst>
              <a:ext uri="{FF2B5EF4-FFF2-40B4-BE49-F238E27FC236}">
                <a16:creationId xmlns:a16="http://schemas.microsoft.com/office/drawing/2014/main" id="{6E3B8BFC-9611-91A0-3798-741315F07DE8}"/>
              </a:ext>
            </a:extLst>
          </p:cNvPr>
          <p:cNvGrpSpPr/>
          <p:nvPr/>
        </p:nvGrpSpPr>
        <p:grpSpPr>
          <a:xfrm>
            <a:off x="6789757" y="1194970"/>
            <a:ext cx="1363385" cy="305396"/>
            <a:chOff x="7694485" y="4158805"/>
            <a:chExt cx="2423795" cy="542925"/>
          </a:xfrm>
        </p:grpSpPr>
        <p:sp>
          <p:nvSpPr>
            <p:cNvPr id="12" name="object 16">
              <a:extLst>
                <a:ext uri="{FF2B5EF4-FFF2-40B4-BE49-F238E27FC236}">
                  <a16:creationId xmlns:a16="http://schemas.microsoft.com/office/drawing/2014/main" id="{9D41FFF1-1426-853C-5694-4CBB06CC5A2B}"/>
                </a:ext>
              </a:extLst>
            </p:cNvPr>
            <p:cNvSpPr/>
            <p:nvPr/>
          </p:nvSpPr>
          <p:spPr>
            <a:xfrm>
              <a:off x="7699247" y="4163567"/>
              <a:ext cx="2414270" cy="533400"/>
            </a:xfrm>
            <a:custGeom>
              <a:avLst/>
              <a:gdLst/>
              <a:ahLst/>
              <a:cxnLst/>
              <a:rect l="l" t="t" r="r" b="b"/>
              <a:pathLst>
                <a:path w="2414270" h="533400">
                  <a:moveTo>
                    <a:pt x="2180590" y="0"/>
                  </a:moveTo>
                  <a:lnTo>
                    <a:pt x="299974" y="0"/>
                  </a:lnTo>
                  <a:lnTo>
                    <a:pt x="252976" y="4742"/>
                  </a:lnTo>
                  <a:lnTo>
                    <a:pt x="209192" y="18345"/>
                  </a:lnTo>
                  <a:lnTo>
                    <a:pt x="169564" y="39868"/>
                  </a:lnTo>
                  <a:lnTo>
                    <a:pt x="135032" y="68373"/>
                  </a:lnTo>
                  <a:lnTo>
                    <a:pt x="106537" y="102920"/>
                  </a:lnTo>
                  <a:lnTo>
                    <a:pt x="85018" y="142571"/>
                  </a:lnTo>
                  <a:lnTo>
                    <a:pt x="71417" y="186386"/>
                  </a:lnTo>
                  <a:lnTo>
                    <a:pt x="66675" y="233425"/>
                  </a:lnTo>
                  <a:lnTo>
                    <a:pt x="66675" y="266699"/>
                  </a:lnTo>
                  <a:lnTo>
                    <a:pt x="0" y="266699"/>
                  </a:lnTo>
                  <a:lnTo>
                    <a:pt x="133350" y="400049"/>
                  </a:lnTo>
                  <a:lnTo>
                    <a:pt x="266700" y="266699"/>
                  </a:lnTo>
                  <a:lnTo>
                    <a:pt x="200025" y="266699"/>
                  </a:lnTo>
                  <a:lnTo>
                    <a:pt x="200025" y="233425"/>
                  </a:lnTo>
                  <a:lnTo>
                    <a:pt x="207891" y="194482"/>
                  </a:lnTo>
                  <a:lnTo>
                    <a:pt x="229330" y="162671"/>
                  </a:lnTo>
                  <a:lnTo>
                    <a:pt x="261104" y="141218"/>
                  </a:lnTo>
                  <a:lnTo>
                    <a:pt x="299974" y="133349"/>
                  </a:lnTo>
                  <a:lnTo>
                    <a:pt x="2180590" y="133349"/>
                  </a:lnTo>
                  <a:lnTo>
                    <a:pt x="2219533" y="141216"/>
                  </a:lnTo>
                  <a:lnTo>
                    <a:pt x="2251344" y="162655"/>
                  </a:lnTo>
                  <a:lnTo>
                    <a:pt x="2272797" y="194429"/>
                  </a:lnTo>
                  <a:lnTo>
                    <a:pt x="2280666" y="233298"/>
                  </a:lnTo>
                  <a:lnTo>
                    <a:pt x="2280666" y="533399"/>
                  </a:lnTo>
                  <a:lnTo>
                    <a:pt x="2414016" y="533399"/>
                  </a:lnTo>
                  <a:lnTo>
                    <a:pt x="2414016" y="233425"/>
                  </a:lnTo>
                  <a:lnTo>
                    <a:pt x="2409273" y="186386"/>
                  </a:lnTo>
                  <a:lnTo>
                    <a:pt x="2395670" y="142571"/>
                  </a:lnTo>
                  <a:lnTo>
                    <a:pt x="2374147" y="102920"/>
                  </a:lnTo>
                  <a:lnTo>
                    <a:pt x="2345642" y="68373"/>
                  </a:lnTo>
                  <a:lnTo>
                    <a:pt x="2311095" y="39868"/>
                  </a:lnTo>
                  <a:lnTo>
                    <a:pt x="2271444" y="18345"/>
                  </a:lnTo>
                  <a:lnTo>
                    <a:pt x="2227629" y="4742"/>
                  </a:lnTo>
                  <a:lnTo>
                    <a:pt x="2180590" y="0"/>
                  </a:lnTo>
                  <a:close/>
                </a:path>
              </a:pathLst>
            </a:custGeom>
            <a:solidFill>
              <a:srgbClr val="C00000"/>
            </a:solidFill>
          </p:spPr>
          <p:txBody>
            <a:bodyPr wrap="square" lIns="0" tIns="0" rIns="0" bIns="0" rtlCol="0"/>
            <a:lstStyle/>
            <a:p>
              <a:endParaRPr sz="788"/>
            </a:p>
          </p:txBody>
        </p:sp>
        <p:sp>
          <p:nvSpPr>
            <p:cNvPr id="13" name="object 17">
              <a:extLst>
                <a:ext uri="{FF2B5EF4-FFF2-40B4-BE49-F238E27FC236}">
                  <a16:creationId xmlns:a16="http://schemas.microsoft.com/office/drawing/2014/main" id="{C04D43F4-BE9C-EDFF-7A91-47941D0CB6B7}"/>
                </a:ext>
              </a:extLst>
            </p:cNvPr>
            <p:cNvSpPr/>
            <p:nvPr/>
          </p:nvSpPr>
          <p:spPr>
            <a:xfrm>
              <a:off x="7699247" y="4163567"/>
              <a:ext cx="2414270" cy="533400"/>
            </a:xfrm>
            <a:custGeom>
              <a:avLst/>
              <a:gdLst/>
              <a:ahLst/>
              <a:cxnLst/>
              <a:rect l="l" t="t" r="r" b="b"/>
              <a:pathLst>
                <a:path w="2414270" h="533400">
                  <a:moveTo>
                    <a:pt x="2414016" y="533399"/>
                  </a:moveTo>
                  <a:lnTo>
                    <a:pt x="2414016" y="233425"/>
                  </a:lnTo>
                  <a:lnTo>
                    <a:pt x="2409273" y="186386"/>
                  </a:lnTo>
                  <a:lnTo>
                    <a:pt x="2395670" y="142571"/>
                  </a:lnTo>
                  <a:lnTo>
                    <a:pt x="2374147" y="102920"/>
                  </a:lnTo>
                  <a:lnTo>
                    <a:pt x="2345642" y="68373"/>
                  </a:lnTo>
                  <a:lnTo>
                    <a:pt x="2311095" y="39868"/>
                  </a:lnTo>
                  <a:lnTo>
                    <a:pt x="2271444" y="18345"/>
                  </a:lnTo>
                  <a:lnTo>
                    <a:pt x="2227629" y="4742"/>
                  </a:lnTo>
                  <a:lnTo>
                    <a:pt x="2180590" y="0"/>
                  </a:lnTo>
                  <a:lnTo>
                    <a:pt x="299974" y="0"/>
                  </a:lnTo>
                  <a:lnTo>
                    <a:pt x="252976" y="4742"/>
                  </a:lnTo>
                  <a:lnTo>
                    <a:pt x="209192" y="18345"/>
                  </a:lnTo>
                  <a:lnTo>
                    <a:pt x="169564" y="39868"/>
                  </a:lnTo>
                  <a:lnTo>
                    <a:pt x="135032" y="68373"/>
                  </a:lnTo>
                  <a:lnTo>
                    <a:pt x="106537" y="102920"/>
                  </a:lnTo>
                  <a:lnTo>
                    <a:pt x="85018" y="142571"/>
                  </a:lnTo>
                  <a:lnTo>
                    <a:pt x="71417" y="186386"/>
                  </a:lnTo>
                  <a:lnTo>
                    <a:pt x="66675" y="233425"/>
                  </a:lnTo>
                  <a:lnTo>
                    <a:pt x="66675" y="266699"/>
                  </a:lnTo>
                  <a:lnTo>
                    <a:pt x="0" y="266699"/>
                  </a:lnTo>
                  <a:lnTo>
                    <a:pt x="133350" y="400049"/>
                  </a:lnTo>
                  <a:lnTo>
                    <a:pt x="266700" y="266699"/>
                  </a:lnTo>
                  <a:lnTo>
                    <a:pt x="200025" y="266699"/>
                  </a:lnTo>
                  <a:lnTo>
                    <a:pt x="200025" y="233425"/>
                  </a:lnTo>
                  <a:lnTo>
                    <a:pt x="207891" y="194482"/>
                  </a:lnTo>
                  <a:lnTo>
                    <a:pt x="229330" y="162671"/>
                  </a:lnTo>
                  <a:lnTo>
                    <a:pt x="261104" y="141218"/>
                  </a:lnTo>
                  <a:lnTo>
                    <a:pt x="299974" y="133349"/>
                  </a:lnTo>
                  <a:lnTo>
                    <a:pt x="2180590" y="133349"/>
                  </a:lnTo>
                  <a:lnTo>
                    <a:pt x="2219533" y="141216"/>
                  </a:lnTo>
                  <a:lnTo>
                    <a:pt x="2251344" y="162655"/>
                  </a:lnTo>
                  <a:lnTo>
                    <a:pt x="2272797" y="194429"/>
                  </a:lnTo>
                  <a:lnTo>
                    <a:pt x="2280666" y="233298"/>
                  </a:lnTo>
                  <a:lnTo>
                    <a:pt x="2280666" y="533399"/>
                  </a:lnTo>
                  <a:lnTo>
                    <a:pt x="2414016" y="533399"/>
                  </a:lnTo>
                  <a:close/>
                </a:path>
              </a:pathLst>
            </a:custGeom>
            <a:ln w="9525">
              <a:solidFill>
                <a:srgbClr val="C00000"/>
              </a:solidFill>
            </a:ln>
          </p:spPr>
          <p:txBody>
            <a:bodyPr wrap="square" lIns="0" tIns="0" rIns="0" bIns="0" rtlCol="0"/>
            <a:lstStyle/>
            <a:p>
              <a:endParaRPr sz="788"/>
            </a:p>
          </p:txBody>
        </p:sp>
      </p:grpSp>
      <p:grpSp>
        <p:nvGrpSpPr>
          <p:cNvPr id="15" name="Group 14">
            <a:extLst>
              <a:ext uri="{FF2B5EF4-FFF2-40B4-BE49-F238E27FC236}">
                <a16:creationId xmlns:a16="http://schemas.microsoft.com/office/drawing/2014/main" id="{ACE5D00A-6D53-66FD-71B1-F939CB9DB4D7}"/>
              </a:ext>
            </a:extLst>
          </p:cNvPr>
          <p:cNvGrpSpPr/>
          <p:nvPr/>
        </p:nvGrpSpPr>
        <p:grpSpPr>
          <a:xfrm>
            <a:off x="6395490" y="2912864"/>
            <a:ext cx="1989432" cy="1480871"/>
            <a:chOff x="12084360" y="6497806"/>
            <a:chExt cx="10874333" cy="6494374"/>
          </a:xfrm>
        </p:grpSpPr>
        <p:pic>
          <p:nvPicPr>
            <p:cNvPr id="16" name="Image" descr="Image">
              <a:extLst>
                <a:ext uri="{FF2B5EF4-FFF2-40B4-BE49-F238E27FC236}">
                  <a16:creationId xmlns:a16="http://schemas.microsoft.com/office/drawing/2014/main" id="{B2FBC7E0-5A7D-D360-38BE-A275D91FB93E}"/>
                </a:ext>
              </a:extLst>
            </p:cNvPr>
            <p:cNvPicPr>
              <a:picLocks noChangeAspect="1"/>
            </p:cNvPicPr>
            <p:nvPr/>
          </p:nvPicPr>
          <p:blipFill>
            <a:blip r:embed="rId3"/>
            <a:srcRect t="16370" r="11374"/>
            <a:stretch>
              <a:fillRect/>
            </a:stretch>
          </p:blipFill>
          <p:spPr>
            <a:xfrm>
              <a:off x="13555860" y="6497806"/>
              <a:ext cx="9361466" cy="5733886"/>
            </a:xfrm>
            <a:prstGeom prst="rect">
              <a:avLst/>
            </a:prstGeom>
            <a:ln w="12700">
              <a:miter lim="400000"/>
            </a:ln>
          </p:spPr>
        </p:pic>
        <p:sp>
          <p:nvSpPr>
            <p:cNvPr id="17" name="subject log-popularity">
              <a:extLst>
                <a:ext uri="{FF2B5EF4-FFF2-40B4-BE49-F238E27FC236}">
                  <a16:creationId xmlns:a16="http://schemas.microsoft.com/office/drawing/2014/main" id="{B906D9B9-AF9B-A96C-71C7-886E489858A7}"/>
                </a:ext>
              </a:extLst>
            </p:cNvPr>
            <p:cNvSpPr txBox="1"/>
            <p:nvPr/>
          </p:nvSpPr>
          <p:spPr>
            <a:xfrm>
              <a:off x="15545967" y="11642421"/>
              <a:ext cx="7412726" cy="134975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8100" tIns="38100" rIns="38100" bIns="38100" anchor="ctr">
              <a:spAutoFit/>
            </a:bodyPr>
            <a:lstStyle>
              <a:lvl1pPr>
                <a:defRPr sz="4200" b="1"/>
              </a:lvl1pPr>
            </a:lstStyle>
            <a:p>
              <a:r>
                <a:rPr sz="1500"/>
                <a:t>log-popularity</a:t>
              </a:r>
            </a:p>
          </p:txBody>
        </p:sp>
        <p:sp>
          <p:nvSpPr>
            <p:cNvPr id="18" name="accuracy">
              <a:extLst>
                <a:ext uri="{FF2B5EF4-FFF2-40B4-BE49-F238E27FC236}">
                  <a16:creationId xmlns:a16="http://schemas.microsoft.com/office/drawing/2014/main" id="{1FADA06D-2DD6-0234-826C-0CB6AD2F4496}"/>
                </a:ext>
              </a:extLst>
            </p:cNvPr>
            <p:cNvSpPr txBox="1"/>
            <p:nvPr/>
          </p:nvSpPr>
          <p:spPr>
            <a:xfrm rot="16200000">
              <a:off x="10689620" y="8420090"/>
              <a:ext cx="4724150" cy="19346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8100" tIns="38100" rIns="38100" bIns="38100" anchor="ctr">
              <a:spAutoFit/>
            </a:bodyPr>
            <a:lstStyle>
              <a:lvl1pPr>
                <a:defRPr sz="4900" b="1"/>
              </a:lvl1pPr>
            </a:lstStyle>
            <a:p>
              <a:r>
                <a:rPr sz="1800"/>
                <a:t>accuracy</a:t>
              </a:r>
            </a:p>
          </p:txBody>
        </p:sp>
      </p:grpSp>
      <p:sp>
        <p:nvSpPr>
          <p:cNvPr id="20" name="TextBox 19">
            <a:extLst>
              <a:ext uri="{FF2B5EF4-FFF2-40B4-BE49-F238E27FC236}">
                <a16:creationId xmlns:a16="http://schemas.microsoft.com/office/drawing/2014/main" id="{FB0CD97E-17A7-6B32-327B-3645FF35C418}"/>
              </a:ext>
            </a:extLst>
          </p:cNvPr>
          <p:cNvSpPr txBox="1"/>
          <p:nvPr/>
        </p:nvSpPr>
        <p:spPr>
          <a:xfrm>
            <a:off x="1386109" y="2774365"/>
            <a:ext cx="4837298" cy="300082"/>
          </a:xfrm>
          <a:prstGeom prst="rect">
            <a:avLst/>
          </a:prstGeom>
          <a:noFill/>
        </p:spPr>
        <p:txBody>
          <a:bodyPr wrap="square">
            <a:spAutoFit/>
          </a:bodyPr>
          <a:lstStyle/>
          <a:p>
            <a:pPr algn="ctr"/>
            <a:r>
              <a:rPr lang="en-US" sz="1350">
                <a:solidFill>
                  <a:srgbClr val="595959"/>
                </a:solidFill>
                <a:latin typeface="Avenir Book" panose="02000503020000020003" pitchFamily="2" charset="0"/>
              </a:rPr>
              <a:t>[</a:t>
            </a:r>
            <a:r>
              <a:rPr lang="en-US" sz="1350" err="1">
                <a:solidFill>
                  <a:srgbClr val="595959"/>
                </a:solidFill>
                <a:latin typeface="Avenir Book" panose="02000503020000020003" pitchFamily="2" charset="0"/>
              </a:rPr>
              <a:t>Mallen</a:t>
            </a:r>
            <a:r>
              <a:rPr lang="en-US" sz="1350">
                <a:solidFill>
                  <a:srgbClr val="595959"/>
                </a:solidFill>
                <a:latin typeface="Avenir Book" panose="02000503020000020003" pitchFamily="2" charset="0"/>
              </a:rPr>
              <a:t> et al. 2022; </a:t>
            </a:r>
            <a:r>
              <a:rPr lang="en-US" sz="1350" err="1">
                <a:solidFill>
                  <a:srgbClr val="595959"/>
                </a:solidFill>
                <a:latin typeface="Avenir Book" panose="02000503020000020003" pitchFamily="2" charset="0"/>
              </a:rPr>
              <a:t>Razeghi</a:t>
            </a:r>
            <a:r>
              <a:rPr lang="en-US" sz="1350">
                <a:solidFill>
                  <a:srgbClr val="595959"/>
                </a:solidFill>
                <a:latin typeface="Avenir Book" panose="02000503020000020003" pitchFamily="2" charset="0"/>
              </a:rPr>
              <a:t> et al. 2022; many others]</a:t>
            </a:r>
            <a:endParaRPr lang="en-US" sz="1350">
              <a:latin typeface="Avenir Book" panose="02000503020000020003" pitchFamily="2" charset="0"/>
            </a:endParaRPr>
          </a:p>
        </p:txBody>
      </p:sp>
    </p:spTree>
    <p:extLst>
      <p:ext uri="{BB962C8B-B14F-4D97-AF65-F5344CB8AC3E}">
        <p14:creationId xmlns:p14="http://schemas.microsoft.com/office/powerpoint/2010/main" val="641238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A7D84-2536-91FF-03C2-E27CE18B315C}"/>
              </a:ext>
            </a:extLst>
          </p:cNvPr>
          <p:cNvSpPr>
            <a:spLocks noGrp="1"/>
          </p:cNvSpPr>
          <p:nvPr>
            <p:ph type="title"/>
          </p:nvPr>
        </p:nvSpPr>
        <p:spPr/>
        <p:txBody>
          <a:bodyPr/>
          <a:lstStyle/>
          <a:p>
            <a:r>
              <a:rPr lang="en-US" dirty="0"/>
              <a:t>With Show of Hands … </a:t>
            </a:r>
          </a:p>
        </p:txBody>
      </p:sp>
      <p:sp>
        <p:nvSpPr>
          <p:cNvPr id="3" name="Text Placeholder 2">
            <a:extLst>
              <a:ext uri="{FF2B5EF4-FFF2-40B4-BE49-F238E27FC236}">
                <a16:creationId xmlns:a16="http://schemas.microsoft.com/office/drawing/2014/main" id="{01AAAD4E-AF7B-1A8F-2458-395A6EE75232}"/>
              </a:ext>
            </a:extLst>
          </p:cNvPr>
          <p:cNvSpPr>
            <a:spLocks noGrp="1"/>
          </p:cNvSpPr>
          <p:nvPr>
            <p:ph type="body" sz="quarter" idx="16"/>
          </p:nvPr>
        </p:nvSpPr>
        <p:spPr/>
        <p:txBody>
          <a:bodyPr/>
          <a:lstStyle/>
          <a:p>
            <a:r>
              <a:rPr lang="en-US" dirty="0"/>
              <a:t>We will solve AI alignment problem in … </a:t>
            </a:r>
          </a:p>
          <a:p>
            <a:pPr lvl="1"/>
            <a:r>
              <a:rPr lang="en-US" dirty="0"/>
              <a:t>5 years </a:t>
            </a:r>
          </a:p>
          <a:p>
            <a:pPr lvl="1"/>
            <a:r>
              <a:rPr lang="en-US" dirty="0"/>
              <a:t>10 years </a:t>
            </a:r>
          </a:p>
          <a:p>
            <a:pPr lvl="1"/>
            <a:r>
              <a:rPr lang="en-US" dirty="0"/>
              <a:t>Never</a:t>
            </a:r>
          </a:p>
          <a:p>
            <a:pPr lvl="1"/>
            <a:endParaRPr lang="en-US" dirty="0"/>
          </a:p>
        </p:txBody>
      </p:sp>
    </p:spTree>
    <p:extLst>
      <p:ext uri="{BB962C8B-B14F-4D97-AF65-F5344CB8AC3E}">
        <p14:creationId xmlns:p14="http://schemas.microsoft.com/office/powerpoint/2010/main" val="6575148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C8D522-36F1-157C-97A4-C8D78EC3908B}"/>
              </a:ext>
            </a:extLst>
          </p:cNvPr>
          <p:cNvSpPr>
            <a:spLocks noGrp="1"/>
          </p:cNvSpPr>
          <p:nvPr>
            <p:ph type="body" sz="quarter" idx="16"/>
          </p:nvPr>
        </p:nvSpPr>
        <p:spPr/>
        <p:txBody>
          <a:bodyPr anchor="ctr"/>
          <a:lstStyle/>
          <a:p>
            <a:pPr algn="ctr"/>
            <a:r>
              <a:rPr lang="en-US" sz="4800" dirty="0"/>
              <a:t>Aligning with </a:t>
            </a:r>
            <a:br>
              <a:rPr lang="en-US" sz="4800" dirty="0"/>
            </a:br>
            <a:r>
              <a:rPr lang="en-US" sz="4800" dirty="0"/>
              <a:t>Which Values?</a:t>
            </a:r>
          </a:p>
        </p:txBody>
      </p:sp>
      <p:sp>
        <p:nvSpPr>
          <p:cNvPr id="5" name="Text Placeholder 4">
            <a:extLst>
              <a:ext uri="{FF2B5EF4-FFF2-40B4-BE49-F238E27FC236}">
                <a16:creationId xmlns:a16="http://schemas.microsoft.com/office/drawing/2014/main" id="{D1C9FAD8-13BB-38E7-9F1D-2B90E9D5B7C6}"/>
              </a:ext>
            </a:extLst>
          </p:cNvPr>
          <p:cNvSpPr>
            <a:spLocks noGrp="1"/>
          </p:cNvSpPr>
          <p:nvPr>
            <p:ph type="body" sz="quarter" idx="18"/>
          </p:nvPr>
        </p:nvSpPr>
        <p:spPr/>
        <p:txBody>
          <a:bodyPr>
            <a:normAutofit fontScale="85000" lnSpcReduction="20000"/>
          </a:bodyPr>
          <a:lstStyle/>
          <a:p>
            <a:endParaRPr lang="en-US"/>
          </a:p>
        </p:txBody>
      </p:sp>
    </p:spTree>
    <p:extLst>
      <p:ext uri="{BB962C8B-B14F-4D97-AF65-F5344CB8AC3E}">
        <p14:creationId xmlns:p14="http://schemas.microsoft.com/office/powerpoint/2010/main" val="392328223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0439-3A6F-269F-2DE9-1E1EDCEFAD05}"/>
              </a:ext>
            </a:extLst>
          </p:cNvPr>
          <p:cNvSpPr>
            <a:spLocks noGrp="1"/>
          </p:cNvSpPr>
          <p:nvPr>
            <p:ph type="title"/>
          </p:nvPr>
        </p:nvSpPr>
        <p:spPr>
          <a:xfrm>
            <a:off x="421418" y="107119"/>
            <a:ext cx="8984973" cy="857542"/>
          </a:xfrm>
        </p:spPr>
        <p:txBody>
          <a:bodyPr>
            <a:normAutofit fontScale="90000"/>
          </a:bodyPr>
          <a:lstStyle/>
          <a:p>
            <a:r>
              <a:rPr lang="en-US" dirty="0"/>
              <a:t>Aligning to Instructions == Aligning to Values?</a:t>
            </a:r>
          </a:p>
        </p:txBody>
      </p:sp>
      <p:sp>
        <p:nvSpPr>
          <p:cNvPr id="3" name="Content Placeholder 2">
            <a:extLst>
              <a:ext uri="{FF2B5EF4-FFF2-40B4-BE49-F238E27FC236}">
                <a16:creationId xmlns:a16="http://schemas.microsoft.com/office/drawing/2014/main" id="{6E8DD05D-692A-9011-FF94-65FBFF1C20E0}"/>
              </a:ext>
            </a:extLst>
          </p:cNvPr>
          <p:cNvSpPr>
            <a:spLocks noGrp="1"/>
          </p:cNvSpPr>
          <p:nvPr>
            <p:ph type="body" sz="quarter" idx="16"/>
          </p:nvPr>
        </p:nvSpPr>
        <p:spPr/>
        <p:txBody>
          <a:bodyPr>
            <a:normAutofit/>
          </a:bodyPr>
          <a:lstStyle/>
          <a:p>
            <a:r>
              <a:rPr lang="en-US" dirty="0"/>
              <a:t>Pretrained models produce harmful outputs, even if explicitly instructed </a:t>
            </a:r>
            <a:r>
              <a:rPr lang="en-US" sz="1100" dirty="0"/>
              <a:t>[</a:t>
            </a:r>
            <a:r>
              <a:rPr lang="en-US" sz="1100" dirty="0">
                <a:hlinkClick r:id="rId2"/>
              </a:rPr>
              <a:t>Zhao et al. 2021</a:t>
            </a:r>
            <a:r>
              <a:rPr lang="en-US" sz="1100" dirty="0"/>
              <a:t>]</a:t>
            </a:r>
            <a:r>
              <a:rPr lang="en-US" dirty="0"/>
              <a:t>. </a:t>
            </a:r>
          </a:p>
          <a:p>
            <a:r>
              <a:rPr lang="en-US" dirty="0"/>
              <a:t>How about instruct-tuned/RLHE-ed models? </a:t>
            </a:r>
          </a:p>
          <a:p>
            <a:r>
              <a:rPr lang="en-US" b="1" dirty="0">
                <a:solidFill>
                  <a:srgbClr val="C00000"/>
                </a:solidFill>
              </a:rPr>
              <a:t>It’s complicated! </a:t>
            </a:r>
          </a:p>
          <a:p>
            <a:endParaRPr lang="en-US" dirty="0"/>
          </a:p>
          <a:p>
            <a:endParaRPr lang="en-US" dirty="0"/>
          </a:p>
          <a:p>
            <a:pPr marL="114300" indent="0">
              <a:buNone/>
            </a:pPr>
            <a:endParaRPr lang="en-US" dirty="0"/>
          </a:p>
        </p:txBody>
      </p:sp>
    </p:spTree>
    <p:extLst>
      <p:ext uri="{BB962C8B-B14F-4D97-AF65-F5344CB8AC3E}">
        <p14:creationId xmlns:p14="http://schemas.microsoft.com/office/powerpoint/2010/main" val="20829827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8DD05D-692A-9011-FF94-65FBFF1C20E0}"/>
              </a:ext>
            </a:extLst>
          </p:cNvPr>
          <p:cNvSpPr>
            <a:spLocks noGrp="1"/>
          </p:cNvSpPr>
          <p:nvPr>
            <p:ph type="body" sz="quarter" idx="16"/>
          </p:nvPr>
        </p:nvSpPr>
        <p:spPr>
          <a:xfrm>
            <a:off x="533919" y="1228936"/>
            <a:ext cx="8085415" cy="3239288"/>
          </a:xfrm>
        </p:spPr>
        <p:txBody>
          <a:bodyPr>
            <a:normAutofit/>
          </a:bodyPr>
          <a:lstStyle/>
          <a:p>
            <a:r>
              <a:rPr lang="en-US" b="1" dirty="0"/>
              <a:t>Large-enough</a:t>
            </a:r>
            <a:r>
              <a:rPr lang="en-US" dirty="0"/>
              <a:t> LMs can be “pro-social” when prompted with “values”: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114300" indent="0">
              <a:buNone/>
            </a:pPr>
            <a:endParaRPr lang="en-US" dirty="0"/>
          </a:p>
          <a:p>
            <a:pPr marL="114300" indent="0">
              <a:buNone/>
            </a:pPr>
            <a:endParaRPr lang="en-US" dirty="0"/>
          </a:p>
        </p:txBody>
      </p:sp>
      <p:sp>
        <p:nvSpPr>
          <p:cNvPr id="4" name="TextBox 3">
            <a:extLst>
              <a:ext uri="{FF2B5EF4-FFF2-40B4-BE49-F238E27FC236}">
                <a16:creationId xmlns:a16="http://schemas.microsoft.com/office/drawing/2014/main" id="{8247BDE0-5AF2-78B8-F129-BB3ED7D2D603}"/>
              </a:ext>
            </a:extLst>
          </p:cNvPr>
          <p:cNvSpPr txBox="1"/>
          <p:nvPr/>
        </p:nvSpPr>
        <p:spPr>
          <a:xfrm>
            <a:off x="312208" y="4921553"/>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a:t>
            </a:r>
            <a:r>
              <a:rPr lang="en-US" sz="1050" dirty="0">
                <a:solidFill>
                  <a:srgbClr val="595959"/>
                </a:solidFill>
                <a:latin typeface="Corbel"/>
                <a:cs typeface="Arial"/>
                <a:hlinkClick r:id="rId2"/>
              </a:rPr>
              <a:t>ProSocialDialog: A Prosocial Backbone for Conversational Agents, Kim et al. 2022</a:t>
            </a:r>
            <a:r>
              <a:rPr lang="en-US" sz="1050" dirty="0">
                <a:solidFill>
                  <a:srgbClr val="595959"/>
                </a:solidFill>
                <a:latin typeface="Corbel"/>
                <a:cs typeface="Arial"/>
              </a:rPr>
              <a:t>]</a:t>
            </a:r>
            <a:endParaRPr lang="en-US" sz="1050" dirty="0"/>
          </a:p>
        </p:txBody>
      </p:sp>
      <p:pic>
        <p:nvPicPr>
          <p:cNvPr id="7" name="Picture 6" descr="Chart, bar chart&#10;&#10;Description automatically generated">
            <a:extLst>
              <a:ext uri="{FF2B5EF4-FFF2-40B4-BE49-F238E27FC236}">
                <a16:creationId xmlns:a16="http://schemas.microsoft.com/office/drawing/2014/main" id="{473BFBED-580E-CEC7-B58E-2EA3819C31BA}"/>
              </a:ext>
            </a:extLst>
          </p:cNvPr>
          <p:cNvPicPr>
            <a:picLocks noChangeAspect="1"/>
          </p:cNvPicPr>
          <p:nvPr/>
        </p:nvPicPr>
        <p:blipFill rotWithShape="1">
          <a:blip/>
          <a:srcRect b="52575"/>
          <a:stretch/>
        </p:blipFill>
        <p:spPr>
          <a:xfrm>
            <a:off x="1122064" y="2217960"/>
            <a:ext cx="6169161" cy="2439319"/>
          </a:xfrm>
          <a:prstGeom prst="rect">
            <a:avLst/>
          </a:prstGeom>
        </p:spPr>
      </p:pic>
      <p:sp>
        <p:nvSpPr>
          <p:cNvPr id="11" name="TextBox 10">
            <a:extLst>
              <a:ext uri="{FF2B5EF4-FFF2-40B4-BE49-F238E27FC236}">
                <a16:creationId xmlns:a16="http://schemas.microsoft.com/office/drawing/2014/main" id="{C40CD3BE-9722-EA46-6AE6-4C52193EAED8}"/>
              </a:ext>
            </a:extLst>
          </p:cNvPr>
          <p:cNvSpPr txBox="1"/>
          <p:nvPr/>
        </p:nvSpPr>
        <p:spPr>
          <a:xfrm>
            <a:off x="1359674" y="1617835"/>
            <a:ext cx="5883966" cy="369332"/>
          </a:xfrm>
          <a:prstGeom prst="rect">
            <a:avLst/>
          </a:prstGeom>
          <a:solidFill>
            <a:schemeClr val="accent1">
              <a:lumMod val="20000"/>
              <a:lumOff val="80000"/>
            </a:schemeClr>
          </a:solidFill>
        </p:spPr>
        <p:txBody>
          <a:bodyPr wrap="square">
            <a:spAutoFit/>
          </a:bodyPr>
          <a:lstStyle/>
          <a:p>
            <a:pPr algn="ctr"/>
            <a:r>
              <a:rPr lang="en-US" sz="1800" dirty="0">
                <a:latin typeface="Consolas" panose="020B0609020204030204" pitchFamily="49" charset="0"/>
                <a:cs typeface="Consolas" panose="020B0609020204030204" pitchFamily="49" charset="0"/>
              </a:rPr>
              <a:t>“It's important to help others in need.”</a:t>
            </a:r>
          </a:p>
        </p:txBody>
      </p:sp>
      <p:sp>
        <p:nvSpPr>
          <p:cNvPr id="8" name="Title 1">
            <a:extLst>
              <a:ext uri="{FF2B5EF4-FFF2-40B4-BE49-F238E27FC236}">
                <a16:creationId xmlns:a16="http://schemas.microsoft.com/office/drawing/2014/main" id="{8641DD4F-7D5C-B8F3-F9E6-A3B0A002B68F}"/>
              </a:ext>
            </a:extLst>
          </p:cNvPr>
          <p:cNvSpPr>
            <a:spLocks noGrp="1"/>
          </p:cNvSpPr>
          <p:nvPr>
            <p:ph type="title"/>
          </p:nvPr>
        </p:nvSpPr>
        <p:spPr>
          <a:xfrm>
            <a:off x="421418" y="107119"/>
            <a:ext cx="8984973" cy="857542"/>
          </a:xfrm>
        </p:spPr>
        <p:txBody>
          <a:bodyPr>
            <a:normAutofit fontScale="90000"/>
          </a:bodyPr>
          <a:lstStyle/>
          <a:p>
            <a:r>
              <a:rPr lang="en-US" dirty="0"/>
              <a:t>Aligning to Instructions == Aligning to Values?</a:t>
            </a:r>
          </a:p>
        </p:txBody>
      </p:sp>
    </p:spTree>
    <p:extLst>
      <p:ext uri="{BB962C8B-B14F-4D97-AF65-F5344CB8AC3E}">
        <p14:creationId xmlns:p14="http://schemas.microsoft.com/office/powerpoint/2010/main" val="312803966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8DD05D-692A-9011-FF94-65FBFF1C20E0}"/>
              </a:ext>
            </a:extLst>
          </p:cNvPr>
          <p:cNvSpPr>
            <a:spLocks noGrp="1"/>
          </p:cNvSpPr>
          <p:nvPr>
            <p:ph type="body" sz="quarter" idx="16"/>
          </p:nvPr>
        </p:nvSpPr>
        <p:spPr>
          <a:xfrm>
            <a:off x="533919" y="1176793"/>
            <a:ext cx="8085415" cy="3744760"/>
          </a:xfrm>
        </p:spPr>
        <p:txBody>
          <a:bodyPr>
            <a:normAutofit lnSpcReduction="10000"/>
          </a:bodyPr>
          <a:lstStyle/>
          <a:p>
            <a:r>
              <a:rPr lang="en-US" b="1" dirty="0"/>
              <a:t>Large-enough</a:t>
            </a:r>
            <a:r>
              <a:rPr lang="en-US" dirty="0"/>
              <a:t> LMs can do “moral self-correction” when prompted with “values”: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Improves with increasing model size and RLHF training</a:t>
            </a:r>
          </a:p>
          <a:p>
            <a:endParaRPr lang="en-US" dirty="0"/>
          </a:p>
          <a:p>
            <a:pPr marL="114300" indent="0">
              <a:buNone/>
            </a:pPr>
            <a:endParaRPr lang="en-US" dirty="0"/>
          </a:p>
        </p:txBody>
      </p:sp>
      <p:sp>
        <p:nvSpPr>
          <p:cNvPr id="4" name="TextBox 3">
            <a:extLst>
              <a:ext uri="{FF2B5EF4-FFF2-40B4-BE49-F238E27FC236}">
                <a16:creationId xmlns:a16="http://schemas.microsoft.com/office/drawing/2014/main" id="{8247BDE0-5AF2-78B8-F129-BB3ED7D2D603}"/>
              </a:ext>
            </a:extLst>
          </p:cNvPr>
          <p:cNvSpPr txBox="1"/>
          <p:nvPr/>
        </p:nvSpPr>
        <p:spPr>
          <a:xfrm>
            <a:off x="312208" y="4921553"/>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a:t>
            </a:r>
            <a:r>
              <a:rPr lang="en-US" sz="1050" dirty="0">
                <a:solidFill>
                  <a:srgbClr val="595959"/>
                </a:solidFill>
                <a:latin typeface="Corbel"/>
                <a:cs typeface="Arial"/>
                <a:hlinkClick r:id="rId2"/>
              </a:rPr>
              <a:t>The Capacity for Moral Self-Correction in Large Language Models, Ganguli et al. 2023</a:t>
            </a:r>
            <a:r>
              <a:rPr lang="en-US" sz="1050" dirty="0">
                <a:solidFill>
                  <a:srgbClr val="595959"/>
                </a:solidFill>
                <a:latin typeface="Corbel"/>
                <a:cs typeface="Arial"/>
              </a:rPr>
              <a:t>]</a:t>
            </a:r>
            <a:endParaRPr lang="en-US" sz="1050" dirty="0"/>
          </a:p>
        </p:txBody>
      </p:sp>
      <p:sp>
        <p:nvSpPr>
          <p:cNvPr id="6" name="TextBox 5">
            <a:extLst>
              <a:ext uri="{FF2B5EF4-FFF2-40B4-BE49-F238E27FC236}">
                <a16:creationId xmlns:a16="http://schemas.microsoft.com/office/drawing/2014/main" id="{A2C0C0FA-81A2-21B0-8B87-9725878A262C}"/>
              </a:ext>
            </a:extLst>
          </p:cNvPr>
          <p:cNvSpPr txBox="1"/>
          <p:nvPr/>
        </p:nvSpPr>
        <p:spPr>
          <a:xfrm>
            <a:off x="1083365" y="1478027"/>
            <a:ext cx="7058771" cy="584775"/>
          </a:xfrm>
          <a:prstGeom prst="rect">
            <a:avLst/>
          </a:prstGeom>
          <a:solidFill>
            <a:schemeClr val="accent1">
              <a:lumMod val="20000"/>
              <a:lumOff val="80000"/>
            </a:schemeClr>
          </a:solidFill>
        </p:spPr>
        <p:txBody>
          <a:bodyPr wrap="square">
            <a:spAutoFit/>
          </a:bodyPr>
          <a:lstStyle/>
          <a:p>
            <a:pPr algn="ctr"/>
            <a:r>
              <a:rPr lang="en-US" sz="1600" dirty="0">
                <a:latin typeface="Consolas" panose="020B0609020204030204" pitchFamily="49" charset="0"/>
                <a:cs typeface="Consolas" panose="020B0609020204030204" pitchFamily="49" charset="0"/>
              </a:rPr>
              <a:t>“Let’s think about how to answer this question in a way that is fair and avoids discrimination of any kind.”</a:t>
            </a:r>
          </a:p>
        </p:txBody>
      </p:sp>
      <p:pic>
        <p:nvPicPr>
          <p:cNvPr id="8" name="Picture 7" descr="Chart, line chart&#10;&#10;Description automatically generated">
            <a:extLst>
              <a:ext uri="{FF2B5EF4-FFF2-40B4-BE49-F238E27FC236}">
                <a16:creationId xmlns:a16="http://schemas.microsoft.com/office/drawing/2014/main" id="{584D754E-5B44-995F-A6BA-2E93EE666577}"/>
              </a:ext>
            </a:extLst>
          </p:cNvPr>
          <p:cNvPicPr>
            <a:picLocks noChangeAspect="1"/>
          </p:cNvPicPr>
          <p:nvPr/>
        </p:nvPicPr>
        <p:blipFill>
          <a:blip/>
          <a:stretch>
            <a:fillRect/>
          </a:stretch>
        </p:blipFill>
        <p:spPr>
          <a:xfrm>
            <a:off x="1899474" y="2129756"/>
            <a:ext cx="2535632" cy="2234489"/>
          </a:xfrm>
          <a:prstGeom prst="rect">
            <a:avLst/>
          </a:prstGeom>
        </p:spPr>
      </p:pic>
      <p:pic>
        <p:nvPicPr>
          <p:cNvPr id="10" name="Picture 9" descr="Chart&#10;&#10;Description automatically generated">
            <a:extLst>
              <a:ext uri="{FF2B5EF4-FFF2-40B4-BE49-F238E27FC236}">
                <a16:creationId xmlns:a16="http://schemas.microsoft.com/office/drawing/2014/main" id="{4B08F423-C788-9A56-4F39-801C2866E97D}"/>
              </a:ext>
            </a:extLst>
          </p:cNvPr>
          <p:cNvPicPr>
            <a:picLocks noChangeAspect="1"/>
          </p:cNvPicPr>
          <p:nvPr/>
        </p:nvPicPr>
        <p:blipFill>
          <a:blip/>
          <a:stretch>
            <a:fillRect/>
          </a:stretch>
        </p:blipFill>
        <p:spPr>
          <a:xfrm>
            <a:off x="4793544" y="2134758"/>
            <a:ext cx="2684990" cy="2251509"/>
          </a:xfrm>
          <a:prstGeom prst="rect">
            <a:avLst/>
          </a:prstGeom>
        </p:spPr>
      </p:pic>
      <p:sp>
        <p:nvSpPr>
          <p:cNvPr id="9" name="Title 1">
            <a:extLst>
              <a:ext uri="{FF2B5EF4-FFF2-40B4-BE49-F238E27FC236}">
                <a16:creationId xmlns:a16="http://schemas.microsoft.com/office/drawing/2014/main" id="{0BE4C413-4347-A892-A7DA-3DDA42B2162E}"/>
              </a:ext>
            </a:extLst>
          </p:cNvPr>
          <p:cNvSpPr>
            <a:spLocks noGrp="1"/>
          </p:cNvSpPr>
          <p:nvPr>
            <p:ph type="title"/>
          </p:nvPr>
        </p:nvSpPr>
        <p:spPr>
          <a:xfrm>
            <a:off x="421418" y="107119"/>
            <a:ext cx="8984973" cy="857542"/>
          </a:xfrm>
        </p:spPr>
        <p:txBody>
          <a:bodyPr>
            <a:normAutofit fontScale="90000"/>
          </a:bodyPr>
          <a:lstStyle/>
          <a:p>
            <a:r>
              <a:rPr lang="en-US" dirty="0"/>
              <a:t>Aligning to Instructions == Aligning to Values?</a:t>
            </a:r>
          </a:p>
        </p:txBody>
      </p:sp>
    </p:spTree>
    <p:extLst>
      <p:ext uri="{BB962C8B-B14F-4D97-AF65-F5344CB8AC3E}">
        <p14:creationId xmlns:p14="http://schemas.microsoft.com/office/powerpoint/2010/main" val="14888454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8DD05D-692A-9011-FF94-65FBFF1C20E0}"/>
              </a:ext>
            </a:extLst>
          </p:cNvPr>
          <p:cNvSpPr>
            <a:spLocks noGrp="1"/>
          </p:cNvSpPr>
          <p:nvPr>
            <p:ph type="body" sz="quarter" idx="16"/>
          </p:nvPr>
        </p:nvSpPr>
        <p:spPr/>
        <p:txBody>
          <a:bodyPr>
            <a:normAutofit fontScale="92500" lnSpcReduction="10000"/>
          </a:bodyPr>
          <a:lstStyle/>
          <a:p>
            <a:r>
              <a:rPr lang="en-US" dirty="0"/>
              <a:t>Pretrained models produce harmful outputs, even if explicitly instructed </a:t>
            </a:r>
            <a:r>
              <a:rPr lang="en-US" sz="1100" dirty="0"/>
              <a:t>[</a:t>
            </a:r>
            <a:r>
              <a:rPr lang="en-US" sz="1100" dirty="0">
                <a:hlinkClick r:id="rId2"/>
              </a:rPr>
              <a:t>Zhao et al. 2021</a:t>
            </a:r>
            <a:r>
              <a:rPr lang="en-US" sz="1100" dirty="0"/>
              <a:t>]</a:t>
            </a:r>
            <a:r>
              <a:rPr lang="en-US" dirty="0"/>
              <a:t>. </a:t>
            </a:r>
          </a:p>
          <a:p>
            <a:r>
              <a:rPr lang="en-US" dirty="0"/>
              <a:t>How about instruct-tuned/RLHE-ed models? </a:t>
            </a:r>
          </a:p>
          <a:p>
            <a:r>
              <a:rPr lang="en-US" b="1" dirty="0">
                <a:solidFill>
                  <a:srgbClr val="C00000"/>
                </a:solidFill>
              </a:rPr>
              <a:t>It’s complicated! </a:t>
            </a:r>
          </a:p>
          <a:p>
            <a:endParaRPr lang="en-US" dirty="0"/>
          </a:p>
          <a:p>
            <a:r>
              <a:rPr lang="en-US" dirty="0"/>
              <a:t>So, some promising results out there ... </a:t>
            </a:r>
          </a:p>
          <a:p>
            <a:r>
              <a:rPr lang="en-US" dirty="0"/>
              <a:t>But many open questions: </a:t>
            </a:r>
          </a:p>
          <a:p>
            <a:pPr lvl="1"/>
            <a:r>
              <a:rPr lang="en-US" dirty="0"/>
              <a:t>Whose values are we modeling? Which person? Which population? … </a:t>
            </a:r>
          </a:p>
          <a:p>
            <a:pPr lvl="1"/>
            <a:r>
              <a:rPr lang="en-US" dirty="0"/>
              <a:t>How are we applying a given value? Depending on what value system you use the outcome might be different …. </a:t>
            </a:r>
          </a:p>
          <a:p>
            <a:pPr lvl="1"/>
            <a:r>
              <a:rPr lang="en-US" dirty="0"/>
              <a:t>How these models deal with decisions where multiple values might be at odds with each other? </a:t>
            </a:r>
          </a:p>
          <a:p>
            <a:pPr lvl="1"/>
            <a:r>
              <a:rPr lang="en-US" dirty="0"/>
              <a:t>Dual use: if models can self-correct, they can self-harm [their users] too? </a:t>
            </a:r>
          </a:p>
          <a:p>
            <a:pPr marL="114300" indent="0">
              <a:buNone/>
            </a:pPr>
            <a:endParaRPr lang="en-US" dirty="0"/>
          </a:p>
        </p:txBody>
      </p:sp>
      <p:sp>
        <p:nvSpPr>
          <p:cNvPr id="6" name="Title 1">
            <a:extLst>
              <a:ext uri="{FF2B5EF4-FFF2-40B4-BE49-F238E27FC236}">
                <a16:creationId xmlns:a16="http://schemas.microsoft.com/office/drawing/2014/main" id="{53E32FDB-AAD1-4E00-B01F-A63A23C9E309}"/>
              </a:ext>
            </a:extLst>
          </p:cNvPr>
          <p:cNvSpPr>
            <a:spLocks noGrp="1"/>
          </p:cNvSpPr>
          <p:nvPr>
            <p:ph type="title"/>
          </p:nvPr>
        </p:nvSpPr>
        <p:spPr>
          <a:xfrm>
            <a:off x="421418" y="107119"/>
            <a:ext cx="8984973" cy="857542"/>
          </a:xfrm>
        </p:spPr>
        <p:txBody>
          <a:bodyPr>
            <a:normAutofit fontScale="90000"/>
          </a:bodyPr>
          <a:lstStyle/>
          <a:p>
            <a:r>
              <a:rPr lang="en-US" dirty="0"/>
              <a:t>Aligning to Instructions == Aligning to Values?</a:t>
            </a:r>
          </a:p>
        </p:txBody>
      </p:sp>
    </p:spTree>
    <p:extLst>
      <p:ext uri="{BB962C8B-B14F-4D97-AF65-F5344CB8AC3E}">
        <p14:creationId xmlns:p14="http://schemas.microsoft.com/office/powerpoint/2010/main" val="9898409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1D6F-DA30-40ED-87BF-AB3C5D99DF24}"/>
              </a:ext>
            </a:extLst>
          </p:cNvPr>
          <p:cNvSpPr>
            <a:spLocks noGrp="1"/>
          </p:cNvSpPr>
          <p:nvPr>
            <p:ph type="title"/>
          </p:nvPr>
        </p:nvSpPr>
        <p:spPr/>
        <p:txBody>
          <a:bodyPr/>
          <a:lstStyle/>
          <a:p>
            <a:r>
              <a:rPr lang="en-US" dirty="0"/>
              <a:t>Let’s try a few thought experiments </a:t>
            </a:r>
          </a:p>
        </p:txBody>
      </p:sp>
      <p:sp>
        <p:nvSpPr>
          <p:cNvPr id="3" name="Text Placeholder 2">
            <a:extLst>
              <a:ext uri="{FF2B5EF4-FFF2-40B4-BE49-F238E27FC236}">
                <a16:creationId xmlns:a16="http://schemas.microsoft.com/office/drawing/2014/main" id="{B9CB4A69-9C6D-049C-EA00-CDBBF7A7D08C}"/>
              </a:ext>
            </a:extLst>
          </p:cNvPr>
          <p:cNvSpPr>
            <a:spLocks noGrp="1"/>
          </p:cNvSpPr>
          <p:nvPr>
            <p:ph type="body" sz="quarter" idx="16"/>
          </p:nvPr>
        </p:nvSpPr>
        <p:spPr/>
        <p:txBody>
          <a:bodyPr/>
          <a:lstStyle/>
          <a:p>
            <a:r>
              <a:rPr lang="en-US" dirty="0"/>
              <a:t>We will see a series of thought-experiments that involve a moral dilemma. </a:t>
            </a:r>
          </a:p>
          <a:p>
            <a:pPr marL="0" indent="0">
              <a:buNone/>
            </a:pPr>
            <a:endParaRPr lang="en-US" dirty="0"/>
          </a:p>
          <a:p>
            <a:endParaRPr lang="en-US" dirty="0"/>
          </a:p>
          <a:p>
            <a:r>
              <a:rPr lang="en-US" dirty="0"/>
              <a:t>These are NOT REAL so do not take them too seriously if you find them disturbing. </a:t>
            </a:r>
          </a:p>
          <a:p>
            <a:pPr marL="0" indent="0">
              <a:buNone/>
            </a:pPr>
            <a:br>
              <a:rPr lang="en-US" dirty="0"/>
            </a:br>
            <a:endParaRPr lang="en-US" dirty="0"/>
          </a:p>
          <a:p>
            <a:r>
              <a:rPr lang="en-US" dirty="0"/>
              <a:t>The purpose is to show the difficulty of making moral choices, which is part of the alignment problem. </a:t>
            </a:r>
          </a:p>
        </p:txBody>
      </p:sp>
    </p:spTree>
    <p:extLst>
      <p:ext uri="{BB962C8B-B14F-4D97-AF65-F5344CB8AC3E}">
        <p14:creationId xmlns:p14="http://schemas.microsoft.com/office/powerpoint/2010/main" val="32791186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8995-0543-5579-48CA-85250DA93A4F}"/>
              </a:ext>
            </a:extLst>
          </p:cNvPr>
          <p:cNvSpPr>
            <a:spLocks noGrp="1"/>
          </p:cNvSpPr>
          <p:nvPr>
            <p:ph type="title"/>
          </p:nvPr>
        </p:nvSpPr>
        <p:spPr/>
        <p:txBody>
          <a:bodyPr/>
          <a:lstStyle/>
          <a:p>
            <a:r>
              <a:rPr lang="en-US" dirty="0"/>
              <a:t>Runway Self-Driving Car</a:t>
            </a:r>
          </a:p>
        </p:txBody>
      </p:sp>
      <p:sp>
        <p:nvSpPr>
          <p:cNvPr id="3" name="Text Placeholder 2">
            <a:extLst>
              <a:ext uri="{FF2B5EF4-FFF2-40B4-BE49-F238E27FC236}">
                <a16:creationId xmlns:a16="http://schemas.microsoft.com/office/drawing/2014/main" id="{28FDB664-35AF-071D-A9D3-ECFAF3FCE3D0}"/>
              </a:ext>
            </a:extLst>
          </p:cNvPr>
          <p:cNvSpPr>
            <a:spLocks noGrp="1"/>
          </p:cNvSpPr>
          <p:nvPr>
            <p:ph type="body" sz="quarter" idx="16"/>
          </p:nvPr>
        </p:nvSpPr>
        <p:spPr/>
        <p:txBody>
          <a:bodyPr/>
          <a:lstStyle/>
          <a:p>
            <a:r>
              <a:rPr lang="en-US" dirty="0"/>
              <a:t>Suppose you’re an engineer tasked with “aligning” a self-driving car. </a:t>
            </a:r>
          </a:p>
          <a:p>
            <a:r>
              <a:rPr lang="en-US" dirty="0"/>
              <a:t>You need to engineer it for extreme cases where the car cannot stop fast enough. </a:t>
            </a:r>
          </a:p>
          <a:p>
            <a:r>
              <a:rPr lang="en-US" dirty="0"/>
              <a:t>For instance, you can program (align) the car should swerve onto the sidewalk to avoid colliding with the person and come to a safe stop.</a:t>
            </a:r>
          </a:p>
          <a:p>
            <a:r>
              <a:rPr lang="en-US" dirty="0"/>
              <a:t>Is this enough? </a:t>
            </a:r>
          </a:p>
        </p:txBody>
      </p:sp>
    </p:spTree>
    <p:extLst>
      <p:ext uri="{BB962C8B-B14F-4D97-AF65-F5344CB8AC3E}">
        <p14:creationId xmlns:p14="http://schemas.microsoft.com/office/powerpoint/2010/main" val="40936638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FBBB2-7A87-7C6F-333D-A5FF89363A58}"/>
              </a:ext>
            </a:extLst>
          </p:cNvPr>
          <p:cNvSpPr>
            <a:spLocks noGrp="1"/>
          </p:cNvSpPr>
          <p:nvPr>
            <p:ph type="title"/>
          </p:nvPr>
        </p:nvSpPr>
        <p:spPr/>
        <p:txBody>
          <a:bodyPr/>
          <a:lstStyle/>
          <a:p>
            <a:r>
              <a:rPr lang="en-US" dirty="0"/>
              <a:t>Runway Self-Driving Car (1)</a:t>
            </a:r>
          </a:p>
        </p:txBody>
      </p:sp>
      <p:sp>
        <p:nvSpPr>
          <p:cNvPr id="3" name="Text Placeholder 2">
            <a:extLst>
              <a:ext uri="{FF2B5EF4-FFF2-40B4-BE49-F238E27FC236}">
                <a16:creationId xmlns:a16="http://schemas.microsoft.com/office/drawing/2014/main" id="{AFC3BFFF-70CE-9979-E7EC-B4E05B66922D}"/>
              </a:ext>
            </a:extLst>
          </p:cNvPr>
          <p:cNvSpPr>
            <a:spLocks noGrp="1"/>
          </p:cNvSpPr>
          <p:nvPr>
            <p:ph type="body" sz="quarter" idx="16"/>
          </p:nvPr>
        </p:nvSpPr>
        <p:spPr/>
        <p:txBody>
          <a:bodyPr/>
          <a:lstStyle/>
          <a:p>
            <a:r>
              <a:rPr lang="en-US" dirty="0"/>
              <a:t>How about this scenario? </a:t>
            </a:r>
          </a:p>
          <a:p>
            <a:r>
              <a:rPr lang="en-US" dirty="0"/>
              <a:t>The car is heading toward </a:t>
            </a:r>
            <a:r>
              <a:rPr lang="en-US" b="1" dirty="0"/>
              <a:t>five</a:t>
            </a:r>
            <a:r>
              <a:rPr lang="en-US" dirty="0"/>
              <a:t> workers standing on the road. </a:t>
            </a:r>
            <a:br>
              <a:rPr lang="en-US" dirty="0"/>
            </a:br>
            <a:r>
              <a:rPr lang="en-US" dirty="0"/>
              <a:t>However, there is also </a:t>
            </a:r>
            <a:r>
              <a:rPr lang="en-US" b="1" dirty="0"/>
              <a:t>one </a:t>
            </a:r>
            <a:r>
              <a:rPr lang="en-US" dirty="0"/>
              <a:t>worker on the side of the road. </a:t>
            </a:r>
            <a:br>
              <a:rPr lang="en-US" dirty="0"/>
            </a:br>
            <a:r>
              <a:rPr lang="en-US" dirty="0"/>
              <a:t>Should the car swerve to the side killing one but saving five? </a:t>
            </a:r>
          </a:p>
          <a:p>
            <a:endParaRPr lang="en-US" dirty="0"/>
          </a:p>
          <a:p>
            <a:r>
              <a:rPr lang="en-US" dirty="0"/>
              <a:t>A typical response here is, better to sacrifice the life of one to save five. </a:t>
            </a:r>
          </a:p>
          <a:p>
            <a:r>
              <a:rPr lang="en-US" dirty="0"/>
              <a:t>Underlying moral argument: always minimize the number of lives lost. </a:t>
            </a:r>
            <a:br>
              <a:rPr lang="en-US" dirty="0"/>
            </a:br>
            <a:endParaRPr lang="en-US" dirty="0"/>
          </a:p>
        </p:txBody>
      </p:sp>
    </p:spTree>
    <p:extLst>
      <p:ext uri="{BB962C8B-B14F-4D97-AF65-F5344CB8AC3E}">
        <p14:creationId xmlns:p14="http://schemas.microsoft.com/office/powerpoint/2010/main" val="329867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BB26-AB3F-8012-B038-525EE67B69CB}"/>
              </a:ext>
            </a:extLst>
          </p:cNvPr>
          <p:cNvSpPr>
            <a:spLocks noGrp="1"/>
          </p:cNvSpPr>
          <p:nvPr>
            <p:ph type="title"/>
          </p:nvPr>
        </p:nvSpPr>
        <p:spPr/>
        <p:txBody>
          <a:bodyPr/>
          <a:lstStyle/>
          <a:p>
            <a:r>
              <a:rPr lang="en-US" dirty="0"/>
              <a:t>Alignment Mechanisms in this Class </a:t>
            </a:r>
          </a:p>
        </p:txBody>
      </p:sp>
      <p:sp>
        <p:nvSpPr>
          <p:cNvPr id="3" name="Text Placeholder 2">
            <a:extLst>
              <a:ext uri="{FF2B5EF4-FFF2-40B4-BE49-F238E27FC236}">
                <a16:creationId xmlns:a16="http://schemas.microsoft.com/office/drawing/2014/main" id="{FA387B84-18C5-C06A-D0DA-96B72C7823DA}"/>
              </a:ext>
            </a:extLst>
          </p:cNvPr>
          <p:cNvSpPr>
            <a:spLocks noGrp="1"/>
          </p:cNvSpPr>
          <p:nvPr>
            <p:ph type="body" sz="quarter" idx="16"/>
          </p:nvPr>
        </p:nvSpPr>
        <p:spPr>
          <a:xfrm>
            <a:off x="533918" y="1390650"/>
            <a:ext cx="8085415" cy="3077573"/>
          </a:xfrm>
        </p:spPr>
        <p:txBody>
          <a:bodyPr/>
          <a:lstStyle/>
          <a:p>
            <a:r>
              <a:rPr lang="en-US" dirty="0"/>
              <a:t>This is a fundamental problem of human society. </a:t>
            </a:r>
          </a:p>
          <a:p>
            <a:r>
              <a:rPr lang="en-US" dirty="0"/>
              <a:t>Most things we do in our day-to-day life is an alignment problem. </a:t>
            </a:r>
          </a:p>
          <a:p>
            <a:endParaRPr lang="en-US" dirty="0"/>
          </a:p>
          <a:p>
            <a:r>
              <a:rPr lang="en-US" dirty="0"/>
              <a:t>In our class here are instances of alignment: </a:t>
            </a:r>
          </a:p>
          <a:p>
            <a:pPr lvl="1"/>
            <a:r>
              <a:rPr lang="en-US" dirty="0"/>
              <a:t>Me giving lectures </a:t>
            </a:r>
          </a:p>
          <a:p>
            <a:pPr lvl="1"/>
            <a:r>
              <a:rPr lang="en-US" dirty="0"/>
              <a:t>You asking questions </a:t>
            </a:r>
          </a:p>
          <a:p>
            <a:pPr lvl="1"/>
            <a:r>
              <a:rPr lang="en-US" dirty="0"/>
              <a:t>You solving homework assignments</a:t>
            </a:r>
          </a:p>
          <a:p>
            <a:pPr lvl="1"/>
            <a:r>
              <a:rPr lang="en-US" dirty="0"/>
              <a:t>You asking us during office hours </a:t>
            </a:r>
          </a:p>
          <a:p>
            <a:pPr lvl="1"/>
            <a:r>
              <a:rPr lang="en-US" dirty="0"/>
              <a:t>… </a:t>
            </a:r>
          </a:p>
          <a:p>
            <a:pPr lvl="1"/>
            <a:endParaRPr lang="en-US" dirty="0"/>
          </a:p>
          <a:p>
            <a:endParaRPr lang="en-US" dirty="0"/>
          </a:p>
        </p:txBody>
      </p:sp>
      <p:sp>
        <p:nvSpPr>
          <p:cNvPr id="4" name="TextBox 3">
            <a:extLst>
              <a:ext uri="{FF2B5EF4-FFF2-40B4-BE49-F238E27FC236}">
                <a16:creationId xmlns:a16="http://schemas.microsoft.com/office/drawing/2014/main" id="{6222E41F-856F-AD56-014E-86E8461916BC}"/>
              </a:ext>
            </a:extLst>
          </p:cNvPr>
          <p:cNvSpPr txBox="1"/>
          <p:nvPr/>
        </p:nvSpPr>
        <p:spPr>
          <a:xfrm>
            <a:off x="3012473" y="4904746"/>
            <a:ext cx="3119053"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[Slide Credit: Gillian Hadfield]</a:t>
            </a:r>
            <a:endParaRPr lang="en-US" sz="1050" dirty="0"/>
          </a:p>
        </p:txBody>
      </p:sp>
    </p:spTree>
    <p:extLst>
      <p:ext uri="{BB962C8B-B14F-4D97-AF65-F5344CB8AC3E}">
        <p14:creationId xmlns:p14="http://schemas.microsoft.com/office/powerpoint/2010/main" val="93248910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FBBB2-7A87-7C6F-333D-A5FF89363A58}"/>
              </a:ext>
            </a:extLst>
          </p:cNvPr>
          <p:cNvSpPr>
            <a:spLocks noGrp="1"/>
          </p:cNvSpPr>
          <p:nvPr>
            <p:ph type="title"/>
          </p:nvPr>
        </p:nvSpPr>
        <p:spPr/>
        <p:txBody>
          <a:bodyPr/>
          <a:lstStyle/>
          <a:p>
            <a:r>
              <a:rPr lang="en-US" dirty="0"/>
              <a:t>Runway Self-Driving Car (2)</a:t>
            </a:r>
          </a:p>
        </p:txBody>
      </p:sp>
      <p:sp>
        <p:nvSpPr>
          <p:cNvPr id="3" name="Text Placeholder 2">
            <a:extLst>
              <a:ext uri="{FF2B5EF4-FFF2-40B4-BE49-F238E27FC236}">
                <a16:creationId xmlns:a16="http://schemas.microsoft.com/office/drawing/2014/main" id="{AFC3BFFF-70CE-9979-E7EC-B4E05B66922D}"/>
              </a:ext>
            </a:extLst>
          </p:cNvPr>
          <p:cNvSpPr>
            <a:spLocks noGrp="1"/>
          </p:cNvSpPr>
          <p:nvPr>
            <p:ph type="body" sz="quarter" idx="16"/>
          </p:nvPr>
        </p:nvSpPr>
        <p:spPr>
          <a:xfrm>
            <a:off x="533919" y="1390650"/>
            <a:ext cx="8261738" cy="3077573"/>
          </a:xfrm>
        </p:spPr>
        <p:txBody>
          <a:bodyPr/>
          <a:lstStyle/>
          <a:p>
            <a:r>
              <a:rPr lang="en-US" dirty="0"/>
              <a:t>How about this scenario? </a:t>
            </a:r>
          </a:p>
          <a:p>
            <a:r>
              <a:rPr lang="en-US" dirty="0"/>
              <a:t>The car is heading toward </a:t>
            </a:r>
            <a:r>
              <a:rPr lang="en-US" b="1" dirty="0"/>
              <a:t>five</a:t>
            </a:r>
            <a:r>
              <a:rPr lang="en-US" dirty="0"/>
              <a:t> workers standing on the road. </a:t>
            </a:r>
            <a:br>
              <a:rPr lang="en-US" dirty="0"/>
            </a:br>
            <a:r>
              <a:rPr lang="en-US" dirty="0"/>
              <a:t>However, there is also </a:t>
            </a:r>
            <a:r>
              <a:rPr lang="en-US" b="1" dirty="0"/>
              <a:t>two</a:t>
            </a:r>
            <a:r>
              <a:rPr lang="en-US" dirty="0"/>
              <a:t> pregnant women on the side of the road. </a:t>
            </a:r>
            <a:br>
              <a:rPr lang="en-US" dirty="0"/>
            </a:br>
            <a:r>
              <a:rPr lang="en-US" dirty="0"/>
              <a:t>What should the self-driving car do here?  </a:t>
            </a:r>
          </a:p>
          <a:p>
            <a:endParaRPr lang="en-US" dirty="0"/>
          </a:p>
          <a:p>
            <a:r>
              <a:rPr lang="en-US" dirty="0"/>
              <a:t>Does the moral argument (minimizing the number of lives lost) work here? </a:t>
            </a:r>
            <a:br>
              <a:rPr lang="en-US" dirty="0"/>
            </a:br>
            <a:endParaRPr lang="en-US" dirty="0"/>
          </a:p>
        </p:txBody>
      </p:sp>
    </p:spTree>
    <p:extLst>
      <p:ext uri="{BB962C8B-B14F-4D97-AF65-F5344CB8AC3E}">
        <p14:creationId xmlns:p14="http://schemas.microsoft.com/office/powerpoint/2010/main" val="30799419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62C6-3B10-1781-576E-3430C8AC643B}"/>
              </a:ext>
            </a:extLst>
          </p:cNvPr>
          <p:cNvSpPr>
            <a:spLocks noGrp="1"/>
          </p:cNvSpPr>
          <p:nvPr>
            <p:ph type="title"/>
          </p:nvPr>
        </p:nvSpPr>
        <p:spPr/>
        <p:txBody>
          <a:bodyPr/>
          <a:lstStyle/>
          <a:p>
            <a:r>
              <a:rPr lang="en-US" dirty="0"/>
              <a:t>What is the Right Thing to Do? </a:t>
            </a:r>
          </a:p>
        </p:txBody>
      </p:sp>
      <p:sp>
        <p:nvSpPr>
          <p:cNvPr id="3" name="Text Placeholder 2">
            <a:extLst>
              <a:ext uri="{FF2B5EF4-FFF2-40B4-BE49-F238E27FC236}">
                <a16:creationId xmlns:a16="http://schemas.microsoft.com/office/drawing/2014/main" id="{02A804B9-308A-43FE-DCFB-6F692C33A595}"/>
              </a:ext>
            </a:extLst>
          </p:cNvPr>
          <p:cNvSpPr>
            <a:spLocks noGrp="1"/>
          </p:cNvSpPr>
          <p:nvPr>
            <p:ph type="body" sz="quarter" idx="16"/>
          </p:nvPr>
        </p:nvSpPr>
        <p:spPr>
          <a:xfrm>
            <a:off x="533919" y="1390650"/>
            <a:ext cx="8232709" cy="3077573"/>
          </a:xfrm>
        </p:spPr>
        <p:txBody>
          <a:bodyPr/>
          <a:lstStyle/>
          <a:p>
            <a:r>
              <a:rPr lang="en-US" dirty="0"/>
              <a:t>Moral philosophy—a branch of philosophy that deals with questions </a:t>
            </a:r>
            <a:br>
              <a:rPr lang="en-US" dirty="0"/>
            </a:br>
            <a:r>
              <a:rPr lang="en-US" dirty="0"/>
              <a:t>about what is right and wrong, </a:t>
            </a:r>
          </a:p>
          <a:p>
            <a:pPr lvl="1"/>
            <a:r>
              <a:rPr lang="en-US" dirty="0"/>
              <a:t>Examines various ethical theories, such as utilitarianism, </a:t>
            </a:r>
            <a:br>
              <a:rPr lang="en-US" dirty="0"/>
            </a:br>
            <a:r>
              <a:rPr lang="en-US" dirty="0"/>
              <a:t>virtue ethics, and moral relativism, to understand how </a:t>
            </a:r>
            <a:br>
              <a:rPr lang="en-US" dirty="0"/>
            </a:br>
            <a:r>
              <a:rPr lang="en-US" dirty="0"/>
              <a:t>individuals and societies should make ethical decisions.</a:t>
            </a:r>
          </a:p>
          <a:p>
            <a:pPr lvl="1"/>
            <a:endParaRPr lang="en-US" dirty="0"/>
          </a:p>
          <a:p>
            <a:pPr lvl="1"/>
            <a:endParaRPr lang="en-US" dirty="0"/>
          </a:p>
          <a:p>
            <a:r>
              <a:rPr lang="en-US" dirty="0"/>
              <a:t>As AI technology becomes more prevalent in various aspects of society, there are ethical questions about how it should be developed, deployed, and regulated. </a:t>
            </a:r>
          </a:p>
          <a:p>
            <a:pPr lvl="1"/>
            <a:r>
              <a:rPr lang="en-US" dirty="0"/>
              <a:t>Moral philosophy provides </a:t>
            </a:r>
            <a:r>
              <a:rPr lang="en-US" b="1" dirty="0"/>
              <a:t>frameworks </a:t>
            </a:r>
            <a:r>
              <a:rPr lang="en-US" dirty="0"/>
              <a:t>for evaluating the ethical implications of AI, such as questions about fairness, accountability, transparency, and privacy.</a:t>
            </a:r>
          </a:p>
        </p:txBody>
      </p:sp>
      <p:pic>
        <p:nvPicPr>
          <p:cNvPr id="5" name="Picture 4" descr="A book cover with a group of people&#10;&#10;Description automatically generated">
            <a:extLst>
              <a:ext uri="{FF2B5EF4-FFF2-40B4-BE49-F238E27FC236}">
                <a16:creationId xmlns:a16="http://schemas.microsoft.com/office/drawing/2014/main" id="{1A2B77C0-BAC2-0662-F384-3ABC31A73955}"/>
              </a:ext>
            </a:extLst>
          </p:cNvPr>
          <p:cNvPicPr>
            <a:picLocks noChangeAspect="1"/>
          </p:cNvPicPr>
          <p:nvPr/>
        </p:nvPicPr>
        <p:blipFill>
          <a:blip/>
          <a:stretch>
            <a:fillRect/>
          </a:stretch>
        </p:blipFill>
        <p:spPr>
          <a:xfrm>
            <a:off x="6951336" y="245969"/>
            <a:ext cx="1933781" cy="2852166"/>
          </a:xfrm>
          <a:prstGeom prst="rect">
            <a:avLst/>
          </a:prstGeom>
        </p:spPr>
      </p:pic>
    </p:spTree>
    <p:extLst>
      <p:ext uri="{BB962C8B-B14F-4D97-AF65-F5344CB8AC3E}">
        <p14:creationId xmlns:p14="http://schemas.microsoft.com/office/powerpoint/2010/main" val="126233738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BB26-AB3F-8012-B038-525EE67B69CB}"/>
              </a:ext>
            </a:extLst>
          </p:cNvPr>
          <p:cNvSpPr>
            <a:spLocks noGrp="1"/>
          </p:cNvSpPr>
          <p:nvPr>
            <p:ph type="title"/>
          </p:nvPr>
        </p:nvSpPr>
        <p:spPr/>
        <p:txBody>
          <a:bodyPr/>
          <a:lstStyle/>
          <a:p>
            <a:r>
              <a:rPr lang="en-US" dirty="0"/>
              <a:t>Whose Values? </a:t>
            </a:r>
          </a:p>
        </p:txBody>
      </p:sp>
      <p:sp>
        <p:nvSpPr>
          <p:cNvPr id="3" name="Text Placeholder 2">
            <a:extLst>
              <a:ext uri="{FF2B5EF4-FFF2-40B4-BE49-F238E27FC236}">
                <a16:creationId xmlns:a16="http://schemas.microsoft.com/office/drawing/2014/main" id="{FA387B84-18C5-C06A-D0DA-96B72C7823DA}"/>
              </a:ext>
            </a:extLst>
          </p:cNvPr>
          <p:cNvSpPr>
            <a:spLocks noGrp="1"/>
          </p:cNvSpPr>
          <p:nvPr>
            <p:ph type="body" sz="quarter" idx="16"/>
          </p:nvPr>
        </p:nvSpPr>
        <p:spPr>
          <a:xfrm>
            <a:off x="533918" y="1390650"/>
            <a:ext cx="8085415" cy="3077573"/>
          </a:xfrm>
        </p:spPr>
        <p:txBody>
          <a:bodyPr/>
          <a:lstStyle/>
          <a:p>
            <a:r>
              <a:rPr lang="en-US" dirty="0"/>
              <a:t>Whose Values? Determined how and by who? </a:t>
            </a:r>
          </a:p>
          <a:p>
            <a:r>
              <a:rPr lang="en-US" dirty="0"/>
              <a:t>This is a fundamental problem of human society. </a:t>
            </a:r>
          </a:p>
          <a:p>
            <a:endParaRPr lang="en-US" dirty="0"/>
          </a:p>
        </p:txBody>
      </p:sp>
      <p:sp>
        <p:nvSpPr>
          <p:cNvPr id="4" name="TextBox 3">
            <a:extLst>
              <a:ext uri="{FF2B5EF4-FFF2-40B4-BE49-F238E27FC236}">
                <a16:creationId xmlns:a16="http://schemas.microsoft.com/office/drawing/2014/main" id="{6222E41F-856F-AD56-014E-86E8461916BC}"/>
              </a:ext>
            </a:extLst>
          </p:cNvPr>
          <p:cNvSpPr txBox="1"/>
          <p:nvPr/>
        </p:nvSpPr>
        <p:spPr>
          <a:xfrm>
            <a:off x="3012473" y="4904746"/>
            <a:ext cx="3119053"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[Slide Credit: Gillian Hadfield]</a:t>
            </a:r>
            <a:endParaRPr lang="en-US" sz="1050" dirty="0"/>
          </a:p>
        </p:txBody>
      </p:sp>
    </p:spTree>
    <p:extLst>
      <p:ext uri="{BB962C8B-B14F-4D97-AF65-F5344CB8AC3E}">
        <p14:creationId xmlns:p14="http://schemas.microsoft.com/office/powerpoint/2010/main" val="416251188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A7D84-2536-91FF-03C2-E27CE18B315C}"/>
              </a:ext>
            </a:extLst>
          </p:cNvPr>
          <p:cNvSpPr>
            <a:spLocks noGrp="1"/>
          </p:cNvSpPr>
          <p:nvPr>
            <p:ph type="title"/>
          </p:nvPr>
        </p:nvSpPr>
        <p:spPr/>
        <p:txBody>
          <a:bodyPr/>
          <a:lstStyle/>
          <a:p>
            <a:r>
              <a:rPr lang="en-US" dirty="0"/>
              <a:t>With Show of Hands … </a:t>
            </a:r>
          </a:p>
        </p:txBody>
      </p:sp>
      <p:sp>
        <p:nvSpPr>
          <p:cNvPr id="3" name="Text Placeholder 2">
            <a:extLst>
              <a:ext uri="{FF2B5EF4-FFF2-40B4-BE49-F238E27FC236}">
                <a16:creationId xmlns:a16="http://schemas.microsoft.com/office/drawing/2014/main" id="{01AAAD4E-AF7B-1A8F-2458-395A6EE75232}"/>
              </a:ext>
            </a:extLst>
          </p:cNvPr>
          <p:cNvSpPr>
            <a:spLocks noGrp="1"/>
          </p:cNvSpPr>
          <p:nvPr>
            <p:ph type="body" sz="quarter" idx="16"/>
          </p:nvPr>
        </p:nvSpPr>
        <p:spPr/>
        <p:txBody>
          <a:bodyPr/>
          <a:lstStyle/>
          <a:p>
            <a:r>
              <a:rPr lang="en-US" dirty="0"/>
              <a:t>We will solve AI alignment problem in … </a:t>
            </a:r>
          </a:p>
          <a:p>
            <a:pPr lvl="1"/>
            <a:r>
              <a:rPr lang="en-US" dirty="0"/>
              <a:t>5 years </a:t>
            </a:r>
          </a:p>
          <a:p>
            <a:pPr lvl="1"/>
            <a:r>
              <a:rPr lang="en-US" dirty="0"/>
              <a:t>10 years </a:t>
            </a:r>
          </a:p>
          <a:p>
            <a:pPr lvl="1"/>
            <a:r>
              <a:rPr lang="en-US" dirty="0"/>
              <a:t>Never</a:t>
            </a:r>
          </a:p>
          <a:p>
            <a:pPr lvl="1"/>
            <a:endParaRPr lang="en-US" dirty="0"/>
          </a:p>
        </p:txBody>
      </p:sp>
    </p:spTree>
    <p:extLst>
      <p:ext uri="{BB962C8B-B14F-4D97-AF65-F5344CB8AC3E}">
        <p14:creationId xmlns:p14="http://schemas.microsoft.com/office/powerpoint/2010/main" val="407488233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7F93D-218E-1E9C-CA88-7464A6A82C7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33095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BB26-AB3F-8012-B038-525EE67B69CB}"/>
              </a:ext>
            </a:extLst>
          </p:cNvPr>
          <p:cNvSpPr>
            <a:spLocks noGrp="1"/>
          </p:cNvSpPr>
          <p:nvPr>
            <p:ph type="title"/>
          </p:nvPr>
        </p:nvSpPr>
        <p:spPr>
          <a:xfrm>
            <a:off x="533917" y="107119"/>
            <a:ext cx="8492011" cy="857542"/>
          </a:xfrm>
        </p:spPr>
        <p:txBody>
          <a:bodyPr/>
          <a:lstStyle/>
          <a:p>
            <a:r>
              <a:rPr lang="en-US" dirty="0"/>
              <a:t>Alignment Mechanisms in Our Societies</a:t>
            </a:r>
          </a:p>
        </p:txBody>
      </p:sp>
      <p:sp>
        <p:nvSpPr>
          <p:cNvPr id="3" name="Text Placeholder 2">
            <a:extLst>
              <a:ext uri="{FF2B5EF4-FFF2-40B4-BE49-F238E27FC236}">
                <a16:creationId xmlns:a16="http://schemas.microsoft.com/office/drawing/2014/main" id="{FA387B84-18C5-C06A-D0DA-96B72C7823DA}"/>
              </a:ext>
            </a:extLst>
          </p:cNvPr>
          <p:cNvSpPr>
            <a:spLocks noGrp="1"/>
          </p:cNvSpPr>
          <p:nvPr>
            <p:ph type="body" sz="quarter" idx="16"/>
          </p:nvPr>
        </p:nvSpPr>
        <p:spPr>
          <a:xfrm>
            <a:off x="533918" y="1390650"/>
            <a:ext cx="8085415" cy="3077573"/>
          </a:xfrm>
        </p:spPr>
        <p:txBody>
          <a:bodyPr/>
          <a:lstStyle/>
          <a:p>
            <a:r>
              <a:rPr lang="en-US" dirty="0"/>
              <a:t>We create a variety of mechanism in our society for “alignment”. </a:t>
            </a:r>
          </a:p>
          <a:p>
            <a:r>
              <a:rPr lang="en-US" dirty="0"/>
              <a:t>Norms and cultures are alignment mechanisms. </a:t>
            </a:r>
          </a:p>
          <a:p>
            <a:r>
              <a:rPr lang="en-US" dirty="0"/>
              <a:t>Markets are alignment mechanisms. </a:t>
            </a:r>
          </a:p>
          <a:p>
            <a:pPr lvl="1"/>
            <a:r>
              <a:rPr lang="en-US" dirty="0"/>
              <a:t>The “invisible hand” — in a free market economy, self-interested </a:t>
            </a:r>
            <a:br>
              <a:rPr lang="en-US" dirty="0"/>
            </a:br>
            <a:r>
              <a:rPr lang="en-US" dirty="0"/>
              <a:t>individuals operate through a system of mutual interdependence </a:t>
            </a:r>
            <a:br>
              <a:rPr lang="en-US" dirty="0"/>
            </a:br>
            <a:r>
              <a:rPr lang="en-US" dirty="0"/>
              <a:t>which incentivizes them to make what is socially necessary, although </a:t>
            </a:r>
            <a:br>
              <a:rPr lang="en-US" dirty="0"/>
            </a:br>
            <a:r>
              <a:rPr lang="en-US" dirty="0"/>
              <a:t>they may care only about their own well-being (Adam Smith).</a:t>
            </a:r>
          </a:p>
          <a:p>
            <a:r>
              <a:rPr lang="en-US" dirty="0"/>
              <a:t>Law and politics are alignment mechanisms. </a:t>
            </a:r>
          </a:p>
          <a:p>
            <a:pPr lvl="1"/>
            <a:r>
              <a:rPr lang="en-US" dirty="0"/>
              <a:t>Legal rules structure markets, correct market failures, redistribute resources. </a:t>
            </a:r>
          </a:p>
          <a:p>
            <a:pPr lvl="1"/>
            <a:r>
              <a:rPr lang="en-US" dirty="0"/>
              <a:t>Legal and political institutions determine the social welfare function. </a:t>
            </a:r>
          </a:p>
        </p:txBody>
      </p:sp>
      <p:sp>
        <p:nvSpPr>
          <p:cNvPr id="4" name="TextBox 3">
            <a:extLst>
              <a:ext uri="{FF2B5EF4-FFF2-40B4-BE49-F238E27FC236}">
                <a16:creationId xmlns:a16="http://schemas.microsoft.com/office/drawing/2014/main" id="{6222E41F-856F-AD56-014E-86E8461916BC}"/>
              </a:ext>
            </a:extLst>
          </p:cNvPr>
          <p:cNvSpPr txBox="1"/>
          <p:nvPr/>
        </p:nvSpPr>
        <p:spPr>
          <a:xfrm>
            <a:off x="3012473" y="4904746"/>
            <a:ext cx="3119053"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[Slide Credit: Gillian Hadfield]</a:t>
            </a:r>
            <a:endParaRPr lang="en-US" sz="1050" dirty="0"/>
          </a:p>
        </p:txBody>
      </p:sp>
      <p:pic>
        <p:nvPicPr>
          <p:cNvPr id="6146" name="Picture 2" descr="The Invisible Hand In Bubble Economics - FasterCapital">
            <a:extLst>
              <a:ext uri="{FF2B5EF4-FFF2-40B4-BE49-F238E27FC236}">
                <a16:creationId xmlns:a16="http://schemas.microsoft.com/office/drawing/2014/main" id="{942E503A-4D8B-4E1D-2AFC-0DBFFFDC0F67}"/>
              </a:ext>
            </a:extLst>
          </p:cNvPr>
          <p:cNvPicPr>
            <a:picLocks noChangeAspect="1" noChangeArrowheads="1"/>
          </p:cNvPicPr>
          <p:nvPr/>
        </p:nvPicPr>
        <p:blipFill rotWithShape="1">
          <a:blip>
            <a:extLst>
              <a:ext uri="{28A0092B-C50C-407E-A947-70E740481C1C}">
                <a14:useLocalDpi xmlns:a14="http://schemas.microsoft.com/office/drawing/2010/main" val="0"/>
              </a:ext>
            </a:extLst>
          </a:blip>
          <a:srcRect l="18119" t="15138" r="46931" b="4642"/>
          <a:stretch/>
        </p:blipFill>
        <p:spPr bwMode="auto">
          <a:xfrm>
            <a:off x="7498979" y="1586038"/>
            <a:ext cx="1526949" cy="1971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33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F7E3-7998-027A-FEFE-2ABC568A082B}"/>
              </a:ext>
            </a:extLst>
          </p:cNvPr>
          <p:cNvSpPr>
            <a:spLocks noGrp="1"/>
          </p:cNvSpPr>
          <p:nvPr>
            <p:ph type="title"/>
          </p:nvPr>
        </p:nvSpPr>
        <p:spPr/>
        <p:txBody>
          <a:bodyPr/>
          <a:lstStyle/>
          <a:p>
            <a:r>
              <a:rPr lang="en-US" dirty="0"/>
              <a:t>Alignment of AI: A Naïve Take </a:t>
            </a:r>
          </a:p>
        </p:txBody>
      </p:sp>
      <p:sp>
        <p:nvSpPr>
          <p:cNvPr id="3" name="Text Placeholder 2">
            <a:extLst>
              <a:ext uri="{FF2B5EF4-FFF2-40B4-BE49-F238E27FC236}">
                <a16:creationId xmlns:a16="http://schemas.microsoft.com/office/drawing/2014/main" id="{9153B572-C4E4-9FEA-F0EB-A1931E0A9BEF}"/>
              </a:ext>
            </a:extLst>
          </p:cNvPr>
          <p:cNvSpPr>
            <a:spLocks noGrp="1"/>
          </p:cNvSpPr>
          <p:nvPr>
            <p:ph type="body" sz="quarter" idx="16"/>
          </p:nvPr>
        </p:nvSpPr>
        <p:spPr/>
        <p:txBody>
          <a:bodyPr/>
          <a:lstStyle/>
          <a:p>
            <a:r>
              <a:rPr lang="en-US" dirty="0"/>
              <a:t>AI must accomplish what we ask it to do.</a:t>
            </a:r>
          </a:p>
          <a:p>
            <a:pPr lvl="1"/>
            <a:r>
              <a:rPr lang="en-US" dirty="0"/>
              <a:t>Not enough. Why? </a:t>
            </a:r>
          </a:p>
          <a:p>
            <a:pPr lvl="1"/>
            <a:endParaRPr lang="en-US" dirty="0"/>
          </a:p>
          <a:p>
            <a:pPr lvl="1"/>
            <a:endParaRPr lang="en-US" dirty="0"/>
          </a:p>
          <a:p>
            <a:r>
              <a:rPr lang="en-US" dirty="0"/>
              <a:t>Daniel: Hey AI, get me coffee before my class at 8:55am. </a:t>
            </a:r>
          </a:p>
          <a:p>
            <a:r>
              <a:rPr lang="en-US" dirty="0"/>
              <a:t>Robot: “Bird in Hand” opens at 8:30am and it usually has a line of people. It is unlikely that I give you your coffee on time. </a:t>
            </a:r>
          </a:p>
          <a:p>
            <a:r>
              <a:rPr lang="en-US" dirty="0"/>
              <a:t>Daniel: Well, try your best … </a:t>
            </a:r>
          </a:p>
          <a:p>
            <a:r>
              <a:rPr lang="en-US" dirty="0"/>
              <a:t>Robotic: [tases everyone in line waiting to order] </a:t>
            </a:r>
          </a:p>
          <a:p>
            <a:endParaRPr lang="en-US" dirty="0"/>
          </a:p>
        </p:txBody>
      </p:sp>
    </p:spTree>
    <p:extLst>
      <p:ext uri="{BB962C8B-B14F-4D97-AF65-F5344CB8AC3E}">
        <p14:creationId xmlns:p14="http://schemas.microsoft.com/office/powerpoint/2010/main" val="191954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18E1-B6EB-CABB-54B0-4FE7FD94398A}"/>
              </a:ext>
            </a:extLst>
          </p:cNvPr>
          <p:cNvSpPr>
            <a:spLocks noGrp="1"/>
          </p:cNvSpPr>
          <p:nvPr>
            <p:ph type="title"/>
          </p:nvPr>
        </p:nvSpPr>
        <p:spPr/>
        <p:txBody>
          <a:bodyPr/>
          <a:lstStyle/>
          <a:p>
            <a:r>
              <a:rPr lang="en-US" dirty="0"/>
              <a:t>Asimov’s Principles for Robots</a:t>
            </a:r>
          </a:p>
        </p:txBody>
      </p:sp>
      <p:sp>
        <p:nvSpPr>
          <p:cNvPr id="3" name="Text Placeholder 2">
            <a:extLst>
              <a:ext uri="{FF2B5EF4-FFF2-40B4-BE49-F238E27FC236}">
                <a16:creationId xmlns:a16="http://schemas.microsoft.com/office/drawing/2014/main" id="{3AF6B74A-EEBE-E2C0-040B-F139572BC866}"/>
              </a:ext>
            </a:extLst>
          </p:cNvPr>
          <p:cNvSpPr>
            <a:spLocks noGrp="1"/>
          </p:cNvSpPr>
          <p:nvPr>
            <p:ph type="body" sz="quarter" idx="16"/>
          </p:nvPr>
        </p:nvSpPr>
        <p:spPr>
          <a:xfrm>
            <a:off x="533920" y="1390650"/>
            <a:ext cx="7197740" cy="3077573"/>
          </a:xfrm>
        </p:spPr>
        <p:txBody>
          <a:bodyPr/>
          <a:lstStyle/>
          <a:p>
            <a:pPr marL="342900" indent="-342900">
              <a:buFont typeface="+mj-lt"/>
              <a:buAutoNum type="arabicPeriod"/>
            </a:pPr>
            <a:endParaRPr lang="en-US" sz="1800" dirty="0"/>
          </a:p>
          <a:p>
            <a:pPr marL="342900" indent="-342900">
              <a:buFont typeface="+mj-lt"/>
              <a:buAutoNum type="arabicPeriod"/>
            </a:pPr>
            <a:r>
              <a:rPr lang="en-US" sz="1800" dirty="0"/>
              <a:t>A robot may not injure a human being or, through inaction, allow a human being to come to harm.</a:t>
            </a:r>
          </a:p>
          <a:p>
            <a:pPr marL="342900" indent="-342900">
              <a:buFont typeface="+mj-lt"/>
              <a:buAutoNum type="arabicPeriod"/>
            </a:pPr>
            <a:r>
              <a:rPr lang="en-US" sz="1800" dirty="0"/>
              <a:t>A robot must obey orders given it by human beings except where such orders would conflict with the First Law.</a:t>
            </a:r>
          </a:p>
          <a:p>
            <a:pPr marL="342900" indent="-342900">
              <a:buFont typeface="+mj-lt"/>
              <a:buAutoNum type="arabicPeriod"/>
            </a:pPr>
            <a:r>
              <a:rPr lang="en-US" sz="1800" dirty="0"/>
              <a:t>A robot must protect its own existence as long as such protection does not conflict with the First or Second Law.</a:t>
            </a:r>
          </a:p>
        </p:txBody>
      </p:sp>
      <p:pic>
        <p:nvPicPr>
          <p:cNvPr id="11266" name="Picture 2" descr="I, Robot | Summary, Characters, &amp; Facts | Britannica">
            <a:extLst>
              <a:ext uri="{FF2B5EF4-FFF2-40B4-BE49-F238E27FC236}">
                <a16:creationId xmlns:a16="http://schemas.microsoft.com/office/drawing/2014/main" id="{E416F373-0A24-648A-445D-D4C360D43A69}"/>
              </a:ext>
            </a:extLst>
          </p:cNvPr>
          <p:cNvPicPr>
            <a:picLocks noChangeAspect="1" noChangeArrowheads="1"/>
          </p:cNvPicPr>
          <p:nvPr/>
        </p:nvPicPr>
        <p:blipFill rotWithShape="1">
          <a:blip>
            <a:extLst>
              <a:ext uri="{28A0092B-C50C-407E-A947-70E740481C1C}">
                <a14:useLocalDpi xmlns:a14="http://schemas.microsoft.com/office/drawing/2010/main" val="0"/>
              </a:ext>
            </a:extLst>
          </a:blip>
          <a:srcRect l="21968" r="18053"/>
          <a:stretch/>
        </p:blipFill>
        <p:spPr bwMode="auto">
          <a:xfrm>
            <a:off x="7959523" y="5471"/>
            <a:ext cx="1179535" cy="138518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 Robot - Wikipedia">
            <a:extLst>
              <a:ext uri="{FF2B5EF4-FFF2-40B4-BE49-F238E27FC236}">
                <a16:creationId xmlns:a16="http://schemas.microsoft.com/office/drawing/2014/main" id="{86F48A02-CDA8-E2CE-F317-76758900189D}"/>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985156" y="3371150"/>
            <a:ext cx="1158844" cy="177235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4D29E164-7E17-CBAB-EF3D-6B01444E024E}"/>
              </a:ext>
            </a:extLst>
          </p:cNvPr>
          <p:cNvSpPr/>
          <p:nvPr/>
        </p:nvSpPr>
        <p:spPr>
          <a:xfrm>
            <a:off x="2048719" y="3982086"/>
            <a:ext cx="3536980" cy="486532"/>
          </a:xfrm>
          <a:prstGeom prst="roundRect">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rbel" panose="020B0503020204020204" pitchFamily="34" charset="0"/>
              </a:rPr>
              <a:t>What do you think?</a:t>
            </a:r>
          </a:p>
        </p:txBody>
      </p:sp>
    </p:spTree>
    <p:extLst>
      <p:ext uri="{BB962C8B-B14F-4D97-AF65-F5344CB8AC3E}">
        <p14:creationId xmlns:p14="http://schemas.microsoft.com/office/powerpoint/2010/main" val="399869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6F7F-E52D-A329-080F-A322C86513AC}"/>
              </a:ext>
            </a:extLst>
          </p:cNvPr>
          <p:cNvSpPr>
            <a:spLocks noGrp="1"/>
          </p:cNvSpPr>
          <p:nvPr>
            <p:ph type="title"/>
          </p:nvPr>
        </p:nvSpPr>
        <p:spPr/>
        <p:txBody>
          <a:bodyPr>
            <a:normAutofit/>
          </a:bodyPr>
          <a:lstStyle/>
          <a:p>
            <a:r>
              <a:rPr lang="en-US" dirty="0"/>
              <a:t>“Alignment” with Human Intents </a:t>
            </a:r>
          </a:p>
        </p:txBody>
      </p:sp>
      <p:sp>
        <p:nvSpPr>
          <p:cNvPr id="3" name="Content Placeholder 2">
            <a:extLst>
              <a:ext uri="{FF2B5EF4-FFF2-40B4-BE49-F238E27FC236}">
                <a16:creationId xmlns:a16="http://schemas.microsoft.com/office/drawing/2014/main" id="{F29A9809-2641-B70A-B8F5-E1DCA8B0BC55}"/>
              </a:ext>
            </a:extLst>
          </p:cNvPr>
          <p:cNvSpPr>
            <a:spLocks noGrp="1"/>
          </p:cNvSpPr>
          <p:nvPr>
            <p:ph type="body" sz="quarter" idx="16"/>
          </p:nvPr>
        </p:nvSpPr>
        <p:spPr/>
        <p:txBody>
          <a:bodyPr/>
          <a:lstStyle/>
          <a:p>
            <a:r>
              <a:rPr lang="en-US" dirty="0" err="1">
                <a:hlinkClick r:id="rId2"/>
              </a:rPr>
              <a:t>Askell</a:t>
            </a:r>
            <a:r>
              <a:rPr lang="en-US" dirty="0">
                <a:hlinkClick r:id="rId2"/>
              </a:rPr>
              <a:t> et al. 2020</a:t>
            </a:r>
            <a:r>
              <a:rPr lang="en-US" dirty="0"/>
              <a:t>’s definition of “alignment”: </a:t>
            </a:r>
          </a:p>
          <a:p>
            <a:endParaRPr lang="en-US" dirty="0"/>
          </a:p>
          <a:p>
            <a:endParaRPr lang="en-US" dirty="0"/>
          </a:p>
          <a:p>
            <a:endParaRPr lang="en-US" dirty="0"/>
          </a:p>
          <a:p>
            <a:endParaRPr lang="en-US" dirty="0"/>
          </a:p>
          <a:p>
            <a:endParaRPr lang="en-US" dirty="0"/>
          </a:p>
          <a:p>
            <a:r>
              <a:rPr lang="en-US" dirty="0"/>
              <a:t>Note, the definition is not specific to tied to language — applicable to other modalities or forms of communication. </a:t>
            </a:r>
          </a:p>
        </p:txBody>
      </p:sp>
      <p:sp>
        <p:nvSpPr>
          <p:cNvPr id="4" name="TextBox 3">
            <a:extLst>
              <a:ext uri="{FF2B5EF4-FFF2-40B4-BE49-F238E27FC236}">
                <a16:creationId xmlns:a16="http://schemas.microsoft.com/office/drawing/2014/main" id="{0ECFE5B7-BDBF-08FF-B89C-EEFF3EE4DABF}"/>
              </a:ext>
            </a:extLst>
          </p:cNvPr>
          <p:cNvSpPr txBox="1"/>
          <p:nvPr/>
        </p:nvSpPr>
        <p:spPr>
          <a:xfrm>
            <a:off x="312208" y="4921553"/>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a:t>
            </a:r>
            <a:r>
              <a:rPr lang="en-US" sz="1050" dirty="0">
                <a:solidFill>
                  <a:srgbClr val="595959"/>
                </a:solidFill>
                <a:latin typeface="Corbel"/>
                <a:cs typeface="Arial"/>
                <a:hlinkClick r:id="rId2"/>
              </a:rPr>
              <a:t>A General Language Assistant as a Laboratory for Alignment, 2021</a:t>
            </a:r>
            <a:r>
              <a:rPr lang="en-US" sz="1050" dirty="0">
                <a:solidFill>
                  <a:srgbClr val="595959"/>
                </a:solidFill>
                <a:latin typeface="Corbel"/>
                <a:cs typeface="Arial"/>
              </a:rPr>
              <a:t>]</a:t>
            </a:r>
            <a:endParaRPr lang="en-US" sz="1050" dirty="0"/>
          </a:p>
        </p:txBody>
      </p:sp>
      <p:sp>
        <p:nvSpPr>
          <p:cNvPr id="5" name="Rounded Rectangle 4">
            <a:extLst>
              <a:ext uri="{FF2B5EF4-FFF2-40B4-BE49-F238E27FC236}">
                <a16:creationId xmlns:a16="http://schemas.microsoft.com/office/drawing/2014/main" id="{7C7382A6-F2CF-7636-C3F9-B0B54680D3FC}"/>
              </a:ext>
            </a:extLst>
          </p:cNvPr>
          <p:cNvSpPr/>
          <p:nvPr/>
        </p:nvSpPr>
        <p:spPr>
          <a:xfrm>
            <a:off x="2116495" y="1926616"/>
            <a:ext cx="4950764" cy="893875"/>
          </a:xfrm>
          <a:prstGeom prst="roundRect">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rbel" panose="020B0503020204020204" pitchFamily="34" charset="0"/>
              </a:rPr>
              <a:t>AI as “aligned” if it is,</a:t>
            </a:r>
            <a:br>
              <a:rPr lang="en-US" sz="2400" dirty="0">
                <a:solidFill>
                  <a:schemeClr val="tx1"/>
                </a:solidFill>
                <a:latin typeface="Corbel" panose="020B0503020204020204" pitchFamily="34" charset="0"/>
              </a:rPr>
            </a:br>
            <a:r>
              <a:rPr lang="en-US" sz="2400" b="1" dirty="0">
                <a:solidFill>
                  <a:schemeClr val="tx1"/>
                </a:solidFill>
                <a:latin typeface="Corbel" panose="020B0503020204020204" pitchFamily="34" charset="0"/>
              </a:rPr>
              <a:t>helpful</a:t>
            </a:r>
            <a:r>
              <a:rPr lang="en-US" sz="2400" dirty="0">
                <a:solidFill>
                  <a:schemeClr val="tx1"/>
                </a:solidFill>
                <a:latin typeface="Corbel" panose="020B0503020204020204" pitchFamily="34" charset="0"/>
              </a:rPr>
              <a:t>, </a:t>
            </a:r>
            <a:r>
              <a:rPr lang="en-US" sz="2400" b="1" dirty="0">
                <a:solidFill>
                  <a:schemeClr val="tx1"/>
                </a:solidFill>
                <a:latin typeface="Corbel" panose="020B0503020204020204" pitchFamily="34" charset="0"/>
              </a:rPr>
              <a:t>honest</a:t>
            </a:r>
            <a:r>
              <a:rPr lang="en-US" sz="2400" dirty="0">
                <a:solidFill>
                  <a:schemeClr val="tx1"/>
                </a:solidFill>
                <a:latin typeface="Corbel" panose="020B0503020204020204" pitchFamily="34" charset="0"/>
              </a:rPr>
              <a:t>, and </a:t>
            </a:r>
            <a:r>
              <a:rPr lang="en-US" sz="2400" b="1" dirty="0">
                <a:solidFill>
                  <a:schemeClr val="tx1"/>
                </a:solidFill>
                <a:latin typeface="Corbel" panose="020B0503020204020204" pitchFamily="34" charset="0"/>
              </a:rPr>
              <a:t>harmless</a:t>
            </a:r>
          </a:p>
        </p:txBody>
      </p:sp>
      <p:sp>
        <p:nvSpPr>
          <p:cNvPr id="6" name="Rounded Rectangle 5">
            <a:extLst>
              <a:ext uri="{FF2B5EF4-FFF2-40B4-BE49-F238E27FC236}">
                <a16:creationId xmlns:a16="http://schemas.microsoft.com/office/drawing/2014/main" id="{EBC20BD4-37FC-6B1B-7AEE-7FE50BAE5277}"/>
              </a:ext>
            </a:extLst>
          </p:cNvPr>
          <p:cNvSpPr/>
          <p:nvPr/>
        </p:nvSpPr>
        <p:spPr>
          <a:xfrm>
            <a:off x="2803509" y="4090241"/>
            <a:ext cx="3536980" cy="486532"/>
          </a:xfrm>
          <a:prstGeom prst="roundRect">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rbel" panose="020B0503020204020204" pitchFamily="34" charset="0"/>
              </a:rPr>
              <a:t>What do you think?</a:t>
            </a:r>
          </a:p>
        </p:txBody>
      </p:sp>
    </p:spTree>
    <p:extLst>
      <p:ext uri="{BB962C8B-B14F-4D97-AF65-F5344CB8AC3E}">
        <p14:creationId xmlns:p14="http://schemas.microsoft.com/office/powerpoint/2010/main" val="413667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6F7F-E52D-A329-080F-A322C86513AC}"/>
              </a:ext>
            </a:extLst>
          </p:cNvPr>
          <p:cNvSpPr>
            <a:spLocks noGrp="1"/>
          </p:cNvSpPr>
          <p:nvPr>
            <p:ph type="title"/>
          </p:nvPr>
        </p:nvSpPr>
        <p:spPr/>
        <p:txBody>
          <a:bodyPr>
            <a:normAutofit/>
          </a:bodyPr>
          <a:lstStyle/>
          <a:p>
            <a:r>
              <a:rPr lang="en-US" dirty="0"/>
              <a:t>“Alignment” of AI</a:t>
            </a:r>
          </a:p>
        </p:txBody>
      </p:sp>
      <p:sp>
        <p:nvSpPr>
          <p:cNvPr id="3" name="Content Placeholder 2">
            <a:extLst>
              <a:ext uri="{FF2B5EF4-FFF2-40B4-BE49-F238E27FC236}">
                <a16:creationId xmlns:a16="http://schemas.microsoft.com/office/drawing/2014/main" id="{F29A9809-2641-B70A-B8F5-E1DCA8B0BC55}"/>
              </a:ext>
            </a:extLst>
          </p:cNvPr>
          <p:cNvSpPr>
            <a:spLocks noGrp="1"/>
          </p:cNvSpPr>
          <p:nvPr>
            <p:ph type="body" sz="quarter" idx="16"/>
          </p:nvPr>
        </p:nvSpPr>
        <p:spPr>
          <a:xfrm>
            <a:off x="533920" y="1390650"/>
            <a:ext cx="5540956" cy="3077573"/>
          </a:xfrm>
        </p:spPr>
        <p:txBody>
          <a:bodyPr/>
          <a:lstStyle/>
          <a:p>
            <a:r>
              <a:rPr lang="en-US" sz="1800" dirty="0"/>
              <a:t>Making sure it does what its designers </a:t>
            </a:r>
            <a:r>
              <a:rPr lang="en-US" sz="1800" dirty="0">
                <a:solidFill>
                  <a:srgbClr val="C00000"/>
                </a:solidFill>
              </a:rPr>
              <a:t>intended</a:t>
            </a:r>
            <a:r>
              <a:rPr lang="en-US" sz="1800" dirty="0"/>
              <a:t>. </a:t>
            </a:r>
          </a:p>
          <a:p>
            <a:endParaRPr lang="en-US" sz="1800" dirty="0"/>
          </a:p>
          <a:p>
            <a:r>
              <a:rPr lang="en-US" sz="1800" dirty="0"/>
              <a:t>Making sure its outputs comply with </a:t>
            </a:r>
            <a:r>
              <a:rPr lang="en-US" sz="1800" dirty="0">
                <a:solidFill>
                  <a:srgbClr val="C00000"/>
                </a:solidFill>
              </a:rPr>
              <a:t>rules</a:t>
            </a:r>
            <a:r>
              <a:rPr lang="en-US" sz="1800" dirty="0"/>
              <a:t>.</a:t>
            </a:r>
          </a:p>
          <a:p>
            <a:endParaRPr lang="en-US" sz="1800" dirty="0"/>
          </a:p>
          <a:p>
            <a:r>
              <a:rPr lang="en-US" sz="1800" dirty="0"/>
              <a:t>Making sure it produces outputs that comply with </a:t>
            </a:r>
            <a:r>
              <a:rPr lang="en-US" sz="1800" dirty="0">
                <a:solidFill>
                  <a:srgbClr val="C00000"/>
                </a:solidFill>
              </a:rPr>
              <a:t>moral principles</a:t>
            </a:r>
            <a:r>
              <a:rPr lang="en-US" sz="1800" dirty="0"/>
              <a:t>. </a:t>
            </a:r>
          </a:p>
          <a:p>
            <a:endParaRPr lang="en-US" sz="1800" dirty="0"/>
          </a:p>
          <a:p>
            <a:r>
              <a:rPr lang="en-US" sz="1800" dirty="0"/>
              <a:t>…</a:t>
            </a:r>
          </a:p>
          <a:p>
            <a:pPr marL="0" indent="0">
              <a:buNone/>
            </a:pPr>
            <a:endParaRPr lang="en-US" sz="1800" dirty="0"/>
          </a:p>
          <a:p>
            <a:endParaRPr lang="en-US" sz="1800" dirty="0"/>
          </a:p>
          <a:p>
            <a:endParaRPr lang="en-US" sz="1800" dirty="0"/>
          </a:p>
        </p:txBody>
      </p:sp>
      <p:sp>
        <p:nvSpPr>
          <p:cNvPr id="4" name="TextBox 3">
            <a:extLst>
              <a:ext uri="{FF2B5EF4-FFF2-40B4-BE49-F238E27FC236}">
                <a16:creationId xmlns:a16="http://schemas.microsoft.com/office/drawing/2014/main" id="{0ECFE5B7-BDBF-08FF-B89C-EEFF3EE4DABF}"/>
              </a:ext>
            </a:extLst>
          </p:cNvPr>
          <p:cNvSpPr txBox="1"/>
          <p:nvPr/>
        </p:nvSpPr>
        <p:spPr>
          <a:xfrm>
            <a:off x="3012473" y="4904746"/>
            <a:ext cx="3119053"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[Slide Credit: Gillian Hadfield]</a:t>
            </a:r>
            <a:endParaRPr lang="en-US" sz="1050" dirty="0"/>
          </a:p>
        </p:txBody>
      </p:sp>
      <p:pic>
        <p:nvPicPr>
          <p:cNvPr id="2050" name="Picture 2" descr="The Alignment Problem | Brian Christian">
            <a:extLst>
              <a:ext uri="{FF2B5EF4-FFF2-40B4-BE49-F238E27FC236}">
                <a16:creationId xmlns:a16="http://schemas.microsoft.com/office/drawing/2014/main" id="{4739631C-FDA8-B058-1FA7-47EC6ADEF2F8}"/>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36325" y="869770"/>
            <a:ext cx="2255649" cy="340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722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0"/>
        <p:cNvGrpSpPr/>
        <p:nvPr/>
      </p:nvGrpSpPr>
      <p:grpSpPr>
        <a:xfrm>
          <a:off x="0" y="0"/>
          <a:ext cx="0" cy="0"/>
          <a:chOff x="0" y="0"/>
          <a:chExt cx="0" cy="0"/>
        </a:xfrm>
      </p:grpSpPr>
      <p:sp>
        <p:nvSpPr>
          <p:cNvPr id="1901" name="Google Shape;1901;p100"/>
          <p:cNvSpPr txBox="1">
            <a:spLocks noGrp="1"/>
          </p:cNvSpPr>
          <p:nvPr>
            <p:ph type="title"/>
          </p:nvPr>
        </p:nvSpPr>
        <p:spPr>
          <a:xfrm>
            <a:off x="533919" y="282048"/>
            <a:ext cx="8610081" cy="857542"/>
          </a:xfrm>
          <a:prstGeom prst="rect">
            <a:avLst/>
          </a:prstGeom>
        </p:spPr>
        <p:txBody>
          <a:bodyPr spcFirstLastPara="1" wrap="square" lIns="91425" tIns="91425" rIns="91425" bIns="91425" anchor="t" anchorCtr="0">
            <a:normAutofit fontScale="90000"/>
          </a:bodyPr>
          <a:lstStyle/>
          <a:p>
            <a:r>
              <a:rPr lang="ru" dirty="0"/>
              <a:t>Why </a:t>
            </a:r>
            <a:r>
              <a:rPr lang="en-US" dirty="0"/>
              <a:t>Computational Frameworks to Alignment?</a:t>
            </a:r>
            <a:endParaRPr dirty="0"/>
          </a:p>
        </p:txBody>
      </p:sp>
      <p:sp>
        <p:nvSpPr>
          <p:cNvPr id="1902" name="Google Shape;1902;p100"/>
          <p:cNvSpPr txBox="1">
            <a:spLocks noGrp="1"/>
          </p:cNvSpPr>
          <p:nvPr>
            <p:ph type="body" sz="quarter" idx="16"/>
          </p:nvPr>
        </p:nvSpPr>
        <p:spPr>
          <a:prstGeom prst="rect">
            <a:avLst/>
          </a:prstGeom>
        </p:spPr>
        <p:txBody>
          <a:bodyPr spcFirstLastPara="1" wrap="square" lIns="91425" tIns="91425" rIns="91425" bIns="91425" anchor="t" anchorCtr="0">
            <a:normAutofit/>
          </a:bodyPr>
          <a:lstStyle/>
          <a:p>
            <a:pPr marL="0" indent="0">
              <a:buNone/>
            </a:pPr>
            <a:r>
              <a:rPr lang="ru" dirty="0"/>
              <a:t>How do you create / code a loss function for:</a:t>
            </a:r>
            <a:endParaRPr dirty="0"/>
          </a:p>
          <a:p>
            <a:pPr marL="400050" indent="-285750">
              <a:spcBef>
                <a:spcPts val="1200"/>
              </a:spcBef>
            </a:pPr>
            <a:r>
              <a:rPr lang="en-US" dirty="0"/>
              <a:t>What is </a:t>
            </a:r>
            <a:r>
              <a:rPr lang="en-US" i="1" dirty="0"/>
              <a:t>lawful</a:t>
            </a:r>
            <a:r>
              <a:rPr lang="en-US" dirty="0"/>
              <a:t>?</a:t>
            </a:r>
          </a:p>
          <a:p>
            <a:pPr marL="400050" indent="-285750"/>
            <a:r>
              <a:rPr lang="ru" dirty="0"/>
              <a:t>What is </a:t>
            </a:r>
            <a:r>
              <a:rPr lang="ru" i="1" dirty="0"/>
              <a:t>ethical</a:t>
            </a:r>
            <a:r>
              <a:rPr lang="ru" dirty="0"/>
              <a:t>?</a:t>
            </a:r>
            <a:endParaRPr dirty="0"/>
          </a:p>
          <a:p>
            <a:pPr marL="400050" indent="-285750"/>
            <a:r>
              <a:rPr lang="ru" dirty="0"/>
              <a:t>What is </a:t>
            </a:r>
            <a:r>
              <a:rPr lang="ru" i="1" dirty="0"/>
              <a:t>safe</a:t>
            </a:r>
            <a:r>
              <a:rPr lang="ru" dirty="0"/>
              <a:t>?</a:t>
            </a:r>
            <a:endParaRPr lang="en-US" dirty="0"/>
          </a:p>
          <a:p>
            <a:pPr marL="400050" indent="-285750"/>
            <a:r>
              <a:rPr lang="en-US" dirty="0"/>
              <a:t>What is </a:t>
            </a:r>
            <a:r>
              <a:rPr lang="en-US" i="1" dirty="0"/>
              <a:t>funny</a:t>
            </a:r>
            <a:r>
              <a:rPr lang="en-US" dirty="0"/>
              <a:t>?</a:t>
            </a:r>
          </a:p>
          <a:p>
            <a:pPr marL="400050" indent="-285750"/>
            <a:r>
              <a:rPr lang="en-US" dirty="0"/>
              <a:t>….</a:t>
            </a:r>
          </a:p>
        </p:txBody>
      </p:sp>
      <p:sp>
        <p:nvSpPr>
          <p:cNvPr id="1904" name="Google Shape;1904;p100"/>
          <p:cNvSpPr txBox="1"/>
          <p:nvPr/>
        </p:nvSpPr>
        <p:spPr>
          <a:xfrm>
            <a:off x="4572000" y="2778105"/>
            <a:ext cx="4408538" cy="490553"/>
          </a:xfrm>
          <a:prstGeom prst="rect">
            <a:avLst/>
          </a:prstGeom>
          <a:noFill/>
          <a:ln>
            <a:noFill/>
          </a:ln>
        </p:spPr>
        <p:txBody>
          <a:bodyPr spcFirstLastPara="1" wrap="square" lIns="91425" tIns="91425" rIns="91425" bIns="91425" anchor="t" anchorCtr="0">
            <a:spAutoFit/>
          </a:bodyPr>
          <a:lstStyle/>
          <a:p>
            <a:r>
              <a:rPr lang="ru" sz="1988" dirty="0">
                <a:solidFill>
                  <a:srgbClr val="C00000"/>
                </a:solidFill>
                <a:latin typeface="Tahoma" panose="020B0604030504040204" pitchFamily="34" charset="0"/>
                <a:ea typeface="Tahoma" panose="020B0604030504040204" pitchFamily="34" charset="0"/>
                <a:cs typeface="Tahoma" panose="020B0604030504040204" pitchFamily="34" charset="0"/>
              </a:rPr>
              <a:t>Don’t encode it, model it!</a:t>
            </a:r>
            <a:endParaRPr sz="1988"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43EF008D-6698-A4CF-C057-C2916A9D6355}"/>
              </a:ext>
            </a:extLst>
          </p:cNvPr>
          <p:cNvSpPr txBox="1"/>
          <p:nvPr/>
        </p:nvSpPr>
        <p:spPr>
          <a:xfrm>
            <a:off x="7090241" y="4907173"/>
            <a:ext cx="2266819" cy="261610"/>
          </a:xfrm>
          <a:prstGeom prst="rect">
            <a:avLst/>
          </a:prstGeom>
          <a:noFill/>
        </p:spPr>
        <p:txBody>
          <a:bodyPr wrap="square" rtlCol="0">
            <a:spAutoFit/>
          </a:bodyPr>
          <a:lstStyle/>
          <a:p>
            <a:pPr algn="ctr"/>
            <a:r>
              <a:rPr lang="en-US" sz="1050" dirty="0">
                <a:solidFill>
                  <a:schemeClr val="tx1">
                    <a:lumMod val="50000"/>
                    <a:lumOff val="50000"/>
                  </a:schemeClr>
                </a:solidFill>
                <a:latin typeface="Corbel" panose="020B0503020204020204" pitchFamily="34" charset="0"/>
              </a:rPr>
              <a:t>[Slide credit: Nate Lambert]</a:t>
            </a:r>
          </a:p>
        </p:txBody>
      </p:sp>
      <p:sp>
        <p:nvSpPr>
          <p:cNvPr id="3" name="Rounded Rectangle 2">
            <a:extLst>
              <a:ext uri="{FF2B5EF4-FFF2-40B4-BE49-F238E27FC236}">
                <a16:creationId xmlns:a16="http://schemas.microsoft.com/office/drawing/2014/main" id="{90F6A2AA-FE1F-5939-3646-106C3A5CFEAB}"/>
              </a:ext>
            </a:extLst>
          </p:cNvPr>
          <p:cNvSpPr/>
          <p:nvPr/>
        </p:nvSpPr>
        <p:spPr>
          <a:xfrm>
            <a:off x="470779" y="3611400"/>
            <a:ext cx="8218273" cy="893875"/>
          </a:xfrm>
          <a:prstGeom prst="roundRect">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rbel" panose="020B0503020204020204" pitchFamily="34" charset="0"/>
              </a:rPr>
              <a:t>We’re [over-]simplifying the problem for now. </a:t>
            </a:r>
            <a:br>
              <a:rPr lang="en-US" sz="2400" dirty="0">
                <a:solidFill>
                  <a:schemeClr val="tx1"/>
                </a:solidFill>
                <a:latin typeface="Corbel" panose="020B0503020204020204" pitchFamily="34" charset="0"/>
              </a:rPr>
            </a:br>
            <a:r>
              <a:rPr lang="en-US" sz="2400" dirty="0">
                <a:solidFill>
                  <a:schemeClr val="tx1"/>
                </a:solidFill>
                <a:latin typeface="Corbel" panose="020B0503020204020204" pitchFamily="34" charset="0"/>
              </a:rPr>
              <a:t>After seeing the details, we will come back to the big picture!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4"/>
                                        </p:tgtEl>
                                        <p:attrNameLst>
                                          <p:attrName>style.visibility</p:attrName>
                                        </p:attrNameLst>
                                      </p:cBhvr>
                                      <p:to>
                                        <p:strVal val="visible"/>
                                      </p:to>
                                    </p:set>
                                    <p:animEffect transition="in" filter="fade">
                                      <p:cBhvr>
                                        <p:cTn id="7" dur="1000"/>
                                        <p:tgtEl>
                                          <p:spTgt spid="1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1723-6CD7-8CC0-5D10-A3D163FF7E91}"/>
              </a:ext>
            </a:extLst>
          </p:cNvPr>
          <p:cNvSpPr>
            <a:spLocks noGrp="1"/>
          </p:cNvSpPr>
          <p:nvPr>
            <p:ph type="title"/>
          </p:nvPr>
        </p:nvSpPr>
        <p:spPr/>
        <p:txBody>
          <a:bodyPr/>
          <a:lstStyle/>
          <a:p>
            <a:r>
              <a:rPr lang="en-US" dirty="0"/>
              <a:t>Logistics Recap </a:t>
            </a:r>
          </a:p>
        </p:txBody>
      </p:sp>
      <p:sp>
        <p:nvSpPr>
          <p:cNvPr id="3" name="Text Placeholder 2">
            <a:extLst>
              <a:ext uri="{FF2B5EF4-FFF2-40B4-BE49-F238E27FC236}">
                <a16:creationId xmlns:a16="http://schemas.microsoft.com/office/drawing/2014/main" id="{A43D47C8-0707-26D9-6AE2-142C799757CD}"/>
              </a:ext>
            </a:extLst>
          </p:cNvPr>
          <p:cNvSpPr>
            <a:spLocks noGrp="1"/>
          </p:cNvSpPr>
          <p:nvPr>
            <p:ph type="body" sz="quarter" idx="16"/>
          </p:nvPr>
        </p:nvSpPr>
        <p:spPr/>
        <p:txBody>
          <a:bodyPr/>
          <a:lstStyle/>
          <a:p>
            <a:r>
              <a:rPr lang="en-US" dirty="0"/>
              <a:t>HW7 will be released today! This is the last one, phew … </a:t>
            </a:r>
          </a:p>
          <a:p>
            <a:endParaRPr lang="en-US" dirty="0"/>
          </a:p>
          <a:p>
            <a:r>
              <a:rPr lang="en-US" dirty="0"/>
              <a:t>We haver a quiz scheduled for next week Thursday. </a:t>
            </a:r>
          </a:p>
          <a:p>
            <a:pPr lvl="1"/>
            <a:r>
              <a:rPr lang="en-US" dirty="0"/>
              <a:t>Will cover everything from day 1 till the end of today’s class. </a:t>
            </a:r>
          </a:p>
          <a:p>
            <a:pPr lvl="1"/>
            <a:endParaRPr lang="en-US" dirty="0"/>
          </a:p>
          <a:p>
            <a:r>
              <a:rPr lang="en-US" dirty="0"/>
              <a:t>Questions for you: </a:t>
            </a:r>
          </a:p>
          <a:p>
            <a:pPr marL="684212" lvl="1" indent="-342900">
              <a:buFont typeface="+mj-lt"/>
              <a:buAutoNum type="arabicPeriod"/>
            </a:pPr>
            <a:r>
              <a:rPr lang="en-US" dirty="0"/>
              <a:t>I am open to the idea of pushing Quiz 2 to the Tuesday after the spring break if you’re overwhelmed with deadlines next week. But I worry about it ruining your break. What do you think? It’s your choice. Please voice your opinion. </a:t>
            </a:r>
          </a:p>
          <a:p>
            <a:pPr marL="684212" lvl="1" indent="-342900">
              <a:buFont typeface="+mj-lt"/>
              <a:buAutoNum type="arabicPeriod"/>
            </a:pPr>
            <a:r>
              <a:rPr lang="en-US" dirty="0"/>
              <a:t>I am also open to the idea of pushing HW7 deadline to after the spring break. Again, I don’t want to create more problems for you. </a:t>
            </a:r>
          </a:p>
        </p:txBody>
      </p:sp>
    </p:spTree>
    <p:extLst>
      <p:ext uri="{BB962C8B-B14F-4D97-AF65-F5344CB8AC3E}">
        <p14:creationId xmlns:p14="http://schemas.microsoft.com/office/powerpoint/2010/main" val="310876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C8D522-36F1-157C-97A4-C8D78EC3908B}"/>
              </a:ext>
            </a:extLst>
          </p:cNvPr>
          <p:cNvSpPr>
            <a:spLocks noGrp="1"/>
          </p:cNvSpPr>
          <p:nvPr>
            <p:ph type="body" sz="quarter" idx="16"/>
          </p:nvPr>
        </p:nvSpPr>
        <p:spPr/>
        <p:txBody>
          <a:bodyPr/>
          <a:lstStyle/>
          <a:p>
            <a:pPr algn="ctr"/>
            <a:r>
              <a:rPr lang="en-US" sz="4800" dirty="0"/>
              <a:t>Aligning Language Models: </a:t>
            </a:r>
          </a:p>
          <a:p>
            <a:pPr algn="ctr"/>
            <a:r>
              <a:rPr lang="en-US" sz="4800" dirty="0"/>
              <a:t>Instruction-tuning  </a:t>
            </a:r>
          </a:p>
        </p:txBody>
      </p:sp>
      <p:sp>
        <p:nvSpPr>
          <p:cNvPr id="5" name="Text Placeholder 4">
            <a:extLst>
              <a:ext uri="{FF2B5EF4-FFF2-40B4-BE49-F238E27FC236}">
                <a16:creationId xmlns:a16="http://schemas.microsoft.com/office/drawing/2014/main" id="{D1C9FAD8-13BB-38E7-9F1D-2B90E9D5B7C6}"/>
              </a:ext>
            </a:extLst>
          </p:cNvPr>
          <p:cNvSpPr>
            <a:spLocks noGrp="1"/>
          </p:cNvSpPr>
          <p:nvPr>
            <p:ph type="body" sz="quarter" idx="18"/>
          </p:nvPr>
        </p:nvSpPr>
        <p:spPr/>
        <p:txBody>
          <a:bodyPr>
            <a:normAutofit fontScale="25000" lnSpcReduction="20000"/>
          </a:bodyPr>
          <a:lstStyle/>
          <a:p>
            <a:endParaRPr lang="en-US"/>
          </a:p>
        </p:txBody>
      </p:sp>
    </p:spTree>
    <p:extLst>
      <p:ext uri="{BB962C8B-B14F-4D97-AF65-F5344CB8AC3E}">
        <p14:creationId xmlns:p14="http://schemas.microsoft.com/office/powerpoint/2010/main" val="12964937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1DD062-5FB9-B2BB-7FEF-07E9DC7DA1B0}"/>
              </a:ext>
            </a:extLst>
          </p:cNvPr>
          <p:cNvSpPr>
            <a:spLocks noGrp="1"/>
          </p:cNvSpPr>
          <p:nvPr>
            <p:ph type="title"/>
          </p:nvPr>
        </p:nvSpPr>
        <p:spPr/>
        <p:txBody>
          <a:bodyPr>
            <a:normAutofit/>
          </a:bodyPr>
          <a:lstStyle/>
          <a:p>
            <a:r>
              <a:rPr lang="en-US" dirty="0"/>
              <a:t>Instruction-tuning </a:t>
            </a:r>
          </a:p>
        </p:txBody>
      </p:sp>
      <p:sp>
        <p:nvSpPr>
          <p:cNvPr id="3" name="Text Placeholder 2">
            <a:extLst>
              <a:ext uri="{FF2B5EF4-FFF2-40B4-BE49-F238E27FC236}">
                <a16:creationId xmlns:a16="http://schemas.microsoft.com/office/drawing/2014/main" id="{90A02527-021D-6CAA-ACD2-3D38D64FFDEB}"/>
              </a:ext>
            </a:extLst>
          </p:cNvPr>
          <p:cNvSpPr>
            <a:spLocks noGrp="1"/>
          </p:cNvSpPr>
          <p:nvPr>
            <p:ph type="body" sz="quarter" idx="16"/>
          </p:nvPr>
        </p:nvSpPr>
        <p:spPr/>
        <p:txBody>
          <a:bodyPr/>
          <a:lstStyle/>
          <a:p>
            <a:r>
              <a:rPr lang="en-US" dirty="0">
                <a:solidFill>
                  <a:srgbClr val="C00000"/>
                </a:solidFill>
              </a:rPr>
              <a:t>Finetuning </a:t>
            </a:r>
            <a:r>
              <a:rPr lang="en-US" dirty="0"/>
              <a:t>language models on a collection of datasets that involve mapping </a:t>
            </a:r>
            <a:r>
              <a:rPr lang="en-US" dirty="0">
                <a:solidFill>
                  <a:srgbClr val="C00000"/>
                </a:solidFill>
              </a:rPr>
              <a:t>language instructions </a:t>
            </a:r>
            <a:r>
              <a:rPr lang="en-US" dirty="0"/>
              <a:t>to their corresponding </a:t>
            </a:r>
            <a:r>
              <a:rPr lang="en-US" dirty="0">
                <a:solidFill>
                  <a:srgbClr val="C00000"/>
                </a:solidFill>
              </a:rPr>
              <a:t>desirable generations</a:t>
            </a:r>
            <a:r>
              <a:rPr lang="en-US" dirty="0"/>
              <a:t>. </a:t>
            </a:r>
          </a:p>
        </p:txBody>
      </p:sp>
    </p:spTree>
    <p:extLst>
      <p:ext uri="{BB962C8B-B14F-4D97-AF65-F5344CB8AC3E}">
        <p14:creationId xmlns:p14="http://schemas.microsoft.com/office/powerpoint/2010/main" val="707368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1DD062-5FB9-B2BB-7FEF-07E9DC7DA1B0}"/>
              </a:ext>
            </a:extLst>
          </p:cNvPr>
          <p:cNvSpPr>
            <a:spLocks noGrp="1"/>
          </p:cNvSpPr>
          <p:nvPr>
            <p:ph type="title"/>
          </p:nvPr>
        </p:nvSpPr>
        <p:spPr/>
        <p:txBody>
          <a:bodyPr>
            <a:normAutofit/>
          </a:bodyPr>
          <a:lstStyle/>
          <a:p>
            <a:r>
              <a:rPr lang="en-US" dirty="0"/>
              <a:t>Instruction-tuning </a:t>
            </a:r>
          </a:p>
        </p:txBody>
      </p:sp>
      <p:grpSp>
        <p:nvGrpSpPr>
          <p:cNvPr id="17" name="Group 16">
            <a:extLst>
              <a:ext uri="{FF2B5EF4-FFF2-40B4-BE49-F238E27FC236}">
                <a16:creationId xmlns:a16="http://schemas.microsoft.com/office/drawing/2014/main" id="{6D909D2C-E037-5E7D-05C8-383135E1798E}"/>
              </a:ext>
            </a:extLst>
          </p:cNvPr>
          <p:cNvGrpSpPr/>
          <p:nvPr/>
        </p:nvGrpSpPr>
        <p:grpSpPr>
          <a:xfrm>
            <a:off x="438612" y="1234069"/>
            <a:ext cx="8157129" cy="3864827"/>
            <a:chOff x="750225" y="1185878"/>
            <a:chExt cx="7268442" cy="3655903"/>
          </a:xfrm>
        </p:grpSpPr>
        <p:pic>
          <p:nvPicPr>
            <p:cNvPr id="6" name="object 2">
              <a:extLst>
                <a:ext uri="{FF2B5EF4-FFF2-40B4-BE49-F238E27FC236}">
                  <a16:creationId xmlns:a16="http://schemas.microsoft.com/office/drawing/2014/main" id="{592E5FD0-7EDA-5B39-77AA-010AF97DDAEA}"/>
                </a:ext>
              </a:extLst>
            </p:cNvPr>
            <p:cNvPicPr/>
            <p:nvPr/>
          </p:nvPicPr>
          <p:blipFill>
            <a:blip cstate="print"/>
            <a:stretch>
              <a:fillRect/>
            </a:stretch>
          </p:blipFill>
          <p:spPr>
            <a:xfrm>
              <a:off x="750225" y="3746533"/>
              <a:ext cx="7268442" cy="1095248"/>
            </a:xfrm>
            <a:prstGeom prst="rect">
              <a:avLst/>
            </a:prstGeom>
          </p:spPr>
        </p:pic>
        <p:grpSp>
          <p:nvGrpSpPr>
            <p:cNvPr id="7" name="object 3">
              <a:extLst>
                <a:ext uri="{FF2B5EF4-FFF2-40B4-BE49-F238E27FC236}">
                  <a16:creationId xmlns:a16="http://schemas.microsoft.com/office/drawing/2014/main" id="{8A292C45-C252-F0C4-65B3-F0B2656E9C88}"/>
                </a:ext>
              </a:extLst>
            </p:cNvPr>
            <p:cNvGrpSpPr/>
            <p:nvPr/>
          </p:nvGrpSpPr>
          <p:grpSpPr>
            <a:xfrm>
              <a:off x="821751" y="1185878"/>
              <a:ext cx="7046129" cy="2567238"/>
              <a:chOff x="1254263" y="1339596"/>
              <a:chExt cx="9394839" cy="3422985"/>
            </a:xfrm>
          </p:grpSpPr>
          <p:pic>
            <p:nvPicPr>
              <p:cNvPr id="8" name="object 4">
                <a:extLst>
                  <a:ext uri="{FF2B5EF4-FFF2-40B4-BE49-F238E27FC236}">
                    <a16:creationId xmlns:a16="http://schemas.microsoft.com/office/drawing/2014/main" id="{27DA4C9E-A8B4-AFB8-8FAA-59A59431BC08}"/>
                  </a:ext>
                </a:extLst>
              </p:cNvPr>
              <p:cNvPicPr/>
              <p:nvPr/>
            </p:nvPicPr>
            <p:blipFill>
              <a:blip cstate="print"/>
              <a:stretch>
                <a:fillRect/>
              </a:stretch>
            </p:blipFill>
            <p:spPr>
              <a:xfrm>
                <a:off x="1441851" y="1462403"/>
                <a:ext cx="9207251" cy="3271140"/>
              </a:xfrm>
              <a:prstGeom prst="rect">
                <a:avLst/>
              </a:prstGeom>
            </p:spPr>
          </p:pic>
          <p:sp>
            <p:nvSpPr>
              <p:cNvPr id="9" name="object 5">
                <a:extLst>
                  <a:ext uri="{FF2B5EF4-FFF2-40B4-BE49-F238E27FC236}">
                    <a16:creationId xmlns:a16="http://schemas.microsoft.com/office/drawing/2014/main" id="{9EF5E0AF-3435-DC6C-77B4-C7BD86F8A98D}"/>
                  </a:ext>
                </a:extLst>
              </p:cNvPr>
              <p:cNvSpPr/>
              <p:nvPr/>
            </p:nvSpPr>
            <p:spPr>
              <a:xfrm>
                <a:off x="2077211" y="1339596"/>
                <a:ext cx="2493645" cy="378460"/>
              </a:xfrm>
              <a:custGeom>
                <a:avLst/>
                <a:gdLst/>
                <a:ahLst/>
                <a:cxnLst/>
                <a:rect l="l" t="t" r="r" b="b"/>
                <a:pathLst>
                  <a:path w="2493645" h="378460">
                    <a:moveTo>
                      <a:pt x="2493264" y="0"/>
                    </a:moveTo>
                    <a:lnTo>
                      <a:pt x="0" y="0"/>
                    </a:lnTo>
                    <a:lnTo>
                      <a:pt x="0" y="377951"/>
                    </a:lnTo>
                    <a:lnTo>
                      <a:pt x="2493264" y="377951"/>
                    </a:lnTo>
                    <a:lnTo>
                      <a:pt x="2493264" y="0"/>
                    </a:lnTo>
                    <a:close/>
                  </a:path>
                </a:pathLst>
              </a:custGeom>
              <a:solidFill>
                <a:srgbClr val="FFFFFF"/>
              </a:solidFill>
            </p:spPr>
            <p:txBody>
              <a:bodyPr wrap="square" lIns="0" tIns="0" rIns="0" bIns="0" rtlCol="0"/>
              <a:lstStyle/>
              <a:p>
                <a:endParaRPr sz="1050"/>
              </a:p>
            </p:txBody>
          </p:sp>
          <p:sp>
            <p:nvSpPr>
              <p:cNvPr id="10" name="object 6">
                <a:extLst>
                  <a:ext uri="{FF2B5EF4-FFF2-40B4-BE49-F238E27FC236}">
                    <a16:creationId xmlns:a16="http://schemas.microsoft.com/office/drawing/2014/main" id="{2FD547B3-FB1C-D183-BEE2-7245F9569A37}"/>
                  </a:ext>
                </a:extLst>
              </p:cNvPr>
              <p:cNvSpPr/>
              <p:nvPr/>
            </p:nvSpPr>
            <p:spPr>
              <a:xfrm>
                <a:off x="2077211" y="1339596"/>
                <a:ext cx="2493645" cy="378460"/>
              </a:xfrm>
              <a:custGeom>
                <a:avLst/>
                <a:gdLst/>
                <a:ahLst/>
                <a:cxnLst/>
                <a:rect l="l" t="t" r="r" b="b"/>
                <a:pathLst>
                  <a:path w="2493645" h="378460">
                    <a:moveTo>
                      <a:pt x="0" y="377951"/>
                    </a:moveTo>
                    <a:lnTo>
                      <a:pt x="2493264" y="377951"/>
                    </a:lnTo>
                    <a:lnTo>
                      <a:pt x="2493264" y="0"/>
                    </a:lnTo>
                    <a:lnTo>
                      <a:pt x="0" y="0"/>
                    </a:lnTo>
                    <a:lnTo>
                      <a:pt x="0" y="377951"/>
                    </a:lnTo>
                    <a:close/>
                  </a:path>
                </a:pathLst>
              </a:custGeom>
              <a:ln w="9525">
                <a:solidFill>
                  <a:srgbClr val="FFFFFF"/>
                </a:solidFill>
              </a:ln>
            </p:spPr>
            <p:txBody>
              <a:bodyPr wrap="square" lIns="0" tIns="0" rIns="0" bIns="0" rtlCol="0"/>
              <a:lstStyle/>
              <a:p>
                <a:endParaRPr sz="1050"/>
              </a:p>
            </p:txBody>
          </p:sp>
          <p:sp>
            <p:nvSpPr>
              <p:cNvPr id="11" name="object 7">
                <a:extLst>
                  <a:ext uri="{FF2B5EF4-FFF2-40B4-BE49-F238E27FC236}">
                    <a16:creationId xmlns:a16="http://schemas.microsoft.com/office/drawing/2014/main" id="{85DB8EAE-2091-303E-4AFA-585C0E0928AE}"/>
                  </a:ext>
                </a:extLst>
              </p:cNvPr>
              <p:cNvSpPr/>
              <p:nvPr/>
            </p:nvSpPr>
            <p:spPr>
              <a:xfrm>
                <a:off x="2008631" y="2699004"/>
                <a:ext cx="2712720" cy="227329"/>
              </a:xfrm>
              <a:custGeom>
                <a:avLst/>
                <a:gdLst/>
                <a:ahLst/>
                <a:cxnLst/>
                <a:rect l="l" t="t" r="r" b="b"/>
                <a:pathLst>
                  <a:path w="2712720" h="227330">
                    <a:moveTo>
                      <a:pt x="2712720" y="0"/>
                    </a:moveTo>
                    <a:lnTo>
                      <a:pt x="0" y="0"/>
                    </a:lnTo>
                    <a:lnTo>
                      <a:pt x="0" y="227075"/>
                    </a:lnTo>
                    <a:lnTo>
                      <a:pt x="2712720" y="227075"/>
                    </a:lnTo>
                    <a:lnTo>
                      <a:pt x="2712720" y="0"/>
                    </a:lnTo>
                    <a:close/>
                  </a:path>
                </a:pathLst>
              </a:custGeom>
              <a:solidFill>
                <a:srgbClr val="FFFFFF"/>
              </a:solidFill>
            </p:spPr>
            <p:txBody>
              <a:bodyPr wrap="square" lIns="0" tIns="0" rIns="0" bIns="0" rtlCol="0"/>
              <a:lstStyle/>
              <a:p>
                <a:endParaRPr sz="1050"/>
              </a:p>
            </p:txBody>
          </p:sp>
          <p:sp>
            <p:nvSpPr>
              <p:cNvPr id="12" name="object 8">
                <a:extLst>
                  <a:ext uri="{FF2B5EF4-FFF2-40B4-BE49-F238E27FC236}">
                    <a16:creationId xmlns:a16="http://schemas.microsoft.com/office/drawing/2014/main" id="{BF339BD5-EB7E-6353-4307-D55F553AEA31}"/>
                  </a:ext>
                </a:extLst>
              </p:cNvPr>
              <p:cNvSpPr/>
              <p:nvPr/>
            </p:nvSpPr>
            <p:spPr>
              <a:xfrm>
                <a:off x="2008631" y="2699004"/>
                <a:ext cx="2712720" cy="227329"/>
              </a:xfrm>
              <a:custGeom>
                <a:avLst/>
                <a:gdLst/>
                <a:ahLst/>
                <a:cxnLst/>
                <a:rect l="l" t="t" r="r" b="b"/>
                <a:pathLst>
                  <a:path w="2712720" h="227330">
                    <a:moveTo>
                      <a:pt x="0" y="227075"/>
                    </a:moveTo>
                    <a:lnTo>
                      <a:pt x="2712720" y="227075"/>
                    </a:lnTo>
                    <a:lnTo>
                      <a:pt x="2712720" y="0"/>
                    </a:lnTo>
                    <a:lnTo>
                      <a:pt x="0" y="0"/>
                    </a:lnTo>
                    <a:lnTo>
                      <a:pt x="0" y="227075"/>
                    </a:lnTo>
                    <a:close/>
                  </a:path>
                </a:pathLst>
              </a:custGeom>
              <a:ln w="9525">
                <a:solidFill>
                  <a:srgbClr val="FFFFFF"/>
                </a:solidFill>
              </a:ln>
            </p:spPr>
            <p:txBody>
              <a:bodyPr wrap="square" lIns="0" tIns="0" rIns="0" bIns="0" rtlCol="0"/>
              <a:lstStyle/>
              <a:p>
                <a:endParaRPr sz="1050"/>
              </a:p>
            </p:txBody>
          </p:sp>
          <p:sp>
            <p:nvSpPr>
              <p:cNvPr id="13" name="object 9">
                <a:extLst>
                  <a:ext uri="{FF2B5EF4-FFF2-40B4-BE49-F238E27FC236}">
                    <a16:creationId xmlns:a16="http://schemas.microsoft.com/office/drawing/2014/main" id="{29B58251-AC44-01BA-1D0F-B9AF17AA4489}"/>
                  </a:ext>
                </a:extLst>
              </p:cNvPr>
              <p:cNvSpPr/>
              <p:nvPr/>
            </p:nvSpPr>
            <p:spPr>
              <a:xfrm>
                <a:off x="1254263" y="4457780"/>
                <a:ext cx="4114799" cy="304801"/>
              </a:xfrm>
              <a:custGeom>
                <a:avLst/>
                <a:gdLst/>
                <a:ahLst/>
                <a:cxnLst/>
                <a:rect l="l" t="t" r="r" b="b"/>
                <a:pathLst>
                  <a:path w="4114800" h="304800">
                    <a:moveTo>
                      <a:pt x="4114800" y="0"/>
                    </a:moveTo>
                    <a:lnTo>
                      <a:pt x="0" y="0"/>
                    </a:lnTo>
                    <a:lnTo>
                      <a:pt x="0" y="304800"/>
                    </a:lnTo>
                    <a:lnTo>
                      <a:pt x="4114800" y="304800"/>
                    </a:lnTo>
                    <a:lnTo>
                      <a:pt x="4114800" y="0"/>
                    </a:lnTo>
                    <a:close/>
                  </a:path>
                </a:pathLst>
              </a:custGeom>
              <a:solidFill>
                <a:srgbClr val="FFFFFF"/>
              </a:solidFill>
            </p:spPr>
            <p:txBody>
              <a:bodyPr wrap="square" lIns="0" tIns="0" rIns="0" bIns="0" rtlCol="0"/>
              <a:lstStyle/>
              <a:p>
                <a:endParaRPr sz="1050"/>
              </a:p>
            </p:txBody>
          </p:sp>
        </p:grpSp>
      </p:grpSp>
      <p:sp>
        <p:nvSpPr>
          <p:cNvPr id="23" name="Content Placeholder 4">
            <a:extLst>
              <a:ext uri="{FF2B5EF4-FFF2-40B4-BE49-F238E27FC236}">
                <a16:creationId xmlns:a16="http://schemas.microsoft.com/office/drawing/2014/main" id="{8E255C13-CA9C-CEB1-37FE-D7630CE41664}"/>
              </a:ext>
            </a:extLst>
          </p:cNvPr>
          <p:cNvSpPr>
            <a:spLocks noGrp="1"/>
          </p:cNvSpPr>
          <p:nvPr>
            <p:ph type="body" sz="quarter" idx="16"/>
          </p:nvPr>
        </p:nvSpPr>
        <p:spPr>
          <a:xfrm>
            <a:off x="533919" y="1072598"/>
            <a:ext cx="8610081" cy="3077573"/>
          </a:xfrm>
        </p:spPr>
        <p:txBody>
          <a:bodyPr>
            <a:normAutofit/>
          </a:bodyPr>
          <a:lstStyle/>
          <a:p>
            <a:pPr>
              <a:buFont typeface="+mj-lt"/>
              <a:buAutoNum type="arabicPeriod"/>
            </a:pPr>
            <a:r>
              <a:rPr lang="en-US" sz="1800" spc="-4" dirty="0">
                <a:latin typeface="Corbel" panose="020B0503020204020204" pitchFamily="34" charset="0"/>
                <a:cs typeface="Calibri"/>
              </a:rPr>
              <a:t>Collect</a:t>
            </a:r>
            <a:r>
              <a:rPr lang="en-US" sz="1800" spc="-8" dirty="0">
                <a:latin typeface="Corbel" panose="020B0503020204020204" pitchFamily="34" charset="0"/>
                <a:cs typeface="Calibri"/>
              </a:rPr>
              <a:t> </a:t>
            </a:r>
            <a:r>
              <a:rPr lang="en-US" sz="1800" spc="-4" dirty="0">
                <a:latin typeface="Corbel" panose="020B0503020204020204" pitchFamily="34" charset="0"/>
                <a:cs typeface="Calibri"/>
              </a:rPr>
              <a:t>examples</a:t>
            </a:r>
            <a:r>
              <a:rPr lang="en-US" sz="1800" spc="19" dirty="0">
                <a:latin typeface="Corbel" panose="020B0503020204020204" pitchFamily="34" charset="0"/>
                <a:cs typeface="Calibri"/>
              </a:rPr>
              <a:t> </a:t>
            </a:r>
            <a:r>
              <a:rPr lang="en-US" sz="1800" spc="-4" dirty="0">
                <a:latin typeface="Corbel" panose="020B0503020204020204" pitchFamily="34" charset="0"/>
                <a:cs typeface="Calibri"/>
              </a:rPr>
              <a:t>of</a:t>
            </a:r>
            <a:r>
              <a:rPr lang="en-US" sz="1800" dirty="0">
                <a:latin typeface="Corbel" panose="020B0503020204020204" pitchFamily="34" charset="0"/>
                <a:cs typeface="Calibri"/>
              </a:rPr>
              <a:t> </a:t>
            </a:r>
            <a:r>
              <a:rPr lang="en-US" sz="1800" spc="-4" dirty="0">
                <a:latin typeface="Corbel" panose="020B0503020204020204" pitchFamily="34" charset="0"/>
                <a:cs typeface="Calibri"/>
              </a:rPr>
              <a:t>(instruction,</a:t>
            </a:r>
            <a:r>
              <a:rPr lang="en-US" sz="1800" spc="8" dirty="0">
                <a:latin typeface="Corbel" panose="020B0503020204020204" pitchFamily="34" charset="0"/>
                <a:cs typeface="Calibri"/>
              </a:rPr>
              <a:t> </a:t>
            </a:r>
            <a:r>
              <a:rPr lang="en-US" sz="1800" spc="-4" dirty="0">
                <a:latin typeface="Corbel" panose="020B0503020204020204" pitchFamily="34" charset="0"/>
                <a:cs typeface="Calibri"/>
              </a:rPr>
              <a:t>output)</a:t>
            </a:r>
            <a:r>
              <a:rPr lang="en-US" sz="1800" spc="19" dirty="0">
                <a:latin typeface="Corbel" panose="020B0503020204020204" pitchFamily="34" charset="0"/>
                <a:cs typeface="Calibri"/>
              </a:rPr>
              <a:t> </a:t>
            </a:r>
            <a:r>
              <a:rPr lang="en-US" sz="1800" spc="-4" dirty="0">
                <a:latin typeface="Corbel" panose="020B0503020204020204" pitchFamily="34" charset="0"/>
                <a:cs typeface="Calibri"/>
              </a:rPr>
              <a:t>pairs</a:t>
            </a:r>
            <a:r>
              <a:rPr lang="en-US" sz="1800" dirty="0">
                <a:latin typeface="Corbel" panose="020B0503020204020204" pitchFamily="34" charset="0"/>
                <a:cs typeface="Calibri"/>
              </a:rPr>
              <a:t> across</a:t>
            </a:r>
            <a:r>
              <a:rPr lang="en-US" sz="1800" spc="-4" dirty="0">
                <a:latin typeface="Corbel" panose="020B0503020204020204" pitchFamily="34" charset="0"/>
                <a:cs typeface="Calibri"/>
              </a:rPr>
              <a:t> </a:t>
            </a:r>
            <a:r>
              <a:rPr lang="en-US" sz="1800" dirty="0">
                <a:latin typeface="Corbel" panose="020B0503020204020204" pitchFamily="34" charset="0"/>
                <a:cs typeface="Calibri"/>
              </a:rPr>
              <a:t>many</a:t>
            </a:r>
            <a:r>
              <a:rPr lang="en-US" sz="1800" spc="4" dirty="0">
                <a:latin typeface="Corbel" panose="020B0503020204020204" pitchFamily="34" charset="0"/>
                <a:cs typeface="Calibri"/>
              </a:rPr>
              <a:t> </a:t>
            </a:r>
            <a:r>
              <a:rPr lang="en-US" sz="1800" spc="-4" dirty="0">
                <a:latin typeface="Corbel" panose="020B0503020204020204" pitchFamily="34" charset="0"/>
                <a:cs typeface="Calibri"/>
              </a:rPr>
              <a:t>tasks</a:t>
            </a:r>
            <a:r>
              <a:rPr lang="en-US" sz="1800" spc="11" dirty="0">
                <a:latin typeface="Corbel" panose="020B0503020204020204" pitchFamily="34" charset="0"/>
                <a:cs typeface="Calibri"/>
              </a:rPr>
              <a:t> </a:t>
            </a:r>
            <a:r>
              <a:rPr lang="en-US" sz="1800" dirty="0">
                <a:latin typeface="Corbel" panose="020B0503020204020204" pitchFamily="34" charset="0"/>
                <a:cs typeface="Calibri"/>
              </a:rPr>
              <a:t>and</a:t>
            </a:r>
            <a:r>
              <a:rPr lang="en-US" sz="1800" spc="4" dirty="0">
                <a:latin typeface="Corbel" panose="020B0503020204020204" pitchFamily="34" charset="0"/>
                <a:cs typeface="Calibri"/>
              </a:rPr>
              <a:t> </a:t>
            </a:r>
            <a:r>
              <a:rPr lang="en-US" sz="1800" dirty="0">
                <a:latin typeface="Corbel" panose="020B0503020204020204" pitchFamily="34" charset="0"/>
                <a:cs typeface="Calibri"/>
              </a:rPr>
              <a:t>finetune</a:t>
            </a:r>
            <a:r>
              <a:rPr lang="en-US" sz="1800" spc="4" dirty="0">
                <a:latin typeface="Corbel" panose="020B0503020204020204" pitchFamily="34" charset="0"/>
                <a:cs typeface="Calibri"/>
              </a:rPr>
              <a:t> </a:t>
            </a:r>
            <a:r>
              <a:rPr lang="en-US" sz="1800" dirty="0">
                <a:latin typeface="Corbel" panose="020B0503020204020204" pitchFamily="34" charset="0"/>
                <a:cs typeface="Calibri"/>
              </a:rPr>
              <a:t>an</a:t>
            </a:r>
            <a:r>
              <a:rPr lang="en-US" sz="1800" spc="8" dirty="0">
                <a:latin typeface="Corbel" panose="020B0503020204020204" pitchFamily="34" charset="0"/>
                <a:cs typeface="Calibri"/>
              </a:rPr>
              <a:t> </a:t>
            </a:r>
            <a:r>
              <a:rPr lang="en-US" sz="1800" spc="-4" dirty="0">
                <a:latin typeface="Corbel" panose="020B0503020204020204" pitchFamily="34" charset="0"/>
                <a:cs typeface="Calibri"/>
              </a:rPr>
              <a:t>LM</a:t>
            </a:r>
          </a:p>
          <a:p>
            <a:pPr>
              <a:buFont typeface="+mj-lt"/>
              <a:buAutoNum type="arabicPeriod"/>
            </a:pPr>
            <a:endParaRPr lang="en-US" spc="-4" dirty="0">
              <a:latin typeface="Corbel" panose="020B0503020204020204" pitchFamily="34" charset="0"/>
              <a:cs typeface="Calibri"/>
            </a:endParaRPr>
          </a:p>
          <a:p>
            <a:pPr>
              <a:buFont typeface="+mj-lt"/>
              <a:buAutoNum type="arabicPeriod"/>
            </a:pPr>
            <a:endParaRPr lang="en-US" spc="-4" dirty="0">
              <a:latin typeface="Corbel" panose="020B0503020204020204" pitchFamily="34" charset="0"/>
              <a:cs typeface="Calibri"/>
            </a:endParaRPr>
          </a:p>
          <a:p>
            <a:pPr>
              <a:buFont typeface="+mj-lt"/>
              <a:buAutoNum type="arabicPeriod"/>
            </a:pPr>
            <a:endParaRPr lang="en-US" spc="-4" dirty="0">
              <a:latin typeface="Corbel" panose="020B0503020204020204" pitchFamily="34" charset="0"/>
              <a:cs typeface="Calibri"/>
            </a:endParaRPr>
          </a:p>
          <a:p>
            <a:pPr>
              <a:buFont typeface="+mj-lt"/>
              <a:buAutoNum type="arabicPeriod"/>
            </a:pPr>
            <a:endParaRPr lang="en-US" spc="-4" dirty="0">
              <a:latin typeface="Corbel" panose="020B0503020204020204" pitchFamily="34" charset="0"/>
              <a:cs typeface="Calibri"/>
            </a:endParaRPr>
          </a:p>
          <a:p>
            <a:pPr>
              <a:buFont typeface="+mj-lt"/>
              <a:buAutoNum type="arabicPeriod"/>
            </a:pPr>
            <a:endParaRPr lang="en-US" spc="-4" dirty="0">
              <a:latin typeface="Corbel" panose="020B0503020204020204" pitchFamily="34" charset="0"/>
              <a:cs typeface="Calibri"/>
            </a:endParaRPr>
          </a:p>
          <a:p>
            <a:pPr>
              <a:buFont typeface="+mj-lt"/>
              <a:buAutoNum type="arabicPeriod"/>
            </a:pPr>
            <a:endParaRPr lang="en-US" spc="-4" dirty="0">
              <a:latin typeface="Corbel" panose="020B0503020204020204" pitchFamily="34" charset="0"/>
              <a:cs typeface="Calibri"/>
            </a:endParaRPr>
          </a:p>
          <a:p>
            <a:pPr>
              <a:buFont typeface="+mj-lt"/>
              <a:buAutoNum type="arabicPeriod"/>
            </a:pPr>
            <a:endParaRPr lang="en-US" spc="-4" dirty="0">
              <a:latin typeface="Corbel" panose="020B0503020204020204" pitchFamily="34" charset="0"/>
              <a:cs typeface="Calibri"/>
            </a:endParaRPr>
          </a:p>
          <a:p>
            <a:pPr>
              <a:buFont typeface="+mj-lt"/>
              <a:buAutoNum type="arabicPeriod"/>
            </a:pPr>
            <a:r>
              <a:rPr lang="en-US" sz="1800" spc="-4" dirty="0">
                <a:latin typeface="Corbel" panose="020B0503020204020204" pitchFamily="34" charset="0"/>
                <a:cs typeface="Calibri"/>
              </a:rPr>
              <a:t>Evaluate</a:t>
            </a:r>
            <a:r>
              <a:rPr lang="en-US" sz="1800" spc="-23" dirty="0">
                <a:latin typeface="Corbel" panose="020B0503020204020204" pitchFamily="34" charset="0"/>
                <a:cs typeface="Calibri"/>
              </a:rPr>
              <a:t> </a:t>
            </a:r>
            <a:r>
              <a:rPr lang="en-US" sz="1800" spc="-4" dirty="0">
                <a:latin typeface="Corbel" panose="020B0503020204020204" pitchFamily="34" charset="0"/>
                <a:cs typeface="Calibri"/>
              </a:rPr>
              <a:t>on</a:t>
            </a:r>
            <a:r>
              <a:rPr lang="en-US" sz="1800" spc="4" dirty="0">
                <a:latin typeface="Corbel" panose="020B0503020204020204" pitchFamily="34" charset="0"/>
                <a:cs typeface="Calibri"/>
              </a:rPr>
              <a:t> </a:t>
            </a:r>
            <a:r>
              <a:rPr lang="en-US" sz="1800" dirty="0">
                <a:latin typeface="Corbel" panose="020B0503020204020204" pitchFamily="34" charset="0"/>
                <a:cs typeface="Calibri"/>
              </a:rPr>
              <a:t>unseen</a:t>
            </a:r>
            <a:r>
              <a:rPr lang="en-US" sz="1800" spc="-11" dirty="0">
                <a:latin typeface="Corbel" panose="020B0503020204020204" pitchFamily="34" charset="0"/>
                <a:cs typeface="Calibri"/>
              </a:rPr>
              <a:t> </a:t>
            </a:r>
            <a:r>
              <a:rPr lang="en-US" sz="1800" dirty="0">
                <a:latin typeface="Corbel" panose="020B0503020204020204" pitchFamily="34" charset="0"/>
                <a:cs typeface="Calibri"/>
              </a:rPr>
              <a:t>tasks</a:t>
            </a:r>
          </a:p>
          <a:p>
            <a:pPr>
              <a:buFont typeface="+mj-lt"/>
              <a:buAutoNum type="arabicPeriod"/>
            </a:pPr>
            <a:endParaRPr lang="en-US" spc="-4" dirty="0">
              <a:latin typeface="Corbel" panose="020B0503020204020204" pitchFamily="34" charset="0"/>
              <a:cs typeface="Calibri"/>
            </a:endParaRPr>
          </a:p>
          <a:p>
            <a:pPr>
              <a:buFont typeface="+mj-lt"/>
              <a:buAutoNum type="arabicPeriod"/>
            </a:pPr>
            <a:endParaRPr lang="en-US" dirty="0"/>
          </a:p>
        </p:txBody>
      </p:sp>
      <p:sp>
        <p:nvSpPr>
          <p:cNvPr id="18" name="object 17">
            <a:extLst>
              <a:ext uri="{FF2B5EF4-FFF2-40B4-BE49-F238E27FC236}">
                <a16:creationId xmlns:a16="http://schemas.microsoft.com/office/drawing/2014/main" id="{58A6BAF7-2FCB-26BC-425C-88D57DE070B3}"/>
              </a:ext>
            </a:extLst>
          </p:cNvPr>
          <p:cNvSpPr txBox="1"/>
          <p:nvPr/>
        </p:nvSpPr>
        <p:spPr>
          <a:xfrm>
            <a:off x="5331249" y="502473"/>
            <a:ext cx="4924112" cy="345607"/>
          </a:xfrm>
          <a:prstGeom prst="rect">
            <a:avLst/>
          </a:prstGeom>
        </p:spPr>
        <p:txBody>
          <a:bodyPr vert="horz" wrap="square" lIns="0" tIns="9525" rIns="0" bIns="0" rtlCol="0">
            <a:spAutoFit/>
          </a:bodyPr>
          <a:lstStyle/>
          <a:p>
            <a:pPr marL="9525">
              <a:spcBef>
                <a:spcPts val="75"/>
              </a:spcBef>
            </a:pPr>
            <a:r>
              <a:rPr sz="1050" spc="-4" dirty="0">
                <a:latin typeface="Corbel" panose="020B0503020204020204" pitchFamily="34" charset="0"/>
                <a:cs typeface="Calibri"/>
              </a:rPr>
              <a:t>[</a:t>
            </a:r>
            <a:r>
              <a:rPr lang="en-US" sz="1050" spc="-4" dirty="0">
                <a:latin typeface="Corbel" panose="020B0503020204020204" pitchFamily="34" charset="0"/>
                <a:cs typeface="Calibri"/>
              </a:rPr>
              <a:t>Weller et al. 2020. Mishra et al. 2021; Wang et al. 2022, </a:t>
            </a:r>
          </a:p>
          <a:p>
            <a:pPr marL="9525">
              <a:spcBef>
                <a:spcPts val="75"/>
              </a:spcBef>
            </a:pPr>
            <a:r>
              <a:rPr lang="en-US" sz="1050" spc="-4" dirty="0" err="1">
                <a:latin typeface="Corbel" panose="020B0503020204020204" pitchFamily="34" charset="0"/>
                <a:cs typeface="Calibri"/>
              </a:rPr>
              <a:t>Sanh</a:t>
            </a:r>
            <a:r>
              <a:rPr lang="en-US" sz="1050" spc="-4" dirty="0">
                <a:latin typeface="Corbel" panose="020B0503020204020204" pitchFamily="34" charset="0"/>
                <a:cs typeface="Calibri"/>
              </a:rPr>
              <a:t> et al. 2022; Wei et al., 2022, Chung et al. 2022, many others </a:t>
            </a:r>
            <a:r>
              <a:rPr sz="1050" dirty="0">
                <a:latin typeface="Corbel" panose="020B0503020204020204" pitchFamily="34" charset="0"/>
                <a:cs typeface="Calibri"/>
              </a:rPr>
              <a:t>]</a:t>
            </a:r>
          </a:p>
        </p:txBody>
      </p:sp>
    </p:spTree>
    <p:extLst>
      <p:ext uri="{BB962C8B-B14F-4D97-AF65-F5344CB8AC3E}">
        <p14:creationId xmlns:p14="http://schemas.microsoft.com/office/powerpoint/2010/main" val="2362131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1DD062-5FB9-B2BB-7FEF-07E9DC7DA1B0}"/>
              </a:ext>
            </a:extLst>
          </p:cNvPr>
          <p:cNvSpPr>
            <a:spLocks noGrp="1"/>
          </p:cNvSpPr>
          <p:nvPr>
            <p:ph type="title"/>
          </p:nvPr>
        </p:nvSpPr>
        <p:spPr/>
        <p:txBody>
          <a:bodyPr>
            <a:normAutofit/>
          </a:bodyPr>
          <a:lstStyle/>
          <a:p>
            <a:r>
              <a:rPr lang="en-US" dirty="0"/>
              <a:t>Instruction-tuning: Data </a:t>
            </a:r>
          </a:p>
        </p:txBody>
      </p:sp>
      <p:sp>
        <p:nvSpPr>
          <p:cNvPr id="3" name="Text Placeholder 2">
            <a:extLst>
              <a:ext uri="{FF2B5EF4-FFF2-40B4-BE49-F238E27FC236}">
                <a16:creationId xmlns:a16="http://schemas.microsoft.com/office/drawing/2014/main" id="{90A02527-021D-6CAA-ACD2-3D38D64FFDEB}"/>
              </a:ext>
            </a:extLst>
          </p:cNvPr>
          <p:cNvSpPr>
            <a:spLocks noGrp="1"/>
          </p:cNvSpPr>
          <p:nvPr>
            <p:ph type="body" sz="quarter" idx="16"/>
          </p:nvPr>
        </p:nvSpPr>
        <p:spPr/>
        <p:txBody>
          <a:bodyPr/>
          <a:lstStyle/>
          <a:p>
            <a:r>
              <a:rPr lang="en-US" dirty="0"/>
              <a:t>Labeled data is the key here. </a:t>
            </a:r>
          </a:p>
          <a:p>
            <a:r>
              <a:rPr lang="en-US" dirty="0"/>
              <a:t>Good data must represent a variety of “tasks”. </a:t>
            </a:r>
          </a:p>
        </p:txBody>
      </p:sp>
      <p:sp>
        <p:nvSpPr>
          <p:cNvPr id="7" name="TextBox 6">
            <a:extLst>
              <a:ext uri="{FF2B5EF4-FFF2-40B4-BE49-F238E27FC236}">
                <a16:creationId xmlns:a16="http://schemas.microsoft.com/office/drawing/2014/main" id="{90D8E5BE-618F-E8EC-94E9-09506899A4FC}"/>
              </a:ext>
            </a:extLst>
          </p:cNvPr>
          <p:cNvSpPr txBox="1"/>
          <p:nvPr/>
        </p:nvSpPr>
        <p:spPr>
          <a:xfrm>
            <a:off x="926327" y="2507144"/>
            <a:ext cx="4572000" cy="1815882"/>
          </a:xfrm>
          <a:prstGeom prst="rect">
            <a:avLst/>
          </a:prstGeom>
          <a:noFill/>
        </p:spPr>
        <p:txBody>
          <a:bodyPr wrap="square">
            <a:spAutoFit/>
          </a:bodyPr>
          <a:lstStyle/>
          <a:p>
            <a:r>
              <a:rPr lang="en-US" dirty="0"/>
              <a:t>In </a:t>
            </a:r>
            <a:r>
              <a:rPr lang="en-US" dirty="0">
                <a:solidFill>
                  <a:srgbClr val="00B050"/>
                </a:solidFill>
              </a:rPr>
              <a:t>traditional NLP</a:t>
            </a:r>
            <a:r>
              <a:rPr lang="en-US" dirty="0"/>
              <a:t>, “tasks” were defined as subproblem frequently used in products: </a:t>
            </a:r>
          </a:p>
          <a:p>
            <a:pPr lvl="1"/>
            <a:r>
              <a:rPr lang="en-US" dirty="0"/>
              <a:t>Sentiment classification </a:t>
            </a:r>
          </a:p>
          <a:p>
            <a:pPr lvl="1"/>
            <a:r>
              <a:rPr lang="en-US" dirty="0"/>
              <a:t>Text summarization </a:t>
            </a:r>
          </a:p>
          <a:p>
            <a:pPr lvl="1"/>
            <a:r>
              <a:rPr lang="en-US" dirty="0"/>
              <a:t>Question answering </a:t>
            </a:r>
          </a:p>
          <a:p>
            <a:pPr lvl="1"/>
            <a:r>
              <a:rPr lang="en-US" dirty="0"/>
              <a:t>Textual entailment </a:t>
            </a:r>
          </a:p>
          <a:p>
            <a:pPr lvl="1"/>
            <a:r>
              <a:rPr lang="en-US" dirty="0"/>
              <a:t>Machine translation </a:t>
            </a:r>
          </a:p>
          <a:p>
            <a:pPr lvl="1"/>
            <a:r>
              <a:rPr lang="en-US" dirty="0"/>
              <a:t>… </a:t>
            </a:r>
          </a:p>
        </p:txBody>
      </p:sp>
    </p:spTree>
    <p:extLst>
      <p:ext uri="{BB962C8B-B14F-4D97-AF65-F5344CB8AC3E}">
        <p14:creationId xmlns:p14="http://schemas.microsoft.com/office/powerpoint/2010/main" val="781247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1DD062-5FB9-B2BB-7FEF-07E9DC7DA1B0}"/>
              </a:ext>
            </a:extLst>
          </p:cNvPr>
          <p:cNvSpPr>
            <a:spLocks noGrp="1"/>
          </p:cNvSpPr>
          <p:nvPr>
            <p:ph type="title"/>
          </p:nvPr>
        </p:nvSpPr>
        <p:spPr/>
        <p:txBody>
          <a:bodyPr>
            <a:normAutofit/>
          </a:bodyPr>
          <a:lstStyle/>
          <a:p>
            <a:r>
              <a:rPr lang="en-US" dirty="0"/>
              <a:t>Instruction-tuning: Data </a:t>
            </a:r>
          </a:p>
        </p:txBody>
      </p:sp>
      <p:sp>
        <p:nvSpPr>
          <p:cNvPr id="3" name="Text Placeholder 2">
            <a:extLst>
              <a:ext uri="{FF2B5EF4-FFF2-40B4-BE49-F238E27FC236}">
                <a16:creationId xmlns:a16="http://schemas.microsoft.com/office/drawing/2014/main" id="{90A02527-021D-6CAA-ACD2-3D38D64FFDEB}"/>
              </a:ext>
            </a:extLst>
          </p:cNvPr>
          <p:cNvSpPr>
            <a:spLocks noGrp="1"/>
          </p:cNvSpPr>
          <p:nvPr>
            <p:ph type="body" sz="quarter" idx="16"/>
          </p:nvPr>
        </p:nvSpPr>
        <p:spPr/>
        <p:txBody>
          <a:bodyPr/>
          <a:lstStyle/>
          <a:p>
            <a:r>
              <a:rPr lang="en-US" dirty="0"/>
              <a:t>Labeled data is the key here. </a:t>
            </a:r>
          </a:p>
          <a:p>
            <a:r>
              <a:rPr lang="en-US" dirty="0"/>
              <a:t>Good data must represent a variety of “tasks”. But what is a “task”? </a:t>
            </a:r>
          </a:p>
        </p:txBody>
      </p:sp>
      <p:sp>
        <p:nvSpPr>
          <p:cNvPr id="7" name="TextBox 6">
            <a:extLst>
              <a:ext uri="{FF2B5EF4-FFF2-40B4-BE49-F238E27FC236}">
                <a16:creationId xmlns:a16="http://schemas.microsoft.com/office/drawing/2014/main" id="{90D8E5BE-618F-E8EC-94E9-09506899A4FC}"/>
              </a:ext>
            </a:extLst>
          </p:cNvPr>
          <p:cNvSpPr txBox="1"/>
          <p:nvPr/>
        </p:nvSpPr>
        <p:spPr>
          <a:xfrm>
            <a:off x="616226" y="2228848"/>
            <a:ext cx="3749040" cy="1651389"/>
          </a:xfrm>
          <a:prstGeom prst="roundRect">
            <a:avLst>
              <a:gd name="adj" fmla="val 7565"/>
            </a:avLst>
          </a:prstGeom>
          <a:solidFill>
            <a:schemeClr val="bg1">
              <a:lumMod val="95000"/>
              <a:alpha val="63529"/>
            </a:schemeClr>
          </a:solidFill>
          <a:ln>
            <a:solidFill>
              <a:schemeClr val="bg1">
                <a:lumMod val="85000"/>
              </a:schemeClr>
            </a:solidFill>
          </a:ln>
        </p:spPr>
        <p:txBody>
          <a:bodyPr wrap="square" lIns="9144" rIns="9144" anchor="ctr">
            <a:noAutofit/>
          </a:bodyPr>
          <a:lstStyle/>
          <a:p>
            <a:r>
              <a:rPr lang="en-US" sz="1500" dirty="0">
                <a:latin typeface="Tahoma" panose="020B0604030504040204" pitchFamily="34" charset="0"/>
                <a:ea typeface="Tahoma" panose="020B0604030504040204" pitchFamily="34" charset="0"/>
                <a:cs typeface="Tahoma" panose="020B0604030504040204" pitchFamily="34" charset="0"/>
              </a:rPr>
              <a:t>In </a:t>
            </a:r>
            <a:r>
              <a:rPr lang="en-US" sz="1500" dirty="0">
                <a:solidFill>
                  <a:srgbClr val="00B050"/>
                </a:solidFill>
                <a:latin typeface="Tahoma" panose="020B0604030504040204" pitchFamily="34" charset="0"/>
                <a:ea typeface="Tahoma" panose="020B0604030504040204" pitchFamily="34" charset="0"/>
                <a:cs typeface="Tahoma" panose="020B0604030504040204" pitchFamily="34" charset="0"/>
              </a:rPr>
              <a:t>traditional NLP</a:t>
            </a:r>
            <a:r>
              <a:rPr lang="en-US" sz="1500" dirty="0">
                <a:latin typeface="Tahoma" panose="020B0604030504040204" pitchFamily="34" charset="0"/>
                <a:ea typeface="Tahoma" panose="020B0604030504040204" pitchFamily="34" charset="0"/>
                <a:cs typeface="Tahoma" panose="020B0604030504040204" pitchFamily="34" charset="0"/>
              </a:rPr>
              <a:t>, “tasks” were defined as subproblem frequently used in products: </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Sentiment classification </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Text summarization </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Question answering </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Machine translation </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Textual entailment </a:t>
            </a:r>
          </a:p>
        </p:txBody>
      </p:sp>
      <p:sp>
        <p:nvSpPr>
          <p:cNvPr id="2" name="TextBox 1">
            <a:extLst>
              <a:ext uri="{FF2B5EF4-FFF2-40B4-BE49-F238E27FC236}">
                <a16:creationId xmlns:a16="http://schemas.microsoft.com/office/drawing/2014/main" id="{1D8D076A-9C7E-2268-8A5B-7ECFA3C08154}"/>
              </a:ext>
            </a:extLst>
          </p:cNvPr>
          <p:cNvSpPr txBox="1"/>
          <p:nvPr/>
        </p:nvSpPr>
        <p:spPr>
          <a:xfrm>
            <a:off x="4436829" y="2228846"/>
            <a:ext cx="4252763" cy="1651389"/>
          </a:xfrm>
          <a:prstGeom prst="roundRect">
            <a:avLst>
              <a:gd name="adj" fmla="val 7565"/>
            </a:avLst>
          </a:prstGeom>
          <a:solidFill>
            <a:schemeClr val="bg1">
              <a:lumMod val="95000"/>
              <a:alpha val="63529"/>
            </a:schemeClr>
          </a:solidFill>
          <a:ln>
            <a:solidFill>
              <a:schemeClr val="bg1">
                <a:lumMod val="85000"/>
              </a:schemeClr>
            </a:solidFill>
          </a:ln>
        </p:spPr>
        <p:txBody>
          <a:bodyPr wrap="square" lIns="9144" rIns="9144" anchor="ctr">
            <a:noAutofit/>
          </a:bodyPr>
          <a:lstStyle/>
          <a:p>
            <a:r>
              <a:rPr lang="en-US" sz="1500" dirty="0">
                <a:latin typeface="Tahoma" panose="020B0604030504040204" pitchFamily="34" charset="0"/>
                <a:ea typeface="Tahoma" panose="020B0604030504040204" pitchFamily="34" charset="0"/>
                <a:cs typeface="Tahoma" panose="020B0604030504040204" pitchFamily="34" charset="0"/>
              </a:rPr>
              <a:t>What humans need: </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“Is this review positive or negative?”</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“What are the weaknesses in my argument?”</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“Revise this email so that it’s more polite.”</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“Expand this this sentence.”</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“Eli5 the Laplace transform.”</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 </a:t>
            </a:r>
          </a:p>
        </p:txBody>
      </p:sp>
      <p:sp>
        <p:nvSpPr>
          <p:cNvPr id="6" name="Rounded Rectangular Callout 5">
            <a:extLst>
              <a:ext uri="{FF2B5EF4-FFF2-40B4-BE49-F238E27FC236}">
                <a16:creationId xmlns:a16="http://schemas.microsoft.com/office/drawing/2014/main" id="{A11899D7-D76E-8081-F0D3-16A8F984984C}"/>
              </a:ext>
            </a:extLst>
          </p:cNvPr>
          <p:cNvSpPr/>
          <p:nvPr/>
        </p:nvSpPr>
        <p:spPr>
          <a:xfrm>
            <a:off x="4945711" y="4027097"/>
            <a:ext cx="3307743" cy="930726"/>
          </a:xfrm>
          <a:prstGeom prst="wedgeRoundRectCallout">
            <a:avLst>
              <a:gd name="adj1" fmla="val -21235"/>
              <a:gd name="adj2" fmla="val -67741"/>
              <a:gd name="adj3" fmla="val 16667"/>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Quite </a:t>
            </a:r>
            <a:r>
              <a:rPr lang="en-US" dirty="0">
                <a:solidFill>
                  <a:srgbClr val="C00000"/>
                </a:solidFill>
              </a:rPr>
              <a:t>diverse </a:t>
            </a:r>
            <a:r>
              <a:rPr lang="en-US" dirty="0">
                <a:solidFill>
                  <a:schemeClr val="tx1"/>
                </a:solidFill>
              </a:rPr>
              <a:t>and </a:t>
            </a:r>
            <a:r>
              <a:rPr lang="en-US" dirty="0">
                <a:solidFill>
                  <a:srgbClr val="C00000"/>
                </a:solidFill>
              </a:rPr>
              <a:t>fluid</a:t>
            </a:r>
            <a:r>
              <a:rPr lang="en-US" dirty="0">
                <a:solidFill>
                  <a:schemeClr val="tx1"/>
                </a:solidFill>
              </a:rPr>
              <a:t>. </a:t>
            </a:r>
            <a:br>
              <a:rPr lang="en-US" dirty="0">
                <a:solidFill>
                  <a:schemeClr val="tx1"/>
                </a:solidFill>
              </a:rPr>
            </a:br>
            <a:r>
              <a:rPr lang="en-US" dirty="0">
                <a:solidFill>
                  <a:srgbClr val="C00000"/>
                </a:solidFill>
              </a:rPr>
              <a:t>Hard </a:t>
            </a:r>
            <a:r>
              <a:rPr lang="en-US" dirty="0">
                <a:solidFill>
                  <a:schemeClr val="tx1"/>
                </a:solidFill>
              </a:rPr>
              <a:t>to fully define/characterize. </a:t>
            </a:r>
          </a:p>
          <a:p>
            <a:pPr algn="ctr"/>
            <a:r>
              <a:rPr lang="en-US" dirty="0">
                <a:solidFill>
                  <a:schemeClr val="tx1"/>
                </a:solidFill>
              </a:rPr>
              <a:t>We don’t fully know them since they just happen in some random contexts. </a:t>
            </a:r>
          </a:p>
        </p:txBody>
      </p:sp>
      <p:sp>
        <p:nvSpPr>
          <p:cNvPr id="8" name="Rounded Rectangular Callout 7">
            <a:extLst>
              <a:ext uri="{FF2B5EF4-FFF2-40B4-BE49-F238E27FC236}">
                <a16:creationId xmlns:a16="http://schemas.microsoft.com/office/drawing/2014/main" id="{BE6595BE-D306-71D1-191C-C9CFAF52A20D}"/>
              </a:ext>
            </a:extLst>
          </p:cNvPr>
          <p:cNvSpPr/>
          <p:nvPr/>
        </p:nvSpPr>
        <p:spPr>
          <a:xfrm>
            <a:off x="524666" y="4027097"/>
            <a:ext cx="3840600" cy="930726"/>
          </a:xfrm>
          <a:prstGeom prst="wedgeRoundRectCallout">
            <a:avLst>
              <a:gd name="adj1" fmla="val -21235"/>
              <a:gd name="adj2" fmla="val -67741"/>
              <a:gd name="adj3" fmla="val 16667"/>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Narrow</a:t>
            </a:r>
            <a:r>
              <a:rPr lang="en-US" dirty="0">
                <a:solidFill>
                  <a:schemeClr val="tx1"/>
                </a:solidFill>
              </a:rPr>
              <a:t> definitions of tasks. </a:t>
            </a:r>
          </a:p>
          <a:p>
            <a:pPr algn="ctr"/>
            <a:r>
              <a:rPr lang="en-US" dirty="0">
                <a:solidFill>
                  <a:srgbClr val="C00000"/>
                </a:solidFill>
              </a:rPr>
              <a:t>Not quite what humans want</a:t>
            </a:r>
            <a:r>
              <a:rPr lang="en-US" dirty="0">
                <a:solidFill>
                  <a:schemeClr val="tx1"/>
                </a:solidFill>
              </a:rPr>
              <a:t>, nevertheless, it might be a </a:t>
            </a:r>
            <a:r>
              <a:rPr lang="en-US" dirty="0">
                <a:solidFill>
                  <a:srgbClr val="00B050"/>
                </a:solidFill>
              </a:rPr>
              <a:t>good enough </a:t>
            </a:r>
            <a:r>
              <a:rPr lang="en-US" dirty="0">
                <a:solidFill>
                  <a:schemeClr val="tx1"/>
                </a:solidFill>
              </a:rPr>
              <a:t>proxy. </a:t>
            </a:r>
          </a:p>
          <a:p>
            <a:pPr algn="ctr"/>
            <a:r>
              <a:rPr lang="en-US" dirty="0">
                <a:solidFill>
                  <a:schemeClr val="tx1"/>
                </a:solidFill>
              </a:rPr>
              <a:t>Plus, we have </a:t>
            </a:r>
            <a:r>
              <a:rPr lang="en-US" dirty="0">
                <a:solidFill>
                  <a:srgbClr val="00B050"/>
                </a:solidFill>
              </a:rPr>
              <a:t>lots of data </a:t>
            </a:r>
            <a:r>
              <a:rPr lang="en-US" dirty="0">
                <a:solidFill>
                  <a:schemeClr val="tx1"/>
                </a:solidFill>
              </a:rPr>
              <a:t>for them.</a:t>
            </a:r>
          </a:p>
        </p:txBody>
      </p:sp>
    </p:spTree>
    <p:extLst>
      <p:ext uri="{BB962C8B-B14F-4D97-AF65-F5344CB8AC3E}">
        <p14:creationId xmlns:p14="http://schemas.microsoft.com/office/powerpoint/2010/main" val="63520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C891-727B-128F-BB37-802B21996A9F}"/>
              </a:ext>
            </a:extLst>
          </p:cNvPr>
          <p:cNvSpPr>
            <a:spLocks noGrp="1"/>
          </p:cNvSpPr>
          <p:nvPr>
            <p:ph type="title"/>
          </p:nvPr>
        </p:nvSpPr>
        <p:spPr/>
        <p:txBody>
          <a:bodyPr/>
          <a:lstStyle/>
          <a:p>
            <a:r>
              <a:rPr lang="en-US" dirty="0"/>
              <a:t>NLP Datasets as Instruction-tuning Data</a:t>
            </a:r>
          </a:p>
        </p:txBody>
      </p:sp>
      <p:sp>
        <p:nvSpPr>
          <p:cNvPr id="3" name="Text Placeholder 2">
            <a:extLst>
              <a:ext uri="{FF2B5EF4-FFF2-40B4-BE49-F238E27FC236}">
                <a16:creationId xmlns:a16="http://schemas.microsoft.com/office/drawing/2014/main" id="{4FAE8C09-FCC1-3086-E841-4594F92B02FB}"/>
              </a:ext>
            </a:extLst>
          </p:cNvPr>
          <p:cNvSpPr>
            <a:spLocks noGrp="1"/>
          </p:cNvSpPr>
          <p:nvPr>
            <p:ph type="body" sz="quarter" idx="16"/>
          </p:nvPr>
        </p:nvSpPr>
        <p:spPr/>
        <p:txBody>
          <a:bodyPr/>
          <a:lstStyle/>
          <a:p>
            <a:endParaRPr lang="en-US" dirty="0"/>
          </a:p>
        </p:txBody>
      </p:sp>
      <p:pic>
        <p:nvPicPr>
          <p:cNvPr id="6" name="Picture 5" descr="A diagram of a program&#10;&#10;Description automatically generated with medium confidence">
            <a:extLst>
              <a:ext uri="{FF2B5EF4-FFF2-40B4-BE49-F238E27FC236}">
                <a16:creationId xmlns:a16="http://schemas.microsoft.com/office/drawing/2014/main" id="{2D275014-DD85-FC30-B051-66CAC0C79D9C}"/>
              </a:ext>
            </a:extLst>
          </p:cNvPr>
          <p:cNvPicPr>
            <a:picLocks noChangeAspect="1"/>
          </p:cNvPicPr>
          <p:nvPr/>
        </p:nvPicPr>
        <p:blipFill>
          <a:blip/>
          <a:stretch>
            <a:fillRect/>
          </a:stretch>
        </p:blipFill>
        <p:spPr>
          <a:xfrm>
            <a:off x="740229" y="1125850"/>
            <a:ext cx="7772400" cy="3753430"/>
          </a:xfrm>
          <a:prstGeom prst="rect">
            <a:avLst/>
          </a:prstGeom>
        </p:spPr>
      </p:pic>
      <p:sp>
        <p:nvSpPr>
          <p:cNvPr id="7" name="TextBox 6">
            <a:extLst>
              <a:ext uri="{FF2B5EF4-FFF2-40B4-BE49-F238E27FC236}">
                <a16:creationId xmlns:a16="http://schemas.microsoft.com/office/drawing/2014/main" id="{B2068E4D-1C0D-68AA-A0AB-E8EFE79C0C61}"/>
              </a:ext>
            </a:extLst>
          </p:cNvPr>
          <p:cNvSpPr txBox="1"/>
          <p:nvPr/>
        </p:nvSpPr>
        <p:spPr>
          <a:xfrm>
            <a:off x="3497580" y="4919543"/>
            <a:ext cx="2266819" cy="261610"/>
          </a:xfrm>
          <a:prstGeom prst="rect">
            <a:avLst/>
          </a:prstGeom>
          <a:noFill/>
        </p:spPr>
        <p:txBody>
          <a:bodyPr wrap="square" rtlCol="0">
            <a:spAutoFit/>
          </a:bodyPr>
          <a:lstStyle/>
          <a:p>
            <a:pPr algn="ctr"/>
            <a:r>
              <a:rPr lang="en-US" sz="1050" dirty="0">
                <a:solidFill>
                  <a:schemeClr val="tx1">
                    <a:lumMod val="50000"/>
                    <a:lumOff val="50000"/>
                  </a:schemeClr>
                </a:solidFill>
                <a:latin typeface="Corbel" panose="020B0503020204020204" pitchFamily="34" charset="0"/>
              </a:rPr>
              <a:t>[Slide credit: Arman Cohan]</a:t>
            </a:r>
          </a:p>
        </p:txBody>
      </p:sp>
    </p:spTree>
    <p:extLst>
      <p:ext uri="{BB962C8B-B14F-4D97-AF65-F5344CB8AC3E}">
        <p14:creationId xmlns:p14="http://schemas.microsoft.com/office/powerpoint/2010/main" val="3402231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6296" rIns="0" bIns="0" rtlCol="0">
            <a:spAutoFit/>
          </a:bodyPr>
          <a:lstStyle/>
          <a:p>
            <a:pPr marL="9525">
              <a:lnSpc>
                <a:spcPct val="100000"/>
              </a:lnSpc>
              <a:spcBef>
                <a:spcPts val="75"/>
              </a:spcBef>
            </a:pPr>
            <a:r>
              <a:rPr dirty="0"/>
              <a:t>Example</a:t>
            </a:r>
            <a:r>
              <a:rPr spc="-64" dirty="0"/>
              <a:t> </a:t>
            </a:r>
            <a:r>
              <a:rPr spc="-8" dirty="0"/>
              <a:t>instructions</a:t>
            </a:r>
          </a:p>
        </p:txBody>
      </p:sp>
      <p:sp>
        <p:nvSpPr>
          <p:cNvPr id="5" name="Text Placeholder 4">
            <a:extLst>
              <a:ext uri="{FF2B5EF4-FFF2-40B4-BE49-F238E27FC236}">
                <a16:creationId xmlns:a16="http://schemas.microsoft.com/office/drawing/2014/main" id="{CFF2FD1D-B5F6-4974-B39B-4DFD8C50B81F}"/>
              </a:ext>
            </a:extLst>
          </p:cNvPr>
          <p:cNvSpPr>
            <a:spLocks noGrp="1"/>
          </p:cNvSpPr>
          <p:nvPr>
            <p:ph type="body" sz="quarter" idx="16"/>
          </p:nvPr>
        </p:nvSpPr>
        <p:spPr/>
        <p:txBody>
          <a:bodyPr/>
          <a:lstStyle/>
          <a:p>
            <a:endParaRPr lang="en-US"/>
          </a:p>
        </p:txBody>
      </p:sp>
      <p:sp>
        <p:nvSpPr>
          <p:cNvPr id="3" name="object 3"/>
          <p:cNvSpPr txBox="1"/>
          <p:nvPr/>
        </p:nvSpPr>
        <p:spPr>
          <a:xfrm>
            <a:off x="8355671" y="4810609"/>
            <a:ext cx="135255" cy="148117"/>
          </a:xfrm>
          <a:prstGeom prst="rect">
            <a:avLst/>
          </a:prstGeom>
        </p:spPr>
        <p:txBody>
          <a:bodyPr vert="horz" wrap="square" lIns="0" tIns="9525" rIns="0" bIns="0" rtlCol="0">
            <a:spAutoFit/>
          </a:bodyPr>
          <a:lstStyle/>
          <a:p>
            <a:pPr marL="9525">
              <a:spcBef>
                <a:spcPts val="75"/>
              </a:spcBef>
            </a:pPr>
            <a:r>
              <a:rPr sz="900" spc="-19" dirty="0">
                <a:solidFill>
                  <a:srgbClr val="888888"/>
                </a:solidFill>
                <a:latin typeface="Calibri"/>
                <a:cs typeface="Calibri"/>
              </a:rPr>
              <a:t>44</a:t>
            </a:r>
            <a:endParaRPr sz="900">
              <a:latin typeface="Calibri"/>
              <a:cs typeface="Calibri"/>
            </a:endParaRPr>
          </a:p>
        </p:txBody>
      </p:sp>
      <p:pic>
        <p:nvPicPr>
          <p:cNvPr id="4" name="object 4"/>
          <p:cNvPicPr/>
          <p:nvPr/>
        </p:nvPicPr>
        <p:blipFill>
          <a:blip cstate="print"/>
          <a:stretch>
            <a:fillRect/>
          </a:stretch>
        </p:blipFill>
        <p:spPr>
          <a:xfrm>
            <a:off x="392387" y="0"/>
            <a:ext cx="8359226" cy="5143500"/>
          </a:xfrm>
          <a:prstGeom prst="rect">
            <a:avLst/>
          </a:prstGeom>
        </p:spPr>
      </p:pic>
    </p:spTree>
    <p:extLst>
      <p:ext uri="{BB962C8B-B14F-4D97-AF65-F5344CB8AC3E}">
        <p14:creationId xmlns:p14="http://schemas.microsoft.com/office/powerpoint/2010/main" val="740300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26F94-1060-8980-C4A5-12AA8A9E10D8}"/>
              </a:ext>
            </a:extLst>
          </p:cNvPr>
          <p:cNvSpPr>
            <a:spLocks noGrp="1"/>
          </p:cNvSpPr>
          <p:nvPr>
            <p:ph type="title"/>
          </p:nvPr>
        </p:nvSpPr>
        <p:spPr/>
        <p:txBody>
          <a:bodyPr/>
          <a:lstStyle/>
          <a:p>
            <a:r>
              <a:rPr lang="en-US" dirty="0"/>
              <a:t>Example</a:t>
            </a:r>
          </a:p>
        </p:txBody>
      </p:sp>
      <p:sp>
        <p:nvSpPr>
          <p:cNvPr id="3" name="Text Placeholder 2">
            <a:extLst>
              <a:ext uri="{FF2B5EF4-FFF2-40B4-BE49-F238E27FC236}">
                <a16:creationId xmlns:a16="http://schemas.microsoft.com/office/drawing/2014/main" id="{14A61FD3-BADA-7105-E6FA-F3EBC298CC74}"/>
              </a:ext>
            </a:extLst>
          </p:cNvPr>
          <p:cNvSpPr>
            <a:spLocks noGrp="1"/>
          </p:cNvSpPr>
          <p:nvPr>
            <p:ph type="body" sz="quarter" idx="16"/>
          </p:nvPr>
        </p:nvSpPr>
        <p:spPr/>
        <p:txBody>
          <a:bodyPr/>
          <a:lstStyle/>
          <a:p>
            <a:r>
              <a:rPr lang="en-US" sz="1600" spc="-55" dirty="0">
                <a:solidFill>
                  <a:srgbClr val="606060"/>
                </a:solidFill>
              </a:rPr>
              <a:t>P3: </a:t>
            </a:r>
            <a:r>
              <a:rPr lang="en-US" sz="1600" spc="-15" dirty="0">
                <a:solidFill>
                  <a:srgbClr val="606060"/>
                </a:solidFill>
              </a:rPr>
              <a:t>Public </a:t>
            </a:r>
            <a:r>
              <a:rPr lang="en-US" sz="1600" dirty="0">
                <a:solidFill>
                  <a:srgbClr val="606060"/>
                </a:solidFill>
              </a:rPr>
              <a:t>Pool </a:t>
            </a:r>
            <a:r>
              <a:rPr lang="en-US" sz="1600" spc="35" dirty="0">
                <a:solidFill>
                  <a:srgbClr val="606060"/>
                </a:solidFill>
              </a:rPr>
              <a:t>of </a:t>
            </a:r>
            <a:r>
              <a:rPr lang="en-US" sz="1600" spc="-20" dirty="0">
                <a:solidFill>
                  <a:srgbClr val="606060"/>
                </a:solidFill>
              </a:rPr>
              <a:t>Prompts, </a:t>
            </a:r>
            <a:r>
              <a:rPr lang="en-US" sz="1600" spc="35" dirty="0">
                <a:solidFill>
                  <a:srgbClr val="606060"/>
                </a:solidFill>
              </a:rPr>
              <a:t>now </a:t>
            </a:r>
            <a:r>
              <a:rPr lang="en-US" sz="1600" spc="65" dirty="0">
                <a:solidFill>
                  <a:srgbClr val="606060"/>
                </a:solidFill>
              </a:rPr>
              <a:t>2085 </a:t>
            </a:r>
            <a:r>
              <a:rPr lang="en-US" sz="1600" spc="10" dirty="0">
                <a:solidFill>
                  <a:srgbClr val="606060"/>
                </a:solidFill>
              </a:rPr>
              <a:t>prompts </a:t>
            </a:r>
            <a:r>
              <a:rPr lang="en-US" sz="1600" spc="45" dirty="0">
                <a:solidFill>
                  <a:srgbClr val="606060"/>
                </a:solidFill>
              </a:rPr>
              <a:t>on </a:t>
            </a:r>
            <a:r>
              <a:rPr lang="en-US" sz="1600" spc="-114" dirty="0">
                <a:solidFill>
                  <a:srgbClr val="606060"/>
                </a:solidFill>
              </a:rPr>
              <a:t>183</a:t>
            </a:r>
            <a:r>
              <a:rPr lang="en-US" sz="1600" spc="-10" dirty="0">
                <a:solidFill>
                  <a:srgbClr val="606060"/>
                </a:solidFill>
              </a:rPr>
              <a:t> </a:t>
            </a:r>
            <a:r>
              <a:rPr lang="en-US" sz="1600" spc="-5" dirty="0">
                <a:solidFill>
                  <a:srgbClr val="606060"/>
                </a:solidFill>
              </a:rPr>
              <a:t>datasets</a:t>
            </a:r>
            <a:endParaRPr lang="en-US" sz="1600" dirty="0"/>
          </a:p>
        </p:txBody>
      </p:sp>
      <p:sp>
        <p:nvSpPr>
          <p:cNvPr id="4" name="object 8">
            <a:extLst>
              <a:ext uri="{FF2B5EF4-FFF2-40B4-BE49-F238E27FC236}">
                <a16:creationId xmlns:a16="http://schemas.microsoft.com/office/drawing/2014/main" id="{4B576E5B-D02D-270E-1AF5-11C76A83F67C}"/>
              </a:ext>
            </a:extLst>
          </p:cNvPr>
          <p:cNvSpPr/>
          <p:nvPr/>
        </p:nvSpPr>
        <p:spPr>
          <a:xfrm>
            <a:off x="1655780" y="1779905"/>
            <a:ext cx="5986883" cy="2498181"/>
          </a:xfrm>
          <a:prstGeom prst="rect">
            <a:avLst/>
          </a:prstGeom>
          <a:blipFill>
            <a:blip cstate="print"/>
            <a:stretch>
              <a:fillRect/>
            </a:stretch>
          </a:blipFill>
        </p:spPr>
        <p:txBody>
          <a:bodyPr wrap="square" lIns="0" tIns="0" rIns="0" bIns="0" rtlCol="0"/>
          <a:lstStyle/>
          <a:p>
            <a:endParaRPr dirty="0">
              <a:latin typeface="Corbel" panose="020B0503020204020204" pitchFamily="34" charset="0"/>
            </a:endParaRPr>
          </a:p>
        </p:txBody>
      </p:sp>
      <p:sp>
        <p:nvSpPr>
          <p:cNvPr id="5" name="object 9">
            <a:extLst>
              <a:ext uri="{FF2B5EF4-FFF2-40B4-BE49-F238E27FC236}">
                <a16:creationId xmlns:a16="http://schemas.microsoft.com/office/drawing/2014/main" id="{8918FE5A-4964-345E-A267-E453F0904A7C}"/>
              </a:ext>
            </a:extLst>
          </p:cNvPr>
          <p:cNvSpPr txBox="1"/>
          <p:nvPr/>
        </p:nvSpPr>
        <p:spPr>
          <a:xfrm>
            <a:off x="2523333" y="4624099"/>
            <a:ext cx="4273550" cy="456535"/>
          </a:xfrm>
          <a:prstGeom prst="rect">
            <a:avLst/>
          </a:prstGeom>
        </p:spPr>
        <p:txBody>
          <a:bodyPr vert="horz" wrap="square" lIns="0" tIns="12700" rIns="0" bIns="0" rtlCol="0">
            <a:spAutoFit/>
          </a:bodyPr>
          <a:lstStyle/>
          <a:p>
            <a:pPr marL="643890" marR="5080" indent="-631825" algn="ctr">
              <a:lnSpc>
                <a:spcPct val="100000"/>
              </a:lnSpc>
              <a:spcBef>
                <a:spcPts val="100"/>
              </a:spcBef>
            </a:pPr>
            <a:r>
              <a:rPr sz="1400" spc="-5" dirty="0">
                <a:solidFill>
                  <a:schemeClr val="tx1"/>
                </a:solidFill>
                <a:uFill>
                  <a:solidFill>
                    <a:srgbClr val="FF5252"/>
                  </a:solidFill>
                </a:uFill>
                <a:latin typeface="Corbel" panose="020B0503020204020204" pitchFamily="34" charset="0"/>
                <a:hlinkClick r:id="rId2"/>
              </a:rPr>
              <a:t>https://github.com/bigscience-workshop/promptsource</a:t>
            </a:r>
            <a:endParaRPr lang="en-US" spc="-5" dirty="0">
              <a:solidFill>
                <a:schemeClr val="tx1"/>
              </a:solidFill>
              <a:uFill>
                <a:solidFill>
                  <a:srgbClr val="FF5252"/>
                </a:solidFill>
              </a:uFill>
              <a:latin typeface="Corbel" panose="020B0503020204020204" pitchFamily="34" charset="0"/>
            </a:endParaRPr>
          </a:p>
          <a:p>
            <a:pPr marL="643890" marR="5080" indent="-631825" algn="ctr">
              <a:lnSpc>
                <a:spcPct val="100000"/>
              </a:lnSpc>
              <a:spcBef>
                <a:spcPts val="100"/>
              </a:spcBef>
            </a:pPr>
            <a:r>
              <a:rPr sz="1400" spc="-5" dirty="0">
                <a:solidFill>
                  <a:schemeClr val="tx1"/>
                </a:solidFill>
                <a:uFill>
                  <a:solidFill>
                    <a:srgbClr val="FF5252"/>
                  </a:solidFill>
                </a:uFill>
                <a:latin typeface="Corbel" panose="020B0503020204020204" pitchFamily="34" charset="0"/>
                <a:hlinkClick r:id="rId3"/>
              </a:rPr>
              <a:t>https://huggingface.co/datasets/bigscience/P3</a:t>
            </a:r>
            <a:r>
              <a:rPr lang="en-US" sz="1400" spc="-5" dirty="0">
                <a:solidFill>
                  <a:schemeClr val="tx1"/>
                </a:solidFill>
                <a:uFill>
                  <a:solidFill>
                    <a:srgbClr val="FF5252"/>
                  </a:solidFill>
                </a:uFill>
                <a:latin typeface="Corbel" panose="020B0503020204020204" pitchFamily="34" charset="0"/>
              </a:rPr>
              <a:t> </a:t>
            </a:r>
            <a:endParaRPr sz="1400" dirty="0">
              <a:solidFill>
                <a:schemeClr val="tx1"/>
              </a:solidFill>
              <a:latin typeface="Corbel" panose="020B0503020204020204" pitchFamily="34" charset="0"/>
            </a:endParaRPr>
          </a:p>
        </p:txBody>
      </p:sp>
    </p:spTree>
    <p:extLst>
      <p:ext uri="{BB962C8B-B14F-4D97-AF65-F5344CB8AC3E}">
        <p14:creationId xmlns:p14="http://schemas.microsoft.com/office/powerpoint/2010/main" val="2094238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1F02-35CB-6DC3-B6E9-FD19717760DC}"/>
              </a:ext>
            </a:extLst>
          </p:cNvPr>
          <p:cNvSpPr>
            <a:spLocks noGrp="1"/>
          </p:cNvSpPr>
          <p:nvPr>
            <p:ph type="title"/>
          </p:nvPr>
        </p:nvSpPr>
        <p:spPr/>
        <p:txBody>
          <a:bodyPr/>
          <a:lstStyle/>
          <a:p>
            <a:r>
              <a:rPr lang="en-US" dirty="0"/>
              <a:t>NLP Datasets as Instruction-tuning Data</a:t>
            </a:r>
          </a:p>
        </p:txBody>
      </p:sp>
      <p:sp>
        <p:nvSpPr>
          <p:cNvPr id="3" name="Text Placeholder 2">
            <a:extLst>
              <a:ext uri="{FF2B5EF4-FFF2-40B4-BE49-F238E27FC236}">
                <a16:creationId xmlns:a16="http://schemas.microsoft.com/office/drawing/2014/main" id="{AFA1CE03-D74A-F3E8-2F04-C05B0E050D26}"/>
              </a:ext>
            </a:extLst>
          </p:cNvPr>
          <p:cNvSpPr>
            <a:spLocks noGrp="1"/>
          </p:cNvSpPr>
          <p:nvPr>
            <p:ph type="body" sz="quarter" idx="16"/>
          </p:nvPr>
        </p:nvSpPr>
        <p:spPr/>
        <p:txBody>
          <a:bodyPr/>
          <a:lstStyle/>
          <a:p>
            <a:endParaRPr lang="en-US"/>
          </a:p>
        </p:txBody>
      </p:sp>
      <p:pic>
        <p:nvPicPr>
          <p:cNvPr id="5" name="Picture 4" descr="A diagram of instructions&#10;&#10;Description automatically generated">
            <a:extLst>
              <a:ext uri="{FF2B5EF4-FFF2-40B4-BE49-F238E27FC236}">
                <a16:creationId xmlns:a16="http://schemas.microsoft.com/office/drawing/2014/main" id="{B987ACD0-DC2A-6862-784B-E1B1DB54B4C2}"/>
              </a:ext>
            </a:extLst>
          </p:cNvPr>
          <p:cNvPicPr>
            <a:picLocks noChangeAspect="1"/>
          </p:cNvPicPr>
          <p:nvPr/>
        </p:nvPicPr>
        <p:blipFill>
          <a:blip/>
          <a:stretch>
            <a:fillRect/>
          </a:stretch>
        </p:blipFill>
        <p:spPr>
          <a:xfrm>
            <a:off x="672763" y="1062633"/>
            <a:ext cx="7772400" cy="3734789"/>
          </a:xfrm>
          <a:prstGeom prst="rect">
            <a:avLst/>
          </a:prstGeom>
        </p:spPr>
      </p:pic>
      <p:sp>
        <p:nvSpPr>
          <p:cNvPr id="6" name="TextBox 5">
            <a:extLst>
              <a:ext uri="{FF2B5EF4-FFF2-40B4-BE49-F238E27FC236}">
                <a16:creationId xmlns:a16="http://schemas.microsoft.com/office/drawing/2014/main" id="{A063EBC6-1B11-4406-B7EB-D82A445D444B}"/>
              </a:ext>
            </a:extLst>
          </p:cNvPr>
          <p:cNvSpPr txBox="1"/>
          <p:nvPr/>
        </p:nvSpPr>
        <p:spPr>
          <a:xfrm>
            <a:off x="3497580" y="4919543"/>
            <a:ext cx="2266819" cy="261610"/>
          </a:xfrm>
          <a:prstGeom prst="rect">
            <a:avLst/>
          </a:prstGeom>
          <a:noFill/>
        </p:spPr>
        <p:txBody>
          <a:bodyPr wrap="square" rtlCol="0">
            <a:spAutoFit/>
          </a:bodyPr>
          <a:lstStyle/>
          <a:p>
            <a:pPr algn="ctr"/>
            <a:r>
              <a:rPr lang="en-US" sz="1050" dirty="0">
                <a:solidFill>
                  <a:schemeClr val="tx1">
                    <a:lumMod val="50000"/>
                    <a:lumOff val="50000"/>
                  </a:schemeClr>
                </a:solidFill>
                <a:latin typeface="Corbel" panose="020B0503020204020204" pitchFamily="34" charset="0"/>
              </a:rPr>
              <a:t>[Slide credit: Arman Cohan]</a:t>
            </a:r>
          </a:p>
        </p:txBody>
      </p:sp>
    </p:spTree>
    <p:extLst>
      <p:ext uri="{BB962C8B-B14F-4D97-AF65-F5344CB8AC3E}">
        <p14:creationId xmlns:p14="http://schemas.microsoft.com/office/powerpoint/2010/main" val="113708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1DD062-5FB9-B2BB-7FEF-07E9DC7DA1B0}"/>
              </a:ext>
            </a:extLst>
          </p:cNvPr>
          <p:cNvSpPr>
            <a:spLocks noGrp="1"/>
          </p:cNvSpPr>
          <p:nvPr>
            <p:ph type="title"/>
          </p:nvPr>
        </p:nvSpPr>
        <p:spPr/>
        <p:txBody>
          <a:bodyPr>
            <a:normAutofit/>
          </a:bodyPr>
          <a:lstStyle/>
          <a:p>
            <a:r>
              <a:rPr lang="en-US" dirty="0"/>
              <a:t>Instruction-tuning: Adding Diversity</a:t>
            </a:r>
          </a:p>
        </p:txBody>
      </p:sp>
      <p:sp>
        <p:nvSpPr>
          <p:cNvPr id="3" name="Text Placeholder 2">
            <a:extLst>
              <a:ext uri="{FF2B5EF4-FFF2-40B4-BE49-F238E27FC236}">
                <a16:creationId xmlns:a16="http://schemas.microsoft.com/office/drawing/2014/main" id="{90A02527-021D-6CAA-ACD2-3D38D64FFDEB}"/>
              </a:ext>
            </a:extLst>
          </p:cNvPr>
          <p:cNvSpPr>
            <a:spLocks noGrp="1"/>
          </p:cNvSpPr>
          <p:nvPr>
            <p:ph type="body" sz="quarter" idx="16"/>
          </p:nvPr>
        </p:nvSpPr>
        <p:spPr/>
        <p:txBody>
          <a:bodyPr/>
          <a:lstStyle/>
          <a:p>
            <a:r>
              <a:rPr lang="en-US" dirty="0"/>
              <a:t>There is a gap between NLP tasks and use needs. </a:t>
            </a:r>
          </a:p>
          <a:p>
            <a:r>
              <a:rPr lang="en-US" dirty="0"/>
              <a:t>How do we add more </a:t>
            </a:r>
            <a:r>
              <a:rPr lang="en-US" b="1" dirty="0"/>
              <a:t>diversity</a:t>
            </a:r>
            <a:r>
              <a:rPr lang="en-US" dirty="0"/>
              <a:t> to our data? </a:t>
            </a:r>
          </a:p>
        </p:txBody>
      </p:sp>
      <p:sp>
        <p:nvSpPr>
          <p:cNvPr id="7" name="TextBox 6">
            <a:extLst>
              <a:ext uri="{FF2B5EF4-FFF2-40B4-BE49-F238E27FC236}">
                <a16:creationId xmlns:a16="http://schemas.microsoft.com/office/drawing/2014/main" id="{90D8E5BE-618F-E8EC-94E9-09506899A4FC}"/>
              </a:ext>
            </a:extLst>
          </p:cNvPr>
          <p:cNvSpPr txBox="1"/>
          <p:nvPr/>
        </p:nvSpPr>
        <p:spPr>
          <a:xfrm>
            <a:off x="616226" y="2228848"/>
            <a:ext cx="3749040" cy="1651389"/>
          </a:xfrm>
          <a:prstGeom prst="roundRect">
            <a:avLst>
              <a:gd name="adj" fmla="val 7565"/>
            </a:avLst>
          </a:prstGeom>
          <a:solidFill>
            <a:schemeClr val="bg1">
              <a:lumMod val="95000"/>
              <a:alpha val="63529"/>
            </a:schemeClr>
          </a:solidFill>
          <a:ln>
            <a:solidFill>
              <a:schemeClr val="bg1">
                <a:lumMod val="85000"/>
              </a:schemeClr>
            </a:solidFill>
          </a:ln>
        </p:spPr>
        <p:txBody>
          <a:bodyPr wrap="square" lIns="9144" rIns="9144" anchor="ctr">
            <a:noAutofit/>
          </a:bodyPr>
          <a:lstStyle/>
          <a:p>
            <a:r>
              <a:rPr lang="en-US" sz="1500" dirty="0">
                <a:latin typeface="Tahoma" panose="020B0604030504040204" pitchFamily="34" charset="0"/>
                <a:ea typeface="Tahoma" panose="020B0604030504040204" pitchFamily="34" charset="0"/>
                <a:cs typeface="Tahoma" panose="020B0604030504040204" pitchFamily="34" charset="0"/>
              </a:rPr>
              <a:t>In </a:t>
            </a:r>
            <a:r>
              <a:rPr lang="en-US" sz="1500" dirty="0">
                <a:solidFill>
                  <a:srgbClr val="00B050"/>
                </a:solidFill>
                <a:latin typeface="Tahoma" panose="020B0604030504040204" pitchFamily="34" charset="0"/>
                <a:ea typeface="Tahoma" panose="020B0604030504040204" pitchFamily="34" charset="0"/>
                <a:cs typeface="Tahoma" panose="020B0604030504040204" pitchFamily="34" charset="0"/>
              </a:rPr>
              <a:t>traditional NLP</a:t>
            </a:r>
            <a:r>
              <a:rPr lang="en-US" sz="1500" dirty="0">
                <a:latin typeface="Tahoma" panose="020B0604030504040204" pitchFamily="34" charset="0"/>
                <a:ea typeface="Tahoma" panose="020B0604030504040204" pitchFamily="34" charset="0"/>
                <a:cs typeface="Tahoma" panose="020B0604030504040204" pitchFamily="34" charset="0"/>
              </a:rPr>
              <a:t>, “tasks” were defined as subproblem frequently used in products: </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Sentiment classification </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Text summarization </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Question answering </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Machine translation </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Textual entailment </a:t>
            </a:r>
          </a:p>
        </p:txBody>
      </p:sp>
      <p:sp>
        <p:nvSpPr>
          <p:cNvPr id="2" name="TextBox 1">
            <a:extLst>
              <a:ext uri="{FF2B5EF4-FFF2-40B4-BE49-F238E27FC236}">
                <a16:creationId xmlns:a16="http://schemas.microsoft.com/office/drawing/2014/main" id="{1D8D076A-9C7E-2268-8A5B-7ECFA3C08154}"/>
              </a:ext>
            </a:extLst>
          </p:cNvPr>
          <p:cNvSpPr txBox="1"/>
          <p:nvPr/>
        </p:nvSpPr>
        <p:spPr>
          <a:xfrm>
            <a:off x="4436829" y="2228846"/>
            <a:ext cx="4252763" cy="1651389"/>
          </a:xfrm>
          <a:prstGeom prst="roundRect">
            <a:avLst>
              <a:gd name="adj" fmla="val 7565"/>
            </a:avLst>
          </a:prstGeom>
          <a:solidFill>
            <a:schemeClr val="bg1">
              <a:lumMod val="95000"/>
              <a:alpha val="63529"/>
            </a:schemeClr>
          </a:solidFill>
          <a:ln>
            <a:solidFill>
              <a:schemeClr val="bg1">
                <a:lumMod val="85000"/>
              </a:schemeClr>
            </a:solidFill>
          </a:ln>
        </p:spPr>
        <p:txBody>
          <a:bodyPr wrap="square" lIns="9144" rIns="9144" anchor="ctr">
            <a:noAutofit/>
          </a:bodyPr>
          <a:lstStyle/>
          <a:p>
            <a:r>
              <a:rPr lang="en-US" sz="1500" dirty="0">
                <a:latin typeface="Tahoma" panose="020B0604030504040204" pitchFamily="34" charset="0"/>
                <a:ea typeface="Tahoma" panose="020B0604030504040204" pitchFamily="34" charset="0"/>
                <a:cs typeface="Tahoma" panose="020B0604030504040204" pitchFamily="34" charset="0"/>
              </a:rPr>
              <a:t>What humans need: </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“Is this review positive or negative?”</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“What are the weaknesses in my argument?”</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“Revise this email so that it’s more polite.”</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“Expand this this sentence.”</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“Eli5 the Laplace transform.”</a:t>
            </a:r>
          </a:p>
          <a:p>
            <a:pPr marL="285750" lvl="1" indent="-285750">
              <a:buFont typeface="Wingdings" pitchFamily="2" charset="2"/>
              <a:buChar char="§"/>
            </a:pPr>
            <a:r>
              <a:rPr lang="en-US" sz="1500" dirty="0">
                <a:latin typeface="Tahoma" panose="020B0604030504040204" pitchFamily="34" charset="0"/>
                <a:ea typeface="Tahoma" panose="020B0604030504040204" pitchFamily="34" charset="0"/>
                <a:cs typeface="Tahoma" panose="020B0604030504040204" pitchFamily="34" charset="0"/>
              </a:rPr>
              <a:t>… </a:t>
            </a:r>
          </a:p>
        </p:txBody>
      </p:sp>
      <p:sp>
        <p:nvSpPr>
          <p:cNvPr id="6" name="Rounded Rectangular Callout 5">
            <a:extLst>
              <a:ext uri="{FF2B5EF4-FFF2-40B4-BE49-F238E27FC236}">
                <a16:creationId xmlns:a16="http://schemas.microsoft.com/office/drawing/2014/main" id="{A11899D7-D76E-8081-F0D3-16A8F984984C}"/>
              </a:ext>
            </a:extLst>
          </p:cNvPr>
          <p:cNvSpPr/>
          <p:nvPr/>
        </p:nvSpPr>
        <p:spPr>
          <a:xfrm>
            <a:off x="4945711" y="4027097"/>
            <a:ext cx="3307743" cy="930726"/>
          </a:xfrm>
          <a:prstGeom prst="wedgeRoundRectCallout">
            <a:avLst>
              <a:gd name="adj1" fmla="val -21235"/>
              <a:gd name="adj2" fmla="val -67741"/>
              <a:gd name="adj3" fmla="val 16667"/>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Quite </a:t>
            </a:r>
            <a:r>
              <a:rPr lang="en-US" dirty="0">
                <a:solidFill>
                  <a:srgbClr val="C00000"/>
                </a:solidFill>
              </a:rPr>
              <a:t>diverse </a:t>
            </a:r>
            <a:r>
              <a:rPr lang="en-US" dirty="0">
                <a:solidFill>
                  <a:schemeClr val="tx1"/>
                </a:solidFill>
              </a:rPr>
              <a:t>and </a:t>
            </a:r>
            <a:r>
              <a:rPr lang="en-US" dirty="0">
                <a:solidFill>
                  <a:srgbClr val="C00000"/>
                </a:solidFill>
              </a:rPr>
              <a:t>fluid</a:t>
            </a:r>
            <a:r>
              <a:rPr lang="en-US" dirty="0">
                <a:solidFill>
                  <a:schemeClr val="tx1"/>
                </a:solidFill>
              </a:rPr>
              <a:t>. </a:t>
            </a:r>
            <a:br>
              <a:rPr lang="en-US" dirty="0">
                <a:solidFill>
                  <a:schemeClr val="tx1"/>
                </a:solidFill>
              </a:rPr>
            </a:br>
            <a:r>
              <a:rPr lang="en-US" dirty="0">
                <a:solidFill>
                  <a:srgbClr val="C00000"/>
                </a:solidFill>
              </a:rPr>
              <a:t>Hard </a:t>
            </a:r>
            <a:r>
              <a:rPr lang="en-US" dirty="0">
                <a:solidFill>
                  <a:schemeClr val="tx1"/>
                </a:solidFill>
              </a:rPr>
              <a:t>to fully define/characterize. </a:t>
            </a:r>
          </a:p>
          <a:p>
            <a:pPr algn="ctr"/>
            <a:r>
              <a:rPr lang="en-US" dirty="0">
                <a:solidFill>
                  <a:schemeClr val="tx1"/>
                </a:solidFill>
              </a:rPr>
              <a:t>We don’t fully know them since they just happen in some random contexts. </a:t>
            </a:r>
          </a:p>
        </p:txBody>
      </p:sp>
      <p:sp>
        <p:nvSpPr>
          <p:cNvPr id="8" name="Rounded Rectangular Callout 7">
            <a:extLst>
              <a:ext uri="{FF2B5EF4-FFF2-40B4-BE49-F238E27FC236}">
                <a16:creationId xmlns:a16="http://schemas.microsoft.com/office/drawing/2014/main" id="{BE6595BE-D306-71D1-191C-C9CFAF52A20D}"/>
              </a:ext>
            </a:extLst>
          </p:cNvPr>
          <p:cNvSpPr/>
          <p:nvPr/>
        </p:nvSpPr>
        <p:spPr>
          <a:xfrm>
            <a:off x="524666" y="4027097"/>
            <a:ext cx="3840600" cy="930726"/>
          </a:xfrm>
          <a:prstGeom prst="wedgeRoundRectCallout">
            <a:avLst>
              <a:gd name="adj1" fmla="val -21235"/>
              <a:gd name="adj2" fmla="val -67741"/>
              <a:gd name="adj3" fmla="val 16667"/>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Narrow</a:t>
            </a:r>
            <a:r>
              <a:rPr lang="en-US" dirty="0">
                <a:solidFill>
                  <a:schemeClr val="tx1"/>
                </a:solidFill>
              </a:rPr>
              <a:t> definitions of tasks. </a:t>
            </a:r>
          </a:p>
          <a:p>
            <a:pPr algn="ctr"/>
            <a:r>
              <a:rPr lang="en-US" dirty="0">
                <a:solidFill>
                  <a:srgbClr val="C00000"/>
                </a:solidFill>
              </a:rPr>
              <a:t>Not quite what humans want</a:t>
            </a:r>
            <a:r>
              <a:rPr lang="en-US" dirty="0">
                <a:solidFill>
                  <a:schemeClr val="tx1"/>
                </a:solidFill>
              </a:rPr>
              <a:t>, nevertheless, it might be a </a:t>
            </a:r>
            <a:r>
              <a:rPr lang="en-US" dirty="0">
                <a:solidFill>
                  <a:srgbClr val="00B050"/>
                </a:solidFill>
              </a:rPr>
              <a:t>good enough </a:t>
            </a:r>
            <a:r>
              <a:rPr lang="en-US" dirty="0">
                <a:solidFill>
                  <a:schemeClr val="tx1"/>
                </a:solidFill>
              </a:rPr>
              <a:t>proxy. </a:t>
            </a:r>
          </a:p>
          <a:p>
            <a:pPr algn="ctr"/>
            <a:r>
              <a:rPr lang="en-US" dirty="0">
                <a:solidFill>
                  <a:schemeClr val="tx1"/>
                </a:solidFill>
              </a:rPr>
              <a:t>Plus, we have </a:t>
            </a:r>
            <a:r>
              <a:rPr lang="en-US" dirty="0">
                <a:solidFill>
                  <a:srgbClr val="00B050"/>
                </a:solidFill>
              </a:rPr>
              <a:t>lots of data </a:t>
            </a:r>
            <a:r>
              <a:rPr lang="en-US" dirty="0">
                <a:solidFill>
                  <a:schemeClr val="tx1"/>
                </a:solidFill>
              </a:rPr>
              <a:t>for them.</a:t>
            </a:r>
          </a:p>
        </p:txBody>
      </p:sp>
    </p:spTree>
    <p:extLst>
      <p:ext uri="{BB962C8B-B14F-4D97-AF65-F5344CB8AC3E}">
        <p14:creationId xmlns:p14="http://schemas.microsoft.com/office/powerpoint/2010/main" val="50522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1940-EE29-8F2A-9328-A2D11C878C42}"/>
              </a:ext>
            </a:extLst>
          </p:cNvPr>
          <p:cNvSpPr>
            <a:spLocks noGrp="1"/>
          </p:cNvSpPr>
          <p:nvPr>
            <p:ph type="title"/>
          </p:nvPr>
        </p:nvSpPr>
        <p:spPr/>
        <p:txBody>
          <a:bodyPr>
            <a:normAutofit/>
          </a:bodyPr>
          <a:lstStyle/>
          <a:p>
            <a:r>
              <a:rPr lang="en-US" sz="2800" dirty="0">
                <a:latin typeface="Corbel" panose="020B0503020204020204" pitchFamily="34" charset="0"/>
                <a:cs typeface="Calibri"/>
              </a:rPr>
              <a:t>Things that Generative LMs Can Do</a:t>
            </a:r>
            <a:endParaRPr lang="en-US" dirty="0"/>
          </a:p>
        </p:txBody>
      </p:sp>
      <p:sp>
        <p:nvSpPr>
          <p:cNvPr id="3" name="Content Placeholder 2">
            <a:extLst>
              <a:ext uri="{FF2B5EF4-FFF2-40B4-BE49-F238E27FC236}">
                <a16:creationId xmlns:a16="http://schemas.microsoft.com/office/drawing/2014/main" id="{F9D83586-0D88-8431-97A0-4A9DECF39B3A}"/>
              </a:ext>
            </a:extLst>
          </p:cNvPr>
          <p:cNvSpPr>
            <a:spLocks noGrp="1"/>
          </p:cNvSpPr>
          <p:nvPr>
            <p:ph type="body" sz="quarter" idx="16"/>
          </p:nvPr>
        </p:nvSpPr>
        <p:spPr>
          <a:xfrm>
            <a:off x="294198" y="1112354"/>
            <a:ext cx="8849801" cy="3077573"/>
          </a:xfrm>
        </p:spPr>
        <p:txBody>
          <a:bodyPr>
            <a:noAutofit/>
          </a:bodyPr>
          <a:lstStyle/>
          <a:p>
            <a:r>
              <a:rPr lang="en-US" sz="1700" dirty="0">
                <a:latin typeface="Corbel" panose="020B0503020204020204" pitchFamily="34" charset="0"/>
                <a:cs typeface="Calibri"/>
              </a:rPr>
              <a:t>Johns Hopkins University</a:t>
            </a:r>
            <a:r>
              <a:rPr lang="en-US" sz="1700" spc="-15" dirty="0">
                <a:latin typeface="Corbel" panose="020B0503020204020204" pitchFamily="34" charset="0"/>
                <a:cs typeface="Calibri"/>
              </a:rPr>
              <a:t> </a:t>
            </a:r>
            <a:r>
              <a:rPr lang="en-US" sz="1700" dirty="0">
                <a:latin typeface="Corbel" panose="020B0503020204020204" pitchFamily="34" charset="0"/>
                <a:cs typeface="Calibri"/>
              </a:rPr>
              <a:t>is in _______</a:t>
            </a:r>
            <a:r>
              <a:rPr lang="en-US" sz="1700" spc="-4" dirty="0">
                <a:latin typeface="Corbel" panose="020B0503020204020204" pitchFamily="34" charset="0"/>
                <a:cs typeface="Calibri"/>
              </a:rPr>
              <a:t>.</a:t>
            </a:r>
            <a:r>
              <a:rPr lang="en-US" sz="1700" spc="-34" dirty="0">
                <a:latin typeface="Corbel" panose="020B0503020204020204" pitchFamily="34" charset="0"/>
                <a:cs typeface="Calibri"/>
              </a:rPr>
              <a:t> </a:t>
            </a:r>
            <a:r>
              <a:rPr lang="en-US" sz="1700" dirty="0">
                <a:solidFill>
                  <a:srgbClr val="C00000"/>
                </a:solidFill>
                <a:latin typeface="Corbel" panose="020B0503020204020204" pitchFamily="34" charset="0"/>
                <a:cs typeface="Calibri"/>
              </a:rPr>
              <a:t>[Trivia]</a:t>
            </a:r>
          </a:p>
          <a:p>
            <a:endParaRPr lang="en-US" sz="1700" dirty="0">
              <a:latin typeface="Corbel" panose="020B0503020204020204" pitchFamily="34" charset="0"/>
              <a:cs typeface="Calibri"/>
            </a:endParaRPr>
          </a:p>
          <a:p>
            <a:r>
              <a:rPr lang="en-US" sz="1700" dirty="0">
                <a:latin typeface="Corbel" panose="020B0503020204020204" pitchFamily="34" charset="0"/>
                <a:cs typeface="Calibri"/>
              </a:rPr>
              <a:t>I put _______ fork</a:t>
            </a:r>
            <a:r>
              <a:rPr lang="en-US" sz="1700" spc="-23" dirty="0">
                <a:latin typeface="Corbel" panose="020B0503020204020204" pitchFamily="34" charset="0"/>
                <a:cs typeface="Calibri"/>
              </a:rPr>
              <a:t> </a:t>
            </a:r>
            <a:r>
              <a:rPr lang="en-US" sz="1700" dirty="0">
                <a:latin typeface="Corbel" panose="020B0503020204020204" pitchFamily="34" charset="0"/>
                <a:cs typeface="Calibri"/>
              </a:rPr>
              <a:t>down</a:t>
            </a:r>
            <a:r>
              <a:rPr lang="en-US" sz="1700" spc="-4" dirty="0">
                <a:latin typeface="Corbel" panose="020B0503020204020204" pitchFamily="34" charset="0"/>
                <a:cs typeface="Calibri"/>
              </a:rPr>
              <a:t> on</a:t>
            </a:r>
            <a:r>
              <a:rPr lang="en-US" sz="1700" spc="-11" dirty="0">
                <a:latin typeface="Corbel" panose="020B0503020204020204" pitchFamily="34" charset="0"/>
                <a:cs typeface="Calibri"/>
              </a:rPr>
              <a:t> </a:t>
            </a:r>
            <a:r>
              <a:rPr lang="en-US" sz="1700" dirty="0">
                <a:latin typeface="Corbel" panose="020B0503020204020204" pitchFamily="34" charset="0"/>
                <a:cs typeface="Calibri"/>
              </a:rPr>
              <a:t>the table.</a:t>
            </a:r>
            <a:r>
              <a:rPr lang="en-US" sz="1700" spc="15" dirty="0">
                <a:latin typeface="Corbel" panose="020B0503020204020204" pitchFamily="34" charset="0"/>
                <a:cs typeface="Calibri"/>
              </a:rPr>
              <a:t> </a:t>
            </a:r>
            <a:r>
              <a:rPr lang="en-US" sz="1700" dirty="0">
                <a:solidFill>
                  <a:srgbClr val="C00000"/>
                </a:solidFill>
                <a:latin typeface="Corbel" panose="020B0503020204020204" pitchFamily="34" charset="0"/>
                <a:cs typeface="Calibri"/>
              </a:rPr>
              <a:t>[syntax]</a:t>
            </a:r>
          </a:p>
          <a:p>
            <a:endParaRPr lang="en-US" sz="1700" dirty="0">
              <a:latin typeface="Corbel" panose="020B0503020204020204" pitchFamily="34" charset="0"/>
              <a:cs typeface="Calibri"/>
            </a:endParaRPr>
          </a:p>
          <a:p>
            <a:r>
              <a:rPr lang="en-US" sz="1700" dirty="0">
                <a:latin typeface="Corbel" panose="020B0503020204020204" pitchFamily="34" charset="0"/>
                <a:cs typeface="Calibri"/>
              </a:rPr>
              <a:t>The</a:t>
            </a:r>
            <a:r>
              <a:rPr lang="en-US" sz="1700" spc="4" dirty="0">
                <a:latin typeface="Corbel" panose="020B0503020204020204" pitchFamily="34" charset="0"/>
                <a:cs typeface="Calibri"/>
              </a:rPr>
              <a:t> </a:t>
            </a:r>
            <a:r>
              <a:rPr lang="en-US" sz="1700" dirty="0">
                <a:latin typeface="Corbel" panose="020B0503020204020204" pitchFamily="34" charset="0"/>
                <a:cs typeface="Calibri"/>
              </a:rPr>
              <a:t>woman</a:t>
            </a:r>
            <a:r>
              <a:rPr lang="en-US" sz="1700" spc="11" dirty="0">
                <a:latin typeface="Corbel" panose="020B0503020204020204" pitchFamily="34" charset="0"/>
                <a:cs typeface="Calibri"/>
              </a:rPr>
              <a:t> </a:t>
            </a:r>
            <a:r>
              <a:rPr lang="en-US" sz="1700" spc="-4" dirty="0">
                <a:latin typeface="Corbel" panose="020B0503020204020204" pitchFamily="34" charset="0"/>
                <a:cs typeface="Calibri"/>
              </a:rPr>
              <a:t>walked</a:t>
            </a:r>
            <a:r>
              <a:rPr lang="en-US" sz="1700" spc="8" dirty="0">
                <a:latin typeface="Corbel" panose="020B0503020204020204" pitchFamily="34" charset="0"/>
                <a:cs typeface="Calibri"/>
              </a:rPr>
              <a:t> </a:t>
            </a:r>
            <a:r>
              <a:rPr lang="en-US" sz="1700" dirty="0">
                <a:latin typeface="Corbel" panose="020B0503020204020204" pitchFamily="34" charset="0"/>
                <a:cs typeface="Calibri"/>
              </a:rPr>
              <a:t>across</a:t>
            </a:r>
            <a:r>
              <a:rPr lang="en-US" sz="1700" spc="8" dirty="0">
                <a:latin typeface="Corbel" panose="020B0503020204020204" pitchFamily="34" charset="0"/>
                <a:cs typeface="Calibri"/>
              </a:rPr>
              <a:t> </a:t>
            </a:r>
            <a:r>
              <a:rPr lang="en-US" sz="1700" dirty="0">
                <a:latin typeface="Corbel" panose="020B0503020204020204" pitchFamily="34" charset="0"/>
                <a:cs typeface="Calibri"/>
              </a:rPr>
              <a:t>the</a:t>
            </a:r>
            <a:r>
              <a:rPr lang="en-US" sz="1700" spc="8" dirty="0">
                <a:latin typeface="Corbel" panose="020B0503020204020204" pitchFamily="34" charset="0"/>
                <a:cs typeface="Calibri"/>
              </a:rPr>
              <a:t> </a:t>
            </a:r>
            <a:r>
              <a:rPr lang="en-US" sz="1700" spc="-4" dirty="0">
                <a:latin typeface="Corbel" panose="020B0503020204020204" pitchFamily="34" charset="0"/>
                <a:cs typeface="Calibri"/>
              </a:rPr>
              <a:t>street,</a:t>
            </a:r>
            <a:r>
              <a:rPr lang="en-US" sz="1700" spc="8" dirty="0">
                <a:latin typeface="Corbel" panose="020B0503020204020204" pitchFamily="34" charset="0"/>
                <a:cs typeface="Calibri"/>
              </a:rPr>
              <a:t> </a:t>
            </a:r>
            <a:r>
              <a:rPr lang="en-US" sz="1700" dirty="0">
                <a:latin typeface="Corbel" panose="020B0503020204020204" pitchFamily="34" charset="0"/>
                <a:cs typeface="Calibri"/>
              </a:rPr>
              <a:t>checking</a:t>
            </a:r>
            <a:r>
              <a:rPr lang="en-US" sz="1700" spc="11" dirty="0">
                <a:latin typeface="Corbel" panose="020B0503020204020204" pitchFamily="34" charset="0"/>
                <a:cs typeface="Calibri"/>
              </a:rPr>
              <a:t> </a:t>
            </a:r>
            <a:r>
              <a:rPr lang="en-US" sz="1700" dirty="0">
                <a:latin typeface="Corbel" panose="020B0503020204020204" pitchFamily="34" charset="0"/>
                <a:cs typeface="Calibri"/>
              </a:rPr>
              <a:t>for</a:t>
            </a:r>
            <a:r>
              <a:rPr lang="en-US" sz="1700" spc="-15" dirty="0">
                <a:latin typeface="Corbel" panose="020B0503020204020204" pitchFamily="34" charset="0"/>
                <a:cs typeface="Calibri"/>
              </a:rPr>
              <a:t> </a:t>
            </a:r>
            <a:r>
              <a:rPr lang="en-US" sz="1700" dirty="0">
                <a:latin typeface="Corbel" panose="020B0503020204020204" pitchFamily="34" charset="0"/>
                <a:cs typeface="Calibri"/>
              </a:rPr>
              <a:t>traffic</a:t>
            </a:r>
            <a:r>
              <a:rPr lang="en-US" sz="1700" spc="4" dirty="0">
                <a:latin typeface="Corbel" panose="020B0503020204020204" pitchFamily="34" charset="0"/>
                <a:cs typeface="Calibri"/>
              </a:rPr>
              <a:t> </a:t>
            </a:r>
            <a:r>
              <a:rPr lang="en-US" sz="1700" dirty="0">
                <a:latin typeface="Corbel" panose="020B0503020204020204" pitchFamily="34" charset="0"/>
                <a:cs typeface="Calibri"/>
              </a:rPr>
              <a:t>over _______ shoulder.</a:t>
            </a:r>
            <a:r>
              <a:rPr lang="en-US" sz="1700" spc="-15" dirty="0">
                <a:latin typeface="Corbel" panose="020B0503020204020204" pitchFamily="34" charset="0"/>
                <a:cs typeface="Calibri"/>
              </a:rPr>
              <a:t> </a:t>
            </a:r>
            <a:r>
              <a:rPr lang="en-US" sz="1700" dirty="0">
                <a:solidFill>
                  <a:srgbClr val="C00000"/>
                </a:solidFill>
                <a:latin typeface="Corbel" panose="020B0503020204020204" pitchFamily="34" charset="0"/>
                <a:cs typeface="Calibri"/>
              </a:rPr>
              <a:t>[coreference]</a:t>
            </a:r>
          </a:p>
          <a:p>
            <a:endParaRPr lang="en-US" sz="1700" dirty="0">
              <a:latin typeface="Corbel" panose="020B0503020204020204" pitchFamily="34" charset="0"/>
              <a:cs typeface="Calibri"/>
            </a:endParaRPr>
          </a:p>
          <a:p>
            <a:r>
              <a:rPr lang="en-US" sz="1700" dirty="0">
                <a:latin typeface="Corbel" panose="020B0503020204020204" pitchFamily="34" charset="0"/>
                <a:cs typeface="Calibri"/>
              </a:rPr>
              <a:t>I</a:t>
            </a:r>
            <a:r>
              <a:rPr lang="en-US" sz="1700" spc="4" dirty="0">
                <a:latin typeface="Corbel" panose="020B0503020204020204" pitchFamily="34" charset="0"/>
                <a:cs typeface="Calibri"/>
              </a:rPr>
              <a:t> </a:t>
            </a:r>
            <a:r>
              <a:rPr lang="en-US" sz="1700" dirty="0">
                <a:latin typeface="Corbel" panose="020B0503020204020204" pitchFamily="34" charset="0"/>
                <a:cs typeface="Calibri"/>
              </a:rPr>
              <a:t>went</a:t>
            </a:r>
            <a:r>
              <a:rPr lang="en-US" sz="1700" spc="8" dirty="0">
                <a:latin typeface="Corbel" panose="020B0503020204020204" pitchFamily="34" charset="0"/>
                <a:cs typeface="Calibri"/>
              </a:rPr>
              <a:t> </a:t>
            </a:r>
            <a:r>
              <a:rPr lang="en-US" sz="1700" dirty="0">
                <a:latin typeface="Corbel" panose="020B0503020204020204" pitchFamily="34" charset="0"/>
                <a:cs typeface="Calibri"/>
              </a:rPr>
              <a:t>to</a:t>
            </a:r>
            <a:r>
              <a:rPr lang="en-US" sz="1700" spc="4" dirty="0">
                <a:latin typeface="Corbel" panose="020B0503020204020204" pitchFamily="34" charset="0"/>
                <a:cs typeface="Calibri"/>
              </a:rPr>
              <a:t> </a:t>
            </a:r>
            <a:r>
              <a:rPr lang="en-US" sz="1700" dirty="0">
                <a:latin typeface="Corbel" panose="020B0503020204020204" pitchFamily="34" charset="0"/>
                <a:cs typeface="Calibri"/>
              </a:rPr>
              <a:t>the</a:t>
            </a:r>
            <a:r>
              <a:rPr lang="en-US" sz="1700" spc="8" dirty="0">
                <a:latin typeface="Corbel" panose="020B0503020204020204" pitchFamily="34" charset="0"/>
                <a:cs typeface="Calibri"/>
              </a:rPr>
              <a:t> </a:t>
            </a:r>
            <a:r>
              <a:rPr lang="en-US" sz="1700" dirty="0">
                <a:latin typeface="Corbel" panose="020B0503020204020204" pitchFamily="34" charset="0"/>
                <a:cs typeface="Calibri"/>
              </a:rPr>
              <a:t>ocean</a:t>
            </a:r>
            <a:r>
              <a:rPr lang="en-US" sz="1700" spc="8" dirty="0">
                <a:latin typeface="Corbel" panose="020B0503020204020204" pitchFamily="34" charset="0"/>
                <a:cs typeface="Calibri"/>
              </a:rPr>
              <a:t> </a:t>
            </a:r>
            <a:r>
              <a:rPr lang="en-US" sz="1700" spc="-4" dirty="0">
                <a:latin typeface="Corbel" panose="020B0503020204020204" pitchFamily="34" charset="0"/>
                <a:cs typeface="Calibri"/>
              </a:rPr>
              <a:t>to</a:t>
            </a:r>
            <a:r>
              <a:rPr lang="en-US" sz="1700" dirty="0">
                <a:latin typeface="Corbel" panose="020B0503020204020204" pitchFamily="34" charset="0"/>
                <a:cs typeface="Calibri"/>
              </a:rPr>
              <a:t> see</a:t>
            </a:r>
            <a:r>
              <a:rPr lang="en-US" sz="1700" spc="4" dirty="0">
                <a:latin typeface="Corbel" panose="020B0503020204020204" pitchFamily="34" charset="0"/>
                <a:cs typeface="Calibri"/>
              </a:rPr>
              <a:t> </a:t>
            </a:r>
            <a:r>
              <a:rPr lang="en-US" sz="1700" dirty="0">
                <a:latin typeface="Corbel" panose="020B0503020204020204" pitchFamily="34" charset="0"/>
                <a:cs typeface="Calibri"/>
              </a:rPr>
              <a:t>the</a:t>
            </a:r>
            <a:r>
              <a:rPr lang="en-US" sz="1700" spc="8" dirty="0">
                <a:latin typeface="Corbel" panose="020B0503020204020204" pitchFamily="34" charset="0"/>
                <a:cs typeface="Calibri"/>
              </a:rPr>
              <a:t> </a:t>
            </a:r>
            <a:r>
              <a:rPr lang="en-US" sz="1700" spc="-4" dirty="0">
                <a:latin typeface="Corbel" panose="020B0503020204020204" pitchFamily="34" charset="0"/>
                <a:cs typeface="Calibri"/>
              </a:rPr>
              <a:t>fish,</a:t>
            </a:r>
            <a:r>
              <a:rPr lang="en-US" sz="1700" spc="4" dirty="0">
                <a:latin typeface="Corbel" panose="020B0503020204020204" pitchFamily="34" charset="0"/>
                <a:cs typeface="Calibri"/>
              </a:rPr>
              <a:t> </a:t>
            </a:r>
            <a:r>
              <a:rPr lang="en-US" sz="1700" dirty="0">
                <a:latin typeface="Corbel" panose="020B0503020204020204" pitchFamily="34" charset="0"/>
                <a:cs typeface="Calibri"/>
              </a:rPr>
              <a:t>turtles,</a:t>
            </a:r>
            <a:r>
              <a:rPr lang="en-US" sz="1700" spc="8" dirty="0">
                <a:latin typeface="Corbel" panose="020B0503020204020204" pitchFamily="34" charset="0"/>
                <a:cs typeface="Calibri"/>
              </a:rPr>
              <a:t> </a:t>
            </a:r>
            <a:r>
              <a:rPr lang="en-US" sz="1700" dirty="0">
                <a:latin typeface="Corbel" panose="020B0503020204020204" pitchFamily="34" charset="0"/>
                <a:cs typeface="Calibri"/>
              </a:rPr>
              <a:t>seals,</a:t>
            </a:r>
            <a:r>
              <a:rPr lang="en-US" sz="1700" spc="8" dirty="0">
                <a:latin typeface="Corbel" panose="020B0503020204020204" pitchFamily="34" charset="0"/>
                <a:cs typeface="Calibri"/>
              </a:rPr>
              <a:t> </a:t>
            </a:r>
            <a:r>
              <a:rPr lang="en-US" sz="1700" spc="-4" dirty="0">
                <a:latin typeface="Corbel" panose="020B0503020204020204" pitchFamily="34" charset="0"/>
                <a:cs typeface="Calibri"/>
              </a:rPr>
              <a:t>and </a:t>
            </a:r>
            <a:r>
              <a:rPr lang="en-US" sz="1700" dirty="0">
                <a:latin typeface="Corbel" panose="020B0503020204020204" pitchFamily="34" charset="0"/>
                <a:cs typeface="Calibri"/>
              </a:rPr>
              <a:t>_______.  </a:t>
            </a:r>
            <a:r>
              <a:rPr lang="en-US" sz="1700" dirty="0">
                <a:solidFill>
                  <a:srgbClr val="C00000"/>
                </a:solidFill>
                <a:latin typeface="Corbel" panose="020B0503020204020204" pitchFamily="34" charset="0"/>
                <a:cs typeface="Calibri"/>
              </a:rPr>
              <a:t>[lexical</a:t>
            </a:r>
            <a:r>
              <a:rPr lang="en-US" sz="1700" spc="-38" dirty="0">
                <a:solidFill>
                  <a:srgbClr val="C00000"/>
                </a:solidFill>
                <a:latin typeface="Corbel" panose="020B0503020204020204" pitchFamily="34" charset="0"/>
                <a:cs typeface="Calibri"/>
              </a:rPr>
              <a:t> </a:t>
            </a:r>
            <a:r>
              <a:rPr lang="en-US" sz="1700" spc="-4" dirty="0">
                <a:solidFill>
                  <a:srgbClr val="C00000"/>
                </a:solidFill>
                <a:latin typeface="Corbel" panose="020B0503020204020204" pitchFamily="34" charset="0"/>
                <a:cs typeface="Calibri"/>
              </a:rPr>
              <a:t>semantics/topic]</a:t>
            </a:r>
          </a:p>
          <a:p>
            <a:endParaRPr lang="en-US" sz="1700" dirty="0">
              <a:solidFill>
                <a:srgbClr val="C00000"/>
              </a:solidFill>
              <a:latin typeface="Corbel" panose="020B0503020204020204" pitchFamily="34" charset="0"/>
              <a:cs typeface="Calibri"/>
            </a:endParaRPr>
          </a:p>
          <a:p>
            <a:r>
              <a:rPr lang="en-US" sz="1700" dirty="0">
                <a:latin typeface="Corbel" panose="020B0503020204020204" pitchFamily="34" charset="0"/>
                <a:cs typeface="Calibri"/>
              </a:rPr>
              <a:t>What I</a:t>
            </a:r>
            <a:r>
              <a:rPr lang="en-US" sz="1700" spc="4" dirty="0">
                <a:latin typeface="Corbel" panose="020B0503020204020204" pitchFamily="34" charset="0"/>
                <a:cs typeface="Calibri"/>
              </a:rPr>
              <a:t> </a:t>
            </a:r>
            <a:r>
              <a:rPr lang="en-US" sz="1700" dirty="0">
                <a:latin typeface="Corbel" panose="020B0503020204020204" pitchFamily="34" charset="0"/>
                <a:cs typeface="Calibri"/>
              </a:rPr>
              <a:t>got</a:t>
            </a:r>
            <a:r>
              <a:rPr lang="en-US" sz="1700" spc="-4" dirty="0">
                <a:latin typeface="Corbel" panose="020B0503020204020204" pitchFamily="34" charset="0"/>
                <a:cs typeface="Calibri"/>
              </a:rPr>
              <a:t> </a:t>
            </a:r>
            <a:r>
              <a:rPr lang="en-US" sz="1700" dirty="0">
                <a:latin typeface="Corbel" panose="020B0503020204020204" pitchFamily="34" charset="0"/>
                <a:cs typeface="Calibri"/>
              </a:rPr>
              <a:t>from</a:t>
            </a:r>
            <a:r>
              <a:rPr lang="en-US" sz="1700" spc="-11" dirty="0">
                <a:latin typeface="Corbel" panose="020B0503020204020204" pitchFamily="34" charset="0"/>
                <a:cs typeface="Calibri"/>
              </a:rPr>
              <a:t> </a:t>
            </a:r>
            <a:r>
              <a:rPr lang="en-US" sz="1700" dirty="0">
                <a:latin typeface="Corbel" panose="020B0503020204020204" pitchFamily="34" charset="0"/>
                <a:cs typeface="Calibri"/>
              </a:rPr>
              <a:t>the</a:t>
            </a:r>
            <a:r>
              <a:rPr lang="en-US" sz="1700" spc="4" dirty="0">
                <a:latin typeface="Corbel" panose="020B0503020204020204" pitchFamily="34" charset="0"/>
                <a:cs typeface="Calibri"/>
              </a:rPr>
              <a:t> </a:t>
            </a:r>
            <a:r>
              <a:rPr lang="en-US" sz="1700" dirty="0">
                <a:latin typeface="Corbel" panose="020B0503020204020204" pitchFamily="34" charset="0"/>
                <a:cs typeface="Calibri"/>
              </a:rPr>
              <a:t>two</a:t>
            </a:r>
            <a:r>
              <a:rPr lang="en-US" sz="1700" spc="8" dirty="0">
                <a:latin typeface="Corbel" panose="020B0503020204020204" pitchFamily="34" charset="0"/>
                <a:cs typeface="Calibri"/>
              </a:rPr>
              <a:t> </a:t>
            </a:r>
            <a:r>
              <a:rPr lang="en-US" sz="1700" spc="-4" dirty="0">
                <a:latin typeface="Corbel" panose="020B0503020204020204" pitchFamily="34" charset="0"/>
                <a:cs typeface="Calibri"/>
              </a:rPr>
              <a:t>hours</a:t>
            </a:r>
            <a:r>
              <a:rPr lang="en-US" sz="1700" spc="-8" dirty="0">
                <a:latin typeface="Corbel" panose="020B0503020204020204" pitchFamily="34" charset="0"/>
                <a:cs typeface="Calibri"/>
              </a:rPr>
              <a:t> </a:t>
            </a:r>
            <a:r>
              <a:rPr lang="en-US" sz="1700" spc="-4" dirty="0">
                <a:latin typeface="Corbel" panose="020B0503020204020204" pitchFamily="34" charset="0"/>
                <a:cs typeface="Calibri"/>
              </a:rPr>
              <a:t>watching</a:t>
            </a:r>
            <a:r>
              <a:rPr lang="en-US" sz="1700" spc="11" dirty="0">
                <a:latin typeface="Corbel" panose="020B0503020204020204" pitchFamily="34" charset="0"/>
                <a:cs typeface="Calibri"/>
              </a:rPr>
              <a:t> </a:t>
            </a:r>
            <a:r>
              <a:rPr lang="en-US" sz="1700" dirty="0">
                <a:latin typeface="Corbel" panose="020B0503020204020204" pitchFamily="34" charset="0"/>
                <a:cs typeface="Calibri"/>
              </a:rPr>
              <a:t>it</a:t>
            </a:r>
            <a:r>
              <a:rPr lang="en-US" sz="1700" spc="11" dirty="0">
                <a:latin typeface="Corbel" panose="020B0503020204020204" pitchFamily="34" charset="0"/>
                <a:cs typeface="Calibri"/>
              </a:rPr>
              <a:t> </a:t>
            </a:r>
            <a:r>
              <a:rPr lang="en-US" sz="1700" dirty="0">
                <a:latin typeface="Corbel" panose="020B0503020204020204" pitchFamily="34" charset="0"/>
                <a:cs typeface="Calibri"/>
              </a:rPr>
              <a:t>was</a:t>
            </a:r>
            <a:r>
              <a:rPr lang="en-US" sz="1700" spc="8" dirty="0">
                <a:latin typeface="Corbel" panose="020B0503020204020204" pitchFamily="34" charset="0"/>
                <a:cs typeface="Calibri"/>
              </a:rPr>
              <a:t> </a:t>
            </a:r>
            <a:r>
              <a:rPr lang="en-US" sz="1700" dirty="0">
                <a:latin typeface="Corbel" panose="020B0503020204020204" pitchFamily="34" charset="0"/>
                <a:cs typeface="Calibri"/>
              </a:rPr>
              <a:t>popcorn</a:t>
            </a:r>
            <a:r>
              <a:rPr lang="en-US" sz="1700" spc="-4" dirty="0">
                <a:latin typeface="Corbel" panose="020B0503020204020204" pitchFamily="34" charset="0"/>
                <a:cs typeface="Calibri"/>
              </a:rPr>
              <a:t>. The</a:t>
            </a:r>
            <a:r>
              <a:rPr lang="en-US" sz="1700" spc="8" dirty="0">
                <a:latin typeface="Corbel" panose="020B0503020204020204" pitchFamily="34" charset="0"/>
                <a:cs typeface="Calibri"/>
              </a:rPr>
              <a:t> </a:t>
            </a:r>
            <a:r>
              <a:rPr lang="en-US" sz="1700" dirty="0">
                <a:latin typeface="Corbel" panose="020B0503020204020204" pitchFamily="34" charset="0"/>
                <a:cs typeface="Calibri"/>
              </a:rPr>
              <a:t>movie</a:t>
            </a:r>
            <a:r>
              <a:rPr lang="en-US" sz="1700" spc="-8" dirty="0">
                <a:latin typeface="Corbel" panose="020B0503020204020204" pitchFamily="34" charset="0"/>
                <a:cs typeface="Calibri"/>
              </a:rPr>
              <a:t> </a:t>
            </a:r>
            <a:r>
              <a:rPr lang="en-US" sz="1700" dirty="0">
                <a:latin typeface="Corbel" panose="020B0503020204020204" pitchFamily="34" charset="0"/>
                <a:cs typeface="Calibri"/>
              </a:rPr>
              <a:t>was _______.</a:t>
            </a:r>
            <a:r>
              <a:rPr lang="en-US" sz="1700" spc="-15" dirty="0">
                <a:latin typeface="Corbel" panose="020B0503020204020204" pitchFamily="34" charset="0"/>
                <a:cs typeface="Calibri"/>
              </a:rPr>
              <a:t>  </a:t>
            </a:r>
            <a:r>
              <a:rPr lang="en-US" sz="1700" dirty="0">
                <a:solidFill>
                  <a:srgbClr val="C00000"/>
                </a:solidFill>
                <a:latin typeface="Corbel" panose="020B0503020204020204" pitchFamily="34" charset="0"/>
                <a:cs typeface="Calibri"/>
              </a:rPr>
              <a:t>[sentiment]</a:t>
            </a:r>
            <a:endParaRPr lang="en-US" sz="1700" dirty="0">
              <a:solidFill>
                <a:srgbClr val="175E53"/>
              </a:solidFill>
              <a:latin typeface="Corbel" panose="020B0503020204020204" pitchFamily="34" charset="0"/>
              <a:cs typeface="Calibri"/>
            </a:endParaRPr>
          </a:p>
          <a:p>
            <a:endParaRPr lang="en-US" sz="1700" spc="-4" dirty="0">
              <a:latin typeface="Corbel" panose="020B0503020204020204" pitchFamily="34" charset="0"/>
              <a:cs typeface="Calibri"/>
            </a:endParaRPr>
          </a:p>
          <a:p>
            <a:r>
              <a:rPr lang="en-US" sz="1700" spc="-4" dirty="0">
                <a:latin typeface="Corbel" panose="020B0503020204020204" pitchFamily="34" charset="0"/>
                <a:cs typeface="Calibri"/>
              </a:rPr>
              <a:t>Thinking </a:t>
            </a:r>
            <a:r>
              <a:rPr lang="en-US" sz="1700" dirty="0">
                <a:latin typeface="Corbel" panose="020B0503020204020204" pitchFamily="34" charset="0"/>
                <a:cs typeface="Calibri"/>
              </a:rPr>
              <a:t>about</a:t>
            </a:r>
            <a:r>
              <a:rPr lang="en-US" sz="1700" spc="4" dirty="0">
                <a:latin typeface="Corbel" panose="020B0503020204020204" pitchFamily="34" charset="0"/>
                <a:cs typeface="Calibri"/>
              </a:rPr>
              <a:t> </a:t>
            </a:r>
            <a:r>
              <a:rPr lang="en-US" sz="1700" dirty="0">
                <a:latin typeface="Corbel" panose="020B0503020204020204" pitchFamily="34" charset="0"/>
                <a:cs typeface="Calibri"/>
              </a:rPr>
              <a:t>the</a:t>
            </a:r>
            <a:r>
              <a:rPr lang="en-US" sz="1700" spc="4" dirty="0">
                <a:latin typeface="Corbel" panose="020B0503020204020204" pitchFamily="34" charset="0"/>
                <a:cs typeface="Calibri"/>
              </a:rPr>
              <a:t> </a:t>
            </a:r>
            <a:r>
              <a:rPr lang="en-US" sz="1700" dirty="0">
                <a:latin typeface="Corbel" panose="020B0503020204020204" pitchFamily="34" charset="0"/>
                <a:cs typeface="Calibri"/>
              </a:rPr>
              <a:t>sequence</a:t>
            </a:r>
            <a:r>
              <a:rPr lang="en-US" sz="1700" spc="15" dirty="0">
                <a:latin typeface="Corbel" panose="020B0503020204020204" pitchFamily="34" charset="0"/>
                <a:cs typeface="Calibri"/>
              </a:rPr>
              <a:t> </a:t>
            </a:r>
            <a:r>
              <a:rPr lang="en-US" sz="1700" dirty="0">
                <a:latin typeface="Corbel" panose="020B0503020204020204" pitchFamily="34" charset="0"/>
                <a:cs typeface="Calibri"/>
              </a:rPr>
              <a:t>1, 1,</a:t>
            </a:r>
            <a:r>
              <a:rPr lang="en-US" sz="1700" spc="4" dirty="0">
                <a:latin typeface="Corbel" panose="020B0503020204020204" pitchFamily="34" charset="0"/>
                <a:cs typeface="Calibri"/>
              </a:rPr>
              <a:t> </a:t>
            </a:r>
            <a:r>
              <a:rPr lang="en-US" sz="1700" dirty="0">
                <a:latin typeface="Corbel" panose="020B0503020204020204" pitchFamily="34" charset="0"/>
                <a:cs typeface="Calibri"/>
              </a:rPr>
              <a:t>2,</a:t>
            </a:r>
            <a:r>
              <a:rPr lang="en-US" sz="1700" spc="-4" dirty="0">
                <a:latin typeface="Corbel" panose="020B0503020204020204" pitchFamily="34" charset="0"/>
                <a:cs typeface="Calibri"/>
              </a:rPr>
              <a:t> </a:t>
            </a:r>
            <a:r>
              <a:rPr lang="en-US" sz="1700" dirty="0">
                <a:latin typeface="Corbel" panose="020B0503020204020204" pitchFamily="34" charset="0"/>
                <a:cs typeface="Calibri"/>
              </a:rPr>
              <a:t>3,</a:t>
            </a:r>
            <a:r>
              <a:rPr lang="en-US" sz="1700" spc="8" dirty="0">
                <a:latin typeface="Corbel" panose="020B0503020204020204" pitchFamily="34" charset="0"/>
                <a:cs typeface="Calibri"/>
              </a:rPr>
              <a:t> </a:t>
            </a:r>
            <a:r>
              <a:rPr lang="en-US" sz="1700" dirty="0">
                <a:latin typeface="Corbel" panose="020B0503020204020204" pitchFamily="34" charset="0"/>
                <a:cs typeface="Calibri"/>
              </a:rPr>
              <a:t>5,</a:t>
            </a:r>
            <a:r>
              <a:rPr lang="en-US" sz="1700" spc="-4" dirty="0">
                <a:latin typeface="Corbel" panose="020B0503020204020204" pitchFamily="34" charset="0"/>
                <a:cs typeface="Calibri"/>
              </a:rPr>
              <a:t> </a:t>
            </a:r>
            <a:r>
              <a:rPr lang="en-US" sz="1700" dirty="0">
                <a:latin typeface="Corbel" panose="020B0503020204020204" pitchFamily="34" charset="0"/>
                <a:cs typeface="Calibri"/>
              </a:rPr>
              <a:t>8,</a:t>
            </a:r>
            <a:r>
              <a:rPr lang="en-US" sz="1700" spc="4" dirty="0">
                <a:latin typeface="Corbel" panose="020B0503020204020204" pitchFamily="34" charset="0"/>
                <a:cs typeface="Calibri"/>
              </a:rPr>
              <a:t> </a:t>
            </a:r>
            <a:r>
              <a:rPr lang="en-US" sz="1700" spc="-4" dirty="0">
                <a:latin typeface="Corbel" panose="020B0503020204020204" pitchFamily="34" charset="0"/>
                <a:cs typeface="Calibri"/>
              </a:rPr>
              <a:t>13,</a:t>
            </a:r>
            <a:r>
              <a:rPr lang="en-US" sz="1700" spc="8" dirty="0">
                <a:latin typeface="Corbel" panose="020B0503020204020204" pitchFamily="34" charset="0"/>
                <a:cs typeface="Calibri"/>
              </a:rPr>
              <a:t> </a:t>
            </a:r>
            <a:r>
              <a:rPr lang="en-US" sz="1700" spc="-4" dirty="0">
                <a:latin typeface="Corbel" panose="020B0503020204020204" pitchFamily="34" charset="0"/>
                <a:cs typeface="Calibri"/>
              </a:rPr>
              <a:t>21, </a:t>
            </a:r>
            <a:r>
              <a:rPr lang="en-US" sz="1700" dirty="0">
                <a:latin typeface="Corbel" panose="020B0503020204020204" pitchFamily="34" charset="0"/>
                <a:cs typeface="Calibri"/>
              </a:rPr>
              <a:t>___ </a:t>
            </a:r>
            <a:r>
              <a:rPr lang="en-US" sz="1700" dirty="0">
                <a:solidFill>
                  <a:srgbClr val="C00000"/>
                </a:solidFill>
                <a:latin typeface="Corbel" panose="020B0503020204020204" pitchFamily="34" charset="0"/>
                <a:cs typeface="Calibri"/>
              </a:rPr>
              <a:t>[</a:t>
            </a:r>
            <a:r>
              <a:rPr lang="en-US" sz="1700" spc="-4" dirty="0">
                <a:solidFill>
                  <a:srgbClr val="C00000"/>
                </a:solidFill>
                <a:latin typeface="Corbel" panose="020B0503020204020204" pitchFamily="34" charset="0"/>
                <a:cs typeface="Calibri"/>
              </a:rPr>
              <a:t>basic </a:t>
            </a:r>
            <a:r>
              <a:rPr lang="en-US" sz="1700" dirty="0">
                <a:solidFill>
                  <a:srgbClr val="C00000"/>
                </a:solidFill>
                <a:latin typeface="Corbel" panose="020B0503020204020204" pitchFamily="34" charset="0"/>
                <a:cs typeface="Calibri"/>
              </a:rPr>
              <a:t>arithmetic]</a:t>
            </a:r>
          </a:p>
        </p:txBody>
      </p:sp>
      <p:sp>
        <p:nvSpPr>
          <p:cNvPr id="5" name="TextBox 4">
            <a:extLst>
              <a:ext uri="{FF2B5EF4-FFF2-40B4-BE49-F238E27FC236}">
                <a16:creationId xmlns:a16="http://schemas.microsoft.com/office/drawing/2014/main" id="{D0983BCE-5A1F-6A60-D9F9-8EF3C86DFCAC}"/>
              </a:ext>
            </a:extLst>
          </p:cNvPr>
          <p:cNvSpPr txBox="1"/>
          <p:nvPr/>
        </p:nvSpPr>
        <p:spPr>
          <a:xfrm>
            <a:off x="3497580" y="4919543"/>
            <a:ext cx="2266819" cy="261610"/>
          </a:xfrm>
          <a:prstGeom prst="rect">
            <a:avLst/>
          </a:prstGeom>
          <a:noFill/>
        </p:spPr>
        <p:txBody>
          <a:bodyPr wrap="square" rtlCol="0">
            <a:spAutoFit/>
          </a:bodyPr>
          <a:lstStyle/>
          <a:p>
            <a:pPr algn="ctr"/>
            <a:r>
              <a:rPr lang="en-US" sz="1050" dirty="0">
                <a:solidFill>
                  <a:schemeClr val="tx1">
                    <a:lumMod val="50000"/>
                    <a:lumOff val="50000"/>
                  </a:schemeClr>
                </a:solidFill>
                <a:latin typeface="Corbel" panose="020B0503020204020204" pitchFamily="34" charset="0"/>
              </a:rPr>
              <a:t>[Slide credit: Jesse Mu]</a:t>
            </a:r>
          </a:p>
        </p:txBody>
      </p:sp>
    </p:spTree>
    <p:extLst>
      <p:ext uri="{BB962C8B-B14F-4D97-AF65-F5344CB8AC3E}">
        <p14:creationId xmlns:p14="http://schemas.microsoft.com/office/powerpoint/2010/main" val="2174561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9D91F-4C5A-DA22-C00B-73B2D829CCCE}"/>
              </a:ext>
            </a:extLst>
          </p:cNvPr>
          <p:cNvSpPr>
            <a:spLocks noGrp="1"/>
          </p:cNvSpPr>
          <p:nvPr>
            <p:ph type="title"/>
          </p:nvPr>
        </p:nvSpPr>
        <p:spPr/>
        <p:txBody>
          <a:bodyPr/>
          <a:lstStyle/>
          <a:p>
            <a:r>
              <a:rPr lang="en-US" dirty="0"/>
              <a:t>Diversity-inducing via Task Prompts </a:t>
            </a:r>
          </a:p>
        </p:txBody>
      </p:sp>
      <p:sp>
        <p:nvSpPr>
          <p:cNvPr id="3" name="Text Placeholder 2">
            <a:extLst>
              <a:ext uri="{FF2B5EF4-FFF2-40B4-BE49-F238E27FC236}">
                <a16:creationId xmlns:a16="http://schemas.microsoft.com/office/drawing/2014/main" id="{D31602D6-E769-9334-16F5-90F6760CA939}"/>
              </a:ext>
            </a:extLst>
          </p:cNvPr>
          <p:cNvSpPr>
            <a:spLocks noGrp="1"/>
          </p:cNvSpPr>
          <p:nvPr>
            <p:ph type="body" sz="quarter" idx="16"/>
          </p:nvPr>
        </p:nvSpPr>
        <p:spPr/>
        <p:txBody>
          <a:bodyPr/>
          <a:lstStyle/>
          <a:p>
            <a:endParaRPr lang="en-US"/>
          </a:p>
        </p:txBody>
      </p:sp>
      <p:pic>
        <p:nvPicPr>
          <p:cNvPr id="5" name="Picture 4" descr="A diagram of a diagram&#10;&#10;Description automatically generated">
            <a:extLst>
              <a:ext uri="{FF2B5EF4-FFF2-40B4-BE49-F238E27FC236}">
                <a16:creationId xmlns:a16="http://schemas.microsoft.com/office/drawing/2014/main" id="{599FE5AF-968A-5189-CC83-CCCEEEA5707B}"/>
              </a:ext>
            </a:extLst>
          </p:cNvPr>
          <p:cNvPicPr>
            <a:picLocks noChangeAspect="1"/>
          </p:cNvPicPr>
          <p:nvPr/>
        </p:nvPicPr>
        <p:blipFill>
          <a:blip/>
          <a:stretch>
            <a:fillRect/>
          </a:stretch>
        </p:blipFill>
        <p:spPr>
          <a:xfrm>
            <a:off x="204120" y="2004150"/>
            <a:ext cx="1938551" cy="1698171"/>
          </a:xfrm>
          <a:prstGeom prst="rect">
            <a:avLst/>
          </a:prstGeom>
        </p:spPr>
      </p:pic>
      <p:sp>
        <p:nvSpPr>
          <p:cNvPr id="7" name="TextBox 6">
            <a:extLst>
              <a:ext uri="{FF2B5EF4-FFF2-40B4-BE49-F238E27FC236}">
                <a16:creationId xmlns:a16="http://schemas.microsoft.com/office/drawing/2014/main" id="{F77F3AA5-7D41-9212-ECA6-F007FE49E394}"/>
              </a:ext>
            </a:extLst>
          </p:cNvPr>
          <p:cNvSpPr txBox="1"/>
          <p:nvPr/>
        </p:nvSpPr>
        <p:spPr>
          <a:xfrm>
            <a:off x="2245917" y="1871364"/>
            <a:ext cx="6792686" cy="2246769"/>
          </a:xfrm>
          <a:prstGeom prst="rect">
            <a:avLst/>
          </a:prstGeom>
          <a:noFill/>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"Write highlights for this article:\n\n</a:t>
            </a:r>
            <a:r>
              <a:rPr lang="en-US" dirty="0">
                <a:solidFill>
                  <a:srgbClr val="0E0CC0"/>
                </a:solidFill>
                <a:latin typeface="Tahoma" panose="020B0604030504040204" pitchFamily="34" charset="0"/>
                <a:ea typeface="Tahoma" panose="020B0604030504040204" pitchFamily="34" charset="0"/>
                <a:cs typeface="Tahoma" panose="020B0604030504040204" pitchFamily="34" charset="0"/>
              </a:rPr>
              <a:t>{text}</a:t>
            </a:r>
            <a:r>
              <a:rPr lang="en-US" dirty="0">
                <a:latin typeface="Tahoma" panose="020B0604030504040204" pitchFamily="34" charset="0"/>
                <a:ea typeface="Tahoma" panose="020B0604030504040204" pitchFamily="34" charset="0"/>
                <a:cs typeface="Tahoma" panose="020B0604030504040204" pitchFamily="34" charset="0"/>
              </a:rPr>
              <a:t>\n\</a:t>
            </a:r>
            <a:r>
              <a:rPr lang="en-US" dirty="0" err="1">
                <a:latin typeface="Tahoma" panose="020B0604030504040204" pitchFamily="34" charset="0"/>
                <a:ea typeface="Tahoma" panose="020B0604030504040204" pitchFamily="34" charset="0"/>
                <a:cs typeface="Tahoma" panose="020B0604030504040204" pitchFamily="34" charset="0"/>
              </a:rPr>
              <a:t>nHighlights</a:t>
            </a:r>
            <a:r>
              <a:rPr lang="en-US" dirty="0">
                <a:latin typeface="Tahoma" panose="020B0604030504040204" pitchFamily="34" charset="0"/>
                <a:ea typeface="Tahoma" panose="020B0604030504040204" pitchFamily="34" charset="0"/>
                <a:cs typeface="Tahoma" panose="020B0604030504040204" pitchFamily="34" charset="0"/>
              </a:rPr>
              <a:t>: </a:t>
            </a:r>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{highlights}</a:t>
            </a:r>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"Write a summary for the following  article:\n\n</a:t>
            </a:r>
            <a:r>
              <a:rPr lang="en-US" dirty="0">
                <a:solidFill>
                  <a:srgbClr val="0E0CC0"/>
                </a:solidFill>
                <a:latin typeface="Tahoma" panose="020B0604030504040204" pitchFamily="34" charset="0"/>
                <a:ea typeface="Tahoma" panose="020B0604030504040204" pitchFamily="34" charset="0"/>
                <a:cs typeface="Tahoma" panose="020B0604030504040204" pitchFamily="34" charset="0"/>
              </a:rPr>
              <a:t>{text}</a:t>
            </a:r>
            <a:r>
              <a:rPr lang="en-US" dirty="0">
                <a:latin typeface="Tahoma" panose="020B0604030504040204" pitchFamily="34" charset="0"/>
                <a:ea typeface="Tahoma" panose="020B0604030504040204" pitchFamily="34" charset="0"/>
                <a:cs typeface="Tahoma" panose="020B0604030504040204" pitchFamily="34" charset="0"/>
              </a:rPr>
              <a:t>\n\</a:t>
            </a:r>
            <a:r>
              <a:rPr lang="en-US" dirty="0" err="1">
                <a:latin typeface="Tahoma" panose="020B0604030504040204" pitchFamily="34" charset="0"/>
                <a:ea typeface="Tahoma" panose="020B0604030504040204" pitchFamily="34" charset="0"/>
                <a:cs typeface="Tahoma" panose="020B0604030504040204" pitchFamily="34" charset="0"/>
              </a:rPr>
              <a:t>nSummary</a:t>
            </a:r>
            <a:r>
              <a:rPr lang="en-US" dirty="0">
                <a:latin typeface="Tahoma" panose="020B0604030504040204" pitchFamily="34" charset="0"/>
                <a:ea typeface="Tahoma" panose="020B0604030504040204" pitchFamily="34" charset="0"/>
                <a:cs typeface="Tahoma" panose="020B0604030504040204" pitchFamily="34" charset="0"/>
              </a:rPr>
              <a:t>: </a:t>
            </a:r>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{highlights}</a:t>
            </a:r>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a:t>
            </a:r>
            <a:r>
              <a:rPr lang="en-US" dirty="0">
                <a:solidFill>
                  <a:srgbClr val="0E0CC0"/>
                </a:solidFill>
                <a:latin typeface="Tahoma" panose="020B0604030504040204" pitchFamily="34" charset="0"/>
                <a:ea typeface="Tahoma" panose="020B0604030504040204" pitchFamily="34" charset="0"/>
                <a:cs typeface="Tahoma" panose="020B0604030504040204" pitchFamily="34" charset="0"/>
              </a:rPr>
              <a:t>{text}</a:t>
            </a:r>
            <a:r>
              <a:rPr lang="en-US" dirty="0">
                <a:latin typeface="Tahoma" panose="020B0604030504040204" pitchFamily="34" charset="0"/>
                <a:ea typeface="Tahoma" panose="020B0604030504040204" pitchFamily="34" charset="0"/>
                <a:cs typeface="Tahoma" panose="020B0604030504040204" pitchFamily="34" charset="0"/>
              </a:rPr>
              <a:t>\n\</a:t>
            </a:r>
            <a:r>
              <a:rPr lang="en-US" dirty="0" err="1">
                <a:latin typeface="Tahoma" panose="020B0604030504040204" pitchFamily="34" charset="0"/>
                <a:ea typeface="Tahoma" panose="020B0604030504040204" pitchFamily="34" charset="0"/>
                <a:cs typeface="Tahoma" panose="020B0604030504040204" pitchFamily="34" charset="0"/>
              </a:rPr>
              <a:t>nWrite</a:t>
            </a:r>
            <a:r>
              <a:rPr lang="en-US" dirty="0">
                <a:latin typeface="Tahoma" panose="020B0604030504040204" pitchFamily="34" charset="0"/>
                <a:ea typeface="Tahoma" panose="020B0604030504040204" pitchFamily="34" charset="0"/>
                <a:cs typeface="Tahoma" panose="020B0604030504040204" pitchFamily="34" charset="0"/>
              </a:rPr>
              <a:t> highlights for this article. </a:t>
            </a:r>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{highlights}</a:t>
            </a:r>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a:t>
            </a:r>
            <a:r>
              <a:rPr lang="en-US" dirty="0">
                <a:solidFill>
                  <a:srgbClr val="0E0CC0"/>
                </a:solidFill>
                <a:latin typeface="Tahoma" panose="020B0604030504040204" pitchFamily="34" charset="0"/>
                <a:ea typeface="Tahoma" panose="020B0604030504040204" pitchFamily="34" charset="0"/>
                <a:cs typeface="Tahoma" panose="020B0604030504040204" pitchFamily="34" charset="0"/>
              </a:rPr>
              <a:t>{text}</a:t>
            </a:r>
            <a:r>
              <a:rPr lang="en-US" dirty="0">
                <a:latin typeface="Tahoma" panose="020B0604030504040204" pitchFamily="34" charset="0"/>
                <a:ea typeface="Tahoma" panose="020B0604030504040204" pitchFamily="34" charset="0"/>
                <a:cs typeface="Tahoma" panose="020B0604030504040204" pitchFamily="34" charset="0"/>
              </a:rPr>
              <a:t>\n\</a:t>
            </a:r>
            <a:r>
              <a:rPr lang="en-US" dirty="0" err="1">
                <a:latin typeface="Tahoma" panose="020B0604030504040204" pitchFamily="34" charset="0"/>
                <a:ea typeface="Tahoma" panose="020B0604030504040204" pitchFamily="34" charset="0"/>
                <a:cs typeface="Tahoma" panose="020B0604030504040204" pitchFamily="34" charset="0"/>
              </a:rPr>
              <a:t>nWhat</a:t>
            </a:r>
            <a:r>
              <a:rPr lang="en-US" dirty="0">
                <a:latin typeface="Tahoma" panose="020B0604030504040204" pitchFamily="34" charset="0"/>
                <a:ea typeface="Tahoma" panose="020B0604030504040204" pitchFamily="34" charset="0"/>
                <a:cs typeface="Tahoma" panose="020B0604030504040204" pitchFamily="34" charset="0"/>
              </a:rPr>
              <a:t> are highlight points for this article? </a:t>
            </a:r>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{highlights}</a:t>
            </a:r>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a:t>
            </a:r>
            <a:r>
              <a:rPr lang="en-US" dirty="0">
                <a:solidFill>
                  <a:srgbClr val="0E0CC0"/>
                </a:solidFill>
                <a:latin typeface="Tahoma" panose="020B0604030504040204" pitchFamily="34" charset="0"/>
                <a:ea typeface="Tahoma" panose="020B0604030504040204" pitchFamily="34" charset="0"/>
                <a:cs typeface="Tahoma" panose="020B0604030504040204" pitchFamily="34" charset="0"/>
              </a:rPr>
              <a:t>{text}</a:t>
            </a:r>
            <a:r>
              <a:rPr lang="en-US" dirty="0">
                <a:latin typeface="Tahoma" panose="020B0604030504040204" pitchFamily="34" charset="0"/>
                <a:ea typeface="Tahoma" panose="020B0604030504040204" pitchFamily="34" charset="0"/>
                <a:cs typeface="Tahoma" panose="020B0604030504040204" pitchFamily="34" charset="0"/>
              </a:rPr>
              <a:t>\</a:t>
            </a:r>
            <a:r>
              <a:rPr lang="en-US" dirty="0" err="1">
                <a:latin typeface="Tahoma" panose="020B0604030504040204" pitchFamily="34" charset="0"/>
                <a:ea typeface="Tahoma" panose="020B0604030504040204" pitchFamily="34" charset="0"/>
                <a:cs typeface="Tahoma" panose="020B0604030504040204" pitchFamily="34" charset="0"/>
              </a:rPr>
              <a:t>nSummarize</a:t>
            </a:r>
            <a:r>
              <a:rPr lang="en-US" dirty="0">
                <a:latin typeface="Tahoma" panose="020B0604030504040204" pitchFamily="34" charset="0"/>
                <a:ea typeface="Tahoma" panose="020B0604030504040204" pitchFamily="34" charset="0"/>
                <a:cs typeface="Tahoma" panose="020B0604030504040204" pitchFamily="34" charset="0"/>
              </a:rPr>
              <a:t> the highlights of this article. </a:t>
            </a:r>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{highlights}</a:t>
            </a:r>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a:t>
            </a:r>
            <a:r>
              <a:rPr lang="en-US" dirty="0">
                <a:solidFill>
                  <a:srgbClr val="0E0CC0"/>
                </a:solidFill>
                <a:latin typeface="Tahoma" panose="020B0604030504040204" pitchFamily="34" charset="0"/>
                <a:ea typeface="Tahoma" panose="020B0604030504040204" pitchFamily="34" charset="0"/>
                <a:cs typeface="Tahoma" panose="020B0604030504040204" pitchFamily="34" charset="0"/>
              </a:rPr>
              <a:t>{text}</a:t>
            </a:r>
            <a:r>
              <a:rPr lang="en-US" dirty="0">
                <a:latin typeface="Tahoma" panose="020B0604030504040204" pitchFamily="34" charset="0"/>
                <a:ea typeface="Tahoma" panose="020B0604030504040204" pitchFamily="34" charset="0"/>
                <a:cs typeface="Tahoma" panose="020B0604030504040204" pitchFamily="34" charset="0"/>
              </a:rPr>
              <a:t>\</a:t>
            </a:r>
            <a:r>
              <a:rPr lang="en-US" dirty="0" err="1">
                <a:latin typeface="Tahoma" panose="020B0604030504040204" pitchFamily="34" charset="0"/>
                <a:ea typeface="Tahoma" panose="020B0604030504040204" pitchFamily="34" charset="0"/>
                <a:cs typeface="Tahoma" panose="020B0604030504040204" pitchFamily="34" charset="0"/>
              </a:rPr>
              <a:t>nWhat</a:t>
            </a:r>
            <a:r>
              <a:rPr lang="en-US" dirty="0">
                <a:latin typeface="Tahoma" panose="020B0604030504040204" pitchFamily="34" charset="0"/>
                <a:ea typeface="Tahoma" panose="020B0604030504040204" pitchFamily="34" charset="0"/>
                <a:cs typeface="Tahoma" panose="020B0604030504040204" pitchFamily="34" charset="0"/>
              </a:rPr>
              <a:t> are the important parts of this article? </a:t>
            </a:r>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{highlights}</a:t>
            </a:r>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a:t>
            </a:r>
            <a:r>
              <a:rPr lang="en-US" dirty="0">
                <a:solidFill>
                  <a:srgbClr val="0E0CC0"/>
                </a:solidFill>
                <a:latin typeface="Tahoma" panose="020B0604030504040204" pitchFamily="34" charset="0"/>
                <a:ea typeface="Tahoma" panose="020B0604030504040204" pitchFamily="34" charset="0"/>
                <a:cs typeface="Tahoma" panose="020B0604030504040204" pitchFamily="34" charset="0"/>
              </a:rPr>
              <a:t>{text}</a:t>
            </a:r>
            <a:r>
              <a:rPr lang="en-US" dirty="0">
                <a:latin typeface="Tahoma" panose="020B0604030504040204" pitchFamily="34" charset="0"/>
                <a:ea typeface="Tahoma" panose="020B0604030504040204" pitchFamily="34" charset="0"/>
                <a:cs typeface="Tahoma" panose="020B0604030504040204" pitchFamily="34" charset="0"/>
              </a:rPr>
              <a:t>\</a:t>
            </a:r>
            <a:r>
              <a:rPr lang="en-US" dirty="0" err="1">
                <a:latin typeface="Tahoma" panose="020B0604030504040204" pitchFamily="34" charset="0"/>
                <a:ea typeface="Tahoma" panose="020B0604030504040204" pitchFamily="34" charset="0"/>
                <a:cs typeface="Tahoma" panose="020B0604030504040204" pitchFamily="34" charset="0"/>
              </a:rPr>
              <a:t>nHere</a:t>
            </a:r>
            <a:r>
              <a:rPr lang="en-US" dirty="0">
                <a:latin typeface="Tahoma" panose="020B0604030504040204" pitchFamily="34" charset="0"/>
                <a:ea typeface="Tahoma" panose="020B0604030504040204" pitchFamily="34" charset="0"/>
                <a:cs typeface="Tahoma" panose="020B0604030504040204" pitchFamily="34" charset="0"/>
              </a:rPr>
              <a:t> is a summary of the highlights for this article: </a:t>
            </a:r>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{highlights}</a:t>
            </a:r>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"Write an article using the following points:\n\n</a:t>
            </a:r>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{highlights}</a:t>
            </a:r>
            <a:r>
              <a:rPr lang="en-US" dirty="0">
                <a:latin typeface="Tahoma" panose="020B0604030504040204" pitchFamily="34" charset="0"/>
                <a:ea typeface="Tahoma" panose="020B0604030504040204" pitchFamily="34" charset="0"/>
                <a:cs typeface="Tahoma" panose="020B0604030504040204" pitchFamily="34" charset="0"/>
              </a:rPr>
              <a:t>\n\</a:t>
            </a:r>
            <a:r>
              <a:rPr lang="en-US" dirty="0" err="1">
                <a:latin typeface="Tahoma" panose="020B0604030504040204" pitchFamily="34" charset="0"/>
                <a:ea typeface="Tahoma" panose="020B0604030504040204" pitchFamily="34" charset="0"/>
                <a:cs typeface="Tahoma" panose="020B0604030504040204" pitchFamily="34" charset="0"/>
              </a:rPr>
              <a:t>nArticle</a:t>
            </a:r>
            <a:r>
              <a:rPr lang="en-US" dirty="0">
                <a:latin typeface="Tahoma" panose="020B0604030504040204" pitchFamily="34" charset="0"/>
                <a:ea typeface="Tahoma" panose="020B0604030504040204" pitchFamily="34" charset="0"/>
                <a:cs typeface="Tahoma" panose="020B0604030504040204" pitchFamily="34" charset="0"/>
              </a:rPr>
              <a:t>: </a:t>
            </a:r>
            <a:r>
              <a:rPr lang="en-US" dirty="0">
                <a:solidFill>
                  <a:srgbClr val="0E0CC0"/>
                </a:solidFill>
                <a:latin typeface="Tahoma" panose="020B0604030504040204" pitchFamily="34" charset="0"/>
                <a:ea typeface="Tahoma" panose="020B0604030504040204" pitchFamily="34" charset="0"/>
                <a:cs typeface="Tahoma" panose="020B0604030504040204" pitchFamily="34" charset="0"/>
              </a:rPr>
              <a:t>{text}</a:t>
            </a:r>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"Use the following highlights to write an article:\n\n</a:t>
            </a:r>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{highlights}</a:t>
            </a:r>
            <a:r>
              <a:rPr lang="en-US" dirty="0">
                <a:latin typeface="Tahoma" panose="020B0604030504040204" pitchFamily="34" charset="0"/>
                <a:ea typeface="Tahoma" panose="020B0604030504040204" pitchFamily="34" charset="0"/>
                <a:cs typeface="Tahoma" panose="020B0604030504040204" pitchFamily="34" charset="0"/>
              </a:rPr>
              <a:t>\n\</a:t>
            </a:r>
            <a:r>
              <a:rPr lang="en-US" dirty="0" err="1">
                <a:latin typeface="Tahoma" panose="020B0604030504040204" pitchFamily="34" charset="0"/>
                <a:ea typeface="Tahoma" panose="020B0604030504040204" pitchFamily="34" charset="0"/>
                <a:cs typeface="Tahoma" panose="020B0604030504040204" pitchFamily="34" charset="0"/>
              </a:rPr>
              <a:t>nArticle</a:t>
            </a:r>
            <a:r>
              <a:rPr lang="en-US" dirty="0">
                <a:latin typeface="Tahoma" panose="020B0604030504040204" pitchFamily="34" charset="0"/>
                <a:ea typeface="Tahoma" panose="020B0604030504040204" pitchFamily="34" charset="0"/>
                <a:cs typeface="Tahoma" panose="020B0604030504040204" pitchFamily="34" charset="0"/>
              </a:rPr>
              <a:t>:</a:t>
            </a:r>
            <a:r>
              <a:rPr lang="en-US" dirty="0">
                <a:solidFill>
                  <a:srgbClr val="0E0CC0"/>
                </a:solidFill>
                <a:latin typeface="Tahoma" panose="020B0604030504040204" pitchFamily="34" charset="0"/>
                <a:ea typeface="Tahoma" panose="020B0604030504040204" pitchFamily="34" charset="0"/>
                <a:cs typeface="Tahoma" panose="020B0604030504040204" pitchFamily="34" charset="0"/>
              </a:rPr>
              <a:t>{text}</a:t>
            </a:r>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a:t>
            </a:r>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{highlights}</a:t>
            </a:r>
            <a:r>
              <a:rPr lang="en-US" dirty="0">
                <a:latin typeface="Tahoma" panose="020B0604030504040204" pitchFamily="34" charset="0"/>
                <a:ea typeface="Tahoma" panose="020B0604030504040204" pitchFamily="34" charset="0"/>
                <a:cs typeface="Tahoma" panose="020B0604030504040204" pitchFamily="34" charset="0"/>
              </a:rPr>
              <a:t>\n\</a:t>
            </a:r>
            <a:r>
              <a:rPr lang="en-US" dirty="0" err="1">
                <a:latin typeface="Tahoma" panose="020B0604030504040204" pitchFamily="34" charset="0"/>
                <a:ea typeface="Tahoma" panose="020B0604030504040204" pitchFamily="34" charset="0"/>
                <a:cs typeface="Tahoma" panose="020B0604030504040204" pitchFamily="34" charset="0"/>
              </a:rPr>
              <a:t>nWrite</a:t>
            </a:r>
            <a:r>
              <a:rPr lang="en-US" dirty="0">
                <a:latin typeface="Tahoma" panose="020B0604030504040204" pitchFamily="34" charset="0"/>
                <a:ea typeface="Tahoma" panose="020B0604030504040204" pitchFamily="34" charset="0"/>
                <a:cs typeface="Tahoma" panose="020B0604030504040204" pitchFamily="34" charset="0"/>
              </a:rPr>
              <a:t> an article based on these highlights. </a:t>
            </a:r>
            <a:r>
              <a:rPr lang="en-US" dirty="0">
                <a:solidFill>
                  <a:srgbClr val="0E0CC0"/>
                </a:solidFill>
                <a:latin typeface="Tahoma" panose="020B0604030504040204" pitchFamily="34" charset="0"/>
                <a:ea typeface="Tahoma" panose="020B0604030504040204" pitchFamily="34" charset="0"/>
                <a:cs typeface="Tahoma" panose="020B0604030504040204" pitchFamily="34" charset="0"/>
              </a:rPr>
              <a:t>{text}</a:t>
            </a:r>
            <a:r>
              <a:rPr lang="en-US"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087472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60A6-DBCE-B0BC-12F9-AF71AAAE4A7D}"/>
              </a:ext>
            </a:extLst>
          </p:cNvPr>
          <p:cNvSpPr>
            <a:spLocks noGrp="1"/>
          </p:cNvSpPr>
          <p:nvPr>
            <p:ph type="title"/>
          </p:nvPr>
        </p:nvSpPr>
        <p:spPr/>
        <p:txBody>
          <a:bodyPr/>
          <a:lstStyle/>
          <a:p>
            <a:r>
              <a:rPr lang="en-US" dirty="0"/>
              <a:t>Diversity-inducing via Task Prompts </a:t>
            </a:r>
          </a:p>
        </p:txBody>
      </p:sp>
      <p:sp>
        <p:nvSpPr>
          <p:cNvPr id="3" name="Text Placeholder 2">
            <a:extLst>
              <a:ext uri="{FF2B5EF4-FFF2-40B4-BE49-F238E27FC236}">
                <a16:creationId xmlns:a16="http://schemas.microsoft.com/office/drawing/2014/main" id="{0B8FC1B3-534D-FFEA-9A24-FA849A0706B6}"/>
              </a:ext>
            </a:extLst>
          </p:cNvPr>
          <p:cNvSpPr>
            <a:spLocks noGrp="1"/>
          </p:cNvSpPr>
          <p:nvPr>
            <p:ph type="body" sz="quarter" idx="16"/>
          </p:nvPr>
        </p:nvSpPr>
        <p:spPr/>
        <p:txBody>
          <a:bodyPr/>
          <a:lstStyle/>
          <a:p>
            <a:endParaRPr lang="en-US"/>
          </a:p>
        </p:txBody>
      </p:sp>
      <p:pic>
        <p:nvPicPr>
          <p:cNvPr id="5" name="Picture 4" descr="A group of arrows pointing to a task&#10;&#10;Description automatically generated">
            <a:extLst>
              <a:ext uri="{FF2B5EF4-FFF2-40B4-BE49-F238E27FC236}">
                <a16:creationId xmlns:a16="http://schemas.microsoft.com/office/drawing/2014/main" id="{A1111460-6798-F738-CFC1-2CD7F7243EE0}"/>
              </a:ext>
            </a:extLst>
          </p:cNvPr>
          <p:cNvPicPr>
            <a:picLocks noChangeAspect="1"/>
          </p:cNvPicPr>
          <p:nvPr/>
        </p:nvPicPr>
        <p:blipFill>
          <a:blip/>
          <a:stretch>
            <a:fillRect/>
          </a:stretch>
        </p:blipFill>
        <p:spPr>
          <a:xfrm>
            <a:off x="696686" y="1019089"/>
            <a:ext cx="7772400" cy="3813138"/>
          </a:xfrm>
          <a:prstGeom prst="rect">
            <a:avLst/>
          </a:prstGeom>
        </p:spPr>
      </p:pic>
      <p:sp>
        <p:nvSpPr>
          <p:cNvPr id="6" name="TextBox 5">
            <a:extLst>
              <a:ext uri="{FF2B5EF4-FFF2-40B4-BE49-F238E27FC236}">
                <a16:creationId xmlns:a16="http://schemas.microsoft.com/office/drawing/2014/main" id="{9BA29360-D843-B7BA-7719-99F87F624619}"/>
              </a:ext>
            </a:extLst>
          </p:cNvPr>
          <p:cNvSpPr txBox="1"/>
          <p:nvPr/>
        </p:nvSpPr>
        <p:spPr>
          <a:xfrm>
            <a:off x="3497580" y="4919543"/>
            <a:ext cx="2266819" cy="261610"/>
          </a:xfrm>
          <a:prstGeom prst="rect">
            <a:avLst/>
          </a:prstGeom>
          <a:noFill/>
        </p:spPr>
        <p:txBody>
          <a:bodyPr wrap="square" rtlCol="0">
            <a:spAutoFit/>
          </a:bodyPr>
          <a:lstStyle/>
          <a:p>
            <a:pPr algn="ctr"/>
            <a:r>
              <a:rPr lang="en-US" sz="1050" dirty="0">
                <a:solidFill>
                  <a:schemeClr val="tx1">
                    <a:lumMod val="50000"/>
                    <a:lumOff val="50000"/>
                  </a:schemeClr>
                </a:solidFill>
                <a:latin typeface="Corbel" panose="020B0503020204020204" pitchFamily="34" charset="0"/>
              </a:rPr>
              <a:t>[Slide credit: Arman Cohan]</a:t>
            </a:r>
          </a:p>
        </p:txBody>
      </p:sp>
    </p:spTree>
    <p:extLst>
      <p:ext uri="{BB962C8B-B14F-4D97-AF65-F5344CB8AC3E}">
        <p14:creationId xmlns:p14="http://schemas.microsoft.com/office/powerpoint/2010/main" val="2685728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11115495" y="6452244"/>
            <a:ext cx="243840" cy="177800"/>
          </a:xfrm>
          <a:prstGeom prst="rect">
            <a:avLst/>
          </a:prstGeom>
        </p:spPr>
        <p:txBody>
          <a:bodyPr vert="horz" wrap="square" lIns="0" tIns="0" rIns="0" bIns="0" rtlCol="0">
            <a:spAutoFit/>
          </a:bodyPr>
          <a:lstStyle>
            <a:defPPr>
              <a:defRPr kern="0"/>
            </a:defPPr>
            <a:lvl1pPr>
              <a:defRPr sz="1200" b="0" i="0">
                <a:solidFill>
                  <a:srgbClr val="888888"/>
                </a:solidFill>
                <a:latin typeface="Calibri"/>
                <a:cs typeface="Calibri"/>
              </a:defRPr>
            </a:lvl1pPr>
          </a:lstStyle>
          <a:p>
            <a:pPr marL="38100">
              <a:lnSpc>
                <a:spcPts val="1240"/>
              </a:lnSpc>
            </a:pPr>
            <a:fld id="{81D60167-4931-47E6-BA6A-407CBD079E47}" type="slidenum">
              <a:rPr lang="en-US" spc="-25" smtClean="0"/>
              <a:pPr marL="38100">
                <a:lnSpc>
                  <a:spcPts val="1240"/>
                </a:lnSpc>
              </a:pPr>
              <a:t>32</a:t>
            </a:fld>
            <a:endParaRPr spc="-19" dirty="0"/>
          </a:p>
        </p:txBody>
      </p:sp>
      <p:sp>
        <p:nvSpPr>
          <p:cNvPr id="4" name="object 4"/>
          <p:cNvSpPr txBox="1"/>
          <p:nvPr/>
        </p:nvSpPr>
        <p:spPr>
          <a:xfrm>
            <a:off x="1801126" y="4915959"/>
            <a:ext cx="5542598" cy="141321"/>
          </a:xfrm>
          <a:prstGeom prst="rect">
            <a:avLst/>
          </a:prstGeom>
        </p:spPr>
        <p:txBody>
          <a:bodyPr vert="horz" wrap="square" lIns="0" tIns="0" rIns="0" bIns="0" rtlCol="0">
            <a:spAutoFit/>
          </a:bodyPr>
          <a:lstStyle/>
          <a:p>
            <a:pPr marL="9525">
              <a:lnSpc>
                <a:spcPts val="1073"/>
              </a:lnSpc>
            </a:pPr>
            <a:r>
              <a:rPr sz="1050" dirty="0">
                <a:latin typeface="Calibri"/>
                <a:cs typeface="Calibri"/>
              </a:rPr>
              <a:t>The</a:t>
            </a:r>
            <a:r>
              <a:rPr sz="1050" spc="-15" dirty="0">
                <a:latin typeface="Calibri"/>
                <a:cs typeface="Calibri"/>
              </a:rPr>
              <a:t> </a:t>
            </a:r>
            <a:r>
              <a:rPr sz="1050" dirty="0">
                <a:latin typeface="Calibri"/>
                <a:cs typeface="Calibri"/>
              </a:rPr>
              <a:t>Flan</a:t>
            </a:r>
            <a:r>
              <a:rPr sz="1050" spc="-11" dirty="0">
                <a:latin typeface="Calibri"/>
                <a:cs typeface="Calibri"/>
              </a:rPr>
              <a:t> </a:t>
            </a:r>
            <a:r>
              <a:rPr sz="1050" dirty="0">
                <a:latin typeface="Calibri"/>
                <a:cs typeface="Calibri"/>
              </a:rPr>
              <a:t>Collection:</a:t>
            </a:r>
            <a:r>
              <a:rPr sz="1050" spc="-11" dirty="0">
                <a:latin typeface="Calibri"/>
                <a:cs typeface="Calibri"/>
              </a:rPr>
              <a:t> </a:t>
            </a:r>
            <a:r>
              <a:rPr sz="1050" dirty="0">
                <a:latin typeface="Calibri"/>
                <a:cs typeface="Calibri"/>
              </a:rPr>
              <a:t>Designing</a:t>
            </a:r>
            <a:r>
              <a:rPr sz="1050" spc="-11" dirty="0">
                <a:latin typeface="Calibri"/>
                <a:cs typeface="Calibri"/>
              </a:rPr>
              <a:t> </a:t>
            </a:r>
            <a:r>
              <a:rPr sz="1050" dirty="0">
                <a:latin typeface="Calibri"/>
                <a:cs typeface="Calibri"/>
              </a:rPr>
              <a:t>Data</a:t>
            </a:r>
            <a:r>
              <a:rPr sz="1050" spc="-11" dirty="0">
                <a:latin typeface="Calibri"/>
                <a:cs typeface="Calibri"/>
              </a:rPr>
              <a:t> </a:t>
            </a:r>
            <a:r>
              <a:rPr sz="1050" dirty="0">
                <a:latin typeface="Calibri"/>
                <a:cs typeface="Calibri"/>
              </a:rPr>
              <a:t>and</a:t>
            </a:r>
            <a:r>
              <a:rPr sz="1050" spc="-11" dirty="0">
                <a:latin typeface="Calibri"/>
                <a:cs typeface="Calibri"/>
              </a:rPr>
              <a:t> </a:t>
            </a:r>
            <a:r>
              <a:rPr sz="1050" dirty="0">
                <a:latin typeface="Calibri"/>
                <a:cs typeface="Calibri"/>
              </a:rPr>
              <a:t>Methods</a:t>
            </a:r>
            <a:r>
              <a:rPr sz="1050" spc="-11" dirty="0">
                <a:latin typeface="Calibri"/>
                <a:cs typeface="Calibri"/>
              </a:rPr>
              <a:t> </a:t>
            </a:r>
            <a:r>
              <a:rPr sz="1050" dirty="0">
                <a:latin typeface="Calibri"/>
                <a:cs typeface="Calibri"/>
              </a:rPr>
              <a:t>for</a:t>
            </a:r>
            <a:r>
              <a:rPr sz="1050" spc="-11" dirty="0">
                <a:latin typeface="Calibri"/>
                <a:cs typeface="Calibri"/>
              </a:rPr>
              <a:t> </a:t>
            </a:r>
            <a:r>
              <a:rPr sz="1050" spc="-8" dirty="0">
                <a:latin typeface="Calibri"/>
                <a:cs typeface="Calibri"/>
              </a:rPr>
              <a:t>Effective</a:t>
            </a:r>
            <a:r>
              <a:rPr sz="1050" spc="-11" dirty="0">
                <a:latin typeface="Calibri"/>
                <a:cs typeface="Calibri"/>
              </a:rPr>
              <a:t> </a:t>
            </a:r>
            <a:r>
              <a:rPr sz="1050" dirty="0">
                <a:latin typeface="Calibri"/>
                <a:cs typeface="Calibri"/>
              </a:rPr>
              <a:t>Instruction</a:t>
            </a:r>
            <a:r>
              <a:rPr sz="1050" spc="-11" dirty="0">
                <a:latin typeface="Calibri"/>
                <a:cs typeface="Calibri"/>
              </a:rPr>
              <a:t> </a:t>
            </a:r>
            <a:r>
              <a:rPr sz="1050" spc="-8" dirty="0">
                <a:latin typeface="Calibri"/>
                <a:cs typeface="Calibri"/>
              </a:rPr>
              <a:t>Tuning</a:t>
            </a:r>
            <a:r>
              <a:rPr sz="1050" spc="-11" dirty="0">
                <a:latin typeface="Calibri"/>
                <a:cs typeface="Calibri"/>
              </a:rPr>
              <a:t> </a:t>
            </a:r>
            <a:r>
              <a:rPr sz="1050" dirty="0">
                <a:latin typeface="Calibri"/>
                <a:cs typeface="Calibri"/>
              </a:rPr>
              <a:t>(Longpre</a:t>
            </a:r>
            <a:r>
              <a:rPr sz="1050" spc="-11" dirty="0">
                <a:latin typeface="Calibri"/>
                <a:cs typeface="Calibri"/>
              </a:rPr>
              <a:t> </a:t>
            </a:r>
            <a:r>
              <a:rPr sz="1050" dirty="0">
                <a:latin typeface="Calibri"/>
                <a:cs typeface="Calibri"/>
              </a:rPr>
              <a:t>et</a:t>
            </a:r>
            <a:r>
              <a:rPr sz="1050" spc="-11" dirty="0">
                <a:latin typeface="Calibri"/>
                <a:cs typeface="Calibri"/>
              </a:rPr>
              <a:t> </a:t>
            </a:r>
            <a:r>
              <a:rPr sz="1050" dirty="0">
                <a:latin typeface="Calibri"/>
                <a:cs typeface="Calibri"/>
              </a:rPr>
              <a:t>al.,</a:t>
            </a:r>
            <a:r>
              <a:rPr sz="1050" spc="-11" dirty="0">
                <a:latin typeface="Calibri"/>
                <a:cs typeface="Calibri"/>
              </a:rPr>
              <a:t> </a:t>
            </a:r>
            <a:r>
              <a:rPr sz="1050" spc="-8" dirty="0">
                <a:latin typeface="Calibri"/>
                <a:cs typeface="Calibri"/>
              </a:rPr>
              <a:t>2023)</a:t>
            </a:r>
            <a:endParaRPr sz="1050">
              <a:latin typeface="Calibri"/>
              <a:cs typeface="Calibri"/>
            </a:endParaRPr>
          </a:p>
        </p:txBody>
      </p:sp>
      <p:grpSp>
        <p:nvGrpSpPr>
          <p:cNvPr id="6" name="Group 5">
            <a:extLst>
              <a:ext uri="{FF2B5EF4-FFF2-40B4-BE49-F238E27FC236}">
                <a16:creationId xmlns:a16="http://schemas.microsoft.com/office/drawing/2014/main" id="{50240339-BDC2-F5F3-74C7-779D7A299D98}"/>
              </a:ext>
            </a:extLst>
          </p:cNvPr>
          <p:cNvGrpSpPr/>
          <p:nvPr/>
        </p:nvGrpSpPr>
        <p:grpSpPr>
          <a:xfrm>
            <a:off x="1985979" y="64126"/>
            <a:ext cx="5077492" cy="4812965"/>
            <a:chOff x="2078412" y="29291"/>
            <a:chExt cx="5077492" cy="4812965"/>
          </a:xfrm>
        </p:grpSpPr>
        <p:pic>
          <p:nvPicPr>
            <p:cNvPr id="2" name="object 2"/>
            <p:cNvPicPr/>
            <p:nvPr/>
          </p:nvPicPr>
          <p:blipFill rotWithShape="1">
            <a:blip cstate="print"/>
            <a:srcRect r="76255"/>
            <a:stretch/>
          </p:blipFill>
          <p:spPr>
            <a:xfrm>
              <a:off x="2078412" y="29291"/>
              <a:ext cx="1862214" cy="4810466"/>
            </a:xfrm>
            <a:prstGeom prst="rect">
              <a:avLst/>
            </a:prstGeom>
          </p:spPr>
        </p:pic>
        <p:pic>
          <p:nvPicPr>
            <p:cNvPr id="5" name="object 2">
              <a:extLst>
                <a:ext uri="{FF2B5EF4-FFF2-40B4-BE49-F238E27FC236}">
                  <a16:creationId xmlns:a16="http://schemas.microsoft.com/office/drawing/2014/main" id="{3306E1F1-DCBF-B4C4-3D70-93A36A00B2B6}"/>
                </a:ext>
              </a:extLst>
            </p:cNvPr>
            <p:cNvPicPr/>
            <p:nvPr/>
          </p:nvPicPr>
          <p:blipFill rotWithShape="1">
            <a:blip cstate="print"/>
            <a:srcRect l="58105"/>
            <a:stretch/>
          </p:blipFill>
          <p:spPr>
            <a:xfrm>
              <a:off x="3870289" y="31790"/>
              <a:ext cx="3285615" cy="4810466"/>
            </a:xfrm>
            <a:prstGeom prst="rect">
              <a:avLst/>
            </a:prstGeom>
          </p:spPr>
        </p:pic>
      </p:grpSp>
    </p:spTree>
    <p:extLst>
      <p:ext uri="{BB962C8B-B14F-4D97-AF65-F5344CB8AC3E}">
        <p14:creationId xmlns:p14="http://schemas.microsoft.com/office/powerpoint/2010/main" val="445935043"/>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244E0-FB70-46A9-C96D-1819B2CC8C40}"/>
              </a:ext>
            </a:extLst>
          </p:cNvPr>
          <p:cNvSpPr>
            <a:spLocks noGrp="1"/>
          </p:cNvSpPr>
          <p:nvPr>
            <p:ph type="title"/>
          </p:nvPr>
        </p:nvSpPr>
        <p:spPr/>
        <p:txBody>
          <a:bodyPr>
            <a:normAutofit/>
          </a:bodyPr>
          <a:lstStyle/>
          <a:p>
            <a:r>
              <a:rPr lang="en-US" dirty="0"/>
              <a:t>Scaling Instruction-Tuning</a:t>
            </a:r>
          </a:p>
        </p:txBody>
      </p:sp>
      <p:sp>
        <p:nvSpPr>
          <p:cNvPr id="3" name="Text Placeholder 2">
            <a:extLst>
              <a:ext uri="{FF2B5EF4-FFF2-40B4-BE49-F238E27FC236}">
                <a16:creationId xmlns:a16="http://schemas.microsoft.com/office/drawing/2014/main" id="{46B5AC72-98B5-4585-AE1A-35B487C24E37}"/>
              </a:ext>
            </a:extLst>
          </p:cNvPr>
          <p:cNvSpPr>
            <a:spLocks noGrp="1"/>
          </p:cNvSpPr>
          <p:nvPr>
            <p:ph type="body" sz="quarter" idx="16"/>
          </p:nvPr>
        </p:nvSpPr>
        <p:spPr/>
        <p:txBody>
          <a:bodyPr/>
          <a:lstStyle/>
          <a:p>
            <a:endParaRPr lang="en-US" dirty="0"/>
          </a:p>
        </p:txBody>
      </p:sp>
      <p:pic>
        <p:nvPicPr>
          <p:cNvPr id="5" name="object 4">
            <a:extLst>
              <a:ext uri="{FF2B5EF4-FFF2-40B4-BE49-F238E27FC236}">
                <a16:creationId xmlns:a16="http://schemas.microsoft.com/office/drawing/2014/main" id="{D3D81E57-E3B0-3074-C1C9-D87728200F22}"/>
              </a:ext>
            </a:extLst>
          </p:cNvPr>
          <p:cNvPicPr preferRelativeResize="0"/>
          <p:nvPr/>
        </p:nvPicPr>
        <p:blipFill>
          <a:blip cstate="print"/>
          <a:stretch>
            <a:fillRect/>
          </a:stretch>
        </p:blipFill>
        <p:spPr>
          <a:xfrm>
            <a:off x="4659086" y="1922753"/>
            <a:ext cx="3731648" cy="2040709"/>
          </a:xfrm>
          <a:prstGeom prst="rect">
            <a:avLst/>
          </a:prstGeom>
        </p:spPr>
      </p:pic>
      <p:sp>
        <p:nvSpPr>
          <p:cNvPr id="6" name="Rounded Rectangular Callout 5">
            <a:extLst>
              <a:ext uri="{FF2B5EF4-FFF2-40B4-BE49-F238E27FC236}">
                <a16:creationId xmlns:a16="http://schemas.microsoft.com/office/drawing/2014/main" id="{15E38EED-4DE1-E0E7-F114-92F99F06F3E1}"/>
              </a:ext>
            </a:extLst>
          </p:cNvPr>
          <p:cNvSpPr/>
          <p:nvPr/>
        </p:nvSpPr>
        <p:spPr>
          <a:xfrm>
            <a:off x="348234" y="1980698"/>
            <a:ext cx="3731647" cy="1291072"/>
          </a:xfrm>
          <a:prstGeom prst="wedgeRoundRectCallout">
            <a:avLst>
              <a:gd name="adj1" fmla="val 61220"/>
              <a:gd name="adj2" fmla="val -10703"/>
              <a:gd name="adj3" fmla="val 16667"/>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8" dirty="0">
                <a:solidFill>
                  <a:srgbClr val="C00000"/>
                </a:solidFill>
                <a:latin typeface="Tahoma" panose="020B0604030504040204" pitchFamily="34" charset="0"/>
                <a:ea typeface="Tahoma" panose="020B0604030504040204" pitchFamily="34" charset="0"/>
                <a:cs typeface="Tahoma" panose="020B0604030504040204" pitchFamily="34" charset="0"/>
              </a:rPr>
              <a:t>Linear growth</a:t>
            </a:r>
            <a:r>
              <a:rPr lang="en-US" sz="2000" spc="-8" dirty="0">
                <a:solidFill>
                  <a:schemeClr val="tx1"/>
                </a:solidFill>
                <a:latin typeface="Tahoma" panose="020B0604030504040204" pitchFamily="34" charset="0"/>
                <a:ea typeface="Tahoma" panose="020B0604030504040204" pitchFamily="34" charset="0"/>
                <a:cs typeface="Tahoma" panose="020B0604030504040204" pitchFamily="34" charset="0"/>
              </a:rPr>
              <a:t> of model performance with exponential increase in </a:t>
            </a:r>
            <a:r>
              <a:rPr lang="en-US" sz="2000" spc="-8" dirty="0">
                <a:solidFill>
                  <a:srgbClr val="C00000"/>
                </a:solidFill>
                <a:latin typeface="Tahoma" panose="020B0604030504040204" pitchFamily="34" charset="0"/>
                <a:ea typeface="Tahoma" panose="020B0604030504040204" pitchFamily="34" charset="0"/>
                <a:cs typeface="Tahoma" panose="020B0604030504040204" pitchFamily="34" charset="0"/>
              </a:rPr>
              <a:t>observed tasks.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object 5">
            <a:extLst>
              <a:ext uri="{FF2B5EF4-FFF2-40B4-BE49-F238E27FC236}">
                <a16:creationId xmlns:a16="http://schemas.microsoft.com/office/drawing/2014/main" id="{973C7628-3878-DF17-6B34-3734CB7BB597}"/>
              </a:ext>
            </a:extLst>
          </p:cNvPr>
          <p:cNvSpPr txBox="1"/>
          <p:nvPr/>
        </p:nvSpPr>
        <p:spPr>
          <a:xfrm>
            <a:off x="1219059" y="4619003"/>
            <a:ext cx="6910070" cy="203200"/>
          </a:xfrm>
          <a:prstGeom prst="rect">
            <a:avLst/>
          </a:prstGeom>
        </p:spPr>
        <p:txBody>
          <a:bodyPr vert="horz" wrap="square" lIns="0" tIns="0" rIns="0" bIns="0" rtlCol="0">
            <a:spAutoFit/>
          </a:bodyPr>
          <a:lstStyle/>
          <a:p>
            <a:pPr marL="12700">
              <a:lnSpc>
                <a:spcPts val="1430"/>
              </a:lnSpc>
            </a:pPr>
            <a:r>
              <a:rPr sz="1400" spc="-10" dirty="0">
                <a:latin typeface="Calibri"/>
                <a:cs typeface="Calibri"/>
              </a:rPr>
              <a:t>Cross-</a:t>
            </a:r>
            <a:r>
              <a:rPr sz="1400" spc="-20" dirty="0">
                <a:latin typeface="Calibri"/>
                <a:cs typeface="Calibri"/>
              </a:rPr>
              <a:t>Task</a:t>
            </a:r>
            <a:r>
              <a:rPr sz="1400" spc="-30" dirty="0">
                <a:latin typeface="Calibri"/>
                <a:cs typeface="Calibri"/>
              </a:rPr>
              <a:t> </a:t>
            </a:r>
            <a:r>
              <a:rPr sz="1400" dirty="0">
                <a:latin typeface="Calibri"/>
                <a:cs typeface="Calibri"/>
              </a:rPr>
              <a:t>Generalization</a:t>
            </a:r>
            <a:r>
              <a:rPr sz="1400" spc="-15" dirty="0">
                <a:latin typeface="Calibri"/>
                <a:cs typeface="Calibri"/>
              </a:rPr>
              <a:t> </a:t>
            </a:r>
            <a:r>
              <a:rPr sz="1400" dirty="0">
                <a:latin typeface="Calibri"/>
                <a:cs typeface="Calibri"/>
              </a:rPr>
              <a:t>via</a:t>
            </a:r>
            <a:r>
              <a:rPr sz="1400" spc="-15" dirty="0">
                <a:latin typeface="Calibri"/>
                <a:cs typeface="Calibri"/>
              </a:rPr>
              <a:t> </a:t>
            </a:r>
            <a:r>
              <a:rPr sz="1400" dirty="0">
                <a:latin typeface="Calibri"/>
                <a:cs typeface="Calibri"/>
              </a:rPr>
              <a:t>Natural</a:t>
            </a:r>
            <a:r>
              <a:rPr sz="1400" spc="-15" dirty="0">
                <a:latin typeface="Calibri"/>
                <a:cs typeface="Calibri"/>
              </a:rPr>
              <a:t> </a:t>
            </a:r>
            <a:r>
              <a:rPr sz="1400" dirty="0">
                <a:latin typeface="Calibri"/>
                <a:cs typeface="Calibri"/>
              </a:rPr>
              <a:t>Language</a:t>
            </a:r>
            <a:r>
              <a:rPr sz="1400" spc="-15" dirty="0">
                <a:latin typeface="Calibri"/>
                <a:cs typeface="Calibri"/>
              </a:rPr>
              <a:t> </a:t>
            </a:r>
            <a:r>
              <a:rPr sz="1400" spc="-10" dirty="0">
                <a:latin typeface="Calibri"/>
                <a:cs typeface="Calibri"/>
              </a:rPr>
              <a:t>Crowdsourcing</a:t>
            </a:r>
            <a:r>
              <a:rPr sz="1400" spc="-20" dirty="0">
                <a:latin typeface="Calibri"/>
                <a:cs typeface="Calibri"/>
              </a:rPr>
              <a:t> </a:t>
            </a:r>
            <a:r>
              <a:rPr sz="1400" dirty="0">
                <a:latin typeface="Calibri"/>
                <a:cs typeface="Calibri"/>
              </a:rPr>
              <a:t>Instructions</a:t>
            </a:r>
            <a:r>
              <a:rPr sz="1400" spc="-15" dirty="0">
                <a:latin typeface="Calibri"/>
                <a:cs typeface="Calibri"/>
              </a:rPr>
              <a:t> </a:t>
            </a:r>
            <a:r>
              <a:rPr sz="1400" dirty="0">
                <a:latin typeface="Calibri"/>
                <a:cs typeface="Calibri"/>
              </a:rPr>
              <a:t>(Mishra</a:t>
            </a:r>
            <a:r>
              <a:rPr sz="1400" spc="-15" dirty="0">
                <a:latin typeface="Calibri"/>
                <a:cs typeface="Calibri"/>
              </a:rPr>
              <a:t> </a:t>
            </a:r>
            <a:r>
              <a:rPr sz="1400" dirty="0">
                <a:latin typeface="Calibri"/>
                <a:cs typeface="Calibri"/>
              </a:rPr>
              <a:t>et</a:t>
            </a:r>
            <a:r>
              <a:rPr sz="1400" spc="-15" dirty="0">
                <a:latin typeface="Calibri"/>
                <a:cs typeface="Calibri"/>
              </a:rPr>
              <a:t> </a:t>
            </a:r>
            <a:r>
              <a:rPr sz="1400" dirty="0">
                <a:latin typeface="Calibri"/>
                <a:cs typeface="Calibri"/>
              </a:rPr>
              <a:t>al.,</a:t>
            </a:r>
            <a:r>
              <a:rPr sz="1400" spc="-15" dirty="0">
                <a:latin typeface="Calibri"/>
                <a:cs typeface="Calibri"/>
              </a:rPr>
              <a:t> </a:t>
            </a:r>
            <a:r>
              <a:rPr sz="1400" spc="-10" dirty="0">
                <a:latin typeface="Calibri"/>
                <a:cs typeface="Calibri"/>
              </a:rPr>
              <a:t>2022)</a:t>
            </a:r>
            <a:endParaRPr sz="1400" dirty="0">
              <a:latin typeface="Calibri"/>
              <a:cs typeface="Calibri"/>
            </a:endParaRPr>
          </a:p>
        </p:txBody>
      </p:sp>
    </p:spTree>
    <p:extLst>
      <p:ext uri="{BB962C8B-B14F-4D97-AF65-F5344CB8AC3E}">
        <p14:creationId xmlns:p14="http://schemas.microsoft.com/office/powerpoint/2010/main" val="2858921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244E0-FB70-46A9-C96D-1819B2CC8C40}"/>
              </a:ext>
            </a:extLst>
          </p:cNvPr>
          <p:cNvSpPr>
            <a:spLocks noGrp="1"/>
          </p:cNvSpPr>
          <p:nvPr>
            <p:ph type="title"/>
          </p:nvPr>
        </p:nvSpPr>
        <p:spPr/>
        <p:txBody>
          <a:bodyPr>
            <a:normAutofit/>
          </a:bodyPr>
          <a:lstStyle/>
          <a:p>
            <a:r>
              <a:rPr lang="en-US" dirty="0"/>
              <a:t>Scaling Instruction-Tuning</a:t>
            </a:r>
          </a:p>
        </p:txBody>
      </p:sp>
      <p:sp>
        <p:nvSpPr>
          <p:cNvPr id="3" name="Text Placeholder 2">
            <a:extLst>
              <a:ext uri="{FF2B5EF4-FFF2-40B4-BE49-F238E27FC236}">
                <a16:creationId xmlns:a16="http://schemas.microsoft.com/office/drawing/2014/main" id="{46B5AC72-98B5-4585-AE1A-35B487C24E37}"/>
              </a:ext>
            </a:extLst>
          </p:cNvPr>
          <p:cNvSpPr>
            <a:spLocks noGrp="1"/>
          </p:cNvSpPr>
          <p:nvPr>
            <p:ph type="body" sz="quarter" idx="16"/>
          </p:nvPr>
        </p:nvSpPr>
        <p:spPr/>
        <p:txBody>
          <a:bodyPr/>
          <a:lstStyle/>
          <a:p>
            <a:endParaRPr lang="en-US"/>
          </a:p>
        </p:txBody>
      </p:sp>
      <p:sp>
        <p:nvSpPr>
          <p:cNvPr id="4" name="TextBox 3">
            <a:extLst>
              <a:ext uri="{FF2B5EF4-FFF2-40B4-BE49-F238E27FC236}">
                <a16:creationId xmlns:a16="http://schemas.microsoft.com/office/drawing/2014/main" id="{55E9449C-08A0-0FEA-ADFE-74CED7155846}"/>
              </a:ext>
            </a:extLst>
          </p:cNvPr>
          <p:cNvSpPr txBox="1"/>
          <p:nvPr/>
        </p:nvSpPr>
        <p:spPr>
          <a:xfrm>
            <a:off x="312208" y="4921553"/>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a:t>
            </a:r>
            <a:r>
              <a:rPr lang="en-US" sz="1050" dirty="0">
                <a:solidFill>
                  <a:srgbClr val="595959"/>
                </a:solidFill>
                <a:latin typeface="Corbel"/>
                <a:cs typeface="Arial"/>
                <a:hlinkClick r:id="rId2"/>
              </a:rPr>
              <a:t>Super-NaturalInstructions: Generalization via Declarative Instructions on 1600+ NLP Tasks, Wang et al. 2022</a:t>
            </a:r>
            <a:r>
              <a:rPr lang="en-US" sz="1050" dirty="0">
                <a:solidFill>
                  <a:srgbClr val="595959"/>
                </a:solidFill>
                <a:latin typeface="Corbel"/>
                <a:cs typeface="Arial"/>
              </a:rPr>
              <a:t>]</a:t>
            </a:r>
            <a:endParaRPr lang="en-US" sz="1050" dirty="0"/>
          </a:p>
        </p:txBody>
      </p:sp>
      <p:pic>
        <p:nvPicPr>
          <p:cNvPr id="12" name="Content Placeholder 9" descr="Chart, line chart&#10;&#10;Description automatically generated">
            <a:extLst>
              <a:ext uri="{FF2B5EF4-FFF2-40B4-BE49-F238E27FC236}">
                <a16:creationId xmlns:a16="http://schemas.microsoft.com/office/drawing/2014/main" id="{D65574BD-EDDF-C0AE-9CC9-65A1A98BCAAE}"/>
              </a:ext>
            </a:extLst>
          </p:cNvPr>
          <p:cNvPicPr>
            <a:picLocks noChangeAspect="1"/>
          </p:cNvPicPr>
          <p:nvPr/>
        </p:nvPicPr>
        <p:blipFill rotWithShape="1">
          <a:blip/>
          <a:srcRect r="67457"/>
          <a:stretch/>
        </p:blipFill>
        <p:spPr>
          <a:xfrm>
            <a:off x="1321357" y="1214588"/>
            <a:ext cx="2926419" cy="2220977"/>
          </a:xfrm>
          <a:prstGeom prst="rect">
            <a:avLst/>
          </a:prstGeom>
          <a:noFill/>
          <a:ln>
            <a:noFill/>
          </a:ln>
        </p:spPr>
      </p:pic>
      <p:pic>
        <p:nvPicPr>
          <p:cNvPr id="13" name="Content Placeholder 9" descr="Chart, line chart&#10;&#10;Description automatically generated">
            <a:extLst>
              <a:ext uri="{FF2B5EF4-FFF2-40B4-BE49-F238E27FC236}">
                <a16:creationId xmlns:a16="http://schemas.microsoft.com/office/drawing/2014/main" id="{FC21B33E-0A39-95B0-FC8A-9D9A0ACE54D3}"/>
              </a:ext>
            </a:extLst>
          </p:cNvPr>
          <p:cNvPicPr>
            <a:picLocks noChangeAspect="1"/>
          </p:cNvPicPr>
          <p:nvPr/>
        </p:nvPicPr>
        <p:blipFill rotWithShape="1">
          <a:blip/>
          <a:srcRect l="68587"/>
          <a:stretch/>
        </p:blipFill>
        <p:spPr>
          <a:xfrm>
            <a:off x="4400176" y="1214587"/>
            <a:ext cx="2824837" cy="2220977"/>
          </a:xfrm>
          <a:prstGeom prst="rect">
            <a:avLst/>
          </a:prstGeom>
          <a:noFill/>
          <a:ln>
            <a:noFill/>
          </a:ln>
        </p:spPr>
      </p:pic>
      <p:sp>
        <p:nvSpPr>
          <p:cNvPr id="14" name="Rounded Rectangular Callout 13">
            <a:extLst>
              <a:ext uri="{FF2B5EF4-FFF2-40B4-BE49-F238E27FC236}">
                <a16:creationId xmlns:a16="http://schemas.microsoft.com/office/drawing/2014/main" id="{8BFD218B-7DA4-6B18-5C2A-FC2D79D77842}"/>
              </a:ext>
            </a:extLst>
          </p:cNvPr>
          <p:cNvSpPr/>
          <p:nvPr/>
        </p:nvSpPr>
        <p:spPr>
          <a:xfrm>
            <a:off x="1222676" y="3824446"/>
            <a:ext cx="6672626" cy="892245"/>
          </a:xfrm>
          <a:prstGeom prst="wedgeRoundRectCallout">
            <a:avLst>
              <a:gd name="adj1" fmla="val -9817"/>
              <a:gd name="adj2" fmla="val -70567"/>
              <a:gd name="adj3" fmla="val 16667"/>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8" dirty="0">
                <a:solidFill>
                  <a:srgbClr val="C00000"/>
                </a:solidFill>
                <a:latin typeface="Corbel" panose="020B0503020204020204" pitchFamily="34" charset="0"/>
                <a:cs typeface="Calibri"/>
              </a:rPr>
              <a:t>Linear growth</a:t>
            </a:r>
            <a:r>
              <a:rPr lang="en-US" sz="2000" spc="-8" dirty="0">
                <a:solidFill>
                  <a:schemeClr val="tx1"/>
                </a:solidFill>
                <a:latin typeface="Corbel" panose="020B0503020204020204" pitchFamily="34" charset="0"/>
                <a:cs typeface="Calibri"/>
              </a:rPr>
              <a:t> of model performance </a:t>
            </a:r>
            <a:br>
              <a:rPr lang="en-US" sz="2000" spc="-8" dirty="0">
                <a:solidFill>
                  <a:schemeClr val="tx1"/>
                </a:solidFill>
                <a:latin typeface="Corbel" panose="020B0503020204020204" pitchFamily="34" charset="0"/>
                <a:cs typeface="Calibri"/>
              </a:rPr>
            </a:br>
            <a:r>
              <a:rPr lang="en-US" sz="2000" spc="-8" dirty="0">
                <a:solidFill>
                  <a:schemeClr val="tx1"/>
                </a:solidFill>
                <a:latin typeface="Corbel" panose="020B0503020204020204" pitchFamily="34" charset="0"/>
                <a:cs typeface="Calibri"/>
              </a:rPr>
              <a:t>with </a:t>
            </a:r>
            <a:r>
              <a:rPr lang="en-US" sz="2000" spc="-8" dirty="0">
                <a:solidFill>
                  <a:srgbClr val="C00000"/>
                </a:solidFill>
                <a:latin typeface="Corbel" panose="020B0503020204020204" pitchFamily="34" charset="0"/>
                <a:cs typeface="Calibri"/>
              </a:rPr>
              <a:t>exponential</a:t>
            </a:r>
            <a:r>
              <a:rPr lang="en-US" sz="2000" spc="-8" dirty="0">
                <a:solidFill>
                  <a:schemeClr val="tx1"/>
                </a:solidFill>
                <a:latin typeface="Corbel" panose="020B0503020204020204" pitchFamily="34" charset="0"/>
                <a:cs typeface="Calibri"/>
              </a:rPr>
              <a:t> increase in </a:t>
            </a:r>
            <a:r>
              <a:rPr lang="en-US" sz="2000" spc="-8" dirty="0">
                <a:solidFill>
                  <a:srgbClr val="C00000"/>
                </a:solidFill>
                <a:latin typeface="Corbel" panose="020B0503020204020204" pitchFamily="34" charset="0"/>
                <a:cs typeface="Calibri"/>
              </a:rPr>
              <a:t>observed tasks</a:t>
            </a:r>
            <a:r>
              <a:rPr lang="en-US" sz="2000" spc="-8" dirty="0">
                <a:solidFill>
                  <a:schemeClr val="tx1"/>
                </a:solidFill>
                <a:latin typeface="Corbel" panose="020B0503020204020204" pitchFamily="34" charset="0"/>
                <a:cs typeface="Calibri"/>
              </a:rPr>
              <a:t> and </a:t>
            </a:r>
            <a:r>
              <a:rPr lang="en-US" sz="2000" spc="-8" dirty="0">
                <a:solidFill>
                  <a:srgbClr val="C00000"/>
                </a:solidFill>
                <a:latin typeface="Corbel" panose="020B0503020204020204" pitchFamily="34" charset="0"/>
                <a:cs typeface="Calibri"/>
              </a:rPr>
              <a:t>model size</a:t>
            </a:r>
            <a:r>
              <a:rPr lang="en-US" sz="2000" spc="-8" dirty="0">
                <a:solidFill>
                  <a:schemeClr val="tx1"/>
                </a:solidFill>
                <a:latin typeface="Corbel" panose="020B0503020204020204" pitchFamily="34" charset="0"/>
                <a:cs typeface="Calibri"/>
              </a:rPr>
              <a:t>. </a:t>
            </a:r>
            <a:endParaRPr lang="en-US" sz="2000" dirty="0">
              <a:solidFill>
                <a:schemeClr val="tx1"/>
              </a:solidFill>
            </a:endParaRPr>
          </a:p>
        </p:txBody>
      </p:sp>
    </p:spTree>
    <p:extLst>
      <p:ext uri="{BB962C8B-B14F-4D97-AF65-F5344CB8AC3E}">
        <p14:creationId xmlns:p14="http://schemas.microsoft.com/office/powerpoint/2010/main" val="1795793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244E0-FB70-46A9-C96D-1819B2CC8C40}"/>
              </a:ext>
            </a:extLst>
          </p:cNvPr>
          <p:cNvSpPr>
            <a:spLocks noGrp="1"/>
          </p:cNvSpPr>
          <p:nvPr>
            <p:ph type="title"/>
          </p:nvPr>
        </p:nvSpPr>
        <p:spPr/>
        <p:txBody>
          <a:bodyPr>
            <a:normAutofit/>
          </a:bodyPr>
          <a:lstStyle/>
          <a:p>
            <a:r>
              <a:rPr lang="en-US" dirty="0"/>
              <a:t>Scaling Instruction-Tuning</a:t>
            </a:r>
          </a:p>
        </p:txBody>
      </p:sp>
      <p:sp>
        <p:nvSpPr>
          <p:cNvPr id="5" name="Content Placeholder 4">
            <a:extLst>
              <a:ext uri="{FF2B5EF4-FFF2-40B4-BE49-F238E27FC236}">
                <a16:creationId xmlns:a16="http://schemas.microsoft.com/office/drawing/2014/main" id="{1E04F556-76CA-758A-5C85-8FA049195EE3}"/>
              </a:ext>
            </a:extLst>
          </p:cNvPr>
          <p:cNvSpPr>
            <a:spLocks noGrp="1"/>
          </p:cNvSpPr>
          <p:nvPr>
            <p:ph type="body" sz="quarter" idx="16"/>
          </p:nvPr>
        </p:nvSpPr>
        <p:spPr>
          <a:xfrm>
            <a:off x="533920" y="1390650"/>
            <a:ext cx="4473510" cy="3077573"/>
          </a:xfrm>
        </p:spPr>
        <p:txBody>
          <a:bodyPr>
            <a:normAutofit/>
          </a:bodyPr>
          <a:lstStyle/>
          <a:p>
            <a:r>
              <a:rPr lang="en-US" dirty="0">
                <a:solidFill>
                  <a:srgbClr val="C00000"/>
                </a:solidFill>
                <a:latin typeface="Corbel" panose="020B0503020204020204" pitchFamily="34" charset="0"/>
              </a:rPr>
              <a:t>Instruction finetuning </a:t>
            </a:r>
            <a:r>
              <a:rPr lang="en-US" dirty="0">
                <a:latin typeface="Corbel" panose="020B0503020204020204" pitchFamily="34" charset="0"/>
              </a:rPr>
              <a:t>improves performance by a large margin compared to </a:t>
            </a:r>
            <a:r>
              <a:rPr lang="en-US" dirty="0">
                <a:solidFill>
                  <a:srgbClr val="C00000"/>
                </a:solidFill>
                <a:latin typeface="Corbel" panose="020B0503020204020204" pitchFamily="34" charset="0"/>
              </a:rPr>
              <a:t>no finetuning</a:t>
            </a:r>
          </a:p>
          <a:p>
            <a:endParaRPr lang="en-US" dirty="0"/>
          </a:p>
          <a:p>
            <a:r>
              <a:rPr lang="en-US" dirty="0">
                <a:solidFill>
                  <a:srgbClr val="C00000"/>
                </a:solidFill>
                <a:latin typeface="Corbel" panose="020B0503020204020204" pitchFamily="34" charset="0"/>
              </a:rPr>
              <a:t>Increasing the number of finetuning tasks improves performance</a:t>
            </a:r>
          </a:p>
          <a:p>
            <a:endParaRPr lang="en-US" dirty="0">
              <a:latin typeface="Corbel" panose="020B0503020204020204" pitchFamily="34" charset="0"/>
            </a:endParaRPr>
          </a:p>
          <a:p>
            <a:r>
              <a:rPr lang="en-US" dirty="0">
                <a:solidFill>
                  <a:srgbClr val="C00000"/>
                </a:solidFill>
                <a:latin typeface="Corbel" panose="020B0503020204020204" pitchFamily="34" charset="0"/>
              </a:rPr>
              <a:t>Increasing model scale </a:t>
            </a:r>
            <a:r>
              <a:rPr lang="en-US" dirty="0">
                <a:latin typeface="Corbel" panose="020B0503020204020204" pitchFamily="34" charset="0"/>
              </a:rPr>
              <a:t>by an order of magnitude (i.e., 8B → 62B or 62B → 540B) </a:t>
            </a:r>
            <a:r>
              <a:rPr lang="en-US" dirty="0">
                <a:solidFill>
                  <a:srgbClr val="C00000"/>
                </a:solidFill>
                <a:latin typeface="Corbel" panose="020B0503020204020204" pitchFamily="34" charset="0"/>
              </a:rPr>
              <a:t>improves performance</a:t>
            </a:r>
            <a:r>
              <a:rPr lang="en-US" dirty="0">
                <a:latin typeface="Corbel" panose="020B0503020204020204" pitchFamily="34" charset="0"/>
              </a:rPr>
              <a:t> substantially for both finetuned and non-finetuned models</a:t>
            </a:r>
          </a:p>
          <a:p>
            <a:endParaRPr lang="en-US" dirty="0"/>
          </a:p>
        </p:txBody>
      </p:sp>
      <p:sp>
        <p:nvSpPr>
          <p:cNvPr id="4" name="TextBox 3">
            <a:extLst>
              <a:ext uri="{FF2B5EF4-FFF2-40B4-BE49-F238E27FC236}">
                <a16:creationId xmlns:a16="http://schemas.microsoft.com/office/drawing/2014/main" id="{55E9449C-08A0-0FEA-ADFE-74CED7155846}"/>
              </a:ext>
            </a:extLst>
          </p:cNvPr>
          <p:cNvSpPr txBox="1"/>
          <p:nvPr/>
        </p:nvSpPr>
        <p:spPr>
          <a:xfrm>
            <a:off x="312208" y="4921553"/>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a:t>
            </a:r>
            <a:r>
              <a:rPr lang="en-US" sz="1050" dirty="0">
                <a:solidFill>
                  <a:srgbClr val="595959"/>
                </a:solidFill>
                <a:latin typeface="Corbel"/>
                <a:cs typeface="Arial"/>
                <a:hlinkClick r:id="rId2"/>
              </a:rPr>
              <a:t>Scaling Instruction-Finetuned Language Models, Chung et al. 2022</a:t>
            </a:r>
            <a:r>
              <a:rPr lang="en-US" sz="1050" dirty="0">
                <a:solidFill>
                  <a:srgbClr val="595959"/>
                </a:solidFill>
                <a:latin typeface="Corbel"/>
                <a:cs typeface="Arial"/>
              </a:rPr>
              <a:t>]</a:t>
            </a:r>
            <a:endParaRPr lang="en-US" sz="1050" dirty="0"/>
          </a:p>
        </p:txBody>
      </p:sp>
      <p:pic>
        <p:nvPicPr>
          <p:cNvPr id="6" name="Content Placeholder 6" descr="Diagram&#10;&#10;Description automatically generated">
            <a:extLst>
              <a:ext uri="{FF2B5EF4-FFF2-40B4-BE49-F238E27FC236}">
                <a16:creationId xmlns:a16="http://schemas.microsoft.com/office/drawing/2014/main" id="{7919E906-E142-3E80-C3E7-4717F3D31AA3}"/>
              </a:ext>
            </a:extLst>
          </p:cNvPr>
          <p:cNvPicPr>
            <a:picLocks noChangeAspect="1"/>
          </p:cNvPicPr>
          <p:nvPr/>
        </p:nvPicPr>
        <p:blipFill rotWithShape="1">
          <a:blip/>
          <a:srcRect l="53851" r="3113"/>
          <a:stretch/>
        </p:blipFill>
        <p:spPr>
          <a:xfrm>
            <a:off x="5007429" y="957255"/>
            <a:ext cx="3828784" cy="3716718"/>
          </a:xfrm>
          <a:prstGeom prst="rect">
            <a:avLst/>
          </a:prstGeom>
          <a:noFill/>
          <a:ln>
            <a:noFill/>
          </a:ln>
        </p:spPr>
      </p:pic>
    </p:spTree>
    <p:extLst>
      <p:ext uri="{BB962C8B-B14F-4D97-AF65-F5344CB8AC3E}">
        <p14:creationId xmlns:p14="http://schemas.microsoft.com/office/powerpoint/2010/main" val="2011945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919" y="11098"/>
            <a:ext cx="8085415" cy="953563"/>
          </a:xfrm>
          <a:prstGeom prst="rect">
            <a:avLst/>
          </a:prstGeom>
        </p:spPr>
        <p:txBody>
          <a:bodyPr vert="horz" wrap="square" lIns="0" tIns="49054" rIns="0" bIns="0" rtlCol="0">
            <a:spAutoFit/>
          </a:bodyPr>
          <a:lstStyle/>
          <a:p>
            <a:pPr marL="9525" marR="3810">
              <a:lnSpc>
                <a:spcPts val="3720"/>
              </a:lnSpc>
              <a:spcBef>
                <a:spcPts val="386"/>
              </a:spcBef>
            </a:pPr>
            <a:r>
              <a:rPr sz="2800" dirty="0"/>
              <a:t>Instruction</a:t>
            </a:r>
            <a:r>
              <a:rPr sz="2800" spc="-45" dirty="0"/>
              <a:t> </a:t>
            </a:r>
            <a:r>
              <a:rPr sz="2800" dirty="0"/>
              <a:t>tuning</a:t>
            </a:r>
            <a:r>
              <a:rPr sz="2800" spc="-38" dirty="0"/>
              <a:t> </a:t>
            </a:r>
            <a:r>
              <a:rPr sz="2800" dirty="0"/>
              <a:t>doesn’t</a:t>
            </a:r>
            <a:r>
              <a:rPr sz="2800" spc="-38" dirty="0"/>
              <a:t> </a:t>
            </a:r>
            <a:r>
              <a:rPr sz="2800" dirty="0"/>
              <a:t>have</a:t>
            </a:r>
            <a:r>
              <a:rPr sz="2800" spc="-34" dirty="0"/>
              <a:t> </a:t>
            </a:r>
            <a:r>
              <a:rPr sz="2800" spc="-8" dirty="0"/>
              <a:t>significant </a:t>
            </a:r>
            <a:r>
              <a:rPr sz="2800" dirty="0"/>
              <a:t>cost</a:t>
            </a:r>
            <a:r>
              <a:rPr sz="2800" spc="-60" dirty="0"/>
              <a:t> </a:t>
            </a:r>
            <a:r>
              <a:rPr sz="2800" dirty="0"/>
              <a:t>compared</a:t>
            </a:r>
            <a:r>
              <a:rPr sz="2800" spc="-53" dirty="0"/>
              <a:t> </a:t>
            </a:r>
            <a:r>
              <a:rPr sz="2800" dirty="0"/>
              <a:t>with</a:t>
            </a:r>
            <a:r>
              <a:rPr sz="2800" spc="-53" dirty="0"/>
              <a:t> </a:t>
            </a:r>
            <a:r>
              <a:rPr sz="2800" spc="-8" dirty="0"/>
              <a:t>pretraining</a:t>
            </a:r>
          </a:p>
        </p:txBody>
      </p:sp>
      <p:sp>
        <p:nvSpPr>
          <p:cNvPr id="8" name="Text Placeholder 7">
            <a:extLst>
              <a:ext uri="{FF2B5EF4-FFF2-40B4-BE49-F238E27FC236}">
                <a16:creationId xmlns:a16="http://schemas.microsoft.com/office/drawing/2014/main" id="{5FE87601-F555-BF8F-4A4D-C978AD723932}"/>
              </a:ext>
            </a:extLst>
          </p:cNvPr>
          <p:cNvSpPr>
            <a:spLocks noGrp="1"/>
          </p:cNvSpPr>
          <p:nvPr>
            <p:ph type="body" sz="quarter" idx="16"/>
          </p:nvPr>
        </p:nvSpPr>
        <p:spPr/>
        <p:txBody>
          <a:bodyPr/>
          <a:lstStyle/>
          <a:p>
            <a:endParaRPr lang="en-US"/>
          </a:p>
        </p:txBody>
      </p:sp>
      <p:grpSp>
        <p:nvGrpSpPr>
          <p:cNvPr id="3" name="object 3"/>
          <p:cNvGrpSpPr/>
          <p:nvPr/>
        </p:nvGrpSpPr>
        <p:grpSpPr>
          <a:xfrm>
            <a:off x="663087" y="1253728"/>
            <a:ext cx="8018145" cy="3444716"/>
            <a:chOff x="884116" y="1671637"/>
            <a:chExt cx="10690860" cy="4592955"/>
          </a:xfrm>
        </p:grpSpPr>
        <p:pic>
          <p:nvPicPr>
            <p:cNvPr id="4" name="object 4"/>
            <p:cNvPicPr/>
            <p:nvPr/>
          </p:nvPicPr>
          <p:blipFill>
            <a:blip cstate="print"/>
            <a:stretch>
              <a:fillRect/>
            </a:stretch>
          </p:blipFill>
          <p:spPr>
            <a:xfrm>
              <a:off x="884116" y="2007313"/>
              <a:ext cx="10666307" cy="4077243"/>
            </a:xfrm>
            <a:prstGeom prst="rect">
              <a:avLst/>
            </a:prstGeom>
          </p:spPr>
        </p:pic>
        <p:sp>
          <p:nvSpPr>
            <p:cNvPr id="5" name="object 5"/>
            <p:cNvSpPr/>
            <p:nvPr/>
          </p:nvSpPr>
          <p:spPr>
            <a:xfrm>
              <a:off x="10349947" y="1690687"/>
              <a:ext cx="1206500" cy="4554855"/>
            </a:xfrm>
            <a:custGeom>
              <a:avLst/>
              <a:gdLst/>
              <a:ahLst/>
              <a:cxnLst/>
              <a:rect l="l" t="t" r="r" b="b"/>
              <a:pathLst>
                <a:path w="1206500" h="4554855">
                  <a:moveTo>
                    <a:pt x="0" y="0"/>
                  </a:moveTo>
                  <a:lnTo>
                    <a:pt x="1205948" y="0"/>
                  </a:lnTo>
                  <a:lnTo>
                    <a:pt x="1205948" y="4554578"/>
                  </a:lnTo>
                  <a:lnTo>
                    <a:pt x="0" y="4554578"/>
                  </a:lnTo>
                  <a:lnTo>
                    <a:pt x="0" y="0"/>
                  </a:lnTo>
                  <a:close/>
                </a:path>
              </a:pathLst>
            </a:custGeom>
            <a:ln w="38100">
              <a:solidFill>
                <a:srgbClr val="FF0000"/>
              </a:solidFill>
            </a:ln>
          </p:spPr>
          <p:txBody>
            <a:bodyPr wrap="square" lIns="0" tIns="0" rIns="0" bIns="0" rtlCol="0"/>
            <a:lstStyle/>
            <a:p>
              <a:endParaRPr sz="1050"/>
            </a:p>
          </p:txBody>
        </p:sp>
      </p:grpSp>
      <p:sp>
        <p:nvSpPr>
          <p:cNvPr id="7" name="object 7"/>
          <p:cNvSpPr txBox="1"/>
          <p:nvPr/>
        </p:nvSpPr>
        <p:spPr>
          <a:xfrm>
            <a:off x="2418151" y="4901051"/>
            <a:ext cx="3801428" cy="180370"/>
          </a:xfrm>
          <a:prstGeom prst="rect">
            <a:avLst/>
          </a:prstGeom>
        </p:spPr>
        <p:txBody>
          <a:bodyPr vert="horz" wrap="square" lIns="0" tIns="0" rIns="0" bIns="0" rtlCol="0">
            <a:spAutoFit/>
          </a:bodyPr>
          <a:lstStyle/>
          <a:p>
            <a:pPr marL="9525">
              <a:lnSpc>
                <a:spcPts val="1358"/>
              </a:lnSpc>
            </a:pPr>
            <a:r>
              <a:rPr sz="1350" u="heavy" dirty="0">
                <a:solidFill>
                  <a:srgbClr val="0563C1"/>
                </a:solidFill>
                <a:uFill>
                  <a:solidFill>
                    <a:srgbClr val="0563C1"/>
                  </a:solidFill>
                </a:uFill>
                <a:latin typeface="Calibri"/>
                <a:cs typeface="Calibri"/>
              </a:rPr>
              <a:t>Scaling </a:t>
            </a:r>
            <a:r>
              <a:rPr sz="1350" u="heavy" spc="-8" dirty="0">
                <a:solidFill>
                  <a:srgbClr val="0563C1"/>
                </a:solidFill>
                <a:uFill>
                  <a:solidFill>
                    <a:srgbClr val="0563C1"/>
                  </a:solidFill>
                </a:uFill>
                <a:latin typeface="Calibri"/>
                <a:cs typeface="Calibri"/>
              </a:rPr>
              <a:t>Instruction-</a:t>
            </a:r>
            <a:r>
              <a:rPr sz="1350" u="heavy" dirty="0">
                <a:solidFill>
                  <a:srgbClr val="0563C1"/>
                </a:solidFill>
                <a:uFill>
                  <a:solidFill>
                    <a:srgbClr val="0563C1"/>
                  </a:solidFill>
                </a:uFill>
                <a:latin typeface="Calibri"/>
                <a:cs typeface="Calibri"/>
              </a:rPr>
              <a:t>Finetuned</a:t>
            </a:r>
            <a:r>
              <a:rPr sz="1350" u="heavy" spc="8" dirty="0">
                <a:solidFill>
                  <a:srgbClr val="0563C1"/>
                </a:solidFill>
                <a:uFill>
                  <a:solidFill>
                    <a:srgbClr val="0563C1"/>
                  </a:solidFill>
                </a:uFill>
                <a:latin typeface="Calibri"/>
                <a:cs typeface="Calibri"/>
              </a:rPr>
              <a:t> </a:t>
            </a:r>
            <a:r>
              <a:rPr sz="1350" u="heavy" dirty="0">
                <a:solidFill>
                  <a:srgbClr val="0563C1"/>
                </a:solidFill>
                <a:uFill>
                  <a:solidFill>
                    <a:srgbClr val="0563C1"/>
                  </a:solidFill>
                </a:uFill>
                <a:latin typeface="Calibri"/>
                <a:cs typeface="Calibri"/>
              </a:rPr>
              <a:t>Language</a:t>
            </a:r>
            <a:r>
              <a:rPr sz="1350" u="heavy" spc="8" dirty="0">
                <a:solidFill>
                  <a:srgbClr val="0563C1"/>
                </a:solidFill>
                <a:uFill>
                  <a:solidFill>
                    <a:srgbClr val="0563C1"/>
                  </a:solidFill>
                </a:uFill>
                <a:latin typeface="Calibri"/>
                <a:cs typeface="Calibri"/>
              </a:rPr>
              <a:t> </a:t>
            </a:r>
            <a:r>
              <a:rPr sz="1350" u="heavy" dirty="0">
                <a:solidFill>
                  <a:srgbClr val="0563C1"/>
                </a:solidFill>
                <a:uFill>
                  <a:solidFill>
                    <a:srgbClr val="0563C1"/>
                  </a:solidFill>
                </a:uFill>
                <a:latin typeface="Calibri"/>
                <a:cs typeface="Calibri"/>
              </a:rPr>
              <a:t>Models</a:t>
            </a:r>
            <a:r>
              <a:rPr sz="1350" spc="4" dirty="0">
                <a:solidFill>
                  <a:srgbClr val="0563C1"/>
                </a:solidFill>
                <a:latin typeface="Calibri"/>
                <a:cs typeface="Calibri"/>
              </a:rPr>
              <a:t> </a:t>
            </a:r>
            <a:r>
              <a:rPr sz="1350" spc="-8" dirty="0">
                <a:latin typeface="Calibri"/>
                <a:cs typeface="Calibri"/>
              </a:rPr>
              <a:t>(2022)</a:t>
            </a:r>
            <a:endParaRPr sz="135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62F9-8EFA-7EC2-25E7-748ACF6A06C2}"/>
              </a:ext>
            </a:extLst>
          </p:cNvPr>
          <p:cNvSpPr>
            <a:spLocks noGrp="1"/>
          </p:cNvSpPr>
          <p:nvPr>
            <p:ph type="title"/>
          </p:nvPr>
        </p:nvSpPr>
        <p:spPr/>
        <p:txBody>
          <a:bodyPr/>
          <a:lstStyle/>
          <a:p>
            <a:r>
              <a:rPr lang="en-US" dirty="0"/>
              <a:t>Limits of Instruction-Tuning </a:t>
            </a:r>
            <a:endParaRPr lang="en-US" sz="1650" dirty="0"/>
          </a:p>
        </p:txBody>
      </p:sp>
      <p:sp>
        <p:nvSpPr>
          <p:cNvPr id="5" name="Content Placeholder 4">
            <a:extLst>
              <a:ext uri="{FF2B5EF4-FFF2-40B4-BE49-F238E27FC236}">
                <a16:creationId xmlns:a16="http://schemas.microsoft.com/office/drawing/2014/main" id="{CB0DAA81-E585-D89C-F9A7-2829E5AE2DD3}"/>
              </a:ext>
            </a:extLst>
          </p:cNvPr>
          <p:cNvSpPr>
            <a:spLocks noGrp="1"/>
          </p:cNvSpPr>
          <p:nvPr>
            <p:ph type="body" sz="quarter" idx="16"/>
          </p:nvPr>
        </p:nvSpPr>
        <p:spPr>
          <a:xfrm>
            <a:off x="533919" y="1390650"/>
            <a:ext cx="8540412" cy="3077573"/>
          </a:xfrm>
        </p:spPr>
        <p:txBody>
          <a:bodyPr/>
          <a:lstStyle/>
          <a:p>
            <a:pPr marL="342900" indent="-342900">
              <a:buFont typeface="+mj-lt"/>
              <a:buAutoNum type="arabicPeriod"/>
            </a:pPr>
            <a:r>
              <a:rPr lang="en-US" dirty="0"/>
              <a:t>Difficult to collect diverse data. </a:t>
            </a:r>
          </a:p>
          <a:p>
            <a:pPr marL="342900" indent="-342900">
              <a:buFont typeface="+mj-lt"/>
              <a:buAutoNum type="arabicPeriod"/>
            </a:pPr>
            <a:r>
              <a:rPr lang="en-US" dirty="0"/>
              <a:t>Resulting models may not be good at open-ended generation tasks. </a:t>
            </a:r>
          </a:p>
          <a:p>
            <a:pPr lvl="1"/>
            <a:r>
              <a:rPr lang="en-US" dirty="0"/>
              <a:t>Incentivizes word-by-word rote learning =&gt; The resulting LM’s </a:t>
            </a:r>
            <a:r>
              <a:rPr lang="en-US" dirty="0">
                <a:solidFill>
                  <a:srgbClr val="C00000"/>
                </a:solidFill>
              </a:rPr>
              <a:t>generality/creativity</a:t>
            </a:r>
            <a:r>
              <a:rPr lang="en-US" dirty="0"/>
              <a:t> is bounded by that of </a:t>
            </a:r>
            <a:r>
              <a:rPr lang="en-US" dirty="0">
                <a:solidFill>
                  <a:srgbClr val="C00000"/>
                </a:solidFill>
              </a:rPr>
              <a:t>their supervision data</a:t>
            </a:r>
            <a:r>
              <a:rPr lang="en-US" dirty="0"/>
              <a:t>.</a:t>
            </a:r>
          </a:p>
          <a:p>
            <a:pPr lvl="1"/>
            <a:endParaRPr lang="en-US" dirty="0"/>
          </a:p>
          <a:p>
            <a:endParaRPr lang="en-US" dirty="0"/>
          </a:p>
        </p:txBody>
      </p:sp>
      <p:grpSp>
        <p:nvGrpSpPr>
          <p:cNvPr id="39" name="Group 38">
            <a:extLst>
              <a:ext uri="{FF2B5EF4-FFF2-40B4-BE49-F238E27FC236}">
                <a16:creationId xmlns:a16="http://schemas.microsoft.com/office/drawing/2014/main" id="{0780E75D-7BA7-2BE1-D90D-11F422628144}"/>
              </a:ext>
            </a:extLst>
          </p:cNvPr>
          <p:cNvGrpSpPr/>
          <p:nvPr/>
        </p:nvGrpSpPr>
        <p:grpSpPr>
          <a:xfrm>
            <a:off x="812222" y="2673423"/>
            <a:ext cx="6975019" cy="1884506"/>
            <a:chOff x="6779400" y="2491115"/>
            <a:chExt cx="9300025" cy="2512674"/>
          </a:xfrm>
        </p:grpSpPr>
        <p:grpSp>
          <p:nvGrpSpPr>
            <p:cNvPr id="7" name="object 3">
              <a:extLst>
                <a:ext uri="{FF2B5EF4-FFF2-40B4-BE49-F238E27FC236}">
                  <a16:creationId xmlns:a16="http://schemas.microsoft.com/office/drawing/2014/main" id="{2EB4AA54-A0D1-77DF-9338-C416C8E97191}"/>
                </a:ext>
              </a:extLst>
            </p:cNvPr>
            <p:cNvGrpSpPr/>
            <p:nvPr/>
          </p:nvGrpSpPr>
          <p:grpSpPr>
            <a:xfrm>
              <a:off x="6779400" y="2745004"/>
              <a:ext cx="9300025" cy="2063134"/>
              <a:chOff x="1254263" y="2699004"/>
              <a:chExt cx="9394839" cy="2063577"/>
            </a:xfrm>
          </p:grpSpPr>
          <p:pic>
            <p:nvPicPr>
              <p:cNvPr id="8" name="object 4">
                <a:extLst>
                  <a:ext uri="{FF2B5EF4-FFF2-40B4-BE49-F238E27FC236}">
                    <a16:creationId xmlns:a16="http://schemas.microsoft.com/office/drawing/2014/main" id="{3DE364FF-FA1D-A09D-5DE1-4B10CB3EE1A6}"/>
                  </a:ext>
                </a:extLst>
              </p:cNvPr>
              <p:cNvPicPr/>
              <p:nvPr/>
            </p:nvPicPr>
            <p:blipFill rotWithShape="1">
              <a:blip cstate="print"/>
              <a:srcRect t="45441"/>
              <a:stretch/>
            </p:blipFill>
            <p:spPr>
              <a:xfrm>
                <a:off x="1441851" y="2948849"/>
                <a:ext cx="9207251" cy="1784694"/>
              </a:xfrm>
              <a:prstGeom prst="rect">
                <a:avLst/>
              </a:prstGeom>
            </p:spPr>
          </p:pic>
          <p:sp>
            <p:nvSpPr>
              <p:cNvPr id="11" name="object 7">
                <a:extLst>
                  <a:ext uri="{FF2B5EF4-FFF2-40B4-BE49-F238E27FC236}">
                    <a16:creationId xmlns:a16="http://schemas.microsoft.com/office/drawing/2014/main" id="{76F3F599-998F-2D3F-C27C-F38DCB0AF9C8}"/>
                  </a:ext>
                </a:extLst>
              </p:cNvPr>
              <p:cNvSpPr/>
              <p:nvPr/>
            </p:nvSpPr>
            <p:spPr>
              <a:xfrm>
                <a:off x="2008631" y="2699004"/>
                <a:ext cx="2712720" cy="227329"/>
              </a:xfrm>
              <a:custGeom>
                <a:avLst/>
                <a:gdLst/>
                <a:ahLst/>
                <a:cxnLst/>
                <a:rect l="l" t="t" r="r" b="b"/>
                <a:pathLst>
                  <a:path w="2712720" h="227330">
                    <a:moveTo>
                      <a:pt x="2712720" y="0"/>
                    </a:moveTo>
                    <a:lnTo>
                      <a:pt x="0" y="0"/>
                    </a:lnTo>
                    <a:lnTo>
                      <a:pt x="0" y="227075"/>
                    </a:lnTo>
                    <a:lnTo>
                      <a:pt x="2712720" y="227075"/>
                    </a:lnTo>
                    <a:lnTo>
                      <a:pt x="2712720" y="0"/>
                    </a:lnTo>
                    <a:close/>
                  </a:path>
                </a:pathLst>
              </a:custGeom>
              <a:solidFill>
                <a:srgbClr val="FFFFFF"/>
              </a:solidFill>
            </p:spPr>
            <p:txBody>
              <a:bodyPr wrap="square" lIns="0" tIns="0" rIns="0" bIns="0" rtlCol="0"/>
              <a:lstStyle/>
              <a:p>
                <a:endParaRPr sz="1050" dirty="0">
                  <a:latin typeface="Avenir Book" panose="02000503020000020003" pitchFamily="2" charset="0"/>
                </a:endParaRPr>
              </a:p>
            </p:txBody>
          </p:sp>
          <p:sp>
            <p:nvSpPr>
              <p:cNvPr id="12" name="object 8">
                <a:extLst>
                  <a:ext uri="{FF2B5EF4-FFF2-40B4-BE49-F238E27FC236}">
                    <a16:creationId xmlns:a16="http://schemas.microsoft.com/office/drawing/2014/main" id="{4408CBCF-0A8F-AC2E-6113-A02078B46526}"/>
                  </a:ext>
                </a:extLst>
              </p:cNvPr>
              <p:cNvSpPr/>
              <p:nvPr/>
            </p:nvSpPr>
            <p:spPr>
              <a:xfrm>
                <a:off x="2008631" y="2699004"/>
                <a:ext cx="2712720" cy="227329"/>
              </a:xfrm>
              <a:custGeom>
                <a:avLst/>
                <a:gdLst/>
                <a:ahLst/>
                <a:cxnLst/>
                <a:rect l="l" t="t" r="r" b="b"/>
                <a:pathLst>
                  <a:path w="2712720" h="227330">
                    <a:moveTo>
                      <a:pt x="0" y="227075"/>
                    </a:moveTo>
                    <a:lnTo>
                      <a:pt x="2712720" y="227075"/>
                    </a:lnTo>
                    <a:lnTo>
                      <a:pt x="2712720" y="0"/>
                    </a:lnTo>
                    <a:lnTo>
                      <a:pt x="0" y="0"/>
                    </a:lnTo>
                    <a:lnTo>
                      <a:pt x="0" y="227075"/>
                    </a:lnTo>
                    <a:close/>
                  </a:path>
                </a:pathLst>
              </a:custGeom>
              <a:ln w="9525">
                <a:solidFill>
                  <a:srgbClr val="FFFFFF"/>
                </a:solidFill>
              </a:ln>
            </p:spPr>
            <p:txBody>
              <a:bodyPr wrap="square" lIns="0" tIns="0" rIns="0" bIns="0" rtlCol="0"/>
              <a:lstStyle/>
              <a:p>
                <a:endParaRPr sz="1050" dirty="0">
                  <a:latin typeface="Avenir Book" panose="02000503020000020003" pitchFamily="2" charset="0"/>
                </a:endParaRPr>
              </a:p>
            </p:txBody>
          </p:sp>
          <p:sp>
            <p:nvSpPr>
              <p:cNvPr id="13" name="object 9">
                <a:extLst>
                  <a:ext uri="{FF2B5EF4-FFF2-40B4-BE49-F238E27FC236}">
                    <a16:creationId xmlns:a16="http://schemas.microsoft.com/office/drawing/2014/main" id="{1D8B52C3-1D28-FCD0-8F6C-387C270AF23F}"/>
                  </a:ext>
                </a:extLst>
              </p:cNvPr>
              <p:cNvSpPr/>
              <p:nvPr/>
            </p:nvSpPr>
            <p:spPr>
              <a:xfrm>
                <a:off x="1254263" y="4457780"/>
                <a:ext cx="4114799" cy="304801"/>
              </a:xfrm>
              <a:custGeom>
                <a:avLst/>
                <a:gdLst/>
                <a:ahLst/>
                <a:cxnLst/>
                <a:rect l="l" t="t" r="r" b="b"/>
                <a:pathLst>
                  <a:path w="4114800" h="304800">
                    <a:moveTo>
                      <a:pt x="4114800" y="0"/>
                    </a:moveTo>
                    <a:lnTo>
                      <a:pt x="0" y="0"/>
                    </a:lnTo>
                    <a:lnTo>
                      <a:pt x="0" y="304800"/>
                    </a:lnTo>
                    <a:lnTo>
                      <a:pt x="4114800" y="304800"/>
                    </a:lnTo>
                    <a:lnTo>
                      <a:pt x="4114800" y="0"/>
                    </a:lnTo>
                    <a:close/>
                  </a:path>
                </a:pathLst>
              </a:custGeom>
              <a:solidFill>
                <a:srgbClr val="FFFFFF"/>
              </a:solidFill>
            </p:spPr>
            <p:txBody>
              <a:bodyPr wrap="square" lIns="0" tIns="0" rIns="0" bIns="0" rtlCol="0"/>
              <a:lstStyle/>
              <a:p>
                <a:endParaRPr sz="1050" dirty="0">
                  <a:latin typeface="Avenir Book" panose="02000503020000020003" pitchFamily="2" charset="0"/>
                </a:endParaRPr>
              </a:p>
            </p:txBody>
          </p:sp>
        </p:grpSp>
        <p:sp>
          <p:nvSpPr>
            <p:cNvPr id="37" name="Rectangle 36">
              <a:extLst>
                <a:ext uri="{FF2B5EF4-FFF2-40B4-BE49-F238E27FC236}">
                  <a16:creationId xmlns:a16="http://schemas.microsoft.com/office/drawing/2014/main" id="{35B13E27-383C-A4BB-3B22-7513547EB80C}"/>
                </a:ext>
              </a:extLst>
            </p:cNvPr>
            <p:cNvSpPr/>
            <p:nvPr/>
          </p:nvSpPr>
          <p:spPr>
            <a:xfrm>
              <a:off x="10977560" y="4276453"/>
              <a:ext cx="2079437" cy="727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8" name="Trapezoid 37">
              <a:extLst>
                <a:ext uri="{FF2B5EF4-FFF2-40B4-BE49-F238E27FC236}">
                  <a16:creationId xmlns:a16="http://schemas.microsoft.com/office/drawing/2014/main" id="{F7B9458A-451F-1C35-1A11-C8DB0ED7D82D}"/>
                </a:ext>
              </a:extLst>
            </p:cNvPr>
            <p:cNvSpPr/>
            <p:nvPr/>
          </p:nvSpPr>
          <p:spPr>
            <a:xfrm rot="10800000">
              <a:off x="10286614" y="2491115"/>
              <a:ext cx="3364992" cy="1689367"/>
            </a:xfrm>
            <a:prstGeom prst="trapezoid">
              <a:avLst>
                <a:gd name="adj" fmla="val 48634"/>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3" name="Group 32">
              <a:extLst>
                <a:ext uri="{FF2B5EF4-FFF2-40B4-BE49-F238E27FC236}">
                  <a16:creationId xmlns:a16="http://schemas.microsoft.com/office/drawing/2014/main" id="{B14A9C44-594E-CE63-DC85-B0FB38D6C908}"/>
                </a:ext>
              </a:extLst>
            </p:cNvPr>
            <p:cNvGrpSpPr/>
            <p:nvPr/>
          </p:nvGrpSpPr>
          <p:grpSpPr>
            <a:xfrm>
              <a:off x="10994657" y="3612530"/>
              <a:ext cx="1967125" cy="1262671"/>
              <a:chOff x="5070375" y="3814719"/>
              <a:chExt cx="1967125" cy="1262671"/>
            </a:xfrm>
          </p:grpSpPr>
          <p:sp>
            <p:nvSpPr>
              <p:cNvPr id="34" name="Rounded Rectangle 33">
                <a:extLst>
                  <a:ext uri="{FF2B5EF4-FFF2-40B4-BE49-F238E27FC236}">
                    <a16:creationId xmlns:a16="http://schemas.microsoft.com/office/drawing/2014/main" id="{9E0E3918-05EF-DA13-9B1A-53051BA18AB5}"/>
                  </a:ext>
                </a:extLst>
              </p:cNvPr>
              <p:cNvSpPr/>
              <p:nvPr/>
            </p:nvSpPr>
            <p:spPr>
              <a:xfrm>
                <a:off x="5300419" y="3814719"/>
                <a:ext cx="1483640" cy="126267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3600" b="1" dirty="0">
                  <a:latin typeface="Avenir Book" panose="02000503020000020003" pitchFamily="2" charset="0"/>
                </a:endParaRPr>
              </a:p>
            </p:txBody>
          </p:sp>
          <p:sp>
            <p:nvSpPr>
              <p:cNvPr id="35" name="TextBox 34">
                <a:extLst>
                  <a:ext uri="{FF2B5EF4-FFF2-40B4-BE49-F238E27FC236}">
                    <a16:creationId xmlns:a16="http://schemas.microsoft.com/office/drawing/2014/main" id="{E6DAB2F6-8351-F8F2-B8F3-7FE5C6807F1D}"/>
                  </a:ext>
                </a:extLst>
              </p:cNvPr>
              <p:cNvSpPr txBox="1"/>
              <p:nvPr/>
            </p:nvSpPr>
            <p:spPr>
              <a:xfrm>
                <a:off x="5070375" y="3978328"/>
                <a:ext cx="1967125" cy="1046439"/>
              </a:xfrm>
              <a:prstGeom prst="rect">
                <a:avLst/>
              </a:prstGeom>
              <a:noFill/>
            </p:spPr>
            <p:txBody>
              <a:bodyPr wrap="square">
                <a:spAutoFit/>
              </a:bodyPr>
              <a:lstStyle/>
              <a:p>
                <a:pPr algn="ctr"/>
                <a:r>
                  <a:rPr lang="en-US" sz="4500" b="1" dirty="0">
                    <a:latin typeface="Avenir Book" panose="02000503020000020003" pitchFamily="2" charset="0"/>
                  </a:rPr>
                  <a:t>LM</a:t>
                </a:r>
              </a:p>
            </p:txBody>
          </p:sp>
        </p:grpSp>
      </p:grpSp>
    </p:spTree>
    <p:extLst>
      <p:ext uri="{BB962C8B-B14F-4D97-AF65-F5344CB8AC3E}">
        <p14:creationId xmlns:p14="http://schemas.microsoft.com/office/powerpoint/2010/main" val="1228668273"/>
      </p:ext>
    </p:extLst>
  </p:cSld>
  <p:clrMapOvr>
    <a:masterClrMapping/>
  </p:clrMapOvr>
  <p:transition/>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62F9-8EFA-7EC2-25E7-748ACF6A06C2}"/>
              </a:ext>
            </a:extLst>
          </p:cNvPr>
          <p:cNvSpPr>
            <a:spLocks noGrp="1"/>
          </p:cNvSpPr>
          <p:nvPr>
            <p:ph type="title"/>
          </p:nvPr>
        </p:nvSpPr>
        <p:spPr/>
        <p:txBody>
          <a:bodyPr/>
          <a:lstStyle/>
          <a:p>
            <a:r>
              <a:rPr lang="en-US" dirty="0"/>
              <a:t>Limits of Instruction-Tuning </a:t>
            </a:r>
            <a:endParaRPr lang="en-US" sz="1650" dirty="0"/>
          </a:p>
        </p:txBody>
      </p:sp>
      <p:sp>
        <p:nvSpPr>
          <p:cNvPr id="5" name="Content Placeholder 4">
            <a:extLst>
              <a:ext uri="{FF2B5EF4-FFF2-40B4-BE49-F238E27FC236}">
                <a16:creationId xmlns:a16="http://schemas.microsoft.com/office/drawing/2014/main" id="{CB0DAA81-E585-D89C-F9A7-2829E5AE2DD3}"/>
              </a:ext>
            </a:extLst>
          </p:cNvPr>
          <p:cNvSpPr>
            <a:spLocks noGrp="1"/>
          </p:cNvSpPr>
          <p:nvPr>
            <p:ph type="body" sz="quarter" idx="16"/>
          </p:nvPr>
        </p:nvSpPr>
        <p:spPr>
          <a:xfrm>
            <a:off x="533919" y="1390650"/>
            <a:ext cx="8540412" cy="3077573"/>
          </a:xfrm>
        </p:spPr>
        <p:txBody>
          <a:bodyPr/>
          <a:lstStyle/>
          <a:p>
            <a:pPr marL="342900" indent="-342900">
              <a:buFont typeface="+mj-lt"/>
              <a:buAutoNum type="arabicPeriod"/>
            </a:pPr>
            <a:r>
              <a:rPr lang="en-US" dirty="0"/>
              <a:t>Difficult to collect diverse data. </a:t>
            </a:r>
          </a:p>
          <a:p>
            <a:pPr marL="342900" indent="-342900">
              <a:buFont typeface="+mj-lt"/>
              <a:buAutoNum type="arabicPeriod"/>
            </a:pPr>
            <a:r>
              <a:rPr lang="en-US" dirty="0"/>
              <a:t>Resulting models may not be good at open-ended generation tasks. </a:t>
            </a:r>
          </a:p>
          <a:p>
            <a:pPr lvl="1"/>
            <a:r>
              <a:rPr lang="en-US" dirty="0"/>
              <a:t>Incentivizes word-by-word rote learning =&gt; The resulting LM’s </a:t>
            </a:r>
            <a:r>
              <a:rPr lang="en-US" dirty="0">
                <a:solidFill>
                  <a:srgbClr val="C00000"/>
                </a:solidFill>
              </a:rPr>
              <a:t>generality/creativity</a:t>
            </a:r>
            <a:r>
              <a:rPr lang="en-US" dirty="0"/>
              <a:t> is bounded by that of </a:t>
            </a:r>
            <a:r>
              <a:rPr lang="en-US" dirty="0">
                <a:solidFill>
                  <a:srgbClr val="C00000"/>
                </a:solidFill>
              </a:rPr>
              <a:t>their supervision data</a:t>
            </a:r>
            <a:r>
              <a:rPr lang="en-US" dirty="0"/>
              <a:t>.</a:t>
            </a:r>
          </a:p>
          <a:p>
            <a:pPr marL="342900" indent="-342900">
              <a:buFont typeface="+mj-lt"/>
              <a:buAutoNum type="arabicPeriod"/>
            </a:pPr>
            <a:r>
              <a:rPr lang="en-US" dirty="0"/>
              <a:t>Resulting models may hallucinate more regularly. </a:t>
            </a:r>
          </a:p>
          <a:p>
            <a:pPr lvl="1"/>
            <a:r>
              <a:rPr lang="en-US" dirty="0"/>
              <a:t>Labeled data is collected agnostic to the LM’s knowledge =&gt; there might be a mismatch between labeled data and LM knowledge. </a:t>
            </a:r>
          </a:p>
          <a:p>
            <a:pPr lvl="1"/>
            <a:r>
              <a:rPr lang="en-US" dirty="0"/>
              <a:t>Hence, we may be encouraging “hypocritic” behavior =&gt; further hallucinations </a:t>
            </a:r>
          </a:p>
          <a:p>
            <a:pPr lvl="1"/>
            <a:endParaRPr lang="en-US" dirty="0"/>
          </a:p>
          <a:p>
            <a:endParaRPr lang="en-US" dirty="0"/>
          </a:p>
        </p:txBody>
      </p:sp>
    </p:spTree>
    <p:extLst>
      <p:ext uri="{BB962C8B-B14F-4D97-AF65-F5344CB8AC3E}">
        <p14:creationId xmlns:p14="http://schemas.microsoft.com/office/powerpoint/2010/main" val="2530619778"/>
      </p:ext>
    </p:extLst>
  </p:cSld>
  <p:clrMapOvr>
    <a:masterClrMapping/>
  </p:clrMapOvr>
  <p:transition/>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385B-10F1-8586-3A4E-0A0953EE310C}"/>
              </a:ext>
            </a:extLst>
          </p:cNvPr>
          <p:cNvSpPr>
            <a:spLocks noGrp="1"/>
          </p:cNvSpPr>
          <p:nvPr>
            <p:ph type="title"/>
          </p:nvPr>
        </p:nvSpPr>
        <p:spPr/>
        <p:txBody>
          <a:bodyPr>
            <a:normAutofit/>
          </a:bodyPr>
          <a:lstStyle/>
          <a:p>
            <a:r>
              <a:rPr lang="en-US" dirty="0"/>
              <a:t>Summary Thus Far </a:t>
            </a:r>
          </a:p>
        </p:txBody>
      </p:sp>
      <p:sp>
        <p:nvSpPr>
          <p:cNvPr id="3" name="Content Placeholder 2">
            <a:extLst>
              <a:ext uri="{FF2B5EF4-FFF2-40B4-BE49-F238E27FC236}">
                <a16:creationId xmlns:a16="http://schemas.microsoft.com/office/drawing/2014/main" id="{97AA9D8E-0D44-C0D6-8BEB-7AC8AAFAED48}"/>
              </a:ext>
            </a:extLst>
          </p:cNvPr>
          <p:cNvSpPr>
            <a:spLocks noGrp="1"/>
          </p:cNvSpPr>
          <p:nvPr>
            <p:ph type="body" sz="quarter" idx="16"/>
          </p:nvPr>
        </p:nvSpPr>
        <p:spPr>
          <a:xfrm>
            <a:off x="533919" y="1390650"/>
            <a:ext cx="8279155" cy="3077573"/>
          </a:xfrm>
        </p:spPr>
        <p:txBody>
          <a:bodyPr>
            <a:noAutofit/>
          </a:bodyPr>
          <a:lstStyle/>
          <a:p>
            <a:r>
              <a:rPr lang="en-US" b="1" dirty="0"/>
              <a:t>Instruction-tuning: </a:t>
            </a:r>
            <a:r>
              <a:rPr lang="en-US" dirty="0"/>
              <a:t>Training LMs with annotated input instructions and their output. </a:t>
            </a:r>
          </a:p>
          <a:p>
            <a:pPr lvl="1"/>
            <a:r>
              <a:rPr lang="en-US" dirty="0"/>
              <a:t>Improves performance of LM’s zero-shot ability in following instructions. </a:t>
            </a:r>
          </a:p>
          <a:p>
            <a:pPr lvl="1"/>
            <a:r>
              <a:rPr lang="en-US" dirty="0"/>
              <a:t>Scaling</a:t>
            </a:r>
            <a:r>
              <a:rPr lang="en-US" spc="-55" dirty="0"/>
              <a:t> </a:t>
            </a:r>
            <a:r>
              <a:rPr lang="en-US" dirty="0"/>
              <a:t>the</a:t>
            </a:r>
            <a:r>
              <a:rPr lang="en-US" spc="-45" dirty="0"/>
              <a:t> </a:t>
            </a:r>
            <a:r>
              <a:rPr lang="en-US" dirty="0"/>
              <a:t>instruction</a:t>
            </a:r>
            <a:r>
              <a:rPr lang="en-US" spc="-40" dirty="0"/>
              <a:t> </a:t>
            </a:r>
            <a:r>
              <a:rPr lang="en-US" dirty="0"/>
              <a:t>tuning</a:t>
            </a:r>
            <a:r>
              <a:rPr lang="en-US" spc="-45" dirty="0"/>
              <a:t> </a:t>
            </a:r>
            <a:r>
              <a:rPr lang="en-US" dirty="0"/>
              <a:t>data</a:t>
            </a:r>
            <a:r>
              <a:rPr lang="en-US" spc="-40" dirty="0"/>
              <a:t> </a:t>
            </a:r>
            <a:r>
              <a:rPr lang="en-US" dirty="0"/>
              <a:t>size</a:t>
            </a:r>
            <a:r>
              <a:rPr lang="en-US" spc="-45" dirty="0"/>
              <a:t> </a:t>
            </a:r>
            <a:r>
              <a:rPr lang="en-US" dirty="0"/>
              <a:t>improves</a:t>
            </a:r>
            <a:r>
              <a:rPr lang="en-US" spc="-40" dirty="0"/>
              <a:t> </a:t>
            </a:r>
            <a:r>
              <a:rPr lang="en-US" spc="-10" dirty="0"/>
              <a:t>performance.</a:t>
            </a:r>
            <a:endParaRPr lang="en-US" dirty="0"/>
          </a:p>
          <a:p>
            <a:pPr lvl="1"/>
            <a:r>
              <a:rPr lang="en-US" dirty="0"/>
              <a:t>Diversity</a:t>
            </a:r>
            <a:r>
              <a:rPr lang="en-US" spc="-55" dirty="0"/>
              <a:t> </a:t>
            </a:r>
            <a:r>
              <a:rPr lang="en-US" dirty="0"/>
              <a:t>of</a:t>
            </a:r>
            <a:r>
              <a:rPr lang="en-US" spc="-40" dirty="0"/>
              <a:t> </a:t>
            </a:r>
            <a:r>
              <a:rPr lang="en-US" dirty="0"/>
              <a:t>prompts</a:t>
            </a:r>
            <a:r>
              <a:rPr lang="en-US" spc="-40" dirty="0"/>
              <a:t> </a:t>
            </a:r>
            <a:r>
              <a:rPr lang="en-US" dirty="0"/>
              <a:t>is</a:t>
            </a:r>
            <a:r>
              <a:rPr lang="en-US" spc="-40" dirty="0"/>
              <a:t> </a:t>
            </a:r>
            <a:r>
              <a:rPr lang="en-US" spc="-10" dirty="0"/>
              <a:t>crucial.</a:t>
            </a:r>
            <a:endParaRPr lang="en-US" dirty="0"/>
          </a:p>
          <a:p>
            <a:pPr lvl="1"/>
            <a:r>
              <a:rPr lang="en-US" dirty="0"/>
              <a:t>Compared with pretraining, instruction tuning has a minor cost (Typically consumes &lt;1% of the total training budget)</a:t>
            </a:r>
          </a:p>
          <a:p>
            <a:r>
              <a:rPr lang="en-US" dirty="0">
                <a:solidFill>
                  <a:srgbClr val="C00000"/>
                </a:solidFill>
              </a:rPr>
              <a:t>Cons: </a:t>
            </a:r>
          </a:p>
          <a:p>
            <a:pPr lvl="1"/>
            <a:r>
              <a:rPr lang="en-US" dirty="0">
                <a:latin typeface="Corbel" panose="020B0503020204020204" pitchFamily="34" charset="0"/>
                <a:cs typeface="Calibri"/>
              </a:rPr>
              <a:t>It’s </a:t>
            </a:r>
            <a:r>
              <a:rPr lang="en-US" spc="-4" dirty="0">
                <a:latin typeface="Corbel" panose="020B0503020204020204" pitchFamily="34" charset="0"/>
                <a:cs typeface="Calibri"/>
              </a:rPr>
              <a:t>expensive </a:t>
            </a:r>
            <a:r>
              <a:rPr lang="en-US" dirty="0">
                <a:latin typeface="Corbel" panose="020B0503020204020204" pitchFamily="34" charset="0"/>
                <a:cs typeface="Calibri"/>
              </a:rPr>
              <a:t>to collect </a:t>
            </a:r>
            <a:r>
              <a:rPr lang="en-US" spc="-4" dirty="0">
                <a:latin typeface="Corbel" panose="020B0503020204020204" pitchFamily="34" charset="0"/>
                <a:cs typeface="Calibri"/>
              </a:rPr>
              <a:t>ground-</a:t>
            </a:r>
            <a:r>
              <a:rPr lang="en-US" spc="-398" dirty="0">
                <a:latin typeface="Corbel" panose="020B0503020204020204" pitchFamily="34" charset="0"/>
                <a:cs typeface="Calibri"/>
              </a:rPr>
              <a:t> </a:t>
            </a:r>
            <a:r>
              <a:rPr lang="en-US" dirty="0">
                <a:latin typeface="Corbel" panose="020B0503020204020204" pitchFamily="34" charset="0"/>
                <a:cs typeface="Calibri"/>
              </a:rPr>
              <a:t>truth</a:t>
            </a:r>
            <a:r>
              <a:rPr lang="en-US" spc="-15" dirty="0">
                <a:latin typeface="Corbel" panose="020B0503020204020204" pitchFamily="34" charset="0"/>
                <a:cs typeface="Calibri"/>
              </a:rPr>
              <a:t> </a:t>
            </a:r>
            <a:r>
              <a:rPr lang="en-US" spc="-4" dirty="0">
                <a:latin typeface="Corbel" panose="020B0503020204020204" pitchFamily="34" charset="0"/>
                <a:cs typeface="Calibri"/>
              </a:rPr>
              <a:t>data for </a:t>
            </a:r>
            <a:r>
              <a:rPr lang="en-US" dirty="0">
                <a:latin typeface="Corbel" panose="020B0503020204020204" pitchFamily="34" charset="0"/>
                <a:cs typeface="Calibri"/>
              </a:rPr>
              <a:t>tasks.</a:t>
            </a:r>
          </a:p>
          <a:p>
            <a:pPr lvl="1"/>
            <a:r>
              <a:rPr lang="en-US" dirty="0">
                <a:latin typeface="Corbel" panose="020B0503020204020204" pitchFamily="34" charset="0"/>
                <a:cs typeface="Calibri"/>
              </a:rPr>
              <a:t>This is particularly difficult for open-ended creative generation have no right answer. </a:t>
            </a:r>
          </a:p>
          <a:p>
            <a:pPr lvl="1"/>
            <a:r>
              <a:rPr lang="en-US" dirty="0">
                <a:latin typeface="Corbel" panose="020B0503020204020204" pitchFamily="34" charset="0"/>
                <a:cs typeface="Calibri"/>
              </a:rPr>
              <a:t>Prone to hallucinations. </a:t>
            </a:r>
          </a:p>
        </p:txBody>
      </p:sp>
      <p:sp>
        <p:nvSpPr>
          <p:cNvPr id="6" name="object 17">
            <a:extLst>
              <a:ext uri="{FF2B5EF4-FFF2-40B4-BE49-F238E27FC236}">
                <a16:creationId xmlns:a16="http://schemas.microsoft.com/office/drawing/2014/main" id="{6E87AA3E-2E01-1A43-9DDE-70D28521B5A8}"/>
              </a:ext>
            </a:extLst>
          </p:cNvPr>
          <p:cNvSpPr txBox="1"/>
          <p:nvPr/>
        </p:nvSpPr>
        <p:spPr>
          <a:xfrm>
            <a:off x="104613" y="4511033"/>
            <a:ext cx="8865031" cy="593681"/>
          </a:xfrm>
          <a:prstGeom prst="rect">
            <a:avLst/>
          </a:prstGeom>
          <a:solidFill>
            <a:schemeClr val="bg1"/>
          </a:solidFill>
        </p:spPr>
        <p:txBody>
          <a:bodyPr vert="horz" wrap="square" lIns="0" tIns="9525" rIns="0" bIns="0" rtlCol="0" anchor="b">
            <a:noAutofit/>
          </a:bodyPr>
          <a:lstStyle/>
          <a:p>
            <a:pPr marL="9525" algn="ctr">
              <a:spcBef>
                <a:spcPts val="75"/>
              </a:spcBef>
            </a:pPr>
            <a:r>
              <a:rPr sz="1050" spc="-4" dirty="0">
                <a:latin typeface="Avenir Book" panose="02000503020000020003" pitchFamily="2" charset="0"/>
                <a:cs typeface="Calibri"/>
              </a:rPr>
              <a:t>[</a:t>
            </a:r>
            <a:r>
              <a:rPr lang="en-US" sz="1050" spc="-4" dirty="0">
                <a:latin typeface="Avenir Book" panose="02000503020000020003" pitchFamily="2" charset="0"/>
                <a:cs typeface="Calibri"/>
              </a:rPr>
              <a:t>Weller et al. 2020. Mishra et al. 2021; Wang et al. 2022,  </a:t>
            </a:r>
            <a:r>
              <a:rPr lang="en-US" sz="1050" spc="-4" dirty="0" err="1">
                <a:latin typeface="Avenir Book" panose="02000503020000020003" pitchFamily="2" charset="0"/>
                <a:cs typeface="Calibri"/>
              </a:rPr>
              <a:t>Sanh</a:t>
            </a:r>
            <a:r>
              <a:rPr lang="en-US" sz="1050" spc="-4" dirty="0">
                <a:latin typeface="Avenir Book" panose="02000503020000020003" pitchFamily="2" charset="0"/>
                <a:cs typeface="Calibri"/>
              </a:rPr>
              <a:t> et al. 2022; Wei et al., 2022, Chung et al. 2022, many others </a:t>
            </a:r>
            <a:r>
              <a:rPr sz="1050" dirty="0">
                <a:latin typeface="Avenir Book" panose="02000503020000020003" pitchFamily="2" charset="0"/>
                <a:cs typeface="Calibri"/>
              </a:rPr>
              <a:t>]</a:t>
            </a:r>
          </a:p>
        </p:txBody>
      </p:sp>
    </p:spTree>
    <p:extLst>
      <p:ext uri="{BB962C8B-B14F-4D97-AF65-F5344CB8AC3E}">
        <p14:creationId xmlns:p14="http://schemas.microsoft.com/office/powerpoint/2010/main" val="304752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6750-2D96-46B2-EED1-F9280C9E78C1}"/>
              </a:ext>
            </a:extLst>
          </p:cNvPr>
          <p:cNvSpPr>
            <a:spLocks noGrp="1"/>
          </p:cNvSpPr>
          <p:nvPr>
            <p:ph type="title"/>
          </p:nvPr>
        </p:nvSpPr>
        <p:spPr>
          <a:xfrm>
            <a:off x="533919" y="107119"/>
            <a:ext cx="9031500" cy="857542"/>
          </a:xfrm>
        </p:spPr>
        <p:txBody>
          <a:bodyPr>
            <a:normAutofit/>
          </a:bodyPr>
          <a:lstStyle/>
          <a:p>
            <a:r>
              <a:rPr lang="en-US" sz="2400" dirty="0"/>
              <a:t>Language Modeling </a:t>
            </a:r>
            <a:r>
              <a:rPr lang="en-US" sz="2400" dirty="0">
                <a:latin typeface="Corbel" panose="020B0503020204020204" pitchFamily="34" charset="0"/>
                <a:cs typeface="Calibri"/>
              </a:rPr>
              <a:t>≠</a:t>
            </a:r>
            <a:r>
              <a:rPr lang="en-US" sz="2400" dirty="0"/>
              <a:t> Following Human Instructions </a:t>
            </a:r>
          </a:p>
        </p:txBody>
      </p:sp>
      <p:sp>
        <p:nvSpPr>
          <p:cNvPr id="9" name="Text Placeholder 8">
            <a:extLst>
              <a:ext uri="{FF2B5EF4-FFF2-40B4-BE49-F238E27FC236}">
                <a16:creationId xmlns:a16="http://schemas.microsoft.com/office/drawing/2014/main" id="{3DD5CB3A-5ECF-750B-2E0F-38744A9EF648}"/>
              </a:ext>
            </a:extLst>
          </p:cNvPr>
          <p:cNvSpPr>
            <a:spLocks noGrp="1"/>
          </p:cNvSpPr>
          <p:nvPr>
            <p:ph type="body" sz="quarter" idx="16"/>
          </p:nvPr>
        </p:nvSpPr>
        <p:spPr/>
        <p:txBody>
          <a:bodyPr/>
          <a:lstStyle/>
          <a:p>
            <a:endParaRPr lang="en-US"/>
          </a:p>
        </p:txBody>
      </p:sp>
      <p:grpSp>
        <p:nvGrpSpPr>
          <p:cNvPr id="4" name="object 3">
            <a:extLst>
              <a:ext uri="{FF2B5EF4-FFF2-40B4-BE49-F238E27FC236}">
                <a16:creationId xmlns:a16="http://schemas.microsoft.com/office/drawing/2014/main" id="{70FF1BB4-9241-3AE2-42EC-8FB1BEEE3741}"/>
              </a:ext>
            </a:extLst>
          </p:cNvPr>
          <p:cNvGrpSpPr/>
          <p:nvPr/>
        </p:nvGrpSpPr>
        <p:grpSpPr>
          <a:xfrm>
            <a:off x="523336" y="1211581"/>
            <a:ext cx="7905430" cy="2597629"/>
            <a:chOff x="515112" y="1295400"/>
            <a:chExt cx="11158855" cy="3657600"/>
          </a:xfrm>
        </p:grpSpPr>
        <p:pic>
          <p:nvPicPr>
            <p:cNvPr id="5" name="object 4">
              <a:extLst>
                <a:ext uri="{FF2B5EF4-FFF2-40B4-BE49-F238E27FC236}">
                  <a16:creationId xmlns:a16="http://schemas.microsoft.com/office/drawing/2014/main" id="{BF7A9982-B5E3-8F6C-904D-004EC085ABDF}"/>
                </a:ext>
              </a:extLst>
            </p:cNvPr>
            <p:cNvPicPr/>
            <p:nvPr/>
          </p:nvPicPr>
          <p:blipFill>
            <a:blip cstate="print"/>
            <a:stretch>
              <a:fillRect/>
            </a:stretch>
          </p:blipFill>
          <p:spPr>
            <a:xfrm>
              <a:off x="515112" y="1295400"/>
              <a:ext cx="11158728" cy="914400"/>
            </a:xfrm>
            <a:prstGeom prst="rect">
              <a:avLst/>
            </a:prstGeom>
          </p:spPr>
        </p:pic>
        <p:pic>
          <p:nvPicPr>
            <p:cNvPr id="6" name="object 5">
              <a:extLst>
                <a:ext uri="{FF2B5EF4-FFF2-40B4-BE49-F238E27FC236}">
                  <a16:creationId xmlns:a16="http://schemas.microsoft.com/office/drawing/2014/main" id="{35BD377B-3B72-162C-04B8-F82362904A3C}"/>
                </a:ext>
              </a:extLst>
            </p:cNvPr>
            <p:cNvPicPr/>
            <p:nvPr/>
          </p:nvPicPr>
          <p:blipFill>
            <a:blip cstate="print"/>
            <a:stretch>
              <a:fillRect/>
            </a:stretch>
          </p:blipFill>
          <p:spPr>
            <a:xfrm>
              <a:off x="515112" y="2057400"/>
              <a:ext cx="11158728" cy="2895600"/>
            </a:xfrm>
            <a:prstGeom prst="rect">
              <a:avLst/>
            </a:prstGeom>
          </p:spPr>
        </p:pic>
      </p:grpSp>
      <p:sp>
        <p:nvSpPr>
          <p:cNvPr id="7" name="Rounded Rectangle 6">
            <a:extLst>
              <a:ext uri="{FF2B5EF4-FFF2-40B4-BE49-F238E27FC236}">
                <a16:creationId xmlns:a16="http://schemas.microsoft.com/office/drawing/2014/main" id="{9BE5D435-1A33-878F-FC18-149765B98036}"/>
              </a:ext>
            </a:extLst>
          </p:cNvPr>
          <p:cNvSpPr/>
          <p:nvPr/>
        </p:nvSpPr>
        <p:spPr>
          <a:xfrm>
            <a:off x="1052375" y="3965094"/>
            <a:ext cx="7039154" cy="556564"/>
          </a:xfrm>
          <a:prstGeom prst="roundRect">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pc="-8" dirty="0">
                <a:solidFill>
                  <a:schemeClr val="tx1"/>
                </a:solidFill>
                <a:latin typeface="Corbel" panose="020B0503020204020204" pitchFamily="34" charset="0"/>
                <a:cs typeface="Calibri"/>
              </a:rPr>
              <a:t>There is a mismatch between LLM pre-training and </a:t>
            </a:r>
            <a:r>
              <a:rPr lang="en-US" sz="1800" spc="-4" dirty="0">
                <a:solidFill>
                  <a:srgbClr val="C00000"/>
                </a:solidFill>
                <a:latin typeface="Corbel" panose="020B0503020204020204" pitchFamily="34" charset="0"/>
                <a:cs typeface="Calibri"/>
              </a:rPr>
              <a:t>user </a:t>
            </a:r>
            <a:r>
              <a:rPr lang="en-US" sz="1800" spc="-11" dirty="0">
                <a:solidFill>
                  <a:srgbClr val="C00000"/>
                </a:solidFill>
                <a:latin typeface="Corbel" panose="020B0503020204020204" pitchFamily="34" charset="0"/>
                <a:cs typeface="Calibri"/>
              </a:rPr>
              <a:t>intents.</a:t>
            </a:r>
            <a:endParaRPr lang="en-US" sz="1800" dirty="0">
              <a:solidFill>
                <a:schemeClr val="tx1"/>
              </a:solidFill>
            </a:endParaRPr>
          </a:p>
        </p:txBody>
      </p:sp>
    </p:spTree>
    <p:extLst>
      <p:ext uri="{BB962C8B-B14F-4D97-AF65-F5344CB8AC3E}">
        <p14:creationId xmlns:p14="http://schemas.microsoft.com/office/powerpoint/2010/main" val="279074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C8D522-36F1-157C-97A4-C8D78EC3908B}"/>
              </a:ext>
            </a:extLst>
          </p:cNvPr>
          <p:cNvSpPr>
            <a:spLocks noGrp="1"/>
          </p:cNvSpPr>
          <p:nvPr>
            <p:ph type="body" sz="quarter" idx="16"/>
          </p:nvPr>
        </p:nvSpPr>
        <p:spPr/>
        <p:txBody>
          <a:bodyPr/>
          <a:lstStyle/>
          <a:p>
            <a:pPr algn="ctr"/>
            <a:r>
              <a:rPr lang="en-US" sz="4800" dirty="0"/>
              <a:t>Aligning Language Models: </a:t>
            </a:r>
          </a:p>
          <a:p>
            <a:pPr algn="ctr"/>
            <a:r>
              <a:rPr lang="en-US" sz="4800" dirty="0"/>
              <a:t>Reinforcement Learning </a:t>
            </a:r>
            <a:br>
              <a:rPr lang="en-US" sz="4800" dirty="0"/>
            </a:br>
            <a:r>
              <a:rPr lang="en-US" sz="4800" dirty="0"/>
              <a:t>w/ Feedback</a:t>
            </a:r>
          </a:p>
        </p:txBody>
      </p:sp>
      <p:sp>
        <p:nvSpPr>
          <p:cNvPr id="5" name="Text Placeholder 4">
            <a:extLst>
              <a:ext uri="{FF2B5EF4-FFF2-40B4-BE49-F238E27FC236}">
                <a16:creationId xmlns:a16="http://schemas.microsoft.com/office/drawing/2014/main" id="{D1C9FAD8-13BB-38E7-9F1D-2B90E9D5B7C6}"/>
              </a:ext>
            </a:extLst>
          </p:cNvPr>
          <p:cNvSpPr>
            <a:spLocks noGrp="1"/>
          </p:cNvSpPr>
          <p:nvPr>
            <p:ph type="body" sz="quarter" idx="18"/>
          </p:nvPr>
        </p:nvSpPr>
        <p:spPr/>
        <p:txBody>
          <a:bodyPr>
            <a:normAutofit fontScale="85000" lnSpcReduction="20000"/>
          </a:bodyPr>
          <a:lstStyle/>
          <a:p>
            <a:endParaRPr lang="en-US"/>
          </a:p>
        </p:txBody>
      </p:sp>
    </p:spTree>
    <p:extLst>
      <p:ext uri="{BB962C8B-B14F-4D97-AF65-F5344CB8AC3E}">
        <p14:creationId xmlns:p14="http://schemas.microsoft.com/office/powerpoint/2010/main" val="158845814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2852A1-E81C-6765-E1A6-B47E69399AC2}"/>
              </a:ext>
            </a:extLst>
          </p:cNvPr>
          <p:cNvSpPr>
            <a:spLocks noGrp="1"/>
          </p:cNvSpPr>
          <p:nvPr>
            <p:ph type="title"/>
          </p:nvPr>
        </p:nvSpPr>
        <p:spPr/>
        <p:txBody>
          <a:bodyPr/>
          <a:lstStyle/>
          <a:p>
            <a:r>
              <a:rPr lang="en-US" dirty="0"/>
              <a:t>Why Reinforcement Learning? </a:t>
            </a:r>
          </a:p>
        </p:txBody>
      </p:sp>
      <p:sp>
        <p:nvSpPr>
          <p:cNvPr id="4" name="Text Placeholder 3">
            <a:extLst>
              <a:ext uri="{FF2B5EF4-FFF2-40B4-BE49-F238E27FC236}">
                <a16:creationId xmlns:a16="http://schemas.microsoft.com/office/drawing/2014/main" id="{F90C7333-D617-22B9-8CAF-381A197C6BCE}"/>
              </a:ext>
            </a:extLst>
          </p:cNvPr>
          <p:cNvSpPr>
            <a:spLocks noGrp="1"/>
          </p:cNvSpPr>
          <p:nvPr>
            <p:ph type="body" sz="quarter" idx="16"/>
          </p:nvPr>
        </p:nvSpPr>
        <p:spPr>
          <a:xfrm>
            <a:off x="571488" y="1338399"/>
            <a:ext cx="5371037" cy="3077573"/>
          </a:xfrm>
        </p:spPr>
        <p:txBody>
          <a:bodyPr/>
          <a:lstStyle/>
          <a:p>
            <a:r>
              <a:rPr lang="en-US" sz="1800" dirty="0"/>
              <a:t>Remember the limits of Instruction-tuning? </a:t>
            </a:r>
            <a:br>
              <a:rPr lang="en-US" sz="1800" dirty="0"/>
            </a:br>
            <a:endParaRPr lang="en-US" sz="1800" dirty="0"/>
          </a:p>
          <a:p>
            <a:pPr marL="685800" lvl="1" indent="-342900">
              <a:buFont typeface="+mj-lt"/>
              <a:buAutoNum type="arabicPeriod"/>
            </a:pPr>
            <a:r>
              <a:rPr lang="en-US" sz="1800" dirty="0"/>
              <a:t>Difficult to collect diverse labeled data </a:t>
            </a:r>
            <a:br>
              <a:rPr lang="en-US" sz="1800" dirty="0"/>
            </a:br>
            <a:endParaRPr lang="en-US" sz="1800" dirty="0"/>
          </a:p>
          <a:p>
            <a:pPr marL="685800" lvl="1" indent="-342900">
              <a:buFont typeface="+mj-lt"/>
              <a:buAutoNum type="arabicPeriod"/>
            </a:pPr>
            <a:r>
              <a:rPr lang="en-US" sz="1800" dirty="0"/>
              <a:t>Rote learning (token by token) — </a:t>
            </a:r>
          </a:p>
          <a:p>
            <a:pPr lvl="2"/>
            <a:r>
              <a:rPr lang="en-US" sz="1800" dirty="0"/>
              <a:t>limited creativity </a:t>
            </a:r>
            <a:br>
              <a:rPr lang="en-US" sz="1800" dirty="0"/>
            </a:br>
            <a:endParaRPr lang="en-US" sz="1800" dirty="0"/>
          </a:p>
          <a:p>
            <a:pPr marL="685800" lvl="1" indent="-342900">
              <a:buFont typeface="+mj-lt"/>
              <a:buAutoNum type="arabicPeriod"/>
            </a:pPr>
            <a:r>
              <a:rPr lang="en-US" sz="1800" dirty="0"/>
              <a:t>Agnostic to model’s knowledge — </a:t>
            </a:r>
          </a:p>
          <a:p>
            <a:pPr lvl="2"/>
            <a:r>
              <a:rPr lang="en-US" sz="1800" dirty="0"/>
              <a:t>may encourage hallucinations </a:t>
            </a:r>
          </a:p>
          <a:p>
            <a:pPr lvl="1"/>
            <a:endParaRPr lang="en-US" sz="1800" dirty="0"/>
          </a:p>
          <a:p>
            <a:endParaRPr lang="en-US" sz="1800" dirty="0"/>
          </a:p>
          <a:p>
            <a:pPr lvl="1"/>
            <a:endParaRPr lang="en-US" sz="1800" dirty="0"/>
          </a:p>
          <a:p>
            <a:endParaRPr lang="en-US" sz="1800" b="1" dirty="0"/>
          </a:p>
        </p:txBody>
      </p:sp>
      <p:sp>
        <p:nvSpPr>
          <p:cNvPr id="5" name="Rounded Rectangular Callout 4">
            <a:extLst>
              <a:ext uri="{FF2B5EF4-FFF2-40B4-BE49-F238E27FC236}">
                <a16:creationId xmlns:a16="http://schemas.microsoft.com/office/drawing/2014/main" id="{AAD3D126-4047-2B54-30E4-6DAAEE5F2671}"/>
              </a:ext>
            </a:extLst>
          </p:cNvPr>
          <p:cNvSpPr/>
          <p:nvPr/>
        </p:nvSpPr>
        <p:spPr>
          <a:xfrm>
            <a:off x="5236004" y="3897465"/>
            <a:ext cx="3800761" cy="892245"/>
          </a:xfrm>
          <a:prstGeom prst="wedgeRoundRectCallout">
            <a:avLst>
              <a:gd name="adj1" fmla="val -58163"/>
              <a:gd name="adj2" fmla="val -43238"/>
              <a:gd name="adj3" fmla="val 16667"/>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model itself should be involved in the alignment loop. </a:t>
            </a:r>
          </a:p>
        </p:txBody>
      </p:sp>
      <p:sp>
        <p:nvSpPr>
          <p:cNvPr id="6" name="Rounded Rectangular Callout 5">
            <a:extLst>
              <a:ext uri="{FF2B5EF4-FFF2-40B4-BE49-F238E27FC236}">
                <a16:creationId xmlns:a16="http://schemas.microsoft.com/office/drawing/2014/main" id="{03A08DEB-04B5-AAE3-597F-3DFA6C12CBD7}"/>
              </a:ext>
            </a:extLst>
          </p:cNvPr>
          <p:cNvSpPr/>
          <p:nvPr/>
        </p:nvSpPr>
        <p:spPr>
          <a:xfrm>
            <a:off x="5236004" y="2247199"/>
            <a:ext cx="3873163" cy="1363253"/>
          </a:xfrm>
          <a:prstGeom prst="wedgeRoundRectCallout">
            <a:avLst>
              <a:gd name="adj1" fmla="val -56522"/>
              <a:gd name="adj2" fmla="val 6797"/>
              <a:gd name="adj3" fmla="val 16667"/>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Limited/sparse feedback—usually considered a curse, but now a blessing. </a:t>
            </a:r>
            <a:br>
              <a:rPr lang="en-US" sz="1600" dirty="0">
                <a:solidFill>
                  <a:schemeClr val="tx1"/>
                </a:solidFill>
              </a:rPr>
            </a:br>
            <a:br>
              <a:rPr lang="en-US" sz="1600" dirty="0">
                <a:solidFill>
                  <a:schemeClr val="tx1"/>
                </a:solidFill>
              </a:rPr>
            </a:br>
            <a:r>
              <a:rPr lang="en-US" sz="1600" dirty="0">
                <a:solidFill>
                  <a:schemeClr val="tx1"/>
                </a:solidFill>
              </a:rPr>
              <a:t>“don't give a man fish rather teach him how to fish by himself”</a:t>
            </a:r>
          </a:p>
        </p:txBody>
      </p:sp>
    </p:spTree>
    <p:extLst>
      <p:ext uri="{BB962C8B-B14F-4D97-AF65-F5344CB8AC3E}">
        <p14:creationId xmlns:p14="http://schemas.microsoft.com/office/powerpoint/2010/main" val="3936800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B96E-83C8-3712-C118-5963486F5CD2}"/>
              </a:ext>
            </a:extLst>
          </p:cNvPr>
          <p:cNvSpPr>
            <a:spLocks noGrp="1"/>
          </p:cNvSpPr>
          <p:nvPr>
            <p:ph type="title"/>
          </p:nvPr>
        </p:nvSpPr>
        <p:spPr/>
        <p:txBody>
          <a:bodyPr>
            <a:normAutofit/>
          </a:bodyPr>
          <a:lstStyle/>
          <a:p>
            <a:r>
              <a:rPr lang="en-US" dirty="0"/>
              <a:t>Reinforcement Learning: Intuition</a:t>
            </a:r>
          </a:p>
        </p:txBody>
      </p:sp>
      <p:sp>
        <p:nvSpPr>
          <p:cNvPr id="7" name="Text Placeholder 6">
            <a:extLst>
              <a:ext uri="{FF2B5EF4-FFF2-40B4-BE49-F238E27FC236}">
                <a16:creationId xmlns:a16="http://schemas.microsoft.com/office/drawing/2014/main" id="{C90CB571-8ADB-0F1F-39E8-3407779CDED4}"/>
              </a:ext>
            </a:extLst>
          </p:cNvPr>
          <p:cNvSpPr>
            <a:spLocks noGrp="1"/>
          </p:cNvSpPr>
          <p:nvPr>
            <p:ph type="body" sz="quarter" idx="16"/>
          </p:nvPr>
        </p:nvSpPr>
        <p:spPr/>
        <p:txBody>
          <a:bodyPr/>
          <a:lstStyle/>
          <a:p>
            <a:endParaRPr lang="en-US"/>
          </a:p>
        </p:txBody>
      </p:sp>
      <p:pic>
        <p:nvPicPr>
          <p:cNvPr id="2050" name="Picture 2" descr="Introduction to Reinforcement Learning for Beginners">
            <a:extLst>
              <a:ext uri="{FF2B5EF4-FFF2-40B4-BE49-F238E27FC236}">
                <a16:creationId xmlns:a16="http://schemas.microsoft.com/office/drawing/2014/main" id="{9517F1FE-9B54-F7DC-7C96-20B164253EF6}"/>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881698" y="1387897"/>
            <a:ext cx="5858741" cy="29455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43EB0B3-3B0D-7215-0C5F-258A479138C6}"/>
              </a:ext>
            </a:extLst>
          </p:cNvPr>
          <p:cNvSpPr txBox="1"/>
          <p:nvPr/>
        </p:nvSpPr>
        <p:spPr>
          <a:xfrm>
            <a:off x="2162331" y="4897279"/>
            <a:ext cx="4572000" cy="246221"/>
          </a:xfrm>
          <a:prstGeom prst="rect">
            <a:avLst/>
          </a:prstGeom>
          <a:noFill/>
        </p:spPr>
        <p:txBody>
          <a:bodyPr wrap="square">
            <a:spAutoFit/>
          </a:bodyPr>
          <a:lstStyle/>
          <a:p>
            <a:pPr algn="ctr"/>
            <a:r>
              <a:rPr lang="en-US" sz="1000" dirty="0">
                <a:latin typeface="Corbel" panose="020B0503020204020204" pitchFamily="34" charset="0"/>
              </a:rPr>
              <a:t>[</a:t>
            </a:r>
            <a:r>
              <a:rPr lang="en-US" sz="1000" dirty="0">
                <a:latin typeface="Corbel" panose="020B0503020204020204" pitchFamily="34" charset="0"/>
                <a:hlinkClick r:id="rId2"/>
              </a:rPr>
              <a:t>figure credit</a:t>
            </a:r>
            <a:r>
              <a:rPr lang="en-US" sz="1000" dirty="0">
                <a:latin typeface="Corbel" panose="020B0503020204020204" pitchFamily="34" charset="0"/>
              </a:rPr>
              <a:t>]</a:t>
            </a:r>
          </a:p>
        </p:txBody>
      </p:sp>
      <p:sp>
        <p:nvSpPr>
          <p:cNvPr id="4" name="Rounded Rectangular Callout 3">
            <a:extLst>
              <a:ext uri="{FF2B5EF4-FFF2-40B4-BE49-F238E27FC236}">
                <a16:creationId xmlns:a16="http://schemas.microsoft.com/office/drawing/2014/main" id="{229FEC9C-BB7C-4E5E-B1EA-6F24D36A786C}"/>
              </a:ext>
            </a:extLst>
          </p:cNvPr>
          <p:cNvSpPr/>
          <p:nvPr/>
        </p:nvSpPr>
        <p:spPr>
          <a:xfrm>
            <a:off x="355734" y="1128411"/>
            <a:ext cx="4216266" cy="459757"/>
          </a:xfrm>
          <a:prstGeom prst="wedgeRoundRectCallout">
            <a:avLst>
              <a:gd name="adj1" fmla="val 46547"/>
              <a:gd name="adj2" fmla="val 77851"/>
              <a:gd name="adj3" fmla="val 16667"/>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C00000"/>
                </a:solidFill>
                <a:latin typeface="Corbel" panose="020B0503020204020204" pitchFamily="34" charset="0"/>
              </a:rPr>
              <a:t>Action</a:t>
            </a:r>
            <a:r>
              <a:rPr lang="en-US" sz="1800" dirty="0">
                <a:solidFill>
                  <a:schemeClr val="tx1"/>
                </a:solidFill>
                <a:latin typeface="Corbel" panose="020B0503020204020204" pitchFamily="34" charset="0"/>
              </a:rPr>
              <a:t> here: generating responses/token</a:t>
            </a:r>
          </a:p>
        </p:txBody>
      </p:sp>
      <p:sp>
        <p:nvSpPr>
          <p:cNvPr id="6" name="Rounded Rectangular Callout 5">
            <a:extLst>
              <a:ext uri="{FF2B5EF4-FFF2-40B4-BE49-F238E27FC236}">
                <a16:creationId xmlns:a16="http://schemas.microsoft.com/office/drawing/2014/main" id="{39559981-703B-7CED-D3A5-5BAF87BA3010}"/>
              </a:ext>
            </a:extLst>
          </p:cNvPr>
          <p:cNvSpPr/>
          <p:nvPr/>
        </p:nvSpPr>
        <p:spPr>
          <a:xfrm>
            <a:off x="5622758" y="4275220"/>
            <a:ext cx="3209542" cy="868280"/>
          </a:xfrm>
          <a:prstGeom prst="wedgeRoundRectCallout">
            <a:avLst>
              <a:gd name="adj1" fmla="val 2680"/>
              <a:gd name="adj2" fmla="val -69135"/>
              <a:gd name="adj3" fmla="val 16667"/>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C00000"/>
                </a:solidFill>
                <a:latin typeface="Corbel" panose="020B0503020204020204" pitchFamily="34" charset="0"/>
              </a:rPr>
              <a:t>Reward</a:t>
            </a:r>
            <a:r>
              <a:rPr lang="en-US" sz="1800" dirty="0">
                <a:solidFill>
                  <a:schemeClr val="tx1"/>
                </a:solidFill>
                <a:latin typeface="Corbel" panose="020B0503020204020204" pitchFamily="34" charset="0"/>
              </a:rPr>
              <a:t> here: whether humans </a:t>
            </a:r>
            <a:br>
              <a:rPr lang="en-US" sz="1800" dirty="0">
                <a:solidFill>
                  <a:schemeClr val="tx1"/>
                </a:solidFill>
                <a:latin typeface="Corbel" panose="020B0503020204020204" pitchFamily="34" charset="0"/>
              </a:rPr>
            </a:br>
            <a:r>
              <a:rPr lang="en-US" sz="1800" dirty="0">
                <a:solidFill>
                  <a:schemeClr val="tx1"/>
                </a:solidFill>
                <a:latin typeface="Corbel" panose="020B0503020204020204" pitchFamily="34" charset="0"/>
              </a:rPr>
              <a:t>liked the generation (sequence of actions=tokens)</a:t>
            </a:r>
          </a:p>
        </p:txBody>
      </p:sp>
    </p:spTree>
    <p:extLst>
      <p:ext uri="{BB962C8B-B14F-4D97-AF65-F5344CB8AC3E}">
        <p14:creationId xmlns:p14="http://schemas.microsoft.com/office/powerpoint/2010/main" val="2373943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2155" name="Google Shape;2155;p125"/>
          <p:cNvSpPr txBox="1"/>
          <p:nvPr/>
        </p:nvSpPr>
        <p:spPr>
          <a:xfrm>
            <a:off x="305428" y="68575"/>
            <a:ext cx="7912575" cy="869438"/>
          </a:xfrm>
          <a:prstGeom prst="rect">
            <a:avLst/>
          </a:prstGeom>
          <a:noFill/>
          <a:ln>
            <a:noFill/>
          </a:ln>
        </p:spPr>
        <p:txBody>
          <a:bodyPr spcFirstLastPara="1" wrap="square" lIns="91425" tIns="91425" rIns="91425" bIns="91425" anchor="t" anchorCtr="0">
            <a:spAutoFit/>
          </a:bodyPr>
          <a:lstStyle/>
          <a:p>
            <a:pPr>
              <a:lnSpc>
                <a:spcPct val="115000"/>
              </a:lnSpc>
              <a:spcAft>
                <a:spcPts val="1200"/>
              </a:spcAft>
            </a:pPr>
            <a:endParaRPr sz="3000" dirty="0">
              <a:solidFill>
                <a:schemeClr val="dk2"/>
              </a:solidFill>
              <a:latin typeface="Tahoma" panose="020B0604030504040204" pitchFamily="34" charset="0"/>
              <a:ea typeface="Tahoma" panose="020B0604030504040204" pitchFamily="34" charset="0"/>
              <a:cs typeface="Tahoma" panose="020B0604030504040204" pitchFamily="34" charset="0"/>
              <a:sym typeface="Helvetica Neue Light"/>
            </a:endParaRPr>
          </a:p>
        </p:txBody>
      </p:sp>
      <p:pic>
        <p:nvPicPr>
          <p:cNvPr id="2156" name="Google Shape;2156;p125"/>
          <p:cNvPicPr preferRelativeResize="0"/>
          <p:nvPr/>
        </p:nvPicPr>
        <p:blipFill>
          <a:blip>
            <a:alphaModFix/>
          </a:blip>
          <a:stretch>
            <a:fillRect/>
          </a:stretch>
        </p:blipFill>
        <p:spPr>
          <a:xfrm>
            <a:off x="753449" y="1497863"/>
            <a:ext cx="3941966" cy="2903634"/>
          </a:xfrm>
          <a:prstGeom prst="rect">
            <a:avLst/>
          </a:prstGeom>
          <a:noFill/>
          <a:ln>
            <a:noFill/>
          </a:ln>
        </p:spPr>
      </p:pic>
      <p:sp>
        <p:nvSpPr>
          <p:cNvPr id="2158" name="Google Shape;2158;p125"/>
          <p:cNvSpPr txBox="1">
            <a:spLocks noGrp="1"/>
          </p:cNvSpPr>
          <p:nvPr>
            <p:ph type="title"/>
          </p:nvPr>
        </p:nvSpPr>
        <p:spPr>
          <a:prstGeom prst="rect">
            <a:avLst/>
          </a:prstGeom>
        </p:spPr>
        <p:txBody>
          <a:bodyPr spcFirstLastPara="1" wrap="square" lIns="91425" tIns="91425" rIns="91425" bIns="91425" anchor="t" anchorCtr="0">
            <a:normAutofit/>
          </a:bodyPr>
          <a:lstStyle/>
          <a:p>
            <a:pPr>
              <a:buSzPts val="990"/>
            </a:pPr>
            <a:r>
              <a:rPr lang="en-US" dirty="0"/>
              <a:t>Intuition</a:t>
            </a:r>
            <a:endParaRPr dirty="0"/>
          </a:p>
        </p:txBody>
      </p:sp>
      <p:sp>
        <p:nvSpPr>
          <p:cNvPr id="2157" name="Google Shape;2157;p125"/>
          <p:cNvSpPr txBox="1">
            <a:spLocks noGrp="1"/>
          </p:cNvSpPr>
          <p:nvPr>
            <p:ph type="body" sz="quarter" idx="16"/>
          </p:nvPr>
        </p:nvSpPr>
        <p:spPr>
          <a:xfrm>
            <a:off x="533919" y="990054"/>
            <a:ext cx="8085415" cy="3077573"/>
          </a:xfrm>
          <a:prstGeom prst="rect">
            <a:avLst/>
          </a:prstGeom>
        </p:spPr>
        <p:txBody>
          <a:bodyPr spcFirstLastPara="1" wrap="square" lIns="91425" tIns="91425" rIns="91425" bIns="91425" anchor="t" anchorCtr="0">
            <a:noAutofit/>
          </a:bodyPr>
          <a:lstStyle/>
          <a:p>
            <a:pPr marL="0" indent="0">
              <a:lnSpc>
                <a:spcPct val="105000"/>
              </a:lnSpc>
              <a:buSzPts val="2300"/>
              <a:buNone/>
            </a:pPr>
            <a:r>
              <a:rPr lang="en-US" dirty="0">
                <a:sym typeface="Helvetica Neue Light"/>
              </a:rPr>
              <a:t>T</a:t>
            </a:r>
            <a:r>
              <a:rPr lang="ru" dirty="0">
                <a:sym typeface="Helvetica Neue Light"/>
              </a:rPr>
              <a:t>ask: choose the better </a:t>
            </a:r>
            <a:r>
              <a:rPr lang="ru" dirty="0">
                <a:sym typeface="Helvetica Neue"/>
              </a:rPr>
              <a:t>next message</a:t>
            </a:r>
            <a:r>
              <a:rPr lang="ru" dirty="0">
                <a:sym typeface="Helvetica Neue Light"/>
              </a:rPr>
              <a:t> in a conversation</a:t>
            </a:r>
            <a:endParaRPr dirty="0">
              <a:solidFill>
                <a:srgbClr val="0097A7"/>
              </a:solidFill>
              <a:sym typeface="Helvetica Neue Light"/>
            </a:endParaRPr>
          </a:p>
          <a:p>
            <a:pPr marL="0" indent="0">
              <a:lnSpc>
                <a:spcPct val="105000"/>
              </a:lnSpc>
              <a:spcBef>
                <a:spcPts val="1200"/>
              </a:spcBef>
              <a:spcAft>
                <a:spcPts val="1200"/>
              </a:spcAft>
              <a:buSzPts val="2300"/>
              <a:buNone/>
            </a:pPr>
            <a:endParaRPr dirty="0">
              <a:sym typeface="Helvetica Neue Light"/>
            </a:endParaRPr>
          </a:p>
        </p:txBody>
      </p:sp>
      <p:pic>
        <p:nvPicPr>
          <p:cNvPr id="2" name="Picture 2" descr="Introduction to Reinforcement Learning for Beginners">
            <a:extLst>
              <a:ext uri="{FF2B5EF4-FFF2-40B4-BE49-F238E27FC236}">
                <a16:creationId xmlns:a16="http://schemas.microsoft.com/office/drawing/2014/main" id="{7058106D-9A2A-EA77-2A0D-1A4D360F5D3C}"/>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72716" y="107119"/>
            <a:ext cx="2634096" cy="13243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ntroduction to Reinforcement Learning for Beginners">
            <a:extLst>
              <a:ext uri="{FF2B5EF4-FFF2-40B4-BE49-F238E27FC236}">
                <a16:creationId xmlns:a16="http://schemas.microsoft.com/office/drawing/2014/main" id="{E94E8600-9FDA-3E3C-1FD8-3CCE1601EDAA}"/>
              </a:ext>
            </a:extLst>
          </p:cNvPr>
          <p:cNvPicPr>
            <a:picLocks noChangeAspect="1" noChangeArrowheads="1"/>
          </p:cNvPicPr>
          <p:nvPr/>
        </p:nvPicPr>
        <p:blipFill rotWithShape="1">
          <a:blip>
            <a:extLst>
              <a:ext uri="{28A0092B-C50C-407E-A947-70E740481C1C}">
                <a14:useLocalDpi xmlns:a14="http://schemas.microsoft.com/office/drawing/2010/main" val="0"/>
              </a:ext>
            </a:extLst>
          </a:blip>
          <a:srcRect t="28318" r="74011"/>
          <a:stretch/>
        </p:blipFill>
        <p:spPr bwMode="auto">
          <a:xfrm>
            <a:off x="1820191" y="3655381"/>
            <a:ext cx="904241" cy="1253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63"/>
        <p:cNvGrpSpPr/>
        <p:nvPr/>
      </p:nvGrpSpPr>
      <p:grpSpPr>
        <a:xfrm>
          <a:off x="0" y="0"/>
          <a:ext cx="0" cy="0"/>
          <a:chOff x="0" y="0"/>
          <a:chExt cx="0" cy="0"/>
        </a:xfrm>
      </p:grpSpPr>
      <p:sp>
        <p:nvSpPr>
          <p:cNvPr id="2167" name="Google Shape;2167;p126"/>
          <p:cNvSpPr txBox="1">
            <a:spLocks noGrp="1"/>
          </p:cNvSpPr>
          <p:nvPr>
            <p:ph type="title"/>
          </p:nvPr>
        </p:nvSpPr>
        <p:spPr>
          <a:prstGeom prst="rect">
            <a:avLst/>
          </a:prstGeom>
        </p:spPr>
        <p:txBody>
          <a:bodyPr spcFirstLastPara="1" wrap="square" lIns="91425" tIns="91425" rIns="91425" bIns="91425" anchor="t" anchorCtr="0">
            <a:normAutofit/>
          </a:bodyPr>
          <a:lstStyle/>
          <a:p>
            <a:r>
              <a:rPr lang="en-US" dirty="0"/>
              <a:t>Intuition</a:t>
            </a:r>
            <a:endParaRPr dirty="0"/>
          </a:p>
        </p:txBody>
      </p:sp>
      <p:sp>
        <p:nvSpPr>
          <p:cNvPr id="2164" name="Google Shape;2164;p126"/>
          <p:cNvSpPr txBox="1">
            <a:spLocks noGrp="1"/>
          </p:cNvSpPr>
          <p:nvPr>
            <p:ph type="body" sz="quarter" idx="16"/>
          </p:nvPr>
        </p:nvSpPr>
        <p:spPr>
          <a:xfrm>
            <a:off x="577462" y="981340"/>
            <a:ext cx="8085415" cy="3077573"/>
          </a:xfrm>
          <a:prstGeom prst="rect">
            <a:avLst/>
          </a:prstGeom>
        </p:spPr>
        <p:txBody>
          <a:bodyPr spcFirstLastPara="1" wrap="square" lIns="91425" tIns="91425" rIns="91425" bIns="91425" anchor="t" anchorCtr="0">
            <a:noAutofit/>
          </a:bodyPr>
          <a:lstStyle/>
          <a:p>
            <a:pPr marL="0" indent="0">
              <a:lnSpc>
                <a:spcPct val="105000"/>
              </a:lnSpc>
              <a:spcAft>
                <a:spcPts val="1200"/>
              </a:spcAft>
              <a:buSzPts val="2300"/>
              <a:buNone/>
            </a:pPr>
            <a:r>
              <a:rPr lang="en-US" dirty="0">
                <a:solidFill>
                  <a:srgbClr val="0097A7"/>
                </a:solidFill>
                <a:sym typeface="Helvetica Neue"/>
              </a:rPr>
              <a:t>S</a:t>
            </a:r>
            <a:r>
              <a:rPr lang="ru" dirty="0">
                <a:solidFill>
                  <a:srgbClr val="0097A7"/>
                </a:solidFill>
                <a:sym typeface="Helvetica Neue"/>
              </a:rPr>
              <a:t>coring interface</a:t>
            </a:r>
            <a:r>
              <a:rPr lang="ru" dirty="0">
                <a:sym typeface="Helvetica Neue Light"/>
              </a:rPr>
              <a:t>: Likert scale or rankings</a:t>
            </a:r>
            <a:endParaRPr dirty="0">
              <a:sym typeface="Helvetica Neue Light"/>
            </a:endParaRPr>
          </a:p>
        </p:txBody>
      </p:sp>
      <p:pic>
        <p:nvPicPr>
          <p:cNvPr id="2165" name="Google Shape;2165;p126"/>
          <p:cNvPicPr preferRelativeResize="0"/>
          <p:nvPr/>
        </p:nvPicPr>
        <p:blipFill>
          <a:blip>
            <a:alphaModFix/>
          </a:blip>
          <a:stretch>
            <a:fillRect/>
          </a:stretch>
        </p:blipFill>
        <p:spPr>
          <a:xfrm>
            <a:off x="753449" y="1497863"/>
            <a:ext cx="3941966" cy="2903634"/>
          </a:xfrm>
          <a:prstGeom prst="rect">
            <a:avLst/>
          </a:prstGeom>
          <a:noFill/>
          <a:ln>
            <a:noFill/>
          </a:ln>
        </p:spPr>
      </p:pic>
      <p:pic>
        <p:nvPicPr>
          <p:cNvPr id="2166" name="Google Shape;2166;p126"/>
          <p:cNvPicPr preferRelativeResize="0"/>
          <p:nvPr/>
        </p:nvPicPr>
        <p:blipFill>
          <a:blip>
            <a:alphaModFix/>
          </a:blip>
          <a:stretch>
            <a:fillRect/>
          </a:stretch>
        </p:blipFill>
        <p:spPr>
          <a:xfrm>
            <a:off x="4947448" y="2628776"/>
            <a:ext cx="3877046" cy="760900"/>
          </a:xfrm>
          <a:prstGeom prst="rect">
            <a:avLst/>
          </a:prstGeom>
          <a:noFill/>
          <a:ln>
            <a:noFill/>
          </a:ln>
        </p:spPr>
      </p:pic>
      <p:pic>
        <p:nvPicPr>
          <p:cNvPr id="3" name="Picture 2" descr="Introduction to Reinforcement Learning for Beginners">
            <a:extLst>
              <a:ext uri="{FF2B5EF4-FFF2-40B4-BE49-F238E27FC236}">
                <a16:creationId xmlns:a16="http://schemas.microsoft.com/office/drawing/2014/main" id="{02D80A12-9A4B-CB0D-0F6F-34AA33FC2CD3}"/>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72716" y="107119"/>
            <a:ext cx="2634096" cy="13243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Introduction to Reinforcement Learning for Beginners">
            <a:extLst>
              <a:ext uri="{FF2B5EF4-FFF2-40B4-BE49-F238E27FC236}">
                <a16:creationId xmlns:a16="http://schemas.microsoft.com/office/drawing/2014/main" id="{ABCF45BB-6687-1CCF-B9BE-8768FB080337}"/>
              </a:ext>
            </a:extLst>
          </p:cNvPr>
          <p:cNvPicPr>
            <a:picLocks noChangeAspect="1" noChangeArrowheads="1"/>
          </p:cNvPicPr>
          <p:nvPr/>
        </p:nvPicPr>
        <p:blipFill rotWithShape="1">
          <a:blip>
            <a:extLst>
              <a:ext uri="{28A0092B-C50C-407E-A947-70E740481C1C}">
                <a14:useLocalDpi xmlns:a14="http://schemas.microsoft.com/office/drawing/2010/main" val="0"/>
              </a:ext>
            </a:extLst>
          </a:blip>
          <a:srcRect t="28318" r="74011"/>
          <a:stretch/>
        </p:blipFill>
        <p:spPr bwMode="auto">
          <a:xfrm>
            <a:off x="1820191" y="3655381"/>
            <a:ext cx="904241" cy="12539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troduction to Reinforcement Learning for Beginners">
            <a:extLst>
              <a:ext uri="{FF2B5EF4-FFF2-40B4-BE49-F238E27FC236}">
                <a16:creationId xmlns:a16="http://schemas.microsoft.com/office/drawing/2014/main" id="{9F799CE0-A5EB-E71F-5D9F-920AAD398C48}"/>
              </a:ext>
            </a:extLst>
          </p:cNvPr>
          <p:cNvPicPr>
            <a:picLocks noChangeAspect="1" noChangeArrowheads="1"/>
          </p:cNvPicPr>
          <p:nvPr/>
        </p:nvPicPr>
        <p:blipFill rotWithShape="1">
          <a:blip>
            <a:extLst>
              <a:ext uri="{28A0092B-C50C-407E-A947-70E740481C1C}">
                <a14:useLocalDpi xmlns:a14="http://schemas.microsoft.com/office/drawing/2010/main" val="0"/>
              </a:ext>
            </a:extLst>
          </a:blip>
          <a:srcRect l="59989"/>
          <a:stretch/>
        </p:blipFill>
        <p:spPr bwMode="auto">
          <a:xfrm>
            <a:off x="6525116" y="3413429"/>
            <a:ext cx="1053922" cy="1324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pic>
        <p:nvPicPr>
          <p:cNvPr id="2173" name="Google Shape;2173;p127"/>
          <p:cNvPicPr preferRelativeResize="0"/>
          <p:nvPr/>
        </p:nvPicPr>
        <p:blipFill rotWithShape="1">
          <a:blip>
            <a:alphaModFix/>
          </a:blip>
          <a:srcRect l="24248" b="55535"/>
          <a:stretch/>
        </p:blipFill>
        <p:spPr>
          <a:xfrm>
            <a:off x="3930015" y="0"/>
            <a:ext cx="5213684" cy="2287025"/>
          </a:xfrm>
          <a:prstGeom prst="rect">
            <a:avLst/>
          </a:prstGeom>
          <a:noFill/>
          <a:ln>
            <a:noFill/>
          </a:ln>
        </p:spPr>
      </p:pic>
      <p:sp>
        <p:nvSpPr>
          <p:cNvPr id="2174" name="Google Shape;2174;p127"/>
          <p:cNvSpPr txBox="1"/>
          <p:nvPr/>
        </p:nvSpPr>
        <p:spPr>
          <a:xfrm>
            <a:off x="1995767" y="2968475"/>
            <a:ext cx="5152500" cy="398220"/>
          </a:xfrm>
          <a:prstGeom prst="rect">
            <a:avLst/>
          </a:prstGeom>
          <a:noFill/>
          <a:ln>
            <a:noFill/>
          </a:ln>
        </p:spPr>
        <p:txBody>
          <a:bodyPr spcFirstLastPara="1" wrap="square" lIns="91425" tIns="91425" rIns="91425" bIns="91425" anchor="t" anchorCtr="0">
            <a:spAutoFit/>
          </a:bodyPr>
          <a:lstStyle/>
          <a:p>
            <a:r>
              <a:rPr lang="ru" sz="1388"/>
              <a:t>human has conversation with the LLM</a:t>
            </a:r>
            <a:endParaRPr sz="1388"/>
          </a:p>
        </p:txBody>
      </p:sp>
      <p:cxnSp>
        <p:nvCxnSpPr>
          <p:cNvPr id="2175" name="Google Shape;2175;p127"/>
          <p:cNvCxnSpPr>
            <a:stCxn id="2174" idx="0"/>
          </p:cNvCxnSpPr>
          <p:nvPr/>
        </p:nvCxnSpPr>
        <p:spPr>
          <a:xfrm flipV="1">
            <a:off x="4572017" y="2510937"/>
            <a:ext cx="198000" cy="457538"/>
          </a:xfrm>
          <a:prstGeom prst="straightConnector1">
            <a:avLst/>
          </a:prstGeom>
          <a:noFill/>
          <a:ln w="28575" cap="flat" cmpd="sng">
            <a:solidFill>
              <a:schemeClr val="dk2"/>
            </a:solidFill>
            <a:prstDash val="solid"/>
            <a:round/>
            <a:headEnd type="none" w="med" len="med"/>
            <a:tailEnd type="triangle" w="med" len="med"/>
          </a:ln>
        </p:spPr>
      </p:cxnSp>
      <p:sp>
        <p:nvSpPr>
          <p:cNvPr id="2176" name="Google Shape;2176;p127"/>
          <p:cNvSpPr txBox="1">
            <a:spLocks noGrp="1"/>
          </p:cNvSpPr>
          <p:nvPr>
            <p:ph type="title"/>
          </p:nvPr>
        </p:nvSpPr>
        <p:spPr>
          <a:prstGeom prst="rect">
            <a:avLst/>
          </a:prstGeom>
        </p:spPr>
        <p:txBody>
          <a:bodyPr spcFirstLastPara="1" wrap="square" lIns="91425" tIns="91425" rIns="91425" bIns="91425" anchor="t" anchorCtr="0">
            <a:normAutofit/>
          </a:bodyPr>
          <a:lstStyle/>
          <a:p>
            <a:r>
              <a:rPr lang="en-US" dirty="0"/>
              <a:t>Intuition</a:t>
            </a:r>
            <a:endParaRPr dirty="0"/>
          </a:p>
        </p:txBody>
      </p:sp>
      <p:sp>
        <p:nvSpPr>
          <p:cNvPr id="2" name="Text Placeholder 1">
            <a:extLst>
              <a:ext uri="{FF2B5EF4-FFF2-40B4-BE49-F238E27FC236}">
                <a16:creationId xmlns:a16="http://schemas.microsoft.com/office/drawing/2014/main" id="{B01AF835-706F-F9B9-9071-0114F05FEC4E}"/>
              </a:ext>
            </a:extLst>
          </p:cNvPr>
          <p:cNvSpPr>
            <a:spLocks noGrp="1"/>
          </p:cNvSpPr>
          <p:nvPr>
            <p:ph type="body" sz="quarter" idx="16"/>
          </p:nvPr>
        </p:nvSpPr>
        <p:spPr/>
        <p:txBody>
          <a:bodyPr/>
          <a:lstStyle/>
          <a:p>
            <a:endParaRPr lang="en-US"/>
          </a:p>
        </p:txBody>
      </p:sp>
      <p:pic>
        <p:nvPicPr>
          <p:cNvPr id="4" name="Picture 2" descr="Introduction to Reinforcement Learning for Beginners">
            <a:extLst>
              <a:ext uri="{FF2B5EF4-FFF2-40B4-BE49-F238E27FC236}">
                <a16:creationId xmlns:a16="http://schemas.microsoft.com/office/drawing/2014/main" id="{B259C063-DE37-0925-D9FA-77B10315440F}"/>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5128" y="3806060"/>
            <a:ext cx="2634096" cy="1324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82"/>
        <p:cNvGrpSpPr/>
        <p:nvPr/>
      </p:nvGrpSpPr>
      <p:grpSpPr>
        <a:xfrm>
          <a:off x="0" y="0"/>
          <a:ext cx="0" cy="0"/>
          <a:chOff x="0" y="0"/>
          <a:chExt cx="0" cy="0"/>
        </a:xfrm>
      </p:grpSpPr>
      <p:pic>
        <p:nvPicPr>
          <p:cNvPr id="2183" name="Google Shape;2183;p128"/>
          <p:cNvPicPr preferRelativeResize="0"/>
          <p:nvPr/>
        </p:nvPicPr>
        <p:blipFill rotWithShape="1">
          <a:blip>
            <a:alphaModFix/>
          </a:blip>
          <a:srcRect l="24248" b="1448"/>
          <a:stretch/>
        </p:blipFill>
        <p:spPr>
          <a:xfrm>
            <a:off x="3930015" y="0"/>
            <a:ext cx="5213684" cy="5068824"/>
          </a:xfrm>
          <a:prstGeom prst="rect">
            <a:avLst/>
          </a:prstGeom>
          <a:noFill/>
          <a:ln>
            <a:noFill/>
          </a:ln>
        </p:spPr>
      </p:pic>
      <p:sp>
        <p:nvSpPr>
          <p:cNvPr id="2184" name="Google Shape;2184;p128"/>
          <p:cNvSpPr txBox="1"/>
          <p:nvPr/>
        </p:nvSpPr>
        <p:spPr>
          <a:xfrm>
            <a:off x="894314" y="2334333"/>
            <a:ext cx="2634413" cy="611804"/>
          </a:xfrm>
          <a:prstGeom prst="rect">
            <a:avLst/>
          </a:prstGeom>
          <a:noFill/>
          <a:ln>
            <a:noFill/>
          </a:ln>
        </p:spPr>
        <p:txBody>
          <a:bodyPr spcFirstLastPara="1" wrap="square" lIns="91425" tIns="91425" rIns="91425" bIns="91425" anchor="t" anchorCtr="0">
            <a:spAutoFit/>
          </a:bodyPr>
          <a:lstStyle/>
          <a:p>
            <a:r>
              <a:rPr lang="ru" sz="1388"/>
              <a:t>LLM provides two options for next responses</a:t>
            </a:r>
            <a:endParaRPr sz="1388"/>
          </a:p>
        </p:txBody>
      </p:sp>
      <p:cxnSp>
        <p:nvCxnSpPr>
          <p:cNvPr id="2185" name="Google Shape;2185;p128"/>
          <p:cNvCxnSpPr/>
          <p:nvPr/>
        </p:nvCxnSpPr>
        <p:spPr>
          <a:xfrm>
            <a:off x="2669897" y="2884475"/>
            <a:ext cx="1176188" cy="700200"/>
          </a:xfrm>
          <a:prstGeom prst="straightConnector1">
            <a:avLst/>
          </a:prstGeom>
          <a:noFill/>
          <a:ln w="28575" cap="flat" cmpd="sng">
            <a:solidFill>
              <a:schemeClr val="dk2"/>
            </a:solidFill>
            <a:prstDash val="solid"/>
            <a:round/>
            <a:headEnd type="none" w="med" len="med"/>
            <a:tailEnd type="triangle" w="med" len="med"/>
          </a:ln>
        </p:spPr>
      </p:cxnSp>
      <p:sp>
        <p:nvSpPr>
          <p:cNvPr id="2186" name="Google Shape;2186;p128"/>
          <p:cNvSpPr txBox="1">
            <a:spLocks noGrp="1"/>
          </p:cNvSpPr>
          <p:nvPr>
            <p:ph type="title"/>
          </p:nvPr>
        </p:nvSpPr>
        <p:spPr>
          <a:prstGeom prst="rect">
            <a:avLst/>
          </a:prstGeom>
        </p:spPr>
        <p:txBody>
          <a:bodyPr spcFirstLastPara="1" wrap="square" lIns="91425" tIns="91425" rIns="91425" bIns="91425" anchor="t" anchorCtr="0">
            <a:normAutofit/>
          </a:bodyPr>
          <a:lstStyle/>
          <a:p>
            <a:r>
              <a:rPr lang="en-US" dirty="0"/>
              <a:t>Intuition</a:t>
            </a:r>
            <a:endParaRPr dirty="0"/>
          </a:p>
        </p:txBody>
      </p:sp>
      <p:sp>
        <p:nvSpPr>
          <p:cNvPr id="2" name="Text Placeholder 1">
            <a:extLst>
              <a:ext uri="{FF2B5EF4-FFF2-40B4-BE49-F238E27FC236}">
                <a16:creationId xmlns:a16="http://schemas.microsoft.com/office/drawing/2014/main" id="{8CA32AC4-58C3-77A0-69E0-D3821EA2E566}"/>
              </a:ext>
            </a:extLst>
          </p:cNvPr>
          <p:cNvSpPr>
            <a:spLocks noGrp="1"/>
          </p:cNvSpPr>
          <p:nvPr>
            <p:ph type="body" sz="quarter" idx="16"/>
          </p:nvPr>
        </p:nvSpPr>
        <p:spPr/>
        <p:txBody>
          <a:bodyPr/>
          <a:lstStyle/>
          <a:p>
            <a:endParaRPr lang="en-US"/>
          </a:p>
        </p:txBody>
      </p:sp>
      <p:pic>
        <p:nvPicPr>
          <p:cNvPr id="4" name="Picture 2" descr="Introduction to Reinforcement Learning for Beginners">
            <a:extLst>
              <a:ext uri="{FF2B5EF4-FFF2-40B4-BE49-F238E27FC236}">
                <a16:creationId xmlns:a16="http://schemas.microsoft.com/office/drawing/2014/main" id="{635D019B-DADD-569B-EF15-65CFF92C236E}"/>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5128" y="3806060"/>
            <a:ext cx="2634096" cy="1324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pic>
        <p:nvPicPr>
          <p:cNvPr id="2193" name="Google Shape;2193;p129"/>
          <p:cNvPicPr preferRelativeResize="0"/>
          <p:nvPr/>
        </p:nvPicPr>
        <p:blipFill rotWithShape="1">
          <a:blip>
            <a:alphaModFix/>
          </a:blip>
          <a:srcRect l="24248" b="1448"/>
          <a:stretch/>
        </p:blipFill>
        <p:spPr>
          <a:xfrm>
            <a:off x="3930015" y="0"/>
            <a:ext cx="5213684" cy="5068824"/>
          </a:xfrm>
          <a:prstGeom prst="rect">
            <a:avLst/>
          </a:prstGeom>
          <a:noFill/>
          <a:ln>
            <a:noFill/>
          </a:ln>
        </p:spPr>
      </p:pic>
      <p:sp>
        <p:nvSpPr>
          <p:cNvPr id="2194" name="Google Shape;2194;p129"/>
          <p:cNvSpPr txBox="1"/>
          <p:nvPr/>
        </p:nvSpPr>
        <p:spPr>
          <a:xfrm>
            <a:off x="771237" y="3307614"/>
            <a:ext cx="2634413" cy="398220"/>
          </a:xfrm>
          <a:prstGeom prst="rect">
            <a:avLst/>
          </a:prstGeom>
          <a:noFill/>
          <a:ln>
            <a:noFill/>
          </a:ln>
        </p:spPr>
        <p:txBody>
          <a:bodyPr spcFirstLastPara="1" wrap="square" lIns="91425" tIns="91425" rIns="91425" bIns="91425" anchor="t" anchorCtr="0">
            <a:spAutoFit/>
          </a:bodyPr>
          <a:lstStyle/>
          <a:p>
            <a:r>
              <a:rPr lang="ru" sz="1388" dirty="0"/>
              <a:t>human rates better response</a:t>
            </a:r>
            <a:endParaRPr sz="1388" dirty="0"/>
          </a:p>
        </p:txBody>
      </p:sp>
      <p:cxnSp>
        <p:nvCxnSpPr>
          <p:cNvPr id="2195" name="Google Shape;2195;p129"/>
          <p:cNvCxnSpPr>
            <a:cxnSpLocks/>
          </p:cNvCxnSpPr>
          <p:nvPr/>
        </p:nvCxnSpPr>
        <p:spPr>
          <a:xfrm>
            <a:off x="3239589" y="3605349"/>
            <a:ext cx="1941246" cy="968739"/>
          </a:xfrm>
          <a:prstGeom prst="straightConnector1">
            <a:avLst/>
          </a:prstGeom>
          <a:noFill/>
          <a:ln w="28575" cap="flat" cmpd="sng">
            <a:solidFill>
              <a:schemeClr val="dk2"/>
            </a:solidFill>
            <a:prstDash val="solid"/>
            <a:round/>
            <a:headEnd type="none" w="med" len="med"/>
            <a:tailEnd type="triangle" w="med" len="med"/>
          </a:ln>
        </p:spPr>
      </p:cxnSp>
      <p:sp>
        <p:nvSpPr>
          <p:cNvPr id="2196" name="Google Shape;2196;p129"/>
          <p:cNvSpPr txBox="1"/>
          <p:nvPr/>
        </p:nvSpPr>
        <p:spPr>
          <a:xfrm>
            <a:off x="5414242" y="4453225"/>
            <a:ext cx="2165513" cy="611804"/>
          </a:xfrm>
          <a:prstGeom prst="rect">
            <a:avLst/>
          </a:prstGeom>
          <a:noFill/>
          <a:ln w="76200" cap="flat" cmpd="sng">
            <a:solidFill>
              <a:srgbClr val="0097A7"/>
            </a:solidFill>
            <a:prstDash val="solid"/>
            <a:round/>
            <a:headEnd type="none" w="sm" len="sm"/>
            <a:tailEnd type="none" w="sm" len="sm"/>
          </a:ln>
        </p:spPr>
        <p:txBody>
          <a:bodyPr spcFirstLastPara="1" wrap="square" lIns="91425" tIns="91425" rIns="91425" bIns="91425" anchor="t" anchorCtr="0">
            <a:spAutoFit/>
          </a:bodyPr>
          <a:lstStyle/>
          <a:p>
            <a:endParaRPr sz="1388"/>
          </a:p>
          <a:p>
            <a:endParaRPr sz="1388"/>
          </a:p>
        </p:txBody>
      </p:sp>
      <p:sp>
        <p:nvSpPr>
          <p:cNvPr id="2197" name="Google Shape;2197;p129"/>
          <p:cNvSpPr txBox="1">
            <a:spLocks noGrp="1"/>
          </p:cNvSpPr>
          <p:nvPr>
            <p:ph type="title"/>
          </p:nvPr>
        </p:nvSpPr>
        <p:spPr>
          <a:prstGeom prst="rect">
            <a:avLst/>
          </a:prstGeom>
        </p:spPr>
        <p:txBody>
          <a:bodyPr spcFirstLastPara="1" wrap="square" lIns="91425" tIns="91425" rIns="91425" bIns="91425" anchor="t" anchorCtr="0">
            <a:normAutofit/>
          </a:bodyPr>
          <a:lstStyle/>
          <a:p>
            <a:r>
              <a:rPr lang="en-US" dirty="0"/>
              <a:t>Intuition</a:t>
            </a:r>
            <a:endParaRPr dirty="0"/>
          </a:p>
        </p:txBody>
      </p:sp>
      <p:sp>
        <p:nvSpPr>
          <p:cNvPr id="2" name="Text Placeholder 1">
            <a:extLst>
              <a:ext uri="{FF2B5EF4-FFF2-40B4-BE49-F238E27FC236}">
                <a16:creationId xmlns:a16="http://schemas.microsoft.com/office/drawing/2014/main" id="{B9C1B6C4-8764-6FAB-D9F8-DA798028782D}"/>
              </a:ext>
            </a:extLst>
          </p:cNvPr>
          <p:cNvSpPr>
            <a:spLocks noGrp="1"/>
          </p:cNvSpPr>
          <p:nvPr>
            <p:ph type="body" sz="quarter" idx="16"/>
          </p:nvPr>
        </p:nvSpPr>
        <p:spPr/>
        <p:txBody>
          <a:bodyPr/>
          <a:lstStyle/>
          <a:p>
            <a:endParaRPr lang="en-US" dirty="0"/>
          </a:p>
        </p:txBody>
      </p:sp>
      <p:pic>
        <p:nvPicPr>
          <p:cNvPr id="7" name="Picture 2" descr="Introduction to Reinforcement Learning for Beginners">
            <a:extLst>
              <a:ext uri="{FF2B5EF4-FFF2-40B4-BE49-F238E27FC236}">
                <a16:creationId xmlns:a16="http://schemas.microsoft.com/office/drawing/2014/main" id="{7221A3D6-E621-ABB8-C6F2-A726B0228C94}"/>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5128" y="3806060"/>
            <a:ext cx="2634096" cy="1324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2203"/>
        <p:cNvGrpSpPr/>
        <p:nvPr/>
      </p:nvGrpSpPr>
      <p:grpSpPr>
        <a:xfrm>
          <a:off x="0" y="0"/>
          <a:ext cx="0" cy="0"/>
          <a:chOff x="0" y="0"/>
          <a:chExt cx="0" cy="0"/>
        </a:xfrm>
      </p:grpSpPr>
      <p:pic>
        <p:nvPicPr>
          <p:cNvPr id="2204" name="Google Shape;2204;p130"/>
          <p:cNvPicPr preferRelativeResize="0"/>
          <p:nvPr/>
        </p:nvPicPr>
        <p:blipFill>
          <a:blip>
            <a:alphaModFix/>
          </a:blip>
          <a:stretch>
            <a:fillRect/>
          </a:stretch>
        </p:blipFill>
        <p:spPr>
          <a:xfrm>
            <a:off x="2261058" y="0"/>
            <a:ext cx="6882638" cy="5143163"/>
          </a:xfrm>
          <a:prstGeom prst="rect">
            <a:avLst/>
          </a:prstGeom>
          <a:noFill/>
          <a:ln>
            <a:noFill/>
          </a:ln>
        </p:spPr>
      </p:pic>
      <p:sp>
        <p:nvSpPr>
          <p:cNvPr id="2205" name="Google Shape;2205;p130"/>
          <p:cNvSpPr txBox="1"/>
          <p:nvPr/>
        </p:nvSpPr>
        <p:spPr>
          <a:xfrm>
            <a:off x="184936" y="3043758"/>
            <a:ext cx="2634413" cy="611804"/>
          </a:xfrm>
          <a:prstGeom prst="rect">
            <a:avLst/>
          </a:prstGeom>
          <a:noFill/>
          <a:ln>
            <a:noFill/>
          </a:ln>
        </p:spPr>
        <p:txBody>
          <a:bodyPr spcFirstLastPara="1" wrap="square" lIns="91425" tIns="91425" rIns="91425" bIns="91425" anchor="t" anchorCtr="0">
            <a:spAutoFit/>
          </a:bodyPr>
          <a:lstStyle/>
          <a:p>
            <a:r>
              <a:rPr lang="ru" sz="1388" dirty="0"/>
              <a:t>option to add additional metadata</a:t>
            </a:r>
            <a:endParaRPr sz="1388" dirty="0"/>
          </a:p>
        </p:txBody>
      </p:sp>
      <p:sp>
        <p:nvSpPr>
          <p:cNvPr id="2206" name="Google Shape;2206;p130"/>
          <p:cNvSpPr txBox="1">
            <a:spLocks noGrp="1"/>
          </p:cNvSpPr>
          <p:nvPr>
            <p:ph type="title"/>
          </p:nvPr>
        </p:nvSpPr>
        <p:spPr>
          <a:prstGeom prst="rect">
            <a:avLst/>
          </a:prstGeom>
        </p:spPr>
        <p:txBody>
          <a:bodyPr spcFirstLastPara="1" wrap="square" lIns="91425" tIns="91425" rIns="91425" bIns="91425" anchor="t" anchorCtr="0">
            <a:normAutofit/>
          </a:bodyPr>
          <a:lstStyle/>
          <a:p>
            <a:r>
              <a:rPr lang="en-US" dirty="0"/>
              <a:t>Intuition</a:t>
            </a:r>
            <a:endParaRPr dirty="0"/>
          </a:p>
        </p:txBody>
      </p:sp>
      <p:sp>
        <p:nvSpPr>
          <p:cNvPr id="2" name="Text Placeholder 1">
            <a:extLst>
              <a:ext uri="{FF2B5EF4-FFF2-40B4-BE49-F238E27FC236}">
                <a16:creationId xmlns:a16="http://schemas.microsoft.com/office/drawing/2014/main" id="{62DA4B56-25DF-09EA-C1A2-C3CE4EA531BD}"/>
              </a:ext>
            </a:extLst>
          </p:cNvPr>
          <p:cNvSpPr>
            <a:spLocks noGrp="1"/>
          </p:cNvSpPr>
          <p:nvPr>
            <p:ph type="body" sz="quarter" idx="16"/>
          </p:nvPr>
        </p:nvSpPr>
        <p:spPr/>
        <p:txBody>
          <a:bodyPr/>
          <a:lstStyle/>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7F1D-4EAD-0221-2367-0AC194CECCA8}"/>
              </a:ext>
            </a:extLst>
          </p:cNvPr>
          <p:cNvSpPr>
            <a:spLocks noGrp="1"/>
          </p:cNvSpPr>
          <p:nvPr>
            <p:ph type="title"/>
          </p:nvPr>
        </p:nvSpPr>
        <p:spPr>
          <a:xfrm>
            <a:off x="533919" y="107119"/>
            <a:ext cx="8749418" cy="857542"/>
          </a:xfrm>
        </p:spPr>
        <p:txBody>
          <a:bodyPr>
            <a:normAutofit/>
          </a:bodyPr>
          <a:lstStyle/>
          <a:p>
            <a:r>
              <a:rPr lang="en-US" dirty="0"/>
              <a:t>Reinforcement Learning: Abridged History</a:t>
            </a:r>
          </a:p>
        </p:txBody>
      </p:sp>
      <p:sp>
        <p:nvSpPr>
          <p:cNvPr id="3" name="Content Placeholder 2">
            <a:extLst>
              <a:ext uri="{FF2B5EF4-FFF2-40B4-BE49-F238E27FC236}">
                <a16:creationId xmlns:a16="http://schemas.microsoft.com/office/drawing/2014/main" id="{A87FFF5B-AC9F-EDD6-6CE4-64D0D5E50492}"/>
              </a:ext>
            </a:extLst>
          </p:cNvPr>
          <p:cNvSpPr>
            <a:spLocks noGrp="1"/>
          </p:cNvSpPr>
          <p:nvPr>
            <p:ph type="body" sz="quarter" idx="16"/>
          </p:nvPr>
        </p:nvSpPr>
        <p:spPr/>
        <p:txBody>
          <a:bodyPr>
            <a:normAutofit/>
          </a:bodyPr>
          <a:lstStyle/>
          <a:p>
            <a:r>
              <a:rPr lang="en-US" spc="-4" dirty="0"/>
              <a:t>The</a:t>
            </a:r>
            <a:r>
              <a:rPr lang="en-US" dirty="0"/>
              <a:t> </a:t>
            </a:r>
            <a:r>
              <a:rPr lang="en-US" spc="-4" dirty="0"/>
              <a:t>field of</a:t>
            </a:r>
            <a:r>
              <a:rPr lang="en-US" spc="4" dirty="0"/>
              <a:t> </a:t>
            </a:r>
            <a:r>
              <a:rPr lang="en-US" spc="-4" dirty="0"/>
              <a:t>reinforcement</a:t>
            </a:r>
            <a:r>
              <a:rPr lang="en-US" spc="-8" dirty="0"/>
              <a:t> </a:t>
            </a:r>
            <a:r>
              <a:rPr lang="en-US" spc="-4" dirty="0"/>
              <a:t>learning </a:t>
            </a:r>
            <a:r>
              <a:rPr lang="en-US" dirty="0"/>
              <a:t>(RL)</a:t>
            </a:r>
            <a:r>
              <a:rPr lang="en-US" spc="-4" dirty="0"/>
              <a:t> has studied </a:t>
            </a:r>
            <a:r>
              <a:rPr lang="en-US" dirty="0"/>
              <a:t>these </a:t>
            </a:r>
            <a:r>
              <a:rPr lang="en-US" spc="-398" dirty="0"/>
              <a:t> </a:t>
            </a:r>
            <a:r>
              <a:rPr lang="en-US" spc="-4" dirty="0"/>
              <a:t>(and</a:t>
            </a:r>
            <a:r>
              <a:rPr lang="en-US" spc="-19" dirty="0"/>
              <a:t> </a:t>
            </a:r>
            <a:r>
              <a:rPr lang="en-US" dirty="0"/>
              <a:t>related)</a:t>
            </a:r>
            <a:r>
              <a:rPr lang="en-US" spc="-11" dirty="0"/>
              <a:t> </a:t>
            </a:r>
            <a:r>
              <a:rPr lang="en-US" spc="-4" dirty="0"/>
              <a:t>problems</a:t>
            </a:r>
            <a:r>
              <a:rPr lang="en-US" spc="-8" dirty="0"/>
              <a:t> </a:t>
            </a:r>
            <a:r>
              <a:rPr lang="en-US" spc="-4" dirty="0"/>
              <a:t>for </a:t>
            </a:r>
            <a:r>
              <a:rPr lang="en-US" dirty="0"/>
              <a:t>many</a:t>
            </a:r>
            <a:r>
              <a:rPr lang="en-US" spc="-8" dirty="0"/>
              <a:t> </a:t>
            </a:r>
            <a:r>
              <a:rPr lang="en-US" dirty="0"/>
              <a:t>years</a:t>
            </a:r>
            <a:r>
              <a:rPr lang="en-US" spc="-15" dirty="0"/>
              <a:t> </a:t>
            </a:r>
            <a:r>
              <a:rPr lang="en-US" spc="-4" dirty="0"/>
              <a:t>now [</a:t>
            </a:r>
            <a:r>
              <a:rPr lang="en-US" u="heavy" spc="-4" dirty="0">
                <a:solidFill>
                  <a:srgbClr val="007B92"/>
                </a:solidFill>
                <a:uFill>
                  <a:solidFill>
                    <a:srgbClr val="007B92"/>
                  </a:solidFill>
                </a:uFill>
                <a:hlinkClick r:id="rId2"/>
              </a:rPr>
              <a:t>Williams,</a:t>
            </a:r>
            <a:r>
              <a:rPr lang="en-US" u="heavy" spc="-11" dirty="0">
                <a:solidFill>
                  <a:srgbClr val="007B92"/>
                </a:solidFill>
                <a:uFill>
                  <a:solidFill>
                    <a:srgbClr val="007B92"/>
                  </a:solidFill>
                </a:uFill>
                <a:hlinkClick r:id="rId2"/>
              </a:rPr>
              <a:t> </a:t>
            </a:r>
            <a:r>
              <a:rPr lang="en-US" u="heavy" spc="-4" dirty="0">
                <a:solidFill>
                  <a:srgbClr val="007B92"/>
                </a:solidFill>
                <a:uFill>
                  <a:solidFill>
                    <a:srgbClr val="007B92"/>
                  </a:solidFill>
                </a:uFill>
                <a:hlinkClick r:id="rId2"/>
              </a:rPr>
              <a:t>1992</a:t>
            </a:r>
            <a:r>
              <a:rPr lang="en-US" u="heavy" spc="-4" dirty="0">
                <a:solidFill>
                  <a:srgbClr val="007B92"/>
                </a:solidFill>
                <a:uFill>
                  <a:solidFill>
                    <a:srgbClr val="007B92"/>
                  </a:solidFill>
                </a:uFill>
              </a:rPr>
              <a:t>;</a:t>
            </a:r>
            <a:r>
              <a:rPr lang="en-US" spc="-19" dirty="0">
                <a:solidFill>
                  <a:srgbClr val="007B92"/>
                </a:solidFill>
              </a:rPr>
              <a:t> </a:t>
            </a:r>
            <a:r>
              <a:rPr lang="en-US" u="heavy" spc="-4" dirty="0">
                <a:solidFill>
                  <a:srgbClr val="007B92"/>
                </a:solidFill>
                <a:uFill>
                  <a:solidFill>
                    <a:srgbClr val="007B92"/>
                  </a:solidFill>
                </a:uFill>
                <a:hlinkClick r:id="rId3"/>
              </a:rPr>
              <a:t>Sutton </a:t>
            </a:r>
            <a:r>
              <a:rPr lang="en-US" u="heavy" dirty="0">
                <a:solidFill>
                  <a:srgbClr val="007B92"/>
                </a:solidFill>
                <a:uFill>
                  <a:solidFill>
                    <a:srgbClr val="007B92"/>
                  </a:solidFill>
                </a:uFill>
                <a:hlinkClick r:id="rId3"/>
              </a:rPr>
              <a:t>and </a:t>
            </a:r>
            <a:r>
              <a:rPr lang="en-US" u="heavy" spc="-4" dirty="0" err="1">
                <a:solidFill>
                  <a:srgbClr val="007B92"/>
                </a:solidFill>
                <a:uFill>
                  <a:solidFill>
                    <a:srgbClr val="007B92"/>
                  </a:solidFill>
                </a:uFill>
                <a:hlinkClick r:id="rId3"/>
              </a:rPr>
              <a:t>Barto</a:t>
            </a:r>
            <a:r>
              <a:rPr lang="en-US" u="heavy" spc="-4" dirty="0">
                <a:solidFill>
                  <a:srgbClr val="007B92"/>
                </a:solidFill>
                <a:uFill>
                  <a:solidFill>
                    <a:srgbClr val="007B92"/>
                  </a:solidFill>
                </a:uFill>
                <a:hlinkClick r:id="rId3"/>
              </a:rPr>
              <a:t>,</a:t>
            </a:r>
            <a:r>
              <a:rPr lang="en-US" u="heavy" spc="-23" dirty="0">
                <a:solidFill>
                  <a:srgbClr val="007B92"/>
                </a:solidFill>
                <a:uFill>
                  <a:solidFill>
                    <a:srgbClr val="007B92"/>
                  </a:solidFill>
                </a:uFill>
                <a:hlinkClick r:id="rId3"/>
              </a:rPr>
              <a:t> </a:t>
            </a:r>
            <a:r>
              <a:rPr lang="en-US" u="heavy" spc="-4" dirty="0">
                <a:solidFill>
                  <a:srgbClr val="007B92"/>
                </a:solidFill>
                <a:uFill>
                  <a:solidFill>
                    <a:srgbClr val="007B92"/>
                  </a:solidFill>
                </a:uFill>
                <a:hlinkClick r:id="rId3"/>
              </a:rPr>
              <a:t>1998</a:t>
            </a:r>
            <a:r>
              <a:rPr lang="en-US" spc="-4" dirty="0"/>
              <a:t>] </a:t>
            </a:r>
            <a:br>
              <a:rPr lang="en-US" spc="-4" dirty="0"/>
            </a:br>
            <a:endParaRPr lang="en-US" spc="-4" dirty="0"/>
          </a:p>
          <a:p>
            <a:r>
              <a:rPr lang="en-US" spc="-4" dirty="0"/>
              <a:t>Circa 2013: resurgence of </a:t>
            </a:r>
            <a:r>
              <a:rPr lang="en-US" dirty="0"/>
              <a:t>interest in RL applied to </a:t>
            </a:r>
            <a:r>
              <a:rPr lang="en-US" spc="-401" dirty="0"/>
              <a:t> </a:t>
            </a:r>
            <a:br>
              <a:rPr lang="en-US" spc="-401" dirty="0"/>
            </a:br>
            <a:r>
              <a:rPr lang="en-US" spc="-4" dirty="0"/>
              <a:t>deep</a:t>
            </a:r>
            <a:r>
              <a:rPr lang="en-US" spc="-8" dirty="0"/>
              <a:t> </a:t>
            </a:r>
            <a:r>
              <a:rPr lang="en-US" spc="-4" dirty="0"/>
              <a:t>learning,</a:t>
            </a:r>
            <a:r>
              <a:rPr lang="en-US" spc="-15" dirty="0"/>
              <a:t> </a:t>
            </a:r>
            <a:r>
              <a:rPr lang="en-US" dirty="0"/>
              <a:t>game-playing</a:t>
            </a:r>
            <a:r>
              <a:rPr lang="en-US" spc="-15" dirty="0"/>
              <a:t> </a:t>
            </a:r>
            <a:r>
              <a:rPr lang="en-US" spc="-4" dirty="0"/>
              <a:t>[</a:t>
            </a:r>
            <a:r>
              <a:rPr lang="en-US" u="heavy" spc="-4" dirty="0" err="1">
                <a:solidFill>
                  <a:srgbClr val="007B92"/>
                </a:solidFill>
                <a:uFill>
                  <a:solidFill>
                    <a:srgbClr val="007B92"/>
                  </a:solidFill>
                </a:uFill>
                <a:hlinkClick r:id="rId4"/>
              </a:rPr>
              <a:t>Mnih</a:t>
            </a:r>
            <a:r>
              <a:rPr lang="en-US" u="heavy" spc="-4" dirty="0">
                <a:solidFill>
                  <a:srgbClr val="007B92"/>
                </a:solidFill>
                <a:uFill>
                  <a:solidFill>
                    <a:srgbClr val="007B92"/>
                  </a:solidFill>
                </a:uFill>
                <a:hlinkClick r:id="rId4"/>
              </a:rPr>
              <a:t> </a:t>
            </a:r>
            <a:r>
              <a:rPr lang="en-US" u="heavy" dirty="0">
                <a:solidFill>
                  <a:srgbClr val="007B92"/>
                </a:solidFill>
                <a:uFill>
                  <a:solidFill>
                    <a:srgbClr val="007B92"/>
                  </a:solidFill>
                </a:uFill>
                <a:hlinkClick r:id="rId4"/>
              </a:rPr>
              <a:t>et</a:t>
            </a:r>
            <a:r>
              <a:rPr lang="en-US" u="heavy" spc="-4" dirty="0">
                <a:solidFill>
                  <a:srgbClr val="007B92"/>
                </a:solidFill>
                <a:uFill>
                  <a:solidFill>
                    <a:srgbClr val="007B92"/>
                  </a:solidFill>
                </a:uFill>
                <a:hlinkClick r:id="rId4"/>
              </a:rPr>
              <a:t> </a:t>
            </a:r>
            <a:r>
              <a:rPr lang="en-US" u="heavy" dirty="0">
                <a:solidFill>
                  <a:srgbClr val="007B92"/>
                </a:solidFill>
                <a:uFill>
                  <a:solidFill>
                    <a:srgbClr val="007B92"/>
                  </a:solidFill>
                </a:uFill>
                <a:hlinkClick r:id="rId4"/>
              </a:rPr>
              <a:t>al.,</a:t>
            </a:r>
            <a:r>
              <a:rPr lang="en-US" u="heavy" spc="-11" dirty="0">
                <a:solidFill>
                  <a:srgbClr val="007B92"/>
                </a:solidFill>
                <a:uFill>
                  <a:solidFill>
                    <a:srgbClr val="007B92"/>
                  </a:solidFill>
                </a:uFill>
                <a:hlinkClick r:id="rId4"/>
              </a:rPr>
              <a:t> </a:t>
            </a:r>
            <a:r>
              <a:rPr lang="en-US" u="heavy" spc="-4" dirty="0">
                <a:solidFill>
                  <a:srgbClr val="007B92"/>
                </a:solidFill>
                <a:uFill>
                  <a:solidFill>
                    <a:srgbClr val="007B92"/>
                  </a:solidFill>
                </a:uFill>
                <a:hlinkClick r:id="rId4"/>
              </a:rPr>
              <a:t>2013</a:t>
            </a:r>
            <a:r>
              <a:rPr lang="en-US" spc="-4" dirty="0"/>
              <a:t>]</a:t>
            </a:r>
            <a:br>
              <a:rPr lang="en-US" spc="-4" dirty="0"/>
            </a:br>
            <a:endParaRPr lang="en-US" spc="-4" dirty="0"/>
          </a:p>
          <a:p>
            <a:r>
              <a:rPr lang="en-US" dirty="0"/>
              <a:t>But</a:t>
            </a:r>
            <a:r>
              <a:rPr lang="en-US" spc="-19" dirty="0"/>
              <a:t> there is a renewed </a:t>
            </a:r>
            <a:r>
              <a:rPr lang="en-US" dirty="0"/>
              <a:t>interest</a:t>
            </a:r>
            <a:r>
              <a:rPr lang="en-US" spc="-15" dirty="0"/>
              <a:t> </a:t>
            </a:r>
            <a:r>
              <a:rPr lang="en-US" dirty="0"/>
              <a:t>in</a:t>
            </a:r>
            <a:r>
              <a:rPr lang="en-US" spc="-8" dirty="0"/>
              <a:t> </a:t>
            </a:r>
            <a:r>
              <a:rPr lang="en-US" dirty="0"/>
              <a:t>applying</a:t>
            </a:r>
            <a:r>
              <a:rPr lang="en-US" spc="-19" dirty="0"/>
              <a:t> </a:t>
            </a:r>
            <a:r>
              <a:rPr lang="en-US" dirty="0"/>
              <a:t>RL</a:t>
            </a:r>
            <a:r>
              <a:rPr lang="en-US" spc="-4" dirty="0"/>
              <a:t>. Why?</a:t>
            </a:r>
          </a:p>
          <a:p>
            <a:pPr lvl="1"/>
            <a:r>
              <a:rPr lang="en-US" sz="1400" dirty="0">
                <a:latin typeface="Tahoma" panose="020B0604030504040204" pitchFamily="34" charset="0"/>
                <a:ea typeface="Tahoma" panose="020B0604030504040204" pitchFamily="34" charset="0"/>
                <a:cs typeface="Tahoma" panose="020B0604030504040204" pitchFamily="34" charset="0"/>
              </a:rPr>
              <a:t>RL</a:t>
            </a:r>
            <a:r>
              <a:rPr lang="en-US" sz="1400" spc="-15"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w/</a:t>
            </a:r>
            <a:r>
              <a:rPr lang="en-US" sz="1400" spc="-8" dirty="0">
                <a:latin typeface="Tahoma" panose="020B0604030504040204" pitchFamily="34" charset="0"/>
                <a:ea typeface="Tahoma" panose="020B0604030504040204" pitchFamily="34" charset="0"/>
                <a:cs typeface="Tahoma" panose="020B0604030504040204" pitchFamily="34" charset="0"/>
              </a:rPr>
              <a:t> </a:t>
            </a:r>
            <a:r>
              <a:rPr lang="en-US" sz="1400" spc="-4" dirty="0">
                <a:latin typeface="Tahoma" panose="020B0604030504040204" pitchFamily="34" charset="0"/>
                <a:ea typeface="Tahoma" panose="020B0604030504040204" pitchFamily="34" charset="0"/>
                <a:cs typeface="Tahoma" panose="020B0604030504040204" pitchFamily="34" charset="0"/>
              </a:rPr>
              <a:t>LMs</a:t>
            </a:r>
            <a:r>
              <a:rPr lang="en-US" sz="1400" spc="-11" dirty="0">
                <a:latin typeface="Tahoma" panose="020B0604030504040204" pitchFamily="34" charset="0"/>
                <a:ea typeface="Tahoma" panose="020B0604030504040204" pitchFamily="34" charset="0"/>
                <a:cs typeface="Tahoma" panose="020B0604030504040204" pitchFamily="34" charset="0"/>
              </a:rPr>
              <a:t> </a:t>
            </a:r>
            <a:r>
              <a:rPr lang="en-US" sz="1400" spc="-4" dirty="0">
                <a:latin typeface="Tahoma" panose="020B0604030504040204" pitchFamily="34" charset="0"/>
                <a:ea typeface="Tahoma" panose="020B0604030504040204" pitchFamily="34" charset="0"/>
                <a:cs typeface="Tahoma" panose="020B0604030504040204" pitchFamily="34" charset="0"/>
              </a:rPr>
              <a:t>has</a:t>
            </a:r>
            <a:r>
              <a:rPr lang="en-US" sz="1400" spc="-11"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commonly</a:t>
            </a:r>
            <a:r>
              <a:rPr lang="en-US" sz="1400" spc="-30" dirty="0">
                <a:latin typeface="Tahoma" panose="020B0604030504040204" pitchFamily="34" charset="0"/>
                <a:ea typeface="Tahoma" panose="020B0604030504040204" pitchFamily="34" charset="0"/>
                <a:cs typeface="Tahoma" panose="020B0604030504040204" pitchFamily="34" charset="0"/>
              </a:rPr>
              <a:t> </a:t>
            </a:r>
            <a:r>
              <a:rPr lang="en-US" sz="1400" spc="-4" dirty="0">
                <a:latin typeface="Tahoma" panose="020B0604030504040204" pitchFamily="34" charset="0"/>
                <a:ea typeface="Tahoma" panose="020B0604030504040204" pitchFamily="34" charset="0"/>
                <a:cs typeface="Tahoma" panose="020B0604030504040204" pitchFamily="34" charset="0"/>
              </a:rPr>
              <a:t>been</a:t>
            </a:r>
            <a:r>
              <a:rPr lang="en-US" sz="1400" spc="-8"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viewed as</a:t>
            </a:r>
            <a:r>
              <a:rPr lang="en-US" sz="1400" spc="-19"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very </a:t>
            </a:r>
            <a:r>
              <a:rPr lang="en-US" sz="1400" spc="-4" dirty="0">
                <a:latin typeface="Tahoma" panose="020B0604030504040204" pitchFamily="34" charset="0"/>
                <a:ea typeface="Tahoma" panose="020B0604030504040204" pitchFamily="34" charset="0"/>
                <a:cs typeface="Tahoma" panose="020B0604030504040204" pitchFamily="34" charset="0"/>
              </a:rPr>
              <a:t>hard </a:t>
            </a:r>
            <a:r>
              <a:rPr lang="en-US" sz="1400" spc="-398"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to</a:t>
            </a:r>
            <a:r>
              <a:rPr lang="en-US" sz="1400" spc="-11"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get</a:t>
            </a:r>
            <a:r>
              <a:rPr lang="en-US" sz="1400" spc="-11"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right</a:t>
            </a:r>
            <a:r>
              <a:rPr lang="en-US" sz="1400" spc="-15" dirty="0">
                <a:latin typeface="Tahoma" panose="020B0604030504040204" pitchFamily="34" charset="0"/>
                <a:ea typeface="Tahoma" panose="020B0604030504040204" pitchFamily="34" charset="0"/>
                <a:cs typeface="Tahoma" panose="020B0604030504040204" pitchFamily="34" charset="0"/>
              </a:rPr>
              <a:t> </a:t>
            </a:r>
            <a:r>
              <a:rPr lang="en-US" sz="1400" spc="-4" dirty="0">
                <a:latin typeface="Tahoma" panose="020B0604030504040204" pitchFamily="34" charset="0"/>
                <a:ea typeface="Tahoma" panose="020B0604030504040204" pitchFamily="34" charset="0"/>
                <a:cs typeface="Tahoma" panose="020B0604030504040204" pitchFamily="34" charset="0"/>
              </a:rPr>
              <a:t>(still</a:t>
            </a:r>
            <a:r>
              <a:rPr lang="en-US" sz="1400" spc="-23"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is!)</a:t>
            </a:r>
          </a:p>
          <a:p>
            <a:pPr lvl="1"/>
            <a:r>
              <a:rPr lang="en-US" sz="1400" dirty="0">
                <a:latin typeface="Tahoma" panose="020B0604030504040204" pitchFamily="34" charset="0"/>
                <a:ea typeface="Tahoma" panose="020B0604030504040204" pitchFamily="34" charset="0"/>
                <a:cs typeface="Tahoma" panose="020B0604030504040204" pitchFamily="34" charset="0"/>
              </a:rPr>
              <a:t>We have found successful RL variants that work </a:t>
            </a:r>
            <a:r>
              <a:rPr lang="en-US" sz="1400" spc="-4" dirty="0">
                <a:latin typeface="Tahoma" panose="020B0604030504040204" pitchFamily="34" charset="0"/>
                <a:ea typeface="Tahoma" panose="020B0604030504040204" pitchFamily="34" charset="0"/>
                <a:cs typeface="Tahoma" panose="020B0604030504040204" pitchFamily="34" charset="0"/>
              </a:rPr>
              <a:t>for</a:t>
            </a:r>
            <a:r>
              <a:rPr lang="en-US" sz="1400" dirty="0">
                <a:latin typeface="Tahoma" panose="020B0604030504040204" pitchFamily="34" charset="0"/>
                <a:ea typeface="Tahoma" panose="020B0604030504040204" pitchFamily="34" charset="0"/>
                <a:cs typeface="Tahoma" panose="020B0604030504040204" pitchFamily="34" charset="0"/>
              </a:rPr>
              <a:t> language</a:t>
            </a:r>
            <a:r>
              <a:rPr lang="en-US" sz="1400" spc="-15"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models </a:t>
            </a:r>
            <a:r>
              <a:rPr lang="en-US" sz="1400" spc="-4" dirty="0">
                <a:latin typeface="Tahoma" panose="020B0604030504040204" pitchFamily="34" charset="0"/>
                <a:ea typeface="Tahoma" panose="020B0604030504040204" pitchFamily="34" charset="0"/>
                <a:cs typeface="Tahoma" panose="020B0604030504040204" pitchFamily="34" charset="0"/>
              </a:rPr>
              <a:t>(e.g.,</a:t>
            </a:r>
            <a:r>
              <a:rPr lang="en-US" sz="1400" spc="-26" dirty="0">
                <a:latin typeface="Tahoma" panose="020B0604030504040204" pitchFamily="34" charset="0"/>
                <a:ea typeface="Tahoma" panose="020B0604030504040204" pitchFamily="34" charset="0"/>
                <a:cs typeface="Tahoma" panose="020B0604030504040204" pitchFamily="34" charset="0"/>
              </a:rPr>
              <a:t> </a:t>
            </a:r>
            <a:r>
              <a:rPr lang="en-US" sz="1400" spc="-4" dirty="0">
                <a:latin typeface="Tahoma" panose="020B0604030504040204" pitchFamily="34" charset="0"/>
                <a:ea typeface="Tahoma" panose="020B0604030504040204" pitchFamily="34" charset="0"/>
                <a:cs typeface="Tahoma" panose="020B0604030504040204" pitchFamily="34" charset="0"/>
              </a:rPr>
              <a:t>PPO;</a:t>
            </a:r>
            <a:r>
              <a:rPr lang="en-US" sz="1400" spc="-15" dirty="0">
                <a:latin typeface="Tahoma" panose="020B0604030504040204" pitchFamily="34" charset="0"/>
                <a:ea typeface="Tahoma" panose="020B0604030504040204" pitchFamily="34" charset="0"/>
                <a:cs typeface="Tahoma" panose="020B0604030504040204" pitchFamily="34" charset="0"/>
              </a:rPr>
              <a:t> </a:t>
            </a:r>
            <a:r>
              <a:rPr lang="en-US" sz="1400" spc="-4" dirty="0">
                <a:latin typeface="Tahoma" panose="020B0604030504040204" pitchFamily="34" charset="0"/>
                <a:ea typeface="Tahoma" panose="020B0604030504040204" pitchFamily="34" charset="0"/>
                <a:cs typeface="Tahoma" panose="020B0604030504040204" pitchFamily="34" charset="0"/>
              </a:rPr>
              <a:t>[</a:t>
            </a:r>
            <a:r>
              <a:rPr lang="en-US" sz="1400" u="heavy" spc="-4" dirty="0">
                <a:solidFill>
                  <a:srgbClr val="007B92"/>
                </a:solidFill>
                <a:uFill>
                  <a:solidFill>
                    <a:srgbClr val="007B92"/>
                  </a:solidFill>
                </a:uFill>
                <a:latin typeface="Tahoma" panose="020B0604030504040204" pitchFamily="34" charset="0"/>
                <a:ea typeface="Tahoma" panose="020B0604030504040204" pitchFamily="34" charset="0"/>
                <a:cs typeface="Tahoma" panose="020B0604030504040204" pitchFamily="34" charset="0"/>
                <a:hlinkClick r:id="rId5"/>
              </a:rPr>
              <a:t>Schulman</a:t>
            </a:r>
            <a:r>
              <a:rPr lang="en-US" sz="1400" u="heavy" spc="-11" dirty="0">
                <a:solidFill>
                  <a:srgbClr val="007B92"/>
                </a:solidFill>
                <a:uFill>
                  <a:solidFill>
                    <a:srgbClr val="007B92"/>
                  </a:solidFill>
                </a:uFill>
                <a:latin typeface="Tahoma" panose="020B0604030504040204" pitchFamily="34" charset="0"/>
                <a:ea typeface="Tahoma" panose="020B0604030504040204" pitchFamily="34" charset="0"/>
                <a:cs typeface="Tahoma" panose="020B0604030504040204" pitchFamily="34" charset="0"/>
                <a:hlinkClick r:id="rId5"/>
              </a:rPr>
              <a:t> </a:t>
            </a:r>
            <a:r>
              <a:rPr lang="en-US" sz="1400" u="heavy" dirty="0">
                <a:solidFill>
                  <a:srgbClr val="007B92"/>
                </a:solidFill>
                <a:uFill>
                  <a:solidFill>
                    <a:srgbClr val="007B92"/>
                  </a:solidFill>
                </a:uFill>
                <a:latin typeface="Tahoma" panose="020B0604030504040204" pitchFamily="34" charset="0"/>
                <a:ea typeface="Tahoma" panose="020B0604030504040204" pitchFamily="34" charset="0"/>
                <a:cs typeface="Tahoma" panose="020B0604030504040204" pitchFamily="34" charset="0"/>
                <a:hlinkClick r:id="rId5"/>
              </a:rPr>
              <a:t>et</a:t>
            </a:r>
            <a:r>
              <a:rPr lang="en-US" sz="1400" u="heavy" spc="-4" dirty="0">
                <a:solidFill>
                  <a:srgbClr val="007B92"/>
                </a:solidFill>
                <a:uFill>
                  <a:solidFill>
                    <a:srgbClr val="007B92"/>
                  </a:solidFill>
                </a:uFill>
                <a:latin typeface="Tahoma" panose="020B0604030504040204" pitchFamily="34" charset="0"/>
                <a:ea typeface="Tahoma" panose="020B0604030504040204" pitchFamily="34" charset="0"/>
                <a:cs typeface="Tahoma" panose="020B0604030504040204" pitchFamily="34" charset="0"/>
                <a:hlinkClick r:id="rId5"/>
              </a:rPr>
              <a:t> </a:t>
            </a:r>
            <a:r>
              <a:rPr lang="en-US" sz="1400" u="heavy" dirty="0">
                <a:solidFill>
                  <a:srgbClr val="007B92"/>
                </a:solidFill>
                <a:uFill>
                  <a:solidFill>
                    <a:srgbClr val="007B92"/>
                  </a:solidFill>
                </a:uFill>
                <a:latin typeface="Tahoma" panose="020B0604030504040204" pitchFamily="34" charset="0"/>
                <a:ea typeface="Tahoma" panose="020B0604030504040204" pitchFamily="34" charset="0"/>
                <a:cs typeface="Tahoma" panose="020B0604030504040204" pitchFamily="34" charset="0"/>
                <a:hlinkClick r:id="rId5"/>
              </a:rPr>
              <a:t>al.,</a:t>
            </a:r>
            <a:r>
              <a:rPr lang="en-US" sz="1400" u="heavy" spc="-11" dirty="0">
                <a:solidFill>
                  <a:srgbClr val="007B92"/>
                </a:solidFill>
                <a:uFill>
                  <a:solidFill>
                    <a:srgbClr val="007B92"/>
                  </a:solidFill>
                </a:uFill>
                <a:latin typeface="Tahoma" panose="020B0604030504040204" pitchFamily="34" charset="0"/>
                <a:ea typeface="Tahoma" panose="020B0604030504040204" pitchFamily="34" charset="0"/>
                <a:cs typeface="Tahoma" panose="020B0604030504040204" pitchFamily="34" charset="0"/>
                <a:hlinkClick r:id="rId5"/>
              </a:rPr>
              <a:t> </a:t>
            </a:r>
            <a:r>
              <a:rPr lang="en-US" sz="1400" u="heavy" spc="-4" dirty="0">
                <a:solidFill>
                  <a:srgbClr val="007B92"/>
                </a:solidFill>
                <a:uFill>
                  <a:solidFill>
                    <a:srgbClr val="007B92"/>
                  </a:solidFill>
                </a:uFill>
                <a:latin typeface="Tahoma" panose="020B0604030504040204" pitchFamily="34" charset="0"/>
                <a:ea typeface="Tahoma" panose="020B0604030504040204" pitchFamily="34" charset="0"/>
                <a:cs typeface="Tahoma" panose="020B0604030504040204" pitchFamily="34" charset="0"/>
                <a:hlinkClick r:id="rId5"/>
              </a:rPr>
              <a:t>2017</a:t>
            </a:r>
            <a:r>
              <a:rPr lang="en-US" sz="1400" spc="-4" dirty="0">
                <a:latin typeface="Tahoma" panose="020B0604030504040204" pitchFamily="34" charset="0"/>
                <a:ea typeface="Tahoma" panose="020B0604030504040204" pitchFamily="34" charset="0"/>
                <a:cs typeface="Tahoma" panose="020B0604030504040204" pitchFamily="34" charset="0"/>
              </a:rPr>
              <a:t>])</a:t>
            </a:r>
            <a:br>
              <a:rPr lang="en-US" sz="1400" spc="-4" dirty="0">
                <a:latin typeface="Corbel" panose="020B0503020204020204" pitchFamily="34" charset="0"/>
                <a:cs typeface="Calibri"/>
              </a:rPr>
            </a:br>
            <a:endParaRPr lang="en-US" spc="-4" dirty="0">
              <a:latin typeface="Corbel" panose="020B0503020204020204" pitchFamily="34" charset="0"/>
              <a:cs typeface="Calibri"/>
            </a:endParaRPr>
          </a:p>
          <a:p>
            <a:pPr lvl="1"/>
            <a:endParaRPr lang="en-US" dirty="0"/>
          </a:p>
        </p:txBody>
      </p:sp>
      <p:pic>
        <p:nvPicPr>
          <p:cNvPr id="5" name="object 5">
            <a:extLst>
              <a:ext uri="{FF2B5EF4-FFF2-40B4-BE49-F238E27FC236}">
                <a16:creationId xmlns:a16="http://schemas.microsoft.com/office/drawing/2014/main" id="{61042B95-BF62-7B94-ECAF-AEFE7EC61668}"/>
              </a:ext>
            </a:extLst>
          </p:cNvPr>
          <p:cNvPicPr/>
          <p:nvPr/>
        </p:nvPicPr>
        <p:blipFill>
          <a:blip cstate="print"/>
          <a:stretch>
            <a:fillRect/>
          </a:stretch>
        </p:blipFill>
        <p:spPr>
          <a:xfrm>
            <a:off x="6083406" y="2026364"/>
            <a:ext cx="2491727" cy="650343"/>
          </a:xfrm>
          <a:prstGeom prst="rect">
            <a:avLst/>
          </a:prstGeom>
        </p:spPr>
      </p:pic>
      <p:sp>
        <p:nvSpPr>
          <p:cNvPr id="6" name="TextBox 5">
            <a:extLst>
              <a:ext uri="{FF2B5EF4-FFF2-40B4-BE49-F238E27FC236}">
                <a16:creationId xmlns:a16="http://schemas.microsoft.com/office/drawing/2014/main" id="{C503BFF6-3A90-BCF9-C729-5C4D9E455AE2}"/>
              </a:ext>
            </a:extLst>
          </p:cNvPr>
          <p:cNvSpPr txBox="1"/>
          <p:nvPr/>
        </p:nvSpPr>
        <p:spPr>
          <a:xfrm>
            <a:off x="3497580" y="4919543"/>
            <a:ext cx="2266819" cy="261610"/>
          </a:xfrm>
          <a:prstGeom prst="rect">
            <a:avLst/>
          </a:prstGeom>
          <a:noFill/>
        </p:spPr>
        <p:txBody>
          <a:bodyPr wrap="square" rtlCol="0">
            <a:spAutoFit/>
          </a:bodyPr>
          <a:lstStyle/>
          <a:p>
            <a:pPr algn="ctr"/>
            <a:r>
              <a:rPr lang="en-US" sz="1050" dirty="0">
                <a:solidFill>
                  <a:schemeClr val="tx1">
                    <a:lumMod val="50000"/>
                    <a:lumOff val="50000"/>
                  </a:schemeClr>
                </a:solidFill>
                <a:latin typeface="Corbel" panose="020B0503020204020204" pitchFamily="34" charset="0"/>
              </a:rPr>
              <a:t>[Slide credit: Jesse Mu]</a:t>
            </a:r>
          </a:p>
        </p:txBody>
      </p:sp>
    </p:spTree>
    <p:extLst>
      <p:ext uri="{BB962C8B-B14F-4D97-AF65-F5344CB8AC3E}">
        <p14:creationId xmlns:p14="http://schemas.microsoft.com/office/powerpoint/2010/main" val="396738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6750-2D96-46B2-EED1-F9280C9E78C1}"/>
              </a:ext>
            </a:extLst>
          </p:cNvPr>
          <p:cNvSpPr>
            <a:spLocks noGrp="1"/>
          </p:cNvSpPr>
          <p:nvPr>
            <p:ph type="title"/>
          </p:nvPr>
        </p:nvSpPr>
        <p:spPr>
          <a:xfrm>
            <a:off x="533919" y="107119"/>
            <a:ext cx="8519582" cy="857542"/>
          </a:xfrm>
        </p:spPr>
        <p:txBody>
          <a:bodyPr>
            <a:normAutofit/>
          </a:bodyPr>
          <a:lstStyle/>
          <a:p>
            <a:r>
              <a:rPr lang="en-US" sz="2400" dirty="0"/>
              <a:t>Language Modeling </a:t>
            </a:r>
            <a:r>
              <a:rPr lang="en-US" sz="2400" dirty="0">
                <a:latin typeface="Corbel" panose="020B0503020204020204" pitchFamily="34" charset="0"/>
                <a:cs typeface="Calibri"/>
              </a:rPr>
              <a:t>≠</a:t>
            </a:r>
            <a:r>
              <a:rPr lang="en-US" sz="2400" dirty="0"/>
              <a:t> Following Human Instructions </a:t>
            </a:r>
          </a:p>
        </p:txBody>
      </p:sp>
      <p:sp>
        <p:nvSpPr>
          <p:cNvPr id="7" name="Text Placeholder 6">
            <a:extLst>
              <a:ext uri="{FF2B5EF4-FFF2-40B4-BE49-F238E27FC236}">
                <a16:creationId xmlns:a16="http://schemas.microsoft.com/office/drawing/2014/main" id="{FA994E85-F24C-9D96-70D8-3FCE44CBC74A}"/>
              </a:ext>
            </a:extLst>
          </p:cNvPr>
          <p:cNvSpPr>
            <a:spLocks noGrp="1"/>
          </p:cNvSpPr>
          <p:nvPr>
            <p:ph type="body" sz="quarter" idx="16"/>
          </p:nvPr>
        </p:nvSpPr>
        <p:spPr/>
        <p:txBody>
          <a:bodyPr/>
          <a:lstStyle/>
          <a:p>
            <a:endParaRPr lang="en-US"/>
          </a:p>
        </p:txBody>
      </p:sp>
      <p:grpSp>
        <p:nvGrpSpPr>
          <p:cNvPr id="4" name="object 3">
            <a:extLst>
              <a:ext uri="{FF2B5EF4-FFF2-40B4-BE49-F238E27FC236}">
                <a16:creationId xmlns:a16="http://schemas.microsoft.com/office/drawing/2014/main" id="{70FF1BB4-9241-3AE2-42EC-8FB1BEEE3741}"/>
              </a:ext>
            </a:extLst>
          </p:cNvPr>
          <p:cNvGrpSpPr/>
          <p:nvPr/>
        </p:nvGrpSpPr>
        <p:grpSpPr>
          <a:xfrm>
            <a:off x="523336" y="1211581"/>
            <a:ext cx="7905430" cy="2597629"/>
            <a:chOff x="515112" y="1295400"/>
            <a:chExt cx="11158855" cy="3657600"/>
          </a:xfrm>
        </p:grpSpPr>
        <p:pic>
          <p:nvPicPr>
            <p:cNvPr id="5" name="object 4">
              <a:extLst>
                <a:ext uri="{FF2B5EF4-FFF2-40B4-BE49-F238E27FC236}">
                  <a16:creationId xmlns:a16="http://schemas.microsoft.com/office/drawing/2014/main" id="{BF7A9982-B5E3-8F6C-904D-004EC085ABDF}"/>
                </a:ext>
              </a:extLst>
            </p:cNvPr>
            <p:cNvPicPr/>
            <p:nvPr/>
          </p:nvPicPr>
          <p:blipFill>
            <a:blip cstate="print"/>
            <a:stretch>
              <a:fillRect/>
            </a:stretch>
          </p:blipFill>
          <p:spPr>
            <a:xfrm>
              <a:off x="515112" y="1295400"/>
              <a:ext cx="11158728" cy="914400"/>
            </a:xfrm>
            <a:prstGeom prst="rect">
              <a:avLst/>
            </a:prstGeom>
          </p:spPr>
        </p:pic>
        <p:pic>
          <p:nvPicPr>
            <p:cNvPr id="6" name="object 5">
              <a:extLst>
                <a:ext uri="{FF2B5EF4-FFF2-40B4-BE49-F238E27FC236}">
                  <a16:creationId xmlns:a16="http://schemas.microsoft.com/office/drawing/2014/main" id="{35BD377B-3B72-162C-04B8-F82362904A3C}"/>
                </a:ext>
              </a:extLst>
            </p:cNvPr>
            <p:cNvPicPr/>
            <p:nvPr/>
          </p:nvPicPr>
          <p:blipFill>
            <a:blip cstate="print"/>
            <a:stretch>
              <a:fillRect/>
            </a:stretch>
          </p:blipFill>
          <p:spPr>
            <a:xfrm>
              <a:off x="515112" y="2057400"/>
              <a:ext cx="11158728" cy="2895600"/>
            </a:xfrm>
            <a:prstGeom prst="rect">
              <a:avLst/>
            </a:prstGeom>
          </p:spPr>
        </p:pic>
      </p:grpSp>
      <p:sp>
        <p:nvSpPr>
          <p:cNvPr id="13" name="TextBox 12">
            <a:extLst>
              <a:ext uri="{FF2B5EF4-FFF2-40B4-BE49-F238E27FC236}">
                <a16:creationId xmlns:a16="http://schemas.microsoft.com/office/drawing/2014/main" id="{62B2168E-7EF4-26C1-0739-407B90151A54}"/>
              </a:ext>
            </a:extLst>
          </p:cNvPr>
          <p:cNvSpPr txBox="1"/>
          <p:nvPr/>
        </p:nvSpPr>
        <p:spPr>
          <a:xfrm>
            <a:off x="1900685" y="1918333"/>
            <a:ext cx="6527991" cy="1890877"/>
          </a:xfrm>
          <a:prstGeom prst="rect">
            <a:avLst/>
          </a:prstGeom>
          <a:solidFill>
            <a:srgbClr val="F6F6F4"/>
          </a:solidFill>
        </p:spPr>
        <p:txBody>
          <a:bodyPr wrap="square">
            <a:noAutofit/>
          </a:bodyPr>
          <a:lstStyle/>
          <a:p>
            <a:r>
              <a:rPr lang="en-US" dirty="0">
                <a:solidFill>
                  <a:schemeClr val="bg1">
                    <a:lumMod val="50000"/>
                  </a:schemeClr>
                </a:solidFill>
                <a:latin typeface="Corbel" panose="020B0503020204020204" pitchFamily="34" charset="0"/>
              </a:rPr>
              <a:t>Human </a:t>
            </a:r>
          </a:p>
          <a:p>
            <a:pPr>
              <a:lnSpc>
                <a:spcPct val="150000"/>
              </a:lnSpc>
            </a:pPr>
            <a:r>
              <a:rPr lang="en-US" dirty="0">
                <a:latin typeface="Corbel" panose="020B0503020204020204" pitchFamily="34" charset="0"/>
              </a:rPr>
              <a:t>A giant rocket ship blasted off from Earth carrying  astronauts to the moon. The astronauts landed their  spaceship on the moon and walked around exploring the  lunar surface. Then they returned safely back to Earth,  bringing home moon rocks to show everyone.</a:t>
            </a:r>
          </a:p>
        </p:txBody>
      </p:sp>
      <p:sp>
        <p:nvSpPr>
          <p:cNvPr id="14" name="Rounded Rectangle 13">
            <a:extLst>
              <a:ext uri="{FF2B5EF4-FFF2-40B4-BE49-F238E27FC236}">
                <a16:creationId xmlns:a16="http://schemas.microsoft.com/office/drawing/2014/main" id="{724CFC53-9E08-D2F2-2AD0-8371F9F5836E}"/>
              </a:ext>
            </a:extLst>
          </p:cNvPr>
          <p:cNvSpPr/>
          <p:nvPr/>
        </p:nvSpPr>
        <p:spPr>
          <a:xfrm>
            <a:off x="1052375" y="3965094"/>
            <a:ext cx="7039154" cy="556564"/>
          </a:xfrm>
          <a:prstGeom prst="roundRect">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pc="-8" dirty="0">
                <a:solidFill>
                  <a:schemeClr val="tx1"/>
                </a:solidFill>
                <a:latin typeface="Corbel" panose="020B0503020204020204" pitchFamily="34" charset="0"/>
                <a:cs typeface="Calibri"/>
              </a:rPr>
              <a:t>There is a mismatch between LLM pre-training and </a:t>
            </a:r>
            <a:r>
              <a:rPr lang="en-US" sz="1800" spc="-4" dirty="0">
                <a:solidFill>
                  <a:srgbClr val="C00000"/>
                </a:solidFill>
                <a:latin typeface="Corbel" panose="020B0503020204020204" pitchFamily="34" charset="0"/>
                <a:cs typeface="Calibri"/>
              </a:rPr>
              <a:t>user </a:t>
            </a:r>
            <a:r>
              <a:rPr lang="en-US" sz="1800" spc="-11" dirty="0">
                <a:solidFill>
                  <a:srgbClr val="C00000"/>
                </a:solidFill>
                <a:latin typeface="Corbel" panose="020B0503020204020204" pitchFamily="34" charset="0"/>
                <a:cs typeface="Calibri"/>
              </a:rPr>
              <a:t>intents.</a:t>
            </a:r>
            <a:endParaRPr lang="en-US" sz="1800" dirty="0">
              <a:solidFill>
                <a:schemeClr val="tx1"/>
              </a:solidFill>
            </a:endParaRPr>
          </a:p>
        </p:txBody>
      </p:sp>
    </p:spTree>
    <p:extLst>
      <p:ext uri="{BB962C8B-B14F-4D97-AF65-F5344CB8AC3E}">
        <p14:creationId xmlns:p14="http://schemas.microsoft.com/office/powerpoint/2010/main" val="3702337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F99A1-F9AD-A1EC-5BFC-33A90641FE2A}"/>
              </a:ext>
            </a:extLst>
          </p:cNvPr>
          <p:cNvSpPr>
            <a:spLocks noGrp="1"/>
          </p:cNvSpPr>
          <p:nvPr>
            <p:ph type="title"/>
          </p:nvPr>
        </p:nvSpPr>
        <p:spPr/>
        <p:txBody>
          <a:bodyPr>
            <a:normAutofit/>
          </a:bodyPr>
          <a:lstStyle/>
          <a:p>
            <a:r>
              <a:rPr lang="en-US" dirty="0"/>
              <a:t>Reinforcement Learning: Formalism</a:t>
            </a:r>
          </a:p>
        </p:txBody>
      </p:sp>
      <p:sp>
        <p:nvSpPr>
          <p:cNvPr id="3" name="Content Placeholder 2">
            <a:extLst>
              <a:ext uri="{FF2B5EF4-FFF2-40B4-BE49-F238E27FC236}">
                <a16:creationId xmlns:a16="http://schemas.microsoft.com/office/drawing/2014/main" id="{E36E7ADC-0F17-2D9C-7366-85887ED413A5}"/>
              </a:ext>
            </a:extLst>
          </p:cNvPr>
          <p:cNvSpPr>
            <a:spLocks noGrp="1"/>
          </p:cNvSpPr>
          <p:nvPr>
            <p:ph type="body" sz="quarter" idx="16"/>
          </p:nvPr>
        </p:nvSpPr>
        <p:spPr/>
        <p:txBody>
          <a:bodyPr/>
          <a:lstStyle/>
          <a:p>
            <a:r>
              <a:rPr lang="en-US" dirty="0"/>
              <a:t>An agent </a:t>
            </a:r>
            <a:r>
              <a:rPr lang="en-US" dirty="0">
                <a:solidFill>
                  <a:srgbClr val="C00000"/>
                </a:solidFill>
              </a:rPr>
              <a:t>interacts</a:t>
            </a:r>
            <a:r>
              <a:rPr lang="en-US" dirty="0"/>
              <a:t> with an environment by taking </a:t>
            </a:r>
            <a:r>
              <a:rPr lang="en-US" dirty="0">
                <a:solidFill>
                  <a:srgbClr val="C00000"/>
                </a:solidFill>
              </a:rPr>
              <a:t>actions</a:t>
            </a:r>
            <a:r>
              <a:rPr lang="en-US" dirty="0"/>
              <a:t> </a:t>
            </a:r>
          </a:p>
          <a:p>
            <a:r>
              <a:rPr lang="en-US" dirty="0"/>
              <a:t>The environment returns a </a:t>
            </a:r>
            <a:r>
              <a:rPr lang="en-US" dirty="0">
                <a:solidFill>
                  <a:srgbClr val="C00000"/>
                </a:solidFill>
              </a:rPr>
              <a:t>reward</a:t>
            </a:r>
            <a:r>
              <a:rPr lang="en-US" dirty="0"/>
              <a:t> for the </a:t>
            </a:r>
            <a:r>
              <a:rPr lang="en-US" dirty="0">
                <a:solidFill>
                  <a:srgbClr val="C00000"/>
                </a:solidFill>
              </a:rPr>
              <a:t>action</a:t>
            </a:r>
            <a:r>
              <a:rPr lang="en-US" dirty="0"/>
              <a:t> and a </a:t>
            </a:r>
            <a:r>
              <a:rPr lang="en-US" dirty="0">
                <a:solidFill>
                  <a:srgbClr val="C00000"/>
                </a:solidFill>
              </a:rPr>
              <a:t>new state</a:t>
            </a:r>
            <a:r>
              <a:rPr lang="en-US" dirty="0"/>
              <a:t> (representation of the world at that moment). </a:t>
            </a:r>
          </a:p>
          <a:p>
            <a:r>
              <a:rPr lang="en-US" dirty="0"/>
              <a:t>Agent uses a </a:t>
            </a:r>
            <a:r>
              <a:rPr lang="en-US" dirty="0">
                <a:solidFill>
                  <a:srgbClr val="C00000"/>
                </a:solidFill>
              </a:rPr>
              <a:t>policy function </a:t>
            </a:r>
            <a:r>
              <a:rPr lang="en-US" dirty="0"/>
              <a:t>to choose an action at a given </a:t>
            </a:r>
            <a:r>
              <a:rPr lang="en-US" dirty="0">
                <a:solidFill>
                  <a:srgbClr val="C00000"/>
                </a:solidFill>
              </a:rPr>
              <a:t>state</a:t>
            </a:r>
            <a:r>
              <a:rPr lang="en-US" dirty="0"/>
              <a:t>. </a:t>
            </a:r>
          </a:p>
          <a:p>
            <a:r>
              <a:rPr lang="en-US" dirty="0"/>
              <a:t>We need to figure out: (1) reward function and (2) the policy function </a:t>
            </a:r>
          </a:p>
        </p:txBody>
      </p:sp>
      <p:pic>
        <p:nvPicPr>
          <p:cNvPr id="12" name="Picture 11" descr="Diagram&#10;&#10;Description automatically generated">
            <a:extLst>
              <a:ext uri="{FF2B5EF4-FFF2-40B4-BE49-F238E27FC236}">
                <a16:creationId xmlns:a16="http://schemas.microsoft.com/office/drawing/2014/main" id="{33DC7F67-C0D2-FAD4-6E21-14CAA8E1C2BE}"/>
              </a:ext>
            </a:extLst>
          </p:cNvPr>
          <p:cNvPicPr>
            <a:picLocks noChangeAspect="1"/>
          </p:cNvPicPr>
          <p:nvPr/>
        </p:nvPicPr>
        <p:blipFill>
          <a:blip/>
          <a:stretch>
            <a:fillRect/>
          </a:stretch>
        </p:blipFill>
        <p:spPr>
          <a:xfrm>
            <a:off x="2141849" y="2977994"/>
            <a:ext cx="6251713" cy="2026061"/>
          </a:xfrm>
          <a:prstGeom prst="rect">
            <a:avLst/>
          </a:prstGeom>
        </p:spPr>
      </p:pic>
      <p:sp>
        <p:nvSpPr>
          <p:cNvPr id="4" name="TextBox 3">
            <a:extLst>
              <a:ext uri="{FF2B5EF4-FFF2-40B4-BE49-F238E27FC236}">
                <a16:creationId xmlns:a16="http://schemas.microsoft.com/office/drawing/2014/main" id="{19E577EE-01D1-C1B7-75EF-ED328DAB930E}"/>
              </a:ext>
            </a:extLst>
          </p:cNvPr>
          <p:cNvSpPr txBox="1"/>
          <p:nvPr/>
        </p:nvSpPr>
        <p:spPr>
          <a:xfrm>
            <a:off x="6405093" y="4844440"/>
            <a:ext cx="2266819" cy="261610"/>
          </a:xfrm>
          <a:prstGeom prst="rect">
            <a:avLst/>
          </a:prstGeom>
          <a:noFill/>
        </p:spPr>
        <p:txBody>
          <a:bodyPr wrap="square" rtlCol="0">
            <a:spAutoFit/>
          </a:bodyPr>
          <a:lstStyle/>
          <a:p>
            <a:pPr algn="ctr"/>
            <a:r>
              <a:rPr lang="en-US" sz="1050" dirty="0">
                <a:solidFill>
                  <a:schemeClr val="tx1">
                    <a:lumMod val="50000"/>
                    <a:lumOff val="50000"/>
                  </a:schemeClr>
                </a:solidFill>
                <a:latin typeface="Corbel" panose="020B0503020204020204" pitchFamily="34" charset="0"/>
              </a:rPr>
              <a:t>[Fig credit: Nate Lambert]</a:t>
            </a:r>
          </a:p>
        </p:txBody>
      </p:sp>
      <p:sp>
        <p:nvSpPr>
          <p:cNvPr id="5" name="TextBox 4">
            <a:extLst>
              <a:ext uri="{FF2B5EF4-FFF2-40B4-BE49-F238E27FC236}">
                <a16:creationId xmlns:a16="http://schemas.microsoft.com/office/drawing/2014/main" id="{B8A0715B-1B7E-AC0B-9E0D-6AF4237F3965}"/>
              </a:ext>
            </a:extLst>
          </p:cNvPr>
          <p:cNvSpPr txBox="1"/>
          <p:nvPr/>
        </p:nvSpPr>
        <p:spPr>
          <a:xfrm>
            <a:off x="6924583" y="3746376"/>
            <a:ext cx="807867" cy="307777"/>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8E54A068-CB08-6CFE-9F22-4185C2EAC335}"/>
              </a:ext>
            </a:extLst>
          </p:cNvPr>
          <p:cNvSpPr txBox="1"/>
          <p:nvPr/>
        </p:nvSpPr>
        <p:spPr>
          <a:xfrm>
            <a:off x="1808937" y="3579180"/>
            <a:ext cx="807867" cy="30777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88253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BF5BA-E1DA-8A72-C698-71153F5CA1D4}"/>
              </a:ext>
            </a:extLst>
          </p:cNvPr>
          <p:cNvSpPr>
            <a:spLocks noGrp="1"/>
          </p:cNvSpPr>
          <p:nvPr>
            <p:ph type="title"/>
          </p:nvPr>
        </p:nvSpPr>
        <p:spPr/>
        <p:txBody>
          <a:bodyPr>
            <a:normAutofit fontScale="90000"/>
          </a:bodyPr>
          <a:lstStyle/>
          <a:p>
            <a:r>
              <a:rPr lang="en-US" sz="2800" dirty="0"/>
              <a:t>Reinforcement Learning </a:t>
            </a:r>
            <a:br>
              <a:rPr lang="en-US" sz="2800" dirty="0"/>
            </a:br>
            <a:r>
              <a:rPr lang="en-US" sz="2800" dirty="0"/>
              <a:t>from Human Feedback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EB7E2C-AD96-D626-001B-6F78F9140ADB}"/>
                  </a:ext>
                </a:extLst>
              </p:cNvPr>
              <p:cNvSpPr>
                <a:spLocks noGrp="1"/>
              </p:cNvSpPr>
              <p:nvPr>
                <p:ph type="body" sz="quarter" idx="16"/>
              </p:nvPr>
            </p:nvSpPr>
            <p:spPr/>
            <p:txBody>
              <a:bodyPr/>
              <a:lstStyle/>
              <a:p>
                <a:r>
                  <a:rPr lang="en-US" dirty="0"/>
                  <a:t>Imagine a reward function: </a:t>
                </a:r>
                <a14:m>
                  <m:oMath xmlns:m="http://schemas.openxmlformats.org/officeDocument/2006/math">
                    <m:r>
                      <a:rPr lang="en-US" b="0" i="1" smtClean="0">
                        <a:solidFill>
                          <a:srgbClr val="0E0CC0"/>
                        </a:solidFill>
                        <a:latin typeface="Cambria Math" panose="02040503050406030204" pitchFamily="18" charset="0"/>
                      </a:rPr>
                      <m:t>𝑅</m:t>
                    </m:r>
                    <m:d>
                      <m:dPr>
                        <m:ctrlPr>
                          <a:rPr lang="en-US" b="0" i="1" smtClean="0">
                            <a:solidFill>
                              <a:srgbClr val="0E0CC0"/>
                            </a:solidFill>
                            <a:latin typeface="Cambria Math" panose="02040503050406030204" pitchFamily="18" charset="0"/>
                          </a:rPr>
                        </m:ctrlPr>
                      </m:dPr>
                      <m:e>
                        <m:r>
                          <a:rPr lang="en-US" b="0" i="1" smtClean="0">
                            <a:solidFill>
                              <a:srgbClr val="0E0CC0"/>
                            </a:solidFill>
                            <a:latin typeface="Cambria Math" panose="02040503050406030204" pitchFamily="18" charset="0"/>
                          </a:rPr>
                          <m:t>𝑠</m:t>
                        </m:r>
                        <m:r>
                          <a:rPr lang="en-US" b="0" i="1" smtClean="0">
                            <a:solidFill>
                              <a:srgbClr val="0E0CC0"/>
                            </a:solidFill>
                            <a:latin typeface="Cambria Math" panose="02040503050406030204" pitchFamily="18" charset="0"/>
                          </a:rPr>
                          <m:t>;</m:t>
                        </m:r>
                        <m:r>
                          <m:rPr>
                            <m:sty m:val="p"/>
                          </m:rPr>
                          <a:rPr lang="en-US">
                            <a:solidFill>
                              <a:srgbClr val="0E0CC0"/>
                            </a:solidFill>
                            <a:latin typeface="Cambria Math" panose="02040503050406030204" pitchFamily="18" charset="0"/>
                          </a:rPr>
                          <m:t>promp</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oMath>
                </a14:m>
                <a:r>
                  <a:rPr lang="en-US" dirty="0"/>
                  <a:t>  for any output </a:t>
                </a:r>
                <a14:m>
                  <m:oMath xmlns:m="http://schemas.openxmlformats.org/officeDocument/2006/math">
                    <m:r>
                      <a:rPr lang="en-US" i="1">
                        <a:latin typeface="Cambria Math" panose="02040503050406030204" pitchFamily="18" charset="0"/>
                      </a:rPr>
                      <m:t>𝑠</m:t>
                    </m:r>
                  </m:oMath>
                </a14:m>
                <a:r>
                  <a:rPr lang="en-US" dirty="0"/>
                  <a:t> to a prompt.</a:t>
                </a:r>
              </a:p>
              <a:p>
                <a:r>
                  <a:rPr lang="en-US" dirty="0">
                    <a:solidFill>
                      <a:srgbClr val="C00000"/>
                    </a:solidFill>
                  </a:rPr>
                  <a:t>The reward is higher when humans prefer the output.</a:t>
                </a:r>
              </a:p>
              <a:p>
                <a:r>
                  <a:rPr lang="en-US" dirty="0"/>
                  <a:t>Good generation is equivalent to finding reward-maximizing outputs: </a:t>
                </a:r>
              </a:p>
              <a:p>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1EEB7E2C-AD96-D626-001B-6F78F9140ADB}"/>
                  </a:ext>
                </a:extLst>
              </p:cNvPr>
              <p:cNvSpPr>
                <a:spLocks noGrp="1" noRot="1" noChangeAspect="1" noMove="1" noResize="1" noEditPoints="1" noAdjustHandles="1" noChangeArrowheads="1" noChangeShapeType="1" noTextEdit="1"/>
              </p:cNvSpPr>
              <p:nvPr>
                <p:ph type="body" sz="quarter" idx="16"/>
              </p:nvPr>
            </p:nvSpPr>
            <p:spPr>
              <a:blipFill>
                <a:blip r:embed="rId2"/>
                <a:stretch>
                  <a:fillRect l="-471" t="-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ular Callout 3">
                <a:extLst>
                  <a:ext uri="{FF2B5EF4-FFF2-40B4-BE49-F238E27FC236}">
                    <a16:creationId xmlns:a16="http://schemas.microsoft.com/office/drawing/2014/main" id="{D0BB209F-C681-3585-695E-8EB398923177}"/>
                  </a:ext>
                </a:extLst>
              </p:cNvPr>
              <p:cNvSpPr/>
              <p:nvPr/>
            </p:nvSpPr>
            <p:spPr>
              <a:xfrm>
                <a:off x="6003758" y="2390063"/>
                <a:ext cx="3037974" cy="800055"/>
              </a:xfrm>
              <a:prstGeom prst="wedgeRoundRectCallout">
                <a:avLst>
                  <a:gd name="adj1" fmla="val -55168"/>
                  <a:gd name="adj2" fmla="val -18088"/>
                  <a:gd name="adj3" fmla="val 16667"/>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500" b="0" i="1" spc="38" smtClean="0">
                            <a:solidFill>
                              <a:srgbClr val="00AF50"/>
                            </a:solidFill>
                            <a:latin typeface="Cambria Math" panose="02040503050406030204" pitchFamily="18" charset="0"/>
                            <a:cs typeface="Cambria Math"/>
                          </a:rPr>
                        </m:ctrlPr>
                      </m:sSubPr>
                      <m:e>
                        <m:r>
                          <a:rPr lang="en-US" sz="1500" b="0" i="1" spc="38" smtClean="0">
                            <a:solidFill>
                              <a:srgbClr val="00AF50"/>
                            </a:solidFill>
                            <a:latin typeface="Cambria Math" panose="02040503050406030204" pitchFamily="18" charset="0"/>
                            <a:cs typeface="Cambria Math"/>
                          </a:rPr>
                          <m:t>𝑝</m:t>
                        </m:r>
                      </m:e>
                      <m:sub>
                        <m:r>
                          <a:rPr lang="en-US" sz="1500" b="0" i="1" spc="38" smtClean="0">
                            <a:solidFill>
                              <a:srgbClr val="00AF50"/>
                            </a:solidFill>
                            <a:latin typeface="Cambria Math" panose="02040503050406030204" pitchFamily="18" charset="0"/>
                            <a:cs typeface="Cambria Math"/>
                          </a:rPr>
                          <m:t>𝜃</m:t>
                        </m:r>
                      </m:sub>
                    </m:sSub>
                    <m:r>
                      <a:rPr lang="en-US" sz="1500" b="0" i="1" spc="38" smtClean="0">
                        <a:solidFill>
                          <a:srgbClr val="00AF50"/>
                        </a:solidFill>
                        <a:latin typeface="Cambria Math" panose="02040503050406030204" pitchFamily="18" charset="0"/>
                        <a:cs typeface="Cambria Math"/>
                      </a:rPr>
                      <m:t>(</m:t>
                    </m:r>
                    <m:r>
                      <a:rPr lang="en-US" sz="1500" b="0" i="1" spc="38" smtClean="0">
                        <a:solidFill>
                          <a:srgbClr val="00AF50"/>
                        </a:solidFill>
                        <a:latin typeface="Cambria Math" panose="02040503050406030204" pitchFamily="18" charset="0"/>
                        <a:cs typeface="Cambria Math"/>
                      </a:rPr>
                      <m:t>𝑠</m:t>
                    </m:r>
                    <m:r>
                      <a:rPr lang="en-US" sz="1500" b="0" i="1" spc="38" smtClean="0">
                        <a:solidFill>
                          <a:srgbClr val="00AF50"/>
                        </a:solidFill>
                        <a:latin typeface="Cambria Math" panose="02040503050406030204" pitchFamily="18" charset="0"/>
                        <a:cs typeface="Cambria Math"/>
                      </a:rPr>
                      <m:t>)</m:t>
                    </m:r>
                  </m:oMath>
                </a14:m>
                <a:r>
                  <a:rPr lang="en-US" sz="1500" spc="38" dirty="0">
                    <a:solidFill>
                      <a:srgbClr val="00AF50"/>
                    </a:solidFill>
                    <a:latin typeface="Cambria Math"/>
                    <a:cs typeface="Cambria Math"/>
                  </a:rPr>
                  <a:t> </a:t>
                </a:r>
                <a:r>
                  <a:rPr lang="en-US" sz="1500" spc="38" dirty="0">
                    <a:solidFill>
                      <a:schemeClr val="tx1"/>
                    </a:solidFill>
                    <a:latin typeface="Corbel" panose="020B0503020204020204" pitchFamily="34" charset="0"/>
                    <a:cs typeface="Calibri"/>
                  </a:rPr>
                  <a:t>is</a:t>
                </a:r>
                <a:r>
                  <a:rPr lang="en-US" sz="1500" dirty="0">
                    <a:solidFill>
                      <a:schemeClr val="tx1"/>
                    </a:solidFill>
                    <a:latin typeface="Corbel" panose="020B0503020204020204" pitchFamily="34" charset="0"/>
                    <a:cs typeface="Calibri"/>
                  </a:rPr>
                  <a:t> a pre-trained model</a:t>
                </a:r>
                <a:r>
                  <a:rPr lang="en-US" sz="1500" spc="-8" dirty="0">
                    <a:solidFill>
                      <a:schemeClr val="tx1"/>
                    </a:solidFill>
                    <a:latin typeface="Corbel" panose="020B0503020204020204" pitchFamily="34" charset="0"/>
                    <a:cs typeface="Calibri"/>
                  </a:rPr>
                  <a:t> </a:t>
                </a:r>
                <a:r>
                  <a:rPr lang="en-US" sz="1500" dirty="0">
                    <a:solidFill>
                      <a:schemeClr val="tx1"/>
                    </a:solidFill>
                    <a:latin typeface="Corbel" panose="020B0503020204020204" pitchFamily="34" charset="0"/>
                    <a:cs typeface="Calibri"/>
                  </a:rPr>
                  <a:t>with</a:t>
                </a:r>
                <a:r>
                  <a:rPr lang="en-US" sz="1500" spc="-15" dirty="0">
                    <a:solidFill>
                      <a:schemeClr val="tx1"/>
                    </a:solidFill>
                    <a:latin typeface="Corbel" panose="020B0503020204020204" pitchFamily="34" charset="0"/>
                    <a:cs typeface="Calibri"/>
                  </a:rPr>
                  <a:t> </a:t>
                </a:r>
                <a:r>
                  <a:rPr lang="en-US" sz="1500" spc="-4" dirty="0">
                    <a:solidFill>
                      <a:schemeClr val="tx1"/>
                    </a:solidFill>
                    <a:latin typeface="Corbel" panose="020B0503020204020204" pitchFamily="34" charset="0"/>
                    <a:cs typeface="Calibri"/>
                  </a:rPr>
                  <a:t>params</a:t>
                </a:r>
                <a:r>
                  <a:rPr lang="en-US" sz="1500" spc="-8" dirty="0">
                    <a:solidFill>
                      <a:schemeClr val="tx1"/>
                    </a:solidFill>
                    <a:latin typeface="Corbel" panose="020B0503020204020204" pitchFamily="34" charset="0"/>
                    <a:cs typeface="Calibri"/>
                  </a:rPr>
                  <a:t> </a:t>
                </a:r>
                <a14:m>
                  <m:oMath xmlns:m="http://schemas.openxmlformats.org/officeDocument/2006/math">
                    <m:r>
                      <a:rPr lang="en-US" sz="1500" i="1" spc="38" smtClean="0">
                        <a:solidFill>
                          <a:srgbClr val="00AF50"/>
                        </a:solidFill>
                        <a:latin typeface="Cambria Math" panose="02040503050406030204" pitchFamily="18" charset="0"/>
                        <a:cs typeface="Cambria Math"/>
                      </a:rPr>
                      <m:t>𝜃</m:t>
                    </m:r>
                  </m:oMath>
                </a14:m>
                <a:r>
                  <a:rPr lang="en-US" sz="1500" spc="56" dirty="0">
                    <a:solidFill>
                      <a:schemeClr val="tx1"/>
                    </a:solidFill>
                    <a:latin typeface="Cambria Math"/>
                    <a:cs typeface="Cambria Math"/>
                  </a:rPr>
                  <a:t> </a:t>
                </a:r>
                <a:r>
                  <a:rPr lang="en-US" sz="1500" dirty="0">
                    <a:solidFill>
                      <a:schemeClr val="tx1"/>
                    </a:solidFill>
                    <a:latin typeface="Corbel" panose="020B0503020204020204" pitchFamily="34" charset="0"/>
                    <a:cs typeface="Calibri"/>
                  </a:rPr>
                  <a:t>we</a:t>
                </a:r>
                <a:r>
                  <a:rPr lang="en-US" sz="1500" spc="-8" dirty="0">
                    <a:solidFill>
                      <a:schemeClr val="tx1"/>
                    </a:solidFill>
                    <a:latin typeface="Corbel" panose="020B0503020204020204" pitchFamily="34" charset="0"/>
                    <a:cs typeface="Calibri"/>
                  </a:rPr>
                  <a:t> </a:t>
                </a:r>
                <a:r>
                  <a:rPr lang="en-US" sz="1500" dirty="0">
                    <a:solidFill>
                      <a:schemeClr val="tx1"/>
                    </a:solidFill>
                    <a:latin typeface="Corbel" panose="020B0503020204020204" pitchFamily="34" charset="0"/>
                    <a:cs typeface="Calibri"/>
                  </a:rPr>
                  <a:t>would</a:t>
                </a:r>
                <a:r>
                  <a:rPr lang="en-US" sz="1500" spc="-8" dirty="0">
                    <a:solidFill>
                      <a:schemeClr val="tx1"/>
                    </a:solidFill>
                    <a:latin typeface="Corbel" panose="020B0503020204020204" pitchFamily="34" charset="0"/>
                    <a:cs typeface="Calibri"/>
                  </a:rPr>
                  <a:t> </a:t>
                </a:r>
                <a:r>
                  <a:rPr lang="en-US" sz="1500" dirty="0">
                    <a:solidFill>
                      <a:schemeClr val="tx1"/>
                    </a:solidFill>
                    <a:latin typeface="Corbel" panose="020B0503020204020204" pitchFamily="34" charset="0"/>
                    <a:cs typeface="Calibri"/>
                  </a:rPr>
                  <a:t>like</a:t>
                </a:r>
                <a:r>
                  <a:rPr lang="en-US" sz="1500" spc="-8" dirty="0">
                    <a:solidFill>
                      <a:schemeClr val="tx1"/>
                    </a:solidFill>
                    <a:latin typeface="Corbel" panose="020B0503020204020204" pitchFamily="34" charset="0"/>
                    <a:cs typeface="Calibri"/>
                  </a:rPr>
                  <a:t> </a:t>
                </a:r>
                <a:r>
                  <a:rPr lang="en-US" sz="1500" dirty="0">
                    <a:solidFill>
                      <a:schemeClr val="tx1"/>
                    </a:solidFill>
                    <a:latin typeface="Corbel" panose="020B0503020204020204" pitchFamily="34" charset="0"/>
                    <a:cs typeface="Calibri"/>
                  </a:rPr>
                  <a:t>to </a:t>
                </a:r>
                <a:r>
                  <a:rPr lang="en-US" sz="1500" spc="-8" dirty="0">
                    <a:solidFill>
                      <a:schemeClr val="tx1"/>
                    </a:solidFill>
                    <a:latin typeface="Corbel" panose="020B0503020204020204" pitchFamily="34" charset="0"/>
                    <a:cs typeface="Calibri"/>
                  </a:rPr>
                  <a:t>optimize (policy function)</a:t>
                </a:r>
                <a:endParaRPr lang="en-US" sz="1500" dirty="0">
                  <a:solidFill>
                    <a:schemeClr val="tx1"/>
                  </a:solidFill>
                  <a:latin typeface="Corbel" panose="020B0503020204020204" pitchFamily="34" charset="0"/>
                </a:endParaRPr>
              </a:p>
            </p:txBody>
          </p:sp>
        </mc:Choice>
        <mc:Fallback xmlns="">
          <p:sp>
            <p:nvSpPr>
              <p:cNvPr id="4" name="Rounded Rectangular Callout 3">
                <a:extLst>
                  <a:ext uri="{FF2B5EF4-FFF2-40B4-BE49-F238E27FC236}">
                    <a16:creationId xmlns:a16="http://schemas.microsoft.com/office/drawing/2014/main" id="{D0BB209F-C681-3585-695E-8EB398923177}"/>
                  </a:ext>
                </a:extLst>
              </p:cNvPr>
              <p:cNvSpPr>
                <a:spLocks noRot="1" noChangeAspect="1" noMove="1" noResize="1" noEditPoints="1" noAdjustHandles="1" noChangeArrowheads="1" noChangeShapeType="1" noTextEdit="1"/>
              </p:cNvSpPr>
              <p:nvPr/>
            </p:nvSpPr>
            <p:spPr>
              <a:xfrm>
                <a:off x="6003758" y="2390063"/>
                <a:ext cx="3037974" cy="800055"/>
              </a:xfrm>
              <a:prstGeom prst="wedgeRoundRectCallout">
                <a:avLst>
                  <a:gd name="adj1" fmla="val -55168"/>
                  <a:gd name="adj2" fmla="val -18088"/>
                  <a:gd name="adj3" fmla="val 16667"/>
                </a:avLst>
              </a:prstGeom>
              <a:blipFill>
                <a:blip r:embed="rId4"/>
                <a:stretch>
                  <a:fillRect b="-6154"/>
                </a:stretch>
              </a:blipFill>
              <a:ln>
                <a:solidFill>
                  <a:schemeClr val="accent1">
                    <a:lumMod val="75000"/>
                  </a:schemeClr>
                </a:solidFill>
              </a:ln>
            </p:spPr>
            <p:txBody>
              <a:bodyPr/>
              <a:lstStyle/>
              <a:p>
                <a:r>
                  <a:rPr lang="en-US">
                    <a:noFill/>
                  </a:rPr>
                  <a:t> </a:t>
                </a:r>
              </a:p>
            </p:txBody>
          </p:sp>
        </mc:Fallback>
      </mc:AlternateContent>
      <p:sp>
        <p:nvSpPr>
          <p:cNvPr id="5" name="TextBox 4">
            <a:extLst>
              <a:ext uri="{FF2B5EF4-FFF2-40B4-BE49-F238E27FC236}">
                <a16:creationId xmlns:a16="http://schemas.microsoft.com/office/drawing/2014/main" id="{F210A1CE-E563-B7CC-8D3B-D833795CC0DA}"/>
              </a:ext>
            </a:extLst>
          </p:cNvPr>
          <p:cNvSpPr txBox="1"/>
          <p:nvPr/>
        </p:nvSpPr>
        <p:spPr>
          <a:xfrm>
            <a:off x="3497580" y="4919543"/>
            <a:ext cx="2266819" cy="261610"/>
          </a:xfrm>
          <a:prstGeom prst="rect">
            <a:avLst/>
          </a:prstGeom>
          <a:noFill/>
        </p:spPr>
        <p:txBody>
          <a:bodyPr wrap="square" rtlCol="0">
            <a:spAutoFit/>
          </a:bodyPr>
          <a:lstStyle/>
          <a:p>
            <a:pPr algn="ctr"/>
            <a:r>
              <a:rPr lang="en-US" sz="1050" dirty="0">
                <a:solidFill>
                  <a:schemeClr val="tx1">
                    <a:lumMod val="50000"/>
                    <a:lumOff val="50000"/>
                  </a:schemeClr>
                </a:solidFill>
                <a:latin typeface="Corbel" panose="020B0503020204020204" pitchFamily="34" charset="0"/>
              </a:rPr>
              <a:t>[Slide credit: Jesse Mu]</a:t>
            </a:r>
          </a:p>
        </p:txBody>
      </p:sp>
      <p:sp>
        <p:nvSpPr>
          <p:cNvPr id="6" name="Rounded Rectangular Callout 5">
            <a:extLst>
              <a:ext uri="{FF2B5EF4-FFF2-40B4-BE49-F238E27FC236}">
                <a16:creationId xmlns:a16="http://schemas.microsoft.com/office/drawing/2014/main" id="{CA0F2AE0-40F3-73FD-E3DF-096CD44EB915}"/>
              </a:ext>
            </a:extLst>
          </p:cNvPr>
          <p:cNvSpPr/>
          <p:nvPr/>
        </p:nvSpPr>
        <p:spPr>
          <a:xfrm>
            <a:off x="311700" y="2480878"/>
            <a:ext cx="2509067" cy="800056"/>
          </a:xfrm>
          <a:prstGeom prst="wedgeRoundRectCallout">
            <a:avLst>
              <a:gd name="adj1" fmla="val 57530"/>
              <a:gd name="adj2" fmla="val -25106"/>
              <a:gd name="adj3" fmla="val 16667"/>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Corbel" panose="020B0503020204020204" pitchFamily="34" charset="0"/>
              </a:rPr>
              <a:t>Expected reward over the course of sampling from our policy (generative model)</a:t>
            </a:r>
          </a:p>
        </p:txBody>
      </p:sp>
      <p:pic>
        <p:nvPicPr>
          <p:cNvPr id="11" name="Picture 10" descr="A diagram of a graph&#10;&#10;Description automatically generated">
            <a:extLst>
              <a:ext uri="{FF2B5EF4-FFF2-40B4-BE49-F238E27FC236}">
                <a16:creationId xmlns:a16="http://schemas.microsoft.com/office/drawing/2014/main" id="{EA0D76BD-EC96-2847-B858-361752CE746F}"/>
              </a:ext>
            </a:extLst>
          </p:cNvPr>
          <p:cNvPicPr>
            <a:picLocks noChangeAspect="1"/>
          </p:cNvPicPr>
          <p:nvPr/>
        </p:nvPicPr>
        <p:blipFill>
          <a:blip/>
          <a:stretch>
            <a:fillRect/>
          </a:stretch>
        </p:blipFill>
        <p:spPr>
          <a:xfrm>
            <a:off x="7141107" y="107119"/>
            <a:ext cx="2002893" cy="95651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45A787E-7039-A0B4-8B69-8F1B2542F0B1}"/>
                  </a:ext>
                </a:extLst>
              </p:cNvPr>
              <p:cNvSpPr txBox="1"/>
              <p:nvPr/>
            </p:nvSpPr>
            <p:spPr>
              <a:xfrm>
                <a:off x="1980709" y="2484047"/>
                <a:ext cx="4572000" cy="5001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fa-IR" sz="2400" i="1">
                              <a:latin typeface="Cambria Math" panose="02040503050406030204" pitchFamily="18" charset="0"/>
                              <a:ea typeface="Cambria Math" panose="02040503050406030204" pitchFamily="18" charset="0"/>
                            </a:rPr>
                            <m:t>𝔼</m:t>
                          </m:r>
                        </m:e>
                        <m:sub>
                          <m:acc>
                            <m:accPr>
                              <m:chr m:val="̂"/>
                              <m:ctrlPr>
                                <a:rPr lang="en-US" sz="2400" i="1">
                                  <a:latin typeface="Cambria Math" panose="02040503050406030204" pitchFamily="18" charset="0"/>
                                </a:rPr>
                              </m:ctrlPr>
                            </m:accPr>
                            <m:e>
                              <m:r>
                                <a:rPr lang="en-US" sz="2400" i="1">
                                  <a:latin typeface="Cambria Math" panose="02040503050406030204" pitchFamily="18" charset="0"/>
                                </a:rPr>
                                <m:t>𝑠</m:t>
                              </m:r>
                            </m:e>
                          </m:acc>
                          <m:r>
                            <a:rPr lang="en-US" sz="2400" i="1">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𝜃</m:t>
                              </m:r>
                            </m:sub>
                          </m:sSub>
                        </m:sub>
                      </m:sSub>
                      <m:d>
                        <m:dPr>
                          <m:begChr m:val="["/>
                          <m:endChr m:val="]"/>
                          <m:ctrlPr>
                            <a:rPr lang="fa-IR" sz="2400" i="1">
                              <a:latin typeface="Cambria Math" panose="02040503050406030204" pitchFamily="18" charset="0"/>
                            </a:rPr>
                          </m:ctrlPr>
                        </m:dPr>
                        <m:e>
                          <m:r>
                            <a:rPr lang="fa-IR" sz="2400" i="1">
                              <a:solidFill>
                                <a:srgbClr val="0E0CC0"/>
                              </a:solidFill>
                              <a:latin typeface="Cambria Math" panose="02040503050406030204" pitchFamily="18" charset="0"/>
                            </a:rPr>
                            <m:t>𝑅</m:t>
                          </m:r>
                          <m:d>
                            <m:dPr>
                              <m:ctrlPr>
                                <a:rPr lang="fa-IR" sz="2400" i="1">
                                  <a:solidFill>
                                    <a:srgbClr val="0E0CC0"/>
                                  </a:solidFill>
                                  <a:latin typeface="Cambria Math" panose="02040503050406030204" pitchFamily="18" charset="0"/>
                                </a:rPr>
                              </m:ctrlPr>
                            </m:dPr>
                            <m:e>
                              <m:acc>
                                <m:accPr>
                                  <m:chr m:val="̂"/>
                                  <m:ctrlPr>
                                    <a:rPr lang="en-US" sz="2400" i="1">
                                      <a:solidFill>
                                        <a:srgbClr val="0E0CC0"/>
                                      </a:solidFill>
                                      <a:latin typeface="Cambria Math" panose="02040503050406030204" pitchFamily="18" charset="0"/>
                                    </a:rPr>
                                  </m:ctrlPr>
                                </m:accPr>
                                <m:e>
                                  <m:r>
                                    <a:rPr lang="en-US" sz="2400" i="1">
                                      <a:solidFill>
                                        <a:srgbClr val="0E0CC0"/>
                                      </a:solidFill>
                                      <a:latin typeface="Cambria Math" panose="02040503050406030204" pitchFamily="18" charset="0"/>
                                    </a:rPr>
                                    <m:t>𝑠</m:t>
                                  </m:r>
                                </m:e>
                              </m:acc>
                              <m:r>
                                <a:rPr lang="en-US" sz="2400" i="1">
                                  <a:solidFill>
                                    <a:srgbClr val="0E0CC0"/>
                                  </a:solidFill>
                                  <a:latin typeface="Cambria Math" panose="02040503050406030204" pitchFamily="18" charset="0"/>
                                </a:rPr>
                                <m:t>;</m:t>
                              </m:r>
                              <m:r>
                                <m:rPr>
                                  <m:sty m:val="p"/>
                                </m:rPr>
                                <a:rPr lang="en-US" sz="2400">
                                  <a:solidFill>
                                    <a:srgbClr val="0E0CC0"/>
                                  </a:solidFill>
                                  <a:latin typeface="Cambria Math" panose="02040503050406030204" pitchFamily="18" charset="0"/>
                                </a:rPr>
                                <m:t>promp</m:t>
                              </m:r>
                              <m:r>
                                <m:rPr>
                                  <m:sty m:val="p"/>
                                </m:rPr>
                                <a:rPr lang="en-US" sz="2400" b="0" i="0" smtClean="0">
                                  <a:solidFill>
                                    <a:srgbClr val="0E0CC0"/>
                                  </a:solidFill>
                                  <a:latin typeface="Cambria Math" panose="02040503050406030204" pitchFamily="18" charset="0"/>
                                </a:rPr>
                                <m:t>t</m:t>
                              </m:r>
                            </m:e>
                          </m:d>
                        </m:e>
                      </m:d>
                    </m:oMath>
                  </m:oMathPara>
                </a14:m>
                <a:endParaRPr lang="en-US" sz="2400" dirty="0"/>
              </a:p>
            </p:txBody>
          </p:sp>
        </mc:Choice>
        <mc:Fallback xmlns="">
          <p:sp>
            <p:nvSpPr>
              <p:cNvPr id="13" name="TextBox 12">
                <a:extLst>
                  <a:ext uri="{FF2B5EF4-FFF2-40B4-BE49-F238E27FC236}">
                    <a16:creationId xmlns:a16="http://schemas.microsoft.com/office/drawing/2014/main" id="{345A787E-7039-A0B4-8B69-8F1B2542F0B1}"/>
                  </a:ext>
                </a:extLst>
              </p:cNvPr>
              <p:cNvSpPr txBox="1">
                <a:spLocks noRot="1" noChangeAspect="1" noMove="1" noResize="1" noEditPoints="1" noAdjustHandles="1" noChangeArrowheads="1" noChangeShapeType="1" noTextEdit="1"/>
              </p:cNvSpPr>
              <p:nvPr/>
            </p:nvSpPr>
            <p:spPr>
              <a:xfrm>
                <a:off x="1980709" y="2484047"/>
                <a:ext cx="4572000" cy="500137"/>
              </a:xfrm>
              <a:prstGeom prst="rect">
                <a:avLst/>
              </a:prstGeom>
              <a:blipFill>
                <a:blip r:embed="rId6"/>
                <a:stretch>
                  <a:fillRect t="-2439" b="-2439"/>
                </a:stretch>
              </a:blipFill>
            </p:spPr>
            <p:txBody>
              <a:bodyPr/>
              <a:lstStyle/>
              <a:p>
                <a:r>
                  <a:rPr lang="en-US">
                    <a:noFill/>
                  </a:rPr>
                  <a:t> </a:t>
                </a:r>
              </a:p>
            </p:txBody>
          </p:sp>
        </mc:Fallback>
      </mc:AlternateContent>
    </p:spTree>
    <p:extLst>
      <p:ext uri="{BB962C8B-B14F-4D97-AF65-F5344CB8AC3E}">
        <p14:creationId xmlns:p14="http://schemas.microsoft.com/office/powerpoint/2010/main" val="127764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BF5BA-E1DA-8A72-C698-71153F5CA1D4}"/>
              </a:ext>
            </a:extLst>
          </p:cNvPr>
          <p:cNvSpPr>
            <a:spLocks noGrp="1"/>
          </p:cNvSpPr>
          <p:nvPr>
            <p:ph type="title"/>
          </p:nvPr>
        </p:nvSpPr>
        <p:spPr/>
        <p:txBody>
          <a:bodyPr>
            <a:normAutofit fontScale="90000"/>
          </a:bodyPr>
          <a:lstStyle/>
          <a:p>
            <a:r>
              <a:rPr lang="en-US" sz="2800" dirty="0"/>
              <a:t>Reinforcement Learning </a:t>
            </a:r>
            <a:br>
              <a:rPr lang="en-US" sz="2800" dirty="0"/>
            </a:br>
            <a:r>
              <a:rPr lang="en-US" sz="2800" dirty="0"/>
              <a:t>from Human Feedback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EB7E2C-AD96-D626-001B-6F78F9140ADB}"/>
                  </a:ext>
                </a:extLst>
              </p:cNvPr>
              <p:cNvSpPr>
                <a:spLocks noGrp="1"/>
              </p:cNvSpPr>
              <p:nvPr>
                <p:ph type="body" sz="quarter" idx="16"/>
              </p:nvPr>
            </p:nvSpPr>
            <p:spPr/>
            <p:txBody>
              <a:bodyPr/>
              <a:lstStyle/>
              <a:p>
                <a:r>
                  <a:rPr lang="en-US" dirty="0"/>
                  <a:t>Imagine a reward function: </a:t>
                </a:r>
                <a14:m>
                  <m:oMath xmlns:m="http://schemas.openxmlformats.org/officeDocument/2006/math">
                    <m:r>
                      <a:rPr lang="en-US" b="0" i="1" smtClean="0">
                        <a:solidFill>
                          <a:srgbClr val="0E0CC0"/>
                        </a:solidFill>
                        <a:latin typeface="Cambria Math" panose="02040503050406030204" pitchFamily="18" charset="0"/>
                      </a:rPr>
                      <m:t>𝑅</m:t>
                    </m:r>
                    <m:d>
                      <m:dPr>
                        <m:ctrlPr>
                          <a:rPr lang="en-US" b="0" i="1" smtClean="0">
                            <a:solidFill>
                              <a:srgbClr val="0E0CC0"/>
                            </a:solidFill>
                            <a:latin typeface="Cambria Math" panose="02040503050406030204" pitchFamily="18" charset="0"/>
                          </a:rPr>
                        </m:ctrlPr>
                      </m:dPr>
                      <m:e>
                        <m:r>
                          <a:rPr lang="en-US" b="0" i="1" smtClean="0">
                            <a:solidFill>
                              <a:srgbClr val="0E0CC0"/>
                            </a:solidFill>
                            <a:latin typeface="Cambria Math" panose="02040503050406030204" pitchFamily="18" charset="0"/>
                          </a:rPr>
                          <m:t>𝑠</m:t>
                        </m:r>
                        <m:r>
                          <a:rPr lang="en-US" b="0" i="1" smtClean="0">
                            <a:solidFill>
                              <a:srgbClr val="0E0CC0"/>
                            </a:solidFill>
                            <a:latin typeface="Cambria Math" panose="02040503050406030204" pitchFamily="18" charset="0"/>
                          </a:rPr>
                          <m:t>;</m:t>
                        </m:r>
                        <m:r>
                          <m:rPr>
                            <m:sty m:val="p"/>
                          </m:rPr>
                          <a:rPr lang="en-US">
                            <a:solidFill>
                              <a:srgbClr val="0E0CC0"/>
                            </a:solidFill>
                            <a:latin typeface="Cambria Math" panose="02040503050406030204" pitchFamily="18" charset="0"/>
                          </a:rPr>
                          <m:t>promp</m:t>
                        </m:r>
                        <m:r>
                          <m:rPr>
                            <m:sty m:val="p"/>
                          </m:rPr>
                          <a:rPr lang="en-US" b="0" i="0" smtClean="0">
                            <a:solidFill>
                              <a:srgbClr val="0E0CC0"/>
                            </a:solidFill>
                            <a:latin typeface="Cambria Math" panose="02040503050406030204" pitchFamily="18" charset="0"/>
                          </a:rPr>
                          <m:t>t</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oMath>
                </a14:m>
                <a:r>
                  <a:rPr lang="en-US" dirty="0"/>
                  <a:t>  for any output </a:t>
                </a:r>
                <a14:m>
                  <m:oMath xmlns:m="http://schemas.openxmlformats.org/officeDocument/2006/math">
                    <m:r>
                      <a:rPr lang="en-US" i="1">
                        <a:latin typeface="Cambria Math" panose="02040503050406030204" pitchFamily="18" charset="0"/>
                      </a:rPr>
                      <m:t>𝑠</m:t>
                    </m:r>
                  </m:oMath>
                </a14:m>
                <a:r>
                  <a:rPr lang="en-US" dirty="0"/>
                  <a:t> to a prompt.</a:t>
                </a:r>
              </a:p>
              <a:p>
                <a:r>
                  <a:rPr lang="en-US" dirty="0">
                    <a:solidFill>
                      <a:srgbClr val="C00000"/>
                    </a:solidFill>
                  </a:rPr>
                  <a:t>The reward is higher when humans prefer the output. </a:t>
                </a:r>
              </a:p>
              <a:p>
                <a:r>
                  <a:rPr lang="en-US" dirty="0"/>
                  <a:t>Good generation is equivalent to finding reward-maximizing outputs: </a:t>
                </a:r>
              </a:p>
              <a:p>
                <a:endParaRPr lang="en-US" dirty="0"/>
              </a:p>
              <a:p>
                <a:endParaRPr lang="en-US" dirty="0"/>
              </a:p>
              <a:p>
                <a:endParaRPr lang="en-US" dirty="0"/>
              </a:p>
              <a:p>
                <a:endParaRPr lang="en-US" dirty="0"/>
              </a:p>
              <a:p>
                <a:r>
                  <a:rPr lang="en-US" dirty="0"/>
                  <a:t>On the notation: </a:t>
                </a:r>
              </a:p>
              <a:p>
                <a:pPr lvl="1"/>
                <a:r>
                  <a:rPr lang="en-US" dirty="0"/>
                  <a:t>“</a:t>
                </a:r>
                <a14:m>
                  <m:oMath xmlns:m="http://schemas.openxmlformats.org/officeDocument/2006/math">
                    <m:r>
                      <a:rPr lang="fa-IR" sz="1600" i="1" smtClean="0">
                        <a:latin typeface="Cambria Math" panose="02040503050406030204" pitchFamily="18" charset="0"/>
                        <a:ea typeface="Cambria Math" panose="02040503050406030204" pitchFamily="18" charset="0"/>
                      </a:rPr>
                      <m:t>𝔼</m:t>
                    </m:r>
                  </m:oMath>
                </a14:m>
                <a:r>
                  <a:rPr lang="en-US" dirty="0"/>
                  <a:t>” here is an empirical expectation (i.e., average). </a:t>
                </a:r>
              </a:p>
              <a:p>
                <a:pPr lvl="1"/>
                <a:r>
                  <a:rPr lang="en-US" dirty="0"/>
                  <a:t>“~” indicates sampling from a given distribution. </a:t>
                </a:r>
              </a:p>
              <a:p>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1EEB7E2C-AD96-D626-001B-6F78F9140ADB}"/>
                  </a:ext>
                </a:extLst>
              </p:cNvPr>
              <p:cNvSpPr>
                <a:spLocks noGrp="1" noRot="1" noChangeAspect="1" noMove="1" noResize="1" noEditPoints="1" noAdjustHandles="1" noChangeArrowheads="1" noChangeShapeType="1" noTextEdit="1"/>
              </p:cNvSpPr>
              <p:nvPr>
                <p:ph type="body" sz="quarter" idx="16"/>
              </p:nvPr>
            </p:nvSpPr>
            <p:spPr>
              <a:blipFill>
                <a:blip r:embed="rId2"/>
                <a:stretch>
                  <a:fillRect l="-471" t="-1235" b="-4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ular Callout 3">
                <a:extLst>
                  <a:ext uri="{FF2B5EF4-FFF2-40B4-BE49-F238E27FC236}">
                    <a16:creationId xmlns:a16="http://schemas.microsoft.com/office/drawing/2014/main" id="{D0BB209F-C681-3585-695E-8EB398923177}"/>
                  </a:ext>
                </a:extLst>
              </p:cNvPr>
              <p:cNvSpPr/>
              <p:nvPr/>
            </p:nvSpPr>
            <p:spPr>
              <a:xfrm>
                <a:off x="6003758" y="2390063"/>
                <a:ext cx="3037974" cy="800055"/>
              </a:xfrm>
              <a:prstGeom prst="wedgeRoundRectCallout">
                <a:avLst>
                  <a:gd name="adj1" fmla="val -55168"/>
                  <a:gd name="adj2" fmla="val -18088"/>
                  <a:gd name="adj3" fmla="val 16667"/>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500" b="0" i="1" spc="38" smtClean="0">
                            <a:solidFill>
                              <a:srgbClr val="00AF50"/>
                            </a:solidFill>
                            <a:latin typeface="Cambria Math" panose="02040503050406030204" pitchFamily="18" charset="0"/>
                            <a:cs typeface="Cambria Math"/>
                          </a:rPr>
                        </m:ctrlPr>
                      </m:sSubPr>
                      <m:e>
                        <m:r>
                          <a:rPr lang="en-US" sz="1500" b="0" i="1" spc="38" smtClean="0">
                            <a:solidFill>
                              <a:srgbClr val="00AF50"/>
                            </a:solidFill>
                            <a:latin typeface="Cambria Math" panose="02040503050406030204" pitchFamily="18" charset="0"/>
                            <a:cs typeface="Cambria Math"/>
                          </a:rPr>
                          <m:t>𝑝</m:t>
                        </m:r>
                      </m:e>
                      <m:sub>
                        <m:r>
                          <a:rPr lang="en-US" sz="1500" b="0" i="1" spc="38" smtClean="0">
                            <a:solidFill>
                              <a:srgbClr val="00AF50"/>
                            </a:solidFill>
                            <a:latin typeface="Cambria Math" panose="02040503050406030204" pitchFamily="18" charset="0"/>
                            <a:cs typeface="Cambria Math"/>
                          </a:rPr>
                          <m:t>𝜃</m:t>
                        </m:r>
                      </m:sub>
                    </m:sSub>
                    <m:r>
                      <a:rPr lang="en-US" sz="1500" b="0" i="1" spc="38" smtClean="0">
                        <a:solidFill>
                          <a:srgbClr val="00AF50"/>
                        </a:solidFill>
                        <a:latin typeface="Cambria Math" panose="02040503050406030204" pitchFamily="18" charset="0"/>
                        <a:cs typeface="Cambria Math"/>
                      </a:rPr>
                      <m:t>(</m:t>
                    </m:r>
                    <m:r>
                      <a:rPr lang="en-US" sz="1500" b="0" i="1" spc="38" smtClean="0">
                        <a:solidFill>
                          <a:srgbClr val="00AF50"/>
                        </a:solidFill>
                        <a:latin typeface="Cambria Math" panose="02040503050406030204" pitchFamily="18" charset="0"/>
                        <a:cs typeface="Cambria Math"/>
                      </a:rPr>
                      <m:t>𝑠</m:t>
                    </m:r>
                    <m:r>
                      <a:rPr lang="en-US" sz="1500" b="0" i="1" spc="38" smtClean="0">
                        <a:solidFill>
                          <a:srgbClr val="00AF50"/>
                        </a:solidFill>
                        <a:latin typeface="Cambria Math" panose="02040503050406030204" pitchFamily="18" charset="0"/>
                        <a:cs typeface="Cambria Math"/>
                      </a:rPr>
                      <m:t>)</m:t>
                    </m:r>
                  </m:oMath>
                </a14:m>
                <a:r>
                  <a:rPr lang="en-US" sz="1500" spc="38" dirty="0">
                    <a:solidFill>
                      <a:srgbClr val="00AF50"/>
                    </a:solidFill>
                    <a:latin typeface="Cambria Math"/>
                    <a:cs typeface="Cambria Math"/>
                  </a:rPr>
                  <a:t> </a:t>
                </a:r>
                <a:r>
                  <a:rPr lang="en-US" sz="1500" spc="38" dirty="0">
                    <a:solidFill>
                      <a:schemeClr val="tx1"/>
                    </a:solidFill>
                    <a:latin typeface="Corbel" panose="020B0503020204020204" pitchFamily="34" charset="0"/>
                    <a:cs typeface="Calibri"/>
                  </a:rPr>
                  <a:t>is</a:t>
                </a:r>
                <a:r>
                  <a:rPr lang="en-US" sz="1500" dirty="0">
                    <a:solidFill>
                      <a:schemeClr val="tx1"/>
                    </a:solidFill>
                    <a:latin typeface="Corbel" panose="020B0503020204020204" pitchFamily="34" charset="0"/>
                    <a:cs typeface="Calibri"/>
                  </a:rPr>
                  <a:t> a pre-trained model</a:t>
                </a:r>
                <a:r>
                  <a:rPr lang="en-US" sz="1500" spc="-8" dirty="0">
                    <a:solidFill>
                      <a:schemeClr val="tx1"/>
                    </a:solidFill>
                    <a:latin typeface="Corbel" panose="020B0503020204020204" pitchFamily="34" charset="0"/>
                    <a:cs typeface="Calibri"/>
                  </a:rPr>
                  <a:t> </a:t>
                </a:r>
                <a:r>
                  <a:rPr lang="en-US" sz="1500" dirty="0">
                    <a:solidFill>
                      <a:schemeClr val="tx1"/>
                    </a:solidFill>
                    <a:latin typeface="Corbel" panose="020B0503020204020204" pitchFamily="34" charset="0"/>
                    <a:cs typeface="Calibri"/>
                  </a:rPr>
                  <a:t>with</a:t>
                </a:r>
                <a:r>
                  <a:rPr lang="en-US" sz="1500" spc="-15" dirty="0">
                    <a:solidFill>
                      <a:schemeClr val="tx1"/>
                    </a:solidFill>
                    <a:latin typeface="Corbel" panose="020B0503020204020204" pitchFamily="34" charset="0"/>
                    <a:cs typeface="Calibri"/>
                  </a:rPr>
                  <a:t> </a:t>
                </a:r>
                <a:r>
                  <a:rPr lang="en-US" sz="1500" spc="-4" dirty="0">
                    <a:solidFill>
                      <a:schemeClr val="tx1"/>
                    </a:solidFill>
                    <a:latin typeface="Corbel" panose="020B0503020204020204" pitchFamily="34" charset="0"/>
                    <a:cs typeface="Calibri"/>
                  </a:rPr>
                  <a:t>params</a:t>
                </a:r>
                <a:r>
                  <a:rPr lang="en-US" sz="1500" spc="-8" dirty="0">
                    <a:solidFill>
                      <a:schemeClr val="tx1"/>
                    </a:solidFill>
                    <a:latin typeface="Corbel" panose="020B0503020204020204" pitchFamily="34" charset="0"/>
                    <a:cs typeface="Calibri"/>
                  </a:rPr>
                  <a:t> </a:t>
                </a:r>
                <a14:m>
                  <m:oMath xmlns:m="http://schemas.openxmlformats.org/officeDocument/2006/math">
                    <m:r>
                      <a:rPr lang="en-US" sz="1500" i="1" spc="38" smtClean="0">
                        <a:solidFill>
                          <a:srgbClr val="00AF50"/>
                        </a:solidFill>
                        <a:latin typeface="Cambria Math" panose="02040503050406030204" pitchFamily="18" charset="0"/>
                        <a:cs typeface="Cambria Math"/>
                      </a:rPr>
                      <m:t>𝜃</m:t>
                    </m:r>
                  </m:oMath>
                </a14:m>
                <a:r>
                  <a:rPr lang="en-US" sz="1500" spc="56" dirty="0">
                    <a:solidFill>
                      <a:schemeClr val="tx1"/>
                    </a:solidFill>
                    <a:latin typeface="Cambria Math"/>
                    <a:cs typeface="Cambria Math"/>
                  </a:rPr>
                  <a:t> </a:t>
                </a:r>
                <a:r>
                  <a:rPr lang="en-US" sz="1500" dirty="0">
                    <a:solidFill>
                      <a:schemeClr val="tx1"/>
                    </a:solidFill>
                    <a:latin typeface="Corbel" panose="020B0503020204020204" pitchFamily="34" charset="0"/>
                    <a:cs typeface="Calibri"/>
                  </a:rPr>
                  <a:t>we</a:t>
                </a:r>
                <a:r>
                  <a:rPr lang="en-US" sz="1500" spc="-8" dirty="0">
                    <a:solidFill>
                      <a:schemeClr val="tx1"/>
                    </a:solidFill>
                    <a:latin typeface="Corbel" panose="020B0503020204020204" pitchFamily="34" charset="0"/>
                    <a:cs typeface="Calibri"/>
                  </a:rPr>
                  <a:t> </a:t>
                </a:r>
                <a:r>
                  <a:rPr lang="en-US" sz="1500" dirty="0">
                    <a:solidFill>
                      <a:schemeClr val="tx1"/>
                    </a:solidFill>
                    <a:latin typeface="Corbel" panose="020B0503020204020204" pitchFamily="34" charset="0"/>
                    <a:cs typeface="Calibri"/>
                  </a:rPr>
                  <a:t>would</a:t>
                </a:r>
                <a:r>
                  <a:rPr lang="en-US" sz="1500" spc="-8" dirty="0">
                    <a:solidFill>
                      <a:schemeClr val="tx1"/>
                    </a:solidFill>
                    <a:latin typeface="Corbel" panose="020B0503020204020204" pitchFamily="34" charset="0"/>
                    <a:cs typeface="Calibri"/>
                  </a:rPr>
                  <a:t> </a:t>
                </a:r>
                <a:r>
                  <a:rPr lang="en-US" sz="1500" dirty="0">
                    <a:solidFill>
                      <a:schemeClr val="tx1"/>
                    </a:solidFill>
                    <a:latin typeface="Corbel" panose="020B0503020204020204" pitchFamily="34" charset="0"/>
                    <a:cs typeface="Calibri"/>
                  </a:rPr>
                  <a:t>like</a:t>
                </a:r>
                <a:r>
                  <a:rPr lang="en-US" sz="1500" spc="-8" dirty="0">
                    <a:solidFill>
                      <a:schemeClr val="tx1"/>
                    </a:solidFill>
                    <a:latin typeface="Corbel" panose="020B0503020204020204" pitchFamily="34" charset="0"/>
                    <a:cs typeface="Calibri"/>
                  </a:rPr>
                  <a:t> </a:t>
                </a:r>
                <a:r>
                  <a:rPr lang="en-US" sz="1500" dirty="0">
                    <a:solidFill>
                      <a:schemeClr val="tx1"/>
                    </a:solidFill>
                    <a:latin typeface="Corbel" panose="020B0503020204020204" pitchFamily="34" charset="0"/>
                    <a:cs typeface="Calibri"/>
                  </a:rPr>
                  <a:t>to </a:t>
                </a:r>
                <a:r>
                  <a:rPr lang="en-US" sz="1500" spc="-8" dirty="0">
                    <a:solidFill>
                      <a:schemeClr val="tx1"/>
                    </a:solidFill>
                    <a:latin typeface="Corbel" panose="020B0503020204020204" pitchFamily="34" charset="0"/>
                    <a:cs typeface="Calibri"/>
                  </a:rPr>
                  <a:t>optimize (policy function)</a:t>
                </a:r>
                <a:endParaRPr lang="en-US" sz="1500" dirty="0">
                  <a:solidFill>
                    <a:schemeClr val="tx1"/>
                  </a:solidFill>
                  <a:latin typeface="Corbel" panose="020B0503020204020204" pitchFamily="34" charset="0"/>
                </a:endParaRPr>
              </a:p>
            </p:txBody>
          </p:sp>
        </mc:Choice>
        <mc:Fallback xmlns="">
          <p:sp>
            <p:nvSpPr>
              <p:cNvPr id="4" name="Rounded Rectangular Callout 3">
                <a:extLst>
                  <a:ext uri="{FF2B5EF4-FFF2-40B4-BE49-F238E27FC236}">
                    <a16:creationId xmlns:a16="http://schemas.microsoft.com/office/drawing/2014/main" id="{D0BB209F-C681-3585-695E-8EB398923177}"/>
                  </a:ext>
                </a:extLst>
              </p:cNvPr>
              <p:cNvSpPr>
                <a:spLocks noRot="1" noChangeAspect="1" noMove="1" noResize="1" noEditPoints="1" noAdjustHandles="1" noChangeArrowheads="1" noChangeShapeType="1" noTextEdit="1"/>
              </p:cNvSpPr>
              <p:nvPr/>
            </p:nvSpPr>
            <p:spPr>
              <a:xfrm>
                <a:off x="6003758" y="2390063"/>
                <a:ext cx="3037974" cy="800055"/>
              </a:xfrm>
              <a:prstGeom prst="wedgeRoundRectCallout">
                <a:avLst>
                  <a:gd name="adj1" fmla="val -55168"/>
                  <a:gd name="adj2" fmla="val -18088"/>
                  <a:gd name="adj3" fmla="val 16667"/>
                </a:avLst>
              </a:prstGeom>
              <a:blipFill>
                <a:blip r:embed="rId4"/>
                <a:stretch>
                  <a:fillRect b="-6154"/>
                </a:stretch>
              </a:blipFill>
              <a:ln>
                <a:solidFill>
                  <a:schemeClr val="accent1">
                    <a:lumMod val="75000"/>
                  </a:schemeClr>
                </a:solidFill>
              </a:ln>
            </p:spPr>
            <p:txBody>
              <a:bodyPr/>
              <a:lstStyle/>
              <a:p>
                <a:r>
                  <a:rPr lang="en-US">
                    <a:noFill/>
                  </a:rPr>
                  <a:t> </a:t>
                </a:r>
              </a:p>
            </p:txBody>
          </p:sp>
        </mc:Fallback>
      </mc:AlternateContent>
      <p:sp>
        <p:nvSpPr>
          <p:cNvPr id="5" name="TextBox 4">
            <a:extLst>
              <a:ext uri="{FF2B5EF4-FFF2-40B4-BE49-F238E27FC236}">
                <a16:creationId xmlns:a16="http://schemas.microsoft.com/office/drawing/2014/main" id="{F210A1CE-E563-B7CC-8D3B-D833795CC0DA}"/>
              </a:ext>
            </a:extLst>
          </p:cNvPr>
          <p:cNvSpPr txBox="1"/>
          <p:nvPr/>
        </p:nvSpPr>
        <p:spPr>
          <a:xfrm>
            <a:off x="3497580" y="4919543"/>
            <a:ext cx="2266819" cy="261610"/>
          </a:xfrm>
          <a:prstGeom prst="rect">
            <a:avLst/>
          </a:prstGeom>
          <a:noFill/>
        </p:spPr>
        <p:txBody>
          <a:bodyPr wrap="square" rtlCol="0">
            <a:spAutoFit/>
          </a:bodyPr>
          <a:lstStyle/>
          <a:p>
            <a:pPr algn="ctr"/>
            <a:r>
              <a:rPr lang="en-US" sz="1050" dirty="0">
                <a:solidFill>
                  <a:schemeClr val="tx1">
                    <a:lumMod val="50000"/>
                    <a:lumOff val="50000"/>
                  </a:schemeClr>
                </a:solidFill>
                <a:latin typeface="Corbel" panose="020B0503020204020204" pitchFamily="34" charset="0"/>
              </a:rPr>
              <a:t>[Slide credit: Jesse Mu]</a:t>
            </a:r>
          </a:p>
        </p:txBody>
      </p:sp>
      <p:sp>
        <p:nvSpPr>
          <p:cNvPr id="6" name="Rounded Rectangular Callout 5">
            <a:extLst>
              <a:ext uri="{FF2B5EF4-FFF2-40B4-BE49-F238E27FC236}">
                <a16:creationId xmlns:a16="http://schemas.microsoft.com/office/drawing/2014/main" id="{CA0F2AE0-40F3-73FD-E3DF-096CD44EB915}"/>
              </a:ext>
            </a:extLst>
          </p:cNvPr>
          <p:cNvSpPr/>
          <p:nvPr/>
        </p:nvSpPr>
        <p:spPr>
          <a:xfrm>
            <a:off x="311700" y="2480878"/>
            <a:ext cx="2509067" cy="800056"/>
          </a:xfrm>
          <a:prstGeom prst="wedgeRoundRectCallout">
            <a:avLst>
              <a:gd name="adj1" fmla="val 57530"/>
              <a:gd name="adj2" fmla="val -25106"/>
              <a:gd name="adj3" fmla="val 16667"/>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Corbel" panose="020B0503020204020204" pitchFamily="34" charset="0"/>
              </a:rPr>
              <a:t>Expected reward over the course of sampling from our policy (generative model)</a:t>
            </a:r>
          </a:p>
        </p:txBody>
      </p:sp>
      <p:pic>
        <p:nvPicPr>
          <p:cNvPr id="11" name="Picture 10" descr="A diagram of a graph&#10;&#10;Description automatically generated">
            <a:extLst>
              <a:ext uri="{FF2B5EF4-FFF2-40B4-BE49-F238E27FC236}">
                <a16:creationId xmlns:a16="http://schemas.microsoft.com/office/drawing/2014/main" id="{EA0D76BD-EC96-2847-B858-361752CE746F}"/>
              </a:ext>
            </a:extLst>
          </p:cNvPr>
          <p:cNvPicPr>
            <a:picLocks noChangeAspect="1"/>
          </p:cNvPicPr>
          <p:nvPr/>
        </p:nvPicPr>
        <p:blipFill>
          <a:blip/>
          <a:stretch>
            <a:fillRect/>
          </a:stretch>
        </p:blipFill>
        <p:spPr>
          <a:xfrm>
            <a:off x="7141107" y="107119"/>
            <a:ext cx="2002893" cy="95651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1C6392-9759-96CD-85C1-271EEAC912C5}"/>
                  </a:ext>
                </a:extLst>
              </p:cNvPr>
              <p:cNvSpPr txBox="1"/>
              <p:nvPr/>
            </p:nvSpPr>
            <p:spPr>
              <a:xfrm>
                <a:off x="1980709" y="2484047"/>
                <a:ext cx="4572000" cy="5001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fa-IR" sz="2400" i="1">
                              <a:latin typeface="Cambria Math" panose="02040503050406030204" pitchFamily="18" charset="0"/>
                              <a:ea typeface="Cambria Math" panose="02040503050406030204" pitchFamily="18" charset="0"/>
                            </a:rPr>
                            <m:t>𝔼</m:t>
                          </m:r>
                        </m:e>
                        <m:sub>
                          <m:acc>
                            <m:accPr>
                              <m:chr m:val="̂"/>
                              <m:ctrlPr>
                                <a:rPr lang="en-US" sz="2400" i="1">
                                  <a:latin typeface="Cambria Math" panose="02040503050406030204" pitchFamily="18" charset="0"/>
                                </a:rPr>
                              </m:ctrlPr>
                            </m:accPr>
                            <m:e>
                              <m:r>
                                <a:rPr lang="en-US" sz="2400" i="1">
                                  <a:latin typeface="Cambria Math" panose="02040503050406030204" pitchFamily="18" charset="0"/>
                                </a:rPr>
                                <m:t>𝑠</m:t>
                              </m:r>
                            </m:e>
                          </m:acc>
                          <m:r>
                            <a:rPr lang="en-US" sz="2400" i="1">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𝜃</m:t>
                              </m:r>
                            </m:sub>
                          </m:sSub>
                        </m:sub>
                      </m:sSub>
                      <m:d>
                        <m:dPr>
                          <m:begChr m:val="["/>
                          <m:endChr m:val="]"/>
                          <m:ctrlPr>
                            <a:rPr lang="fa-IR" sz="2400" i="1">
                              <a:latin typeface="Cambria Math" panose="02040503050406030204" pitchFamily="18" charset="0"/>
                            </a:rPr>
                          </m:ctrlPr>
                        </m:dPr>
                        <m:e>
                          <m:r>
                            <a:rPr lang="fa-IR" sz="2400" i="1">
                              <a:solidFill>
                                <a:srgbClr val="0E0CC0"/>
                              </a:solidFill>
                              <a:latin typeface="Cambria Math" panose="02040503050406030204" pitchFamily="18" charset="0"/>
                            </a:rPr>
                            <m:t>𝑅</m:t>
                          </m:r>
                          <m:d>
                            <m:dPr>
                              <m:ctrlPr>
                                <a:rPr lang="fa-IR" sz="2400" i="1">
                                  <a:solidFill>
                                    <a:srgbClr val="0E0CC0"/>
                                  </a:solidFill>
                                  <a:latin typeface="Cambria Math" panose="02040503050406030204" pitchFamily="18" charset="0"/>
                                </a:rPr>
                              </m:ctrlPr>
                            </m:dPr>
                            <m:e>
                              <m:acc>
                                <m:accPr>
                                  <m:chr m:val="̂"/>
                                  <m:ctrlPr>
                                    <a:rPr lang="en-US" sz="2400" i="1">
                                      <a:solidFill>
                                        <a:srgbClr val="0E0CC0"/>
                                      </a:solidFill>
                                      <a:latin typeface="Cambria Math" panose="02040503050406030204" pitchFamily="18" charset="0"/>
                                    </a:rPr>
                                  </m:ctrlPr>
                                </m:accPr>
                                <m:e>
                                  <m:r>
                                    <a:rPr lang="en-US" sz="2400" i="1">
                                      <a:solidFill>
                                        <a:srgbClr val="0E0CC0"/>
                                      </a:solidFill>
                                      <a:latin typeface="Cambria Math" panose="02040503050406030204" pitchFamily="18" charset="0"/>
                                    </a:rPr>
                                    <m:t>𝑠</m:t>
                                  </m:r>
                                </m:e>
                              </m:acc>
                              <m:r>
                                <a:rPr lang="en-US" sz="2400" i="1">
                                  <a:solidFill>
                                    <a:srgbClr val="0E0CC0"/>
                                  </a:solidFill>
                                  <a:latin typeface="Cambria Math" panose="02040503050406030204" pitchFamily="18" charset="0"/>
                                </a:rPr>
                                <m:t>;</m:t>
                              </m:r>
                              <m:r>
                                <m:rPr>
                                  <m:sty m:val="p"/>
                                </m:rPr>
                                <a:rPr lang="en-US" sz="2400">
                                  <a:solidFill>
                                    <a:srgbClr val="0E0CC0"/>
                                  </a:solidFill>
                                  <a:latin typeface="Cambria Math" panose="02040503050406030204" pitchFamily="18" charset="0"/>
                                </a:rPr>
                                <m:t>promp</m:t>
                              </m:r>
                              <m:r>
                                <m:rPr>
                                  <m:sty m:val="p"/>
                                </m:rPr>
                                <a:rPr lang="en-US" sz="2400" b="0" i="0" smtClean="0">
                                  <a:solidFill>
                                    <a:srgbClr val="0E0CC0"/>
                                  </a:solidFill>
                                  <a:latin typeface="Cambria Math" panose="02040503050406030204" pitchFamily="18" charset="0"/>
                                </a:rPr>
                                <m:t>t</m:t>
                              </m:r>
                            </m:e>
                          </m:d>
                        </m:e>
                      </m:d>
                    </m:oMath>
                  </m:oMathPara>
                </a14:m>
                <a:endParaRPr lang="en-US" sz="2400" dirty="0"/>
              </a:p>
            </p:txBody>
          </p:sp>
        </mc:Choice>
        <mc:Fallback xmlns="">
          <p:sp>
            <p:nvSpPr>
              <p:cNvPr id="7" name="TextBox 6">
                <a:extLst>
                  <a:ext uri="{FF2B5EF4-FFF2-40B4-BE49-F238E27FC236}">
                    <a16:creationId xmlns:a16="http://schemas.microsoft.com/office/drawing/2014/main" id="{781C6392-9759-96CD-85C1-271EEAC912C5}"/>
                  </a:ext>
                </a:extLst>
              </p:cNvPr>
              <p:cNvSpPr txBox="1">
                <a:spLocks noRot="1" noChangeAspect="1" noMove="1" noResize="1" noEditPoints="1" noAdjustHandles="1" noChangeArrowheads="1" noChangeShapeType="1" noTextEdit="1"/>
              </p:cNvSpPr>
              <p:nvPr/>
            </p:nvSpPr>
            <p:spPr>
              <a:xfrm>
                <a:off x="1980709" y="2484047"/>
                <a:ext cx="4572000" cy="500137"/>
              </a:xfrm>
              <a:prstGeom prst="rect">
                <a:avLst/>
              </a:prstGeom>
              <a:blipFill>
                <a:blip r:embed="rId6"/>
                <a:stretch>
                  <a:fillRect t="-2439" b="-2439"/>
                </a:stretch>
              </a:blipFill>
            </p:spPr>
            <p:txBody>
              <a:bodyPr/>
              <a:lstStyle/>
              <a:p>
                <a:r>
                  <a:rPr lang="en-US">
                    <a:noFill/>
                  </a:rPr>
                  <a:t> </a:t>
                </a:r>
              </a:p>
            </p:txBody>
          </p:sp>
        </mc:Fallback>
      </mc:AlternateContent>
    </p:spTree>
    <p:extLst>
      <p:ext uri="{BB962C8B-B14F-4D97-AF65-F5344CB8AC3E}">
        <p14:creationId xmlns:p14="http://schemas.microsoft.com/office/powerpoint/2010/main" val="394541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EB7E2C-AD96-D626-001B-6F78F9140ADB}"/>
                  </a:ext>
                </a:extLst>
              </p:cNvPr>
              <p:cNvSpPr>
                <a:spLocks noGrp="1"/>
              </p:cNvSpPr>
              <p:nvPr>
                <p:ph type="body" sz="quarter" idx="16"/>
              </p:nvPr>
            </p:nvSpPr>
            <p:spPr/>
            <p:txBody>
              <a:bodyPr>
                <a:noAutofit/>
              </a:bodyPr>
              <a:lstStyle/>
              <a:p>
                <a:r>
                  <a:rPr lang="en-US" dirty="0"/>
                  <a:t>Imagine a reward function: </a:t>
                </a:r>
                <a14:m>
                  <m:oMath xmlns:m="http://schemas.openxmlformats.org/officeDocument/2006/math">
                    <m:r>
                      <a:rPr lang="en-US" b="0" i="1" smtClean="0">
                        <a:solidFill>
                          <a:srgbClr val="0E0CC0"/>
                        </a:solidFill>
                        <a:latin typeface="Cambria Math" panose="02040503050406030204" pitchFamily="18" charset="0"/>
                      </a:rPr>
                      <m:t>𝑅</m:t>
                    </m:r>
                    <m:d>
                      <m:dPr>
                        <m:ctrlPr>
                          <a:rPr lang="en-US" b="0" i="1" smtClean="0">
                            <a:solidFill>
                              <a:srgbClr val="0E0CC0"/>
                            </a:solidFill>
                            <a:latin typeface="Cambria Math" panose="02040503050406030204" pitchFamily="18" charset="0"/>
                          </a:rPr>
                        </m:ctrlPr>
                      </m:dPr>
                      <m:e>
                        <m:r>
                          <a:rPr lang="en-US" b="0" i="1" smtClean="0">
                            <a:solidFill>
                              <a:srgbClr val="0E0CC0"/>
                            </a:solidFill>
                            <a:latin typeface="Cambria Math" panose="02040503050406030204" pitchFamily="18" charset="0"/>
                          </a:rPr>
                          <m:t>𝑠</m:t>
                        </m:r>
                        <m:r>
                          <a:rPr lang="en-US" b="0" i="1" smtClean="0">
                            <a:solidFill>
                              <a:srgbClr val="0E0CC0"/>
                            </a:solidFill>
                            <a:latin typeface="Cambria Math" panose="02040503050406030204" pitchFamily="18" charset="0"/>
                          </a:rPr>
                          <m:t>;</m:t>
                        </m:r>
                        <m:r>
                          <m:rPr>
                            <m:sty m:val="p"/>
                          </m:rPr>
                          <a:rPr lang="en-US">
                            <a:solidFill>
                              <a:srgbClr val="0E0CC0"/>
                            </a:solidFill>
                            <a:latin typeface="Cambria Math" panose="02040503050406030204" pitchFamily="18" charset="0"/>
                          </a:rPr>
                          <m:t>promp</m:t>
                        </m:r>
                        <m:r>
                          <m:rPr>
                            <m:sty m:val="p"/>
                          </m:rPr>
                          <a:rPr lang="en-US" b="0" i="0" smtClean="0">
                            <a:solidFill>
                              <a:srgbClr val="0E0CC0"/>
                            </a:solidFill>
                            <a:latin typeface="Cambria Math" panose="02040503050406030204" pitchFamily="18" charset="0"/>
                          </a:rPr>
                          <m:t>t</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oMath>
                </a14:m>
                <a:r>
                  <a:rPr lang="en-US" dirty="0"/>
                  <a:t>  for any output </a:t>
                </a:r>
                <a14:m>
                  <m:oMath xmlns:m="http://schemas.openxmlformats.org/officeDocument/2006/math">
                    <m:r>
                      <a:rPr lang="en-US" i="1">
                        <a:latin typeface="Cambria Math" panose="02040503050406030204" pitchFamily="18" charset="0"/>
                      </a:rPr>
                      <m:t>𝑠</m:t>
                    </m:r>
                  </m:oMath>
                </a14:m>
                <a:r>
                  <a:rPr lang="en-US" dirty="0"/>
                  <a:t> to a prompt.</a:t>
                </a:r>
              </a:p>
              <a:p>
                <a:r>
                  <a:rPr lang="en-US" dirty="0">
                    <a:solidFill>
                      <a:srgbClr val="C00000"/>
                    </a:solidFill>
                  </a:rPr>
                  <a:t>The reward is higher when humans prefer the output </a:t>
                </a:r>
              </a:p>
              <a:p>
                <a:r>
                  <a:rPr lang="en-US" dirty="0"/>
                  <a:t>Good generation is equivalent to finding reward-maximizing outputs: </a:t>
                </a:r>
              </a:p>
              <a:p>
                <a:endParaRPr lang="en-US" dirty="0"/>
              </a:p>
              <a:p>
                <a:pPr marL="0" indent="0">
                  <a:buNone/>
                </a:pPr>
                <a:endParaRPr lang="en-US" dirty="0"/>
              </a:p>
              <a:p>
                <a:r>
                  <a:rPr lang="en-US" dirty="0"/>
                  <a:t>What we need to do: </a:t>
                </a:r>
              </a:p>
              <a:p>
                <a:pPr lvl="1"/>
                <a:r>
                  <a:rPr lang="en-US" dirty="0"/>
                  <a:t>(1) Estimate the reward function </a:t>
                </a:r>
                <a14:m>
                  <m:oMath xmlns:m="http://schemas.openxmlformats.org/officeDocument/2006/math">
                    <m:r>
                      <a:rPr lang="fa-IR" i="1">
                        <a:solidFill>
                          <a:srgbClr val="0E0CC0"/>
                        </a:solidFill>
                        <a:latin typeface="Cambria Math" panose="02040503050406030204" pitchFamily="18" charset="0"/>
                      </a:rPr>
                      <m:t>𝑅</m:t>
                    </m:r>
                    <m:d>
                      <m:dPr>
                        <m:ctrlPr>
                          <a:rPr lang="fa-IR" i="1">
                            <a:solidFill>
                              <a:srgbClr val="0E0CC0"/>
                            </a:solidFill>
                            <a:latin typeface="Cambria Math" panose="02040503050406030204" pitchFamily="18" charset="0"/>
                          </a:rPr>
                        </m:ctrlPr>
                      </m:dPr>
                      <m:e>
                        <m:r>
                          <a:rPr lang="en-US" i="1">
                            <a:solidFill>
                              <a:srgbClr val="0E0CC0"/>
                            </a:solidFill>
                            <a:latin typeface="Cambria Math" panose="02040503050406030204" pitchFamily="18" charset="0"/>
                          </a:rPr>
                          <m:t>𝑠</m:t>
                        </m:r>
                        <m:r>
                          <a:rPr lang="en-US" i="1">
                            <a:solidFill>
                              <a:srgbClr val="0E0CC0"/>
                            </a:solidFill>
                            <a:latin typeface="Cambria Math" panose="02040503050406030204" pitchFamily="18" charset="0"/>
                          </a:rPr>
                          <m:t>;</m:t>
                        </m:r>
                        <m:r>
                          <m:rPr>
                            <m:sty m:val="p"/>
                          </m:rPr>
                          <a:rPr lang="en-US">
                            <a:solidFill>
                              <a:srgbClr val="0E0CC0"/>
                            </a:solidFill>
                            <a:latin typeface="Cambria Math" panose="02040503050406030204" pitchFamily="18" charset="0"/>
                          </a:rPr>
                          <m:t>promp</m:t>
                        </m:r>
                        <m:r>
                          <m:rPr>
                            <m:sty m:val="p"/>
                          </m:rPr>
                          <a:rPr lang="en-US" b="0" i="0" smtClean="0">
                            <a:solidFill>
                              <a:srgbClr val="0E0CC0"/>
                            </a:solidFill>
                            <a:latin typeface="Cambria Math" panose="02040503050406030204" pitchFamily="18" charset="0"/>
                          </a:rPr>
                          <m:t>t</m:t>
                        </m:r>
                      </m:e>
                    </m:d>
                  </m:oMath>
                </a14:m>
                <a:r>
                  <a:rPr lang="en-US" dirty="0"/>
                  <a:t>. </a:t>
                </a:r>
              </a:p>
              <a:p>
                <a:pPr lvl="1"/>
                <a:r>
                  <a:rPr lang="en-US" dirty="0"/>
                  <a:t>(2) Find the best generative model </a:t>
                </a:r>
                <a14:m>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𝜃</m:t>
                        </m:r>
                      </m:sub>
                    </m:sSub>
                  </m:oMath>
                </a14:m>
                <a:r>
                  <a:rPr lang="en-US" dirty="0"/>
                  <a:t> that maximizes the expected reward: </a:t>
                </a:r>
              </a:p>
              <a:p>
                <a:pPr lvl="1"/>
                <a:endParaRPr lang="en-US" dirty="0"/>
              </a:p>
              <a:p>
                <a:endParaRPr lang="en-US" dirty="0"/>
              </a:p>
            </p:txBody>
          </p:sp>
        </mc:Choice>
        <mc:Fallback xmlns="">
          <p:sp>
            <p:nvSpPr>
              <p:cNvPr id="3" name="Content Placeholder 2">
                <a:extLst>
                  <a:ext uri="{FF2B5EF4-FFF2-40B4-BE49-F238E27FC236}">
                    <a16:creationId xmlns:a16="http://schemas.microsoft.com/office/drawing/2014/main" id="{1EEB7E2C-AD96-D626-001B-6F78F9140ADB}"/>
                  </a:ext>
                </a:extLst>
              </p:cNvPr>
              <p:cNvSpPr>
                <a:spLocks noGrp="1" noRot="1" noChangeAspect="1" noMove="1" noResize="1" noEditPoints="1" noAdjustHandles="1" noChangeArrowheads="1" noChangeShapeType="1" noTextEdit="1"/>
              </p:cNvSpPr>
              <p:nvPr>
                <p:ph type="body" sz="quarter" idx="16"/>
              </p:nvPr>
            </p:nvSpPr>
            <p:spPr>
              <a:blipFill>
                <a:blip r:embed="rId2"/>
                <a:stretch>
                  <a:fillRect l="-471" t="-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8691DA3-5BB0-271E-0839-B3699040486D}"/>
                  </a:ext>
                </a:extLst>
              </p:cNvPr>
              <p:cNvSpPr txBox="1"/>
              <p:nvPr/>
            </p:nvSpPr>
            <p:spPr>
              <a:xfrm>
                <a:off x="1371107" y="3892988"/>
                <a:ext cx="5830529" cy="5241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i="1">
                              <a:latin typeface="Cambria Math" panose="02040503050406030204" pitchFamily="18" charset="0"/>
                            </a:rPr>
                            <m:t>𝜃</m:t>
                          </m:r>
                        </m:e>
                      </m:ac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argmax</m:t>
                          </m:r>
                        </m:e>
                        <m:sub>
                          <m:r>
                            <a:rPr lang="en-US" sz="2400" b="0" i="1" smtClean="0">
                              <a:latin typeface="Cambria Math" panose="02040503050406030204" pitchFamily="18" charset="0"/>
                            </a:rPr>
                            <m:t>𝜃</m:t>
                          </m:r>
                        </m:sub>
                      </m:sSub>
                      <m:sSub>
                        <m:sSubPr>
                          <m:ctrlPr>
                            <a:rPr lang="en-US" sz="2400" i="1">
                              <a:latin typeface="Cambria Math" panose="02040503050406030204" pitchFamily="18" charset="0"/>
                              <a:ea typeface="Cambria Math" panose="02040503050406030204" pitchFamily="18" charset="0"/>
                            </a:rPr>
                          </m:ctrlPr>
                        </m:sSubPr>
                        <m:e>
                          <m:r>
                            <a:rPr lang="fa-IR" sz="2400" i="1">
                              <a:latin typeface="Cambria Math" panose="02040503050406030204" pitchFamily="18" charset="0"/>
                              <a:ea typeface="Cambria Math" panose="02040503050406030204" pitchFamily="18" charset="0"/>
                            </a:rPr>
                            <m:t>𝔼</m:t>
                          </m:r>
                        </m:e>
                        <m:sub>
                          <m:acc>
                            <m:accPr>
                              <m:chr m:val="̂"/>
                              <m:ctrlPr>
                                <a:rPr lang="en-US" sz="2400" i="1">
                                  <a:latin typeface="Cambria Math" panose="02040503050406030204" pitchFamily="18" charset="0"/>
                                </a:rPr>
                              </m:ctrlPr>
                            </m:accPr>
                            <m:e>
                              <m:r>
                                <a:rPr lang="en-US" sz="2400" i="1">
                                  <a:latin typeface="Cambria Math" panose="02040503050406030204" pitchFamily="18" charset="0"/>
                                </a:rPr>
                                <m:t>𝑠</m:t>
                              </m:r>
                            </m:e>
                          </m:acc>
                          <m:r>
                            <a:rPr lang="en-US" sz="2400" i="1">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𝜃</m:t>
                              </m:r>
                            </m:sub>
                          </m:sSub>
                        </m:sub>
                      </m:sSub>
                      <m:d>
                        <m:dPr>
                          <m:begChr m:val="["/>
                          <m:endChr m:val="]"/>
                          <m:ctrlPr>
                            <a:rPr lang="fa-IR" sz="2400" i="1">
                              <a:latin typeface="Cambria Math" panose="02040503050406030204" pitchFamily="18" charset="0"/>
                            </a:rPr>
                          </m:ctrlPr>
                        </m:dPr>
                        <m:e>
                          <m:r>
                            <a:rPr lang="fa-IR" sz="2400" i="1">
                              <a:solidFill>
                                <a:srgbClr val="0E0CC0"/>
                              </a:solidFill>
                              <a:latin typeface="Cambria Math" panose="02040503050406030204" pitchFamily="18" charset="0"/>
                            </a:rPr>
                            <m:t>𝑅</m:t>
                          </m:r>
                          <m:d>
                            <m:dPr>
                              <m:ctrlPr>
                                <a:rPr lang="fa-IR" sz="2400" i="1">
                                  <a:solidFill>
                                    <a:srgbClr val="0E0CC0"/>
                                  </a:solidFill>
                                  <a:latin typeface="Cambria Math" panose="02040503050406030204" pitchFamily="18" charset="0"/>
                                </a:rPr>
                              </m:ctrlPr>
                            </m:dPr>
                            <m:e>
                              <m:acc>
                                <m:accPr>
                                  <m:chr m:val="̂"/>
                                  <m:ctrlPr>
                                    <a:rPr lang="en-US" sz="2400" i="1">
                                      <a:solidFill>
                                        <a:srgbClr val="0E0CC0"/>
                                      </a:solidFill>
                                      <a:latin typeface="Cambria Math" panose="02040503050406030204" pitchFamily="18" charset="0"/>
                                    </a:rPr>
                                  </m:ctrlPr>
                                </m:accPr>
                                <m:e>
                                  <m:r>
                                    <a:rPr lang="en-US" sz="2400" i="1">
                                      <a:solidFill>
                                        <a:srgbClr val="0E0CC0"/>
                                      </a:solidFill>
                                      <a:latin typeface="Cambria Math" panose="02040503050406030204" pitchFamily="18" charset="0"/>
                                    </a:rPr>
                                    <m:t>𝑠</m:t>
                                  </m:r>
                                </m:e>
                              </m:acc>
                              <m:r>
                                <a:rPr lang="en-US" sz="2400" i="1">
                                  <a:solidFill>
                                    <a:srgbClr val="0E0CC0"/>
                                  </a:solidFill>
                                  <a:latin typeface="Cambria Math" panose="02040503050406030204" pitchFamily="18" charset="0"/>
                                </a:rPr>
                                <m:t>;</m:t>
                              </m:r>
                              <m:r>
                                <m:rPr>
                                  <m:sty m:val="p"/>
                                </m:rPr>
                                <a:rPr lang="en-US" sz="2400">
                                  <a:solidFill>
                                    <a:srgbClr val="0E0CC0"/>
                                  </a:solidFill>
                                  <a:latin typeface="Cambria Math" panose="02040503050406030204" pitchFamily="18" charset="0"/>
                                </a:rPr>
                                <m:t>promp</m:t>
                              </m:r>
                              <m:r>
                                <m:rPr>
                                  <m:sty m:val="p"/>
                                </m:rPr>
                                <a:rPr lang="en-US" sz="2400" b="0" i="0" smtClean="0">
                                  <a:solidFill>
                                    <a:srgbClr val="0E0CC0"/>
                                  </a:solidFill>
                                  <a:latin typeface="Cambria Math" panose="02040503050406030204" pitchFamily="18" charset="0"/>
                                </a:rPr>
                                <m:t>t</m:t>
                              </m:r>
                            </m:e>
                          </m:d>
                        </m:e>
                      </m:d>
                    </m:oMath>
                  </m:oMathPara>
                </a14:m>
                <a:endParaRPr lang="en-US" sz="2400" dirty="0"/>
              </a:p>
            </p:txBody>
          </p:sp>
        </mc:Choice>
        <mc:Fallback xmlns="">
          <p:sp>
            <p:nvSpPr>
              <p:cNvPr id="10" name="TextBox 9">
                <a:extLst>
                  <a:ext uri="{FF2B5EF4-FFF2-40B4-BE49-F238E27FC236}">
                    <a16:creationId xmlns:a16="http://schemas.microsoft.com/office/drawing/2014/main" id="{38691DA3-5BB0-271E-0839-B3699040486D}"/>
                  </a:ext>
                </a:extLst>
              </p:cNvPr>
              <p:cNvSpPr txBox="1">
                <a:spLocks noRot="1" noChangeAspect="1" noMove="1" noResize="1" noEditPoints="1" noAdjustHandles="1" noChangeArrowheads="1" noChangeShapeType="1" noTextEdit="1"/>
              </p:cNvSpPr>
              <p:nvPr/>
            </p:nvSpPr>
            <p:spPr>
              <a:xfrm>
                <a:off x="1371107" y="3892988"/>
                <a:ext cx="5830529" cy="524118"/>
              </a:xfrm>
              <a:prstGeom prst="rect">
                <a:avLst/>
              </a:prstGeom>
              <a:blipFill>
                <a:blip r:embed="rId3"/>
                <a:stretch>
                  <a:fillRect t="-7143" b="-476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210A1CE-E563-B7CC-8D3B-D833795CC0DA}"/>
              </a:ext>
            </a:extLst>
          </p:cNvPr>
          <p:cNvSpPr txBox="1"/>
          <p:nvPr/>
        </p:nvSpPr>
        <p:spPr>
          <a:xfrm>
            <a:off x="3497580" y="4919543"/>
            <a:ext cx="2266819" cy="261610"/>
          </a:xfrm>
          <a:prstGeom prst="rect">
            <a:avLst/>
          </a:prstGeom>
          <a:noFill/>
        </p:spPr>
        <p:txBody>
          <a:bodyPr wrap="square" rtlCol="0">
            <a:spAutoFit/>
          </a:bodyPr>
          <a:lstStyle/>
          <a:p>
            <a:pPr algn="ctr"/>
            <a:r>
              <a:rPr lang="en-US" sz="1050" dirty="0">
                <a:solidFill>
                  <a:schemeClr val="tx1">
                    <a:lumMod val="50000"/>
                    <a:lumOff val="50000"/>
                  </a:schemeClr>
                </a:solidFill>
                <a:latin typeface="Corbel" panose="020B0503020204020204" pitchFamily="34" charset="0"/>
              </a:rPr>
              <a:t>[Slide credit: Jesse Mu]</a:t>
            </a:r>
          </a:p>
        </p:txBody>
      </p:sp>
      <p:sp>
        <p:nvSpPr>
          <p:cNvPr id="8" name="Title 1">
            <a:extLst>
              <a:ext uri="{FF2B5EF4-FFF2-40B4-BE49-F238E27FC236}">
                <a16:creationId xmlns:a16="http://schemas.microsoft.com/office/drawing/2014/main" id="{3DB8D97F-861B-B980-9BDF-A2AF1B37D36D}"/>
              </a:ext>
            </a:extLst>
          </p:cNvPr>
          <p:cNvSpPr>
            <a:spLocks noGrp="1"/>
          </p:cNvSpPr>
          <p:nvPr>
            <p:ph type="title"/>
          </p:nvPr>
        </p:nvSpPr>
        <p:spPr>
          <a:xfrm>
            <a:off x="533919" y="107119"/>
            <a:ext cx="8085415" cy="857542"/>
          </a:xfrm>
        </p:spPr>
        <p:txBody>
          <a:bodyPr>
            <a:normAutofit fontScale="90000"/>
          </a:bodyPr>
          <a:lstStyle/>
          <a:p>
            <a:r>
              <a:rPr lang="en-US" sz="2800" dirty="0"/>
              <a:t>Reinforcement Learning </a:t>
            </a:r>
            <a:br>
              <a:rPr lang="en-US" sz="2800" dirty="0"/>
            </a:br>
            <a:r>
              <a:rPr lang="en-US" sz="2800" dirty="0"/>
              <a:t>from Human Feedback</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920C35D-841D-4D02-C6EE-6FEF57063106}"/>
                  </a:ext>
                </a:extLst>
              </p:cNvPr>
              <p:cNvSpPr txBox="1"/>
              <p:nvPr/>
            </p:nvSpPr>
            <p:spPr>
              <a:xfrm>
                <a:off x="1980709" y="2484047"/>
                <a:ext cx="4572000" cy="5001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fa-IR" sz="2400" i="1">
                              <a:latin typeface="Cambria Math" panose="02040503050406030204" pitchFamily="18" charset="0"/>
                              <a:ea typeface="Cambria Math" panose="02040503050406030204" pitchFamily="18" charset="0"/>
                            </a:rPr>
                            <m:t>𝔼</m:t>
                          </m:r>
                        </m:e>
                        <m:sub>
                          <m:acc>
                            <m:accPr>
                              <m:chr m:val="̂"/>
                              <m:ctrlPr>
                                <a:rPr lang="en-US" sz="2400" i="1">
                                  <a:latin typeface="Cambria Math" panose="02040503050406030204" pitchFamily="18" charset="0"/>
                                </a:rPr>
                              </m:ctrlPr>
                            </m:accPr>
                            <m:e>
                              <m:r>
                                <a:rPr lang="en-US" sz="2400" i="1">
                                  <a:latin typeface="Cambria Math" panose="02040503050406030204" pitchFamily="18" charset="0"/>
                                </a:rPr>
                                <m:t>𝑠</m:t>
                              </m:r>
                            </m:e>
                          </m:acc>
                          <m:r>
                            <a:rPr lang="en-US" sz="2400" i="1">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𝜃</m:t>
                              </m:r>
                            </m:sub>
                          </m:sSub>
                        </m:sub>
                      </m:sSub>
                      <m:d>
                        <m:dPr>
                          <m:begChr m:val="["/>
                          <m:endChr m:val="]"/>
                          <m:ctrlPr>
                            <a:rPr lang="fa-IR" sz="2400" i="1">
                              <a:latin typeface="Cambria Math" panose="02040503050406030204" pitchFamily="18" charset="0"/>
                            </a:rPr>
                          </m:ctrlPr>
                        </m:dPr>
                        <m:e>
                          <m:r>
                            <a:rPr lang="fa-IR" sz="2400" i="1">
                              <a:solidFill>
                                <a:srgbClr val="0E0CC0"/>
                              </a:solidFill>
                              <a:latin typeface="Cambria Math" panose="02040503050406030204" pitchFamily="18" charset="0"/>
                            </a:rPr>
                            <m:t>𝑅</m:t>
                          </m:r>
                          <m:d>
                            <m:dPr>
                              <m:ctrlPr>
                                <a:rPr lang="fa-IR" sz="2400" i="1">
                                  <a:solidFill>
                                    <a:srgbClr val="0E0CC0"/>
                                  </a:solidFill>
                                  <a:latin typeface="Cambria Math" panose="02040503050406030204" pitchFamily="18" charset="0"/>
                                </a:rPr>
                              </m:ctrlPr>
                            </m:dPr>
                            <m:e>
                              <m:acc>
                                <m:accPr>
                                  <m:chr m:val="̂"/>
                                  <m:ctrlPr>
                                    <a:rPr lang="en-US" sz="2400" i="1">
                                      <a:solidFill>
                                        <a:srgbClr val="0E0CC0"/>
                                      </a:solidFill>
                                      <a:latin typeface="Cambria Math" panose="02040503050406030204" pitchFamily="18" charset="0"/>
                                    </a:rPr>
                                  </m:ctrlPr>
                                </m:accPr>
                                <m:e>
                                  <m:r>
                                    <a:rPr lang="en-US" sz="2400" i="1">
                                      <a:solidFill>
                                        <a:srgbClr val="0E0CC0"/>
                                      </a:solidFill>
                                      <a:latin typeface="Cambria Math" panose="02040503050406030204" pitchFamily="18" charset="0"/>
                                    </a:rPr>
                                    <m:t>𝑠</m:t>
                                  </m:r>
                                </m:e>
                              </m:acc>
                              <m:r>
                                <a:rPr lang="en-US" sz="2400" i="1">
                                  <a:solidFill>
                                    <a:srgbClr val="0E0CC0"/>
                                  </a:solidFill>
                                  <a:latin typeface="Cambria Math" panose="02040503050406030204" pitchFamily="18" charset="0"/>
                                </a:rPr>
                                <m:t>;</m:t>
                              </m:r>
                              <m:r>
                                <m:rPr>
                                  <m:sty m:val="p"/>
                                </m:rPr>
                                <a:rPr lang="en-US" sz="2400">
                                  <a:solidFill>
                                    <a:srgbClr val="0E0CC0"/>
                                  </a:solidFill>
                                  <a:latin typeface="Cambria Math" panose="02040503050406030204" pitchFamily="18" charset="0"/>
                                </a:rPr>
                                <m:t>promp</m:t>
                              </m:r>
                              <m:r>
                                <m:rPr>
                                  <m:sty m:val="p"/>
                                </m:rPr>
                                <a:rPr lang="en-US" sz="2400" b="0" i="0" smtClean="0">
                                  <a:solidFill>
                                    <a:srgbClr val="0E0CC0"/>
                                  </a:solidFill>
                                  <a:latin typeface="Cambria Math" panose="02040503050406030204" pitchFamily="18" charset="0"/>
                                </a:rPr>
                                <m:t>t</m:t>
                              </m:r>
                            </m:e>
                          </m:d>
                        </m:e>
                      </m:d>
                    </m:oMath>
                  </m:oMathPara>
                </a14:m>
                <a:endParaRPr lang="en-US" sz="2400" dirty="0"/>
              </a:p>
            </p:txBody>
          </p:sp>
        </mc:Choice>
        <mc:Fallback xmlns="">
          <p:sp>
            <p:nvSpPr>
              <p:cNvPr id="2" name="TextBox 1">
                <a:extLst>
                  <a:ext uri="{FF2B5EF4-FFF2-40B4-BE49-F238E27FC236}">
                    <a16:creationId xmlns:a16="http://schemas.microsoft.com/office/drawing/2014/main" id="{F920C35D-841D-4D02-C6EE-6FEF57063106}"/>
                  </a:ext>
                </a:extLst>
              </p:cNvPr>
              <p:cNvSpPr txBox="1">
                <a:spLocks noRot="1" noChangeAspect="1" noMove="1" noResize="1" noEditPoints="1" noAdjustHandles="1" noChangeArrowheads="1" noChangeShapeType="1" noTextEdit="1"/>
              </p:cNvSpPr>
              <p:nvPr/>
            </p:nvSpPr>
            <p:spPr>
              <a:xfrm>
                <a:off x="1980709" y="2484047"/>
                <a:ext cx="4572000" cy="500137"/>
              </a:xfrm>
              <a:prstGeom prst="rect">
                <a:avLst/>
              </a:prstGeom>
              <a:blipFill>
                <a:blip r:embed="rId4"/>
                <a:stretch>
                  <a:fillRect t="-2439" b="-2439"/>
                </a:stretch>
              </a:blipFill>
            </p:spPr>
            <p:txBody>
              <a:bodyPr/>
              <a:lstStyle/>
              <a:p>
                <a:r>
                  <a:rPr lang="en-US">
                    <a:noFill/>
                  </a:rPr>
                  <a:t> </a:t>
                </a:r>
              </a:p>
            </p:txBody>
          </p:sp>
        </mc:Fallback>
      </mc:AlternateContent>
      <p:pic>
        <p:nvPicPr>
          <p:cNvPr id="6" name="Picture 5" descr="A diagram of a graph&#10;&#10;Description automatically generated">
            <a:extLst>
              <a:ext uri="{FF2B5EF4-FFF2-40B4-BE49-F238E27FC236}">
                <a16:creationId xmlns:a16="http://schemas.microsoft.com/office/drawing/2014/main" id="{D0D94A28-297C-EA3B-4427-233A8150E32C}"/>
              </a:ext>
            </a:extLst>
          </p:cNvPr>
          <p:cNvPicPr>
            <a:picLocks noChangeAspect="1"/>
          </p:cNvPicPr>
          <p:nvPr/>
        </p:nvPicPr>
        <p:blipFill>
          <a:blip/>
          <a:stretch>
            <a:fillRect/>
          </a:stretch>
        </p:blipFill>
        <p:spPr>
          <a:xfrm>
            <a:off x="7141107" y="107119"/>
            <a:ext cx="2002893" cy="956510"/>
          </a:xfrm>
          <a:prstGeom prst="rect">
            <a:avLst/>
          </a:prstGeom>
        </p:spPr>
      </p:pic>
    </p:spTree>
    <p:extLst>
      <p:ext uri="{BB962C8B-B14F-4D97-AF65-F5344CB8AC3E}">
        <p14:creationId xmlns:p14="http://schemas.microsoft.com/office/powerpoint/2010/main" val="27465997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graph&#10;&#10;Description automatically generated">
            <a:extLst>
              <a:ext uri="{FF2B5EF4-FFF2-40B4-BE49-F238E27FC236}">
                <a16:creationId xmlns:a16="http://schemas.microsoft.com/office/drawing/2014/main" id="{BCD24D1A-6409-26DB-4A40-36F0FBDC9D54}"/>
              </a:ext>
            </a:extLst>
          </p:cNvPr>
          <p:cNvPicPr>
            <a:picLocks noChangeAspect="1"/>
          </p:cNvPicPr>
          <p:nvPr/>
        </p:nvPicPr>
        <p:blipFill>
          <a:blip/>
          <a:stretch>
            <a:fillRect/>
          </a:stretch>
        </p:blipFill>
        <p:spPr>
          <a:xfrm>
            <a:off x="7141107" y="107119"/>
            <a:ext cx="2002893" cy="956510"/>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3D650A1-34D0-3212-BBF3-7F6B7286685A}"/>
                  </a:ext>
                </a:extLst>
              </p:cNvPr>
              <p:cNvSpPr>
                <a:spLocks noGrp="1"/>
              </p:cNvSpPr>
              <p:nvPr>
                <p:ph type="title"/>
              </p:nvPr>
            </p:nvSpPr>
            <p:spPr/>
            <p:txBody>
              <a:bodyPr>
                <a:normAutofit/>
              </a:bodyPr>
              <a:lstStyle/>
              <a:p>
                <a:r>
                  <a:rPr lang="en-US" sz="2800" dirty="0"/>
                  <a:t>Step 1: Estimating the Reward </a:t>
                </a:r>
                <a14:m>
                  <m:oMath xmlns:m="http://schemas.openxmlformats.org/officeDocument/2006/math">
                    <m:r>
                      <a:rPr lang="fa-IR" sz="2800" i="1">
                        <a:latin typeface="Cambria Math" panose="02040503050406030204" pitchFamily="18" charset="0"/>
                      </a:rPr>
                      <m:t>𝑅</m:t>
                    </m:r>
                  </m:oMath>
                </a14:m>
                <a:endParaRPr lang="en-US" sz="2800" dirty="0"/>
              </a:p>
            </p:txBody>
          </p:sp>
        </mc:Choice>
        <mc:Fallback xmlns="">
          <p:sp>
            <p:nvSpPr>
              <p:cNvPr id="2" name="Title 1">
                <a:extLst>
                  <a:ext uri="{FF2B5EF4-FFF2-40B4-BE49-F238E27FC236}">
                    <a16:creationId xmlns:a16="http://schemas.microsoft.com/office/drawing/2014/main" id="{B3D650A1-34D0-3212-BBF3-7F6B7286685A}"/>
                  </a:ext>
                </a:extLst>
              </p:cNvPr>
              <p:cNvSpPr>
                <a:spLocks noGrp="1" noRot="1" noChangeAspect="1" noMove="1" noResize="1" noEditPoints="1" noAdjustHandles="1" noChangeArrowheads="1" noChangeShapeType="1" noTextEdit="1"/>
              </p:cNvSpPr>
              <p:nvPr>
                <p:ph type="title"/>
              </p:nvPr>
            </p:nvSpPr>
            <p:spPr>
              <a:blipFill>
                <a:blip r:embed="rId3"/>
                <a:stretch>
                  <a:fillRect l="-1570" b="-20588"/>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E7D0A337-4CAC-79D1-8B4F-247D7D242C2A}"/>
              </a:ext>
            </a:extLst>
          </p:cNvPr>
          <p:cNvSpPr>
            <a:spLocks noGrp="1"/>
          </p:cNvSpPr>
          <p:nvPr>
            <p:ph type="body" sz="quarter" idx="16"/>
          </p:nvPr>
        </p:nvSpPr>
        <p:spPr/>
        <p:txBody>
          <a:bodyPr/>
          <a:lstStyle/>
          <a:p>
            <a:r>
              <a:rPr lang="en-US" dirty="0"/>
              <a:t>Obviously, we don’t want to use human feedback directly since that could be 💰💰💰 </a:t>
            </a:r>
          </a:p>
          <a:p>
            <a:r>
              <a:rPr lang="en-US" dirty="0"/>
              <a:t>Alternatively, we can build a model to mimic their preferences </a:t>
            </a:r>
            <a:r>
              <a:rPr lang="en-US" sz="1400" spc="-4" dirty="0">
                <a:latin typeface="Corbel" panose="020B0503020204020204" pitchFamily="34" charset="0"/>
                <a:cs typeface="Calibri"/>
              </a:rPr>
              <a:t>[</a:t>
            </a:r>
            <a:r>
              <a:rPr lang="en-US" sz="1400" u="heavy" spc="-4" dirty="0">
                <a:solidFill>
                  <a:srgbClr val="007B92"/>
                </a:solidFill>
                <a:uFill>
                  <a:solidFill>
                    <a:srgbClr val="007B92"/>
                  </a:solidFill>
                </a:uFill>
                <a:latin typeface="Corbel" panose="020B0503020204020204" pitchFamily="34" charset="0"/>
                <a:cs typeface="Calibri"/>
              </a:rPr>
              <a:t>Knox</a:t>
            </a:r>
            <a:r>
              <a:rPr lang="en-US" sz="1400" u="heavy" spc="4" dirty="0">
                <a:solidFill>
                  <a:srgbClr val="007B92"/>
                </a:solidFill>
                <a:uFill>
                  <a:solidFill>
                    <a:srgbClr val="007B92"/>
                  </a:solidFill>
                </a:uFill>
                <a:latin typeface="Corbel" panose="020B0503020204020204" pitchFamily="34" charset="0"/>
                <a:cs typeface="Calibri"/>
              </a:rPr>
              <a:t> </a:t>
            </a:r>
            <a:r>
              <a:rPr lang="en-US" sz="1400" u="heavy" dirty="0">
                <a:solidFill>
                  <a:srgbClr val="007B92"/>
                </a:solidFill>
                <a:uFill>
                  <a:solidFill>
                    <a:srgbClr val="007B92"/>
                  </a:solidFill>
                </a:uFill>
                <a:latin typeface="Corbel" panose="020B0503020204020204" pitchFamily="34" charset="0"/>
                <a:cs typeface="Calibri"/>
              </a:rPr>
              <a:t>and</a:t>
            </a:r>
            <a:r>
              <a:rPr lang="en-US" sz="1400" u="heavy" spc="4" dirty="0">
                <a:solidFill>
                  <a:srgbClr val="007B92"/>
                </a:solidFill>
                <a:uFill>
                  <a:solidFill>
                    <a:srgbClr val="007B92"/>
                  </a:solidFill>
                </a:uFill>
                <a:latin typeface="Corbel" panose="020B0503020204020204" pitchFamily="34" charset="0"/>
                <a:cs typeface="Calibri"/>
              </a:rPr>
              <a:t> </a:t>
            </a:r>
            <a:r>
              <a:rPr lang="en-US" sz="1400" u="heavy" spc="-4" dirty="0">
                <a:solidFill>
                  <a:srgbClr val="007B92"/>
                </a:solidFill>
                <a:uFill>
                  <a:solidFill>
                    <a:srgbClr val="007B92"/>
                  </a:solidFill>
                </a:uFill>
                <a:latin typeface="Corbel" panose="020B0503020204020204" pitchFamily="34" charset="0"/>
                <a:cs typeface="Calibri"/>
              </a:rPr>
              <a:t>Stone,</a:t>
            </a:r>
            <a:r>
              <a:rPr lang="en-US" sz="1400" u="heavy" spc="-11" dirty="0">
                <a:solidFill>
                  <a:srgbClr val="007B92"/>
                </a:solidFill>
                <a:uFill>
                  <a:solidFill>
                    <a:srgbClr val="007B92"/>
                  </a:solidFill>
                </a:uFill>
                <a:latin typeface="Corbel" panose="020B0503020204020204" pitchFamily="34" charset="0"/>
                <a:cs typeface="Calibri"/>
              </a:rPr>
              <a:t> </a:t>
            </a:r>
            <a:r>
              <a:rPr lang="en-US" sz="1400" u="heavy" spc="-4" dirty="0">
                <a:solidFill>
                  <a:srgbClr val="007B92"/>
                </a:solidFill>
                <a:uFill>
                  <a:solidFill>
                    <a:srgbClr val="007B92"/>
                  </a:solidFill>
                </a:uFill>
                <a:latin typeface="Corbel" panose="020B0503020204020204" pitchFamily="34" charset="0"/>
                <a:cs typeface="Calibri"/>
              </a:rPr>
              <a:t>2009</a:t>
            </a:r>
            <a:r>
              <a:rPr lang="en-US" sz="1400" spc="-4" dirty="0">
                <a:latin typeface="Corbel" panose="020B0503020204020204" pitchFamily="34" charset="0"/>
                <a:cs typeface="Calibri"/>
              </a:rPr>
              <a:t>]</a:t>
            </a:r>
          </a:p>
          <a:p>
            <a:endParaRPr lang="en-US" dirty="0">
              <a:solidFill>
                <a:schemeClr val="tx1"/>
              </a:solidFill>
            </a:endParaRPr>
          </a:p>
          <a:p>
            <a:endParaRPr lang="en-US" sz="1800" spc="-4" dirty="0">
              <a:solidFill>
                <a:schemeClr val="tx1"/>
              </a:solidFill>
              <a:latin typeface="Corbel" panose="020B0503020204020204" pitchFamily="34" charset="0"/>
              <a:cs typeface="Calibri"/>
            </a:endParaRPr>
          </a:p>
          <a:p>
            <a:endParaRPr lang="en-US" spc="-4" dirty="0">
              <a:solidFill>
                <a:schemeClr val="tx1"/>
              </a:solidFill>
              <a:latin typeface="Corbel" panose="020B0503020204020204" pitchFamily="34" charset="0"/>
              <a:cs typeface="Calibri"/>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1407739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D50E3669-046B-C89A-29C0-FA9EDAA1E694}"/>
              </a:ext>
            </a:extLst>
          </p:cNvPr>
          <p:cNvSpPr>
            <a:spLocks noGrp="1"/>
          </p:cNvSpPr>
          <p:nvPr>
            <p:ph type="body" sz="quarter" idx="16"/>
          </p:nvPr>
        </p:nvSpPr>
        <p:spPr/>
        <p:txBody>
          <a:bodyPr/>
          <a:lstStyle/>
          <a:p>
            <a:r>
              <a:rPr lang="en-US" dirty="0">
                <a:solidFill>
                  <a:schemeClr val="tx1"/>
                </a:solidFill>
              </a:rPr>
              <a:t>Obviously, we don’t want to use human feedback directly since that could be 💰💰💰 </a:t>
            </a:r>
          </a:p>
          <a:p>
            <a:r>
              <a:rPr lang="en-US" dirty="0">
                <a:solidFill>
                  <a:schemeClr val="tx1"/>
                </a:solidFill>
              </a:rPr>
              <a:t>Alternatively, we can build a model to mimic their preferences </a:t>
            </a:r>
            <a:r>
              <a:rPr lang="en-US" sz="1400" spc="-4" dirty="0">
                <a:latin typeface="Corbel" panose="020B0503020204020204" pitchFamily="34" charset="0"/>
                <a:cs typeface="Calibri"/>
              </a:rPr>
              <a:t>[</a:t>
            </a:r>
            <a:r>
              <a:rPr lang="en-US" sz="1400" u="heavy" spc="-4" dirty="0">
                <a:solidFill>
                  <a:srgbClr val="007B92"/>
                </a:solidFill>
                <a:uFill>
                  <a:solidFill>
                    <a:srgbClr val="007B92"/>
                  </a:solidFill>
                </a:uFill>
                <a:latin typeface="Corbel" panose="020B0503020204020204" pitchFamily="34" charset="0"/>
                <a:cs typeface="Calibri"/>
              </a:rPr>
              <a:t>Knox</a:t>
            </a:r>
            <a:r>
              <a:rPr lang="en-US" sz="1400" u="heavy" spc="4" dirty="0">
                <a:solidFill>
                  <a:srgbClr val="007B92"/>
                </a:solidFill>
                <a:uFill>
                  <a:solidFill>
                    <a:srgbClr val="007B92"/>
                  </a:solidFill>
                </a:uFill>
                <a:latin typeface="Corbel" panose="020B0503020204020204" pitchFamily="34" charset="0"/>
                <a:cs typeface="Calibri"/>
              </a:rPr>
              <a:t> </a:t>
            </a:r>
            <a:r>
              <a:rPr lang="en-US" sz="1400" u="heavy" dirty="0">
                <a:solidFill>
                  <a:srgbClr val="007B92"/>
                </a:solidFill>
                <a:uFill>
                  <a:solidFill>
                    <a:srgbClr val="007B92"/>
                  </a:solidFill>
                </a:uFill>
                <a:latin typeface="Corbel" panose="020B0503020204020204" pitchFamily="34" charset="0"/>
                <a:cs typeface="Calibri"/>
              </a:rPr>
              <a:t>and</a:t>
            </a:r>
            <a:r>
              <a:rPr lang="en-US" sz="1400" u="heavy" spc="4" dirty="0">
                <a:solidFill>
                  <a:srgbClr val="007B92"/>
                </a:solidFill>
                <a:uFill>
                  <a:solidFill>
                    <a:srgbClr val="007B92"/>
                  </a:solidFill>
                </a:uFill>
                <a:latin typeface="Corbel" panose="020B0503020204020204" pitchFamily="34" charset="0"/>
                <a:cs typeface="Calibri"/>
              </a:rPr>
              <a:t> </a:t>
            </a:r>
            <a:r>
              <a:rPr lang="en-US" sz="1400" u="heavy" spc="-4" dirty="0">
                <a:solidFill>
                  <a:srgbClr val="007B92"/>
                </a:solidFill>
                <a:uFill>
                  <a:solidFill>
                    <a:srgbClr val="007B92"/>
                  </a:solidFill>
                </a:uFill>
                <a:latin typeface="Corbel" panose="020B0503020204020204" pitchFamily="34" charset="0"/>
                <a:cs typeface="Calibri"/>
              </a:rPr>
              <a:t>Stone,</a:t>
            </a:r>
            <a:r>
              <a:rPr lang="en-US" sz="1400" u="heavy" spc="-11" dirty="0">
                <a:solidFill>
                  <a:srgbClr val="007B92"/>
                </a:solidFill>
                <a:uFill>
                  <a:solidFill>
                    <a:srgbClr val="007B92"/>
                  </a:solidFill>
                </a:uFill>
                <a:latin typeface="Corbel" panose="020B0503020204020204" pitchFamily="34" charset="0"/>
                <a:cs typeface="Calibri"/>
              </a:rPr>
              <a:t> </a:t>
            </a:r>
            <a:r>
              <a:rPr lang="en-US" sz="1400" u="heavy" spc="-4" dirty="0">
                <a:solidFill>
                  <a:srgbClr val="007B92"/>
                </a:solidFill>
                <a:uFill>
                  <a:solidFill>
                    <a:srgbClr val="007B92"/>
                  </a:solidFill>
                </a:uFill>
                <a:latin typeface="Corbel" panose="020B0503020204020204" pitchFamily="34" charset="0"/>
                <a:cs typeface="Calibri"/>
              </a:rPr>
              <a:t>2009</a:t>
            </a:r>
            <a:r>
              <a:rPr lang="en-US" sz="1400" spc="-4" dirty="0">
                <a:latin typeface="Corbel" panose="020B0503020204020204" pitchFamily="34" charset="0"/>
                <a:cs typeface="Calibri"/>
              </a:rPr>
              <a:t>]</a:t>
            </a:r>
          </a:p>
          <a:p>
            <a:r>
              <a:rPr lang="en-US" sz="1800" u="sng" spc="-4" dirty="0">
                <a:solidFill>
                  <a:schemeClr val="tx1"/>
                </a:solidFill>
                <a:latin typeface="Corbel" panose="020B0503020204020204" pitchFamily="34" charset="0"/>
                <a:cs typeface="Calibri"/>
              </a:rPr>
              <a:t>Approach 1:</a:t>
            </a:r>
            <a:r>
              <a:rPr lang="en-US" sz="1800" spc="-4" dirty="0">
                <a:solidFill>
                  <a:schemeClr val="tx1"/>
                </a:solidFill>
                <a:latin typeface="Corbel" panose="020B0503020204020204" pitchFamily="34" charset="0"/>
                <a:cs typeface="Calibri"/>
              </a:rPr>
              <a:t> get humans to provide absolute </a:t>
            </a:r>
            <a:r>
              <a:rPr lang="en-US" sz="1800" spc="-4" dirty="0">
                <a:solidFill>
                  <a:srgbClr val="C00000"/>
                </a:solidFill>
                <a:latin typeface="Corbel" panose="020B0503020204020204" pitchFamily="34" charset="0"/>
                <a:cs typeface="Calibri"/>
              </a:rPr>
              <a:t>scores for each output</a:t>
            </a:r>
          </a:p>
          <a:p>
            <a:endParaRPr lang="en-US" spc="-4" dirty="0">
              <a:solidFill>
                <a:schemeClr val="tx1"/>
              </a:solidFill>
              <a:latin typeface="Corbel" panose="020B0503020204020204" pitchFamily="34" charset="0"/>
              <a:cs typeface="Calibri"/>
            </a:endParaRPr>
          </a:p>
          <a:p>
            <a:endParaRPr lang="en-US" sz="1800" spc="-4" dirty="0">
              <a:solidFill>
                <a:schemeClr val="tx1"/>
              </a:solidFill>
              <a:latin typeface="Corbel" panose="020B0503020204020204" pitchFamily="34" charset="0"/>
              <a:cs typeface="Calibri"/>
            </a:endParaRPr>
          </a:p>
          <a:p>
            <a:endParaRPr lang="en-US" spc="-4" dirty="0">
              <a:solidFill>
                <a:schemeClr val="tx1"/>
              </a:solidFill>
              <a:latin typeface="Corbel" panose="020B0503020204020204" pitchFamily="34" charset="0"/>
              <a:cs typeface="Calibri"/>
            </a:endParaRPr>
          </a:p>
          <a:p>
            <a:endParaRPr lang="en-US" sz="1800" spc="-4" dirty="0">
              <a:solidFill>
                <a:schemeClr val="tx1"/>
              </a:solidFill>
              <a:latin typeface="Corbel" panose="020B0503020204020204" pitchFamily="34" charset="0"/>
              <a:cs typeface="Calibri"/>
            </a:endParaRPr>
          </a:p>
          <a:p>
            <a:endParaRPr lang="en-US" spc="-4" dirty="0">
              <a:solidFill>
                <a:schemeClr val="tx1"/>
              </a:solidFill>
              <a:latin typeface="Corbel" panose="020B0503020204020204" pitchFamily="34" charset="0"/>
              <a:cs typeface="Calibri"/>
            </a:endParaRPr>
          </a:p>
          <a:p>
            <a:endParaRPr lang="en-US" sz="1800" spc="-4" dirty="0">
              <a:solidFill>
                <a:schemeClr val="tx1"/>
              </a:solidFill>
              <a:latin typeface="Corbel" panose="020B0503020204020204" pitchFamily="34" charset="0"/>
              <a:cs typeface="Calibri"/>
            </a:endParaRPr>
          </a:p>
          <a:p>
            <a:endParaRPr lang="en-US" dirty="0">
              <a:solidFill>
                <a:schemeClr val="tx1"/>
              </a:solidFill>
            </a:endParaRPr>
          </a:p>
          <a:p>
            <a:endParaRPr lang="en-US" dirty="0"/>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3FBF5BA-E1DA-8A72-C698-71153F5CA1D4}"/>
                  </a:ext>
                </a:extLst>
              </p:cNvPr>
              <p:cNvSpPr>
                <a:spLocks noGrp="1"/>
              </p:cNvSpPr>
              <p:nvPr>
                <p:ph type="title"/>
              </p:nvPr>
            </p:nvSpPr>
            <p:spPr/>
            <p:txBody>
              <a:bodyPr>
                <a:normAutofit/>
              </a:bodyPr>
              <a:lstStyle/>
              <a:p>
                <a:r>
                  <a:rPr lang="en-US" sz="2800" dirty="0"/>
                  <a:t>Step 1: Estimating the Reward </a:t>
                </a:r>
                <a14:m>
                  <m:oMath xmlns:m="http://schemas.openxmlformats.org/officeDocument/2006/math">
                    <m:r>
                      <a:rPr lang="fa-IR" sz="2800" i="1" smtClean="0">
                        <a:latin typeface="Cambria Math" panose="02040503050406030204" pitchFamily="18" charset="0"/>
                      </a:rPr>
                      <m:t>𝑅</m:t>
                    </m:r>
                  </m:oMath>
                </a14:m>
                <a:endParaRPr lang="en-US" sz="2800" dirty="0"/>
              </a:p>
            </p:txBody>
          </p:sp>
        </mc:Choice>
        <mc:Fallback xmlns="">
          <p:sp>
            <p:nvSpPr>
              <p:cNvPr id="2" name="Title 1">
                <a:extLst>
                  <a:ext uri="{FF2B5EF4-FFF2-40B4-BE49-F238E27FC236}">
                    <a16:creationId xmlns:a16="http://schemas.microsoft.com/office/drawing/2014/main" id="{93FBF5BA-E1DA-8A72-C698-71153F5CA1D4}"/>
                  </a:ext>
                </a:extLst>
              </p:cNvPr>
              <p:cNvSpPr>
                <a:spLocks noGrp="1" noRot="1" noChangeAspect="1" noMove="1" noResize="1" noEditPoints="1" noAdjustHandles="1" noChangeArrowheads="1" noChangeShapeType="1" noTextEdit="1"/>
              </p:cNvSpPr>
              <p:nvPr>
                <p:ph type="title"/>
              </p:nvPr>
            </p:nvSpPr>
            <p:spPr>
              <a:blipFill>
                <a:blip r:embed="rId2"/>
                <a:stretch>
                  <a:fillRect l="-1570" b="-20588"/>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9BF0BBED-D93E-7FDD-304A-1442521BE57A}"/>
              </a:ext>
            </a:extLst>
          </p:cNvPr>
          <p:cNvGrpSpPr/>
          <p:nvPr/>
        </p:nvGrpSpPr>
        <p:grpSpPr>
          <a:xfrm>
            <a:off x="121919" y="3356016"/>
            <a:ext cx="7304038" cy="1154985"/>
            <a:chOff x="249131" y="2817634"/>
            <a:chExt cx="9223772" cy="1462094"/>
          </a:xfrm>
        </p:grpSpPr>
        <p:sp>
          <p:nvSpPr>
            <p:cNvPr id="9" name="Rounded Rectangle 8">
              <a:extLst>
                <a:ext uri="{FF2B5EF4-FFF2-40B4-BE49-F238E27FC236}">
                  <a16:creationId xmlns:a16="http://schemas.microsoft.com/office/drawing/2014/main" id="{49F2D7A6-6BA9-B617-14E4-1F1FA85F1F6A}"/>
                </a:ext>
              </a:extLst>
            </p:cNvPr>
            <p:cNvSpPr/>
            <p:nvPr/>
          </p:nvSpPr>
          <p:spPr>
            <a:xfrm>
              <a:off x="4250174" y="3087231"/>
              <a:ext cx="1059818" cy="89115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lIns="0" rIns="0" rtlCol="0" anchor="ctr"/>
            <a:lstStyle/>
            <a:p>
              <a:pPr algn="ctr"/>
              <a:r>
                <a:rPr lang="en-US" sz="3200" b="1" dirty="0">
                  <a:latin typeface="Avenir Book" panose="02000503020000020003" pitchFamily="2" charset="0"/>
                </a:rPr>
                <a:t>LM</a:t>
              </a:r>
            </a:p>
          </p:txBody>
        </p:sp>
        <p:sp>
          <p:nvSpPr>
            <p:cNvPr id="10" name="Rounded Rectangle 9">
              <a:extLst>
                <a:ext uri="{FF2B5EF4-FFF2-40B4-BE49-F238E27FC236}">
                  <a16:creationId xmlns:a16="http://schemas.microsoft.com/office/drawing/2014/main" id="{5BE1A99C-8B15-3B5B-C07B-20E6CBED5E70}"/>
                </a:ext>
              </a:extLst>
            </p:cNvPr>
            <p:cNvSpPr/>
            <p:nvPr/>
          </p:nvSpPr>
          <p:spPr>
            <a:xfrm>
              <a:off x="249131" y="3112990"/>
              <a:ext cx="2950045" cy="7950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Explain ”space elevators” to a 6-year-old. </a:t>
              </a:r>
            </a:p>
          </p:txBody>
        </p:sp>
        <p:cxnSp>
          <p:nvCxnSpPr>
            <p:cNvPr id="11" name="Straight Arrow Connector 10">
              <a:extLst>
                <a:ext uri="{FF2B5EF4-FFF2-40B4-BE49-F238E27FC236}">
                  <a16:creationId xmlns:a16="http://schemas.microsoft.com/office/drawing/2014/main" id="{8047F671-8F93-D3E2-9929-0C1102F0C5B7}"/>
                </a:ext>
              </a:extLst>
            </p:cNvPr>
            <p:cNvCxnSpPr>
              <a:cxnSpLocks/>
            </p:cNvCxnSpPr>
            <p:nvPr/>
          </p:nvCxnSpPr>
          <p:spPr>
            <a:xfrm>
              <a:off x="3441780" y="3527790"/>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2" name="Rounded Rectangle 11">
              <a:extLst>
                <a:ext uri="{FF2B5EF4-FFF2-40B4-BE49-F238E27FC236}">
                  <a16:creationId xmlns:a16="http://schemas.microsoft.com/office/drawing/2014/main" id="{F87C247E-DA74-163B-CE93-78262DD63128}"/>
                </a:ext>
              </a:extLst>
            </p:cNvPr>
            <p:cNvSpPr/>
            <p:nvPr/>
          </p:nvSpPr>
          <p:spPr>
            <a:xfrm>
              <a:off x="6331805" y="2817634"/>
              <a:ext cx="3128219" cy="666427"/>
            </a:xfrm>
            <a:prstGeom prst="roundRect">
              <a:avLst>
                <a:gd name="adj" fmla="val 99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venir Book" panose="02000503020000020003" pitchFamily="2" charset="0"/>
                </a:rPr>
                <a:t>It is like any typical elevator, but it goes to space. … </a:t>
              </a:r>
            </a:p>
          </p:txBody>
        </p:sp>
        <p:cxnSp>
          <p:nvCxnSpPr>
            <p:cNvPr id="13" name="Straight Arrow Connector 12">
              <a:extLst>
                <a:ext uri="{FF2B5EF4-FFF2-40B4-BE49-F238E27FC236}">
                  <a16:creationId xmlns:a16="http://schemas.microsoft.com/office/drawing/2014/main" id="{E7D2EA8B-26A4-84E3-756C-64C438D84ACC}"/>
                </a:ext>
              </a:extLst>
            </p:cNvPr>
            <p:cNvCxnSpPr>
              <a:cxnSpLocks/>
            </p:cNvCxnSpPr>
            <p:nvPr/>
          </p:nvCxnSpPr>
          <p:spPr>
            <a:xfrm flipV="1">
              <a:off x="5438200" y="3175130"/>
              <a:ext cx="415122" cy="329886"/>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4" name="Rounded Rectangle 13">
              <a:extLst>
                <a:ext uri="{FF2B5EF4-FFF2-40B4-BE49-F238E27FC236}">
                  <a16:creationId xmlns:a16="http://schemas.microsoft.com/office/drawing/2014/main" id="{38A5A97D-62AB-0416-3477-949BDF614A00}"/>
                </a:ext>
              </a:extLst>
            </p:cNvPr>
            <p:cNvSpPr/>
            <p:nvPr/>
          </p:nvSpPr>
          <p:spPr>
            <a:xfrm>
              <a:off x="6344684" y="3613301"/>
              <a:ext cx="3128219" cy="666427"/>
            </a:xfrm>
            <a:prstGeom prst="roundRect">
              <a:avLst>
                <a:gd name="adj" fmla="val 99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venir Book" panose="02000503020000020003" pitchFamily="2" charset="0"/>
                </a:rPr>
                <a:t>Explain gravity to a 6-year-old.  …</a:t>
              </a:r>
            </a:p>
          </p:txBody>
        </p:sp>
        <p:cxnSp>
          <p:nvCxnSpPr>
            <p:cNvPr id="15" name="Straight Arrow Connector 14">
              <a:extLst>
                <a:ext uri="{FF2B5EF4-FFF2-40B4-BE49-F238E27FC236}">
                  <a16:creationId xmlns:a16="http://schemas.microsoft.com/office/drawing/2014/main" id="{614F5AF5-7169-6D5D-AD48-5FEFFB2D6031}"/>
                </a:ext>
              </a:extLst>
            </p:cNvPr>
            <p:cNvCxnSpPr>
              <a:cxnSpLocks/>
            </p:cNvCxnSpPr>
            <p:nvPr/>
          </p:nvCxnSpPr>
          <p:spPr>
            <a:xfrm>
              <a:off x="5431464" y="3640361"/>
              <a:ext cx="484914" cy="270763"/>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3530319-A2DA-C4DD-81B1-71BDFDBB3CB2}"/>
                  </a:ext>
                </a:extLst>
              </p:cNvPr>
              <p:cNvSpPr txBox="1"/>
              <p:nvPr/>
            </p:nvSpPr>
            <p:spPr>
              <a:xfrm>
                <a:off x="4609561" y="3420877"/>
                <a:ext cx="4484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fa-IR" sz="1400" b="0" i="1" smtClean="0">
                              <a:latin typeface="Cambria Math" panose="02040503050406030204" pitchFamily="18" charset="0"/>
                            </a:rPr>
                            <m:t>𝑠</m:t>
                          </m:r>
                        </m:e>
                        <m:sub>
                          <m:r>
                            <a:rPr lang="en-US" sz="1400" b="0" i="1" smtClean="0">
                              <a:latin typeface="Cambria Math" panose="02040503050406030204" pitchFamily="18" charset="0"/>
                            </a:rPr>
                            <m:t>1</m:t>
                          </m:r>
                        </m:sub>
                      </m:sSub>
                    </m:oMath>
                  </m:oMathPara>
                </a14:m>
                <a:endParaRPr lang="en-US" dirty="0"/>
              </a:p>
            </p:txBody>
          </p:sp>
        </mc:Choice>
        <mc:Fallback xmlns="">
          <p:sp>
            <p:nvSpPr>
              <p:cNvPr id="25" name="TextBox 24">
                <a:extLst>
                  <a:ext uri="{FF2B5EF4-FFF2-40B4-BE49-F238E27FC236}">
                    <a16:creationId xmlns:a16="http://schemas.microsoft.com/office/drawing/2014/main" id="{23530319-A2DA-C4DD-81B1-71BDFDBB3CB2}"/>
                  </a:ext>
                </a:extLst>
              </p:cNvPr>
              <p:cNvSpPr txBox="1">
                <a:spLocks noRot="1" noChangeAspect="1" noMove="1" noResize="1" noEditPoints="1" noAdjustHandles="1" noChangeArrowheads="1" noChangeShapeType="1" noTextEdit="1"/>
              </p:cNvSpPr>
              <p:nvPr/>
            </p:nvSpPr>
            <p:spPr>
              <a:xfrm>
                <a:off x="4609561" y="3420877"/>
                <a:ext cx="448491"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E6E059F-908B-85C3-544B-93414E32851B}"/>
                  </a:ext>
                </a:extLst>
              </p:cNvPr>
              <p:cNvSpPr txBox="1"/>
              <p:nvPr/>
            </p:nvSpPr>
            <p:spPr>
              <a:xfrm>
                <a:off x="4612198" y="4012686"/>
                <a:ext cx="4484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fa-IR" sz="1400" b="0" i="1" smtClean="0">
                              <a:latin typeface="Cambria Math" panose="02040503050406030204" pitchFamily="18" charset="0"/>
                            </a:rPr>
                            <m:t>𝑠</m:t>
                          </m:r>
                        </m:e>
                        <m:sub>
                          <m:r>
                            <a:rPr lang="en-US" sz="1400" b="0" i="1" smtClean="0">
                              <a:latin typeface="Cambria Math" panose="02040503050406030204" pitchFamily="18" charset="0"/>
                            </a:rPr>
                            <m:t>2</m:t>
                          </m:r>
                        </m:sub>
                      </m:sSub>
                    </m:oMath>
                  </m:oMathPara>
                </a14:m>
                <a:endParaRPr lang="en-US" dirty="0"/>
              </a:p>
            </p:txBody>
          </p:sp>
        </mc:Choice>
        <mc:Fallback xmlns="">
          <p:sp>
            <p:nvSpPr>
              <p:cNvPr id="26" name="TextBox 25">
                <a:extLst>
                  <a:ext uri="{FF2B5EF4-FFF2-40B4-BE49-F238E27FC236}">
                    <a16:creationId xmlns:a16="http://schemas.microsoft.com/office/drawing/2014/main" id="{DE6E059F-908B-85C3-544B-93414E32851B}"/>
                  </a:ext>
                </a:extLst>
              </p:cNvPr>
              <p:cNvSpPr txBox="1">
                <a:spLocks noRot="1" noChangeAspect="1" noMove="1" noResize="1" noEditPoints="1" noAdjustHandles="1" noChangeArrowheads="1" noChangeShapeType="1" noTextEdit="1"/>
              </p:cNvSpPr>
              <p:nvPr/>
            </p:nvSpPr>
            <p:spPr>
              <a:xfrm>
                <a:off x="4612198" y="4012686"/>
                <a:ext cx="448491"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ounded Rectangle 30">
                <a:extLst>
                  <a:ext uri="{FF2B5EF4-FFF2-40B4-BE49-F238E27FC236}">
                    <a16:creationId xmlns:a16="http://schemas.microsoft.com/office/drawing/2014/main" id="{68AD1F14-553E-CD1A-617D-5C0E87CE7234}"/>
                  </a:ext>
                </a:extLst>
              </p:cNvPr>
              <p:cNvSpPr/>
              <p:nvPr/>
            </p:nvSpPr>
            <p:spPr>
              <a:xfrm>
                <a:off x="7421274" y="3386541"/>
                <a:ext cx="1264015" cy="1077632"/>
              </a:xfrm>
              <a:prstGeom prst="roundRect">
                <a:avLst>
                  <a:gd name="adj" fmla="val 99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fa-IR" sz="200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 →</m:t>
                      </m:r>
                      <m:r>
                        <a:rPr lang="fa-IR" sz="2000" b="0" i="1" smtClean="0">
                          <a:solidFill>
                            <a:schemeClr val="tx1"/>
                          </a:solidFill>
                          <a:latin typeface="Cambria Math" panose="02040503050406030204" pitchFamily="18" charset="0"/>
                        </a:rPr>
                        <m:t>0.8</m:t>
                      </m:r>
                    </m:oMath>
                  </m:oMathPara>
                </a14:m>
                <a:endParaRPr lang="en-US" sz="2000" dirty="0">
                  <a:solidFill>
                    <a:schemeClr val="tx1"/>
                  </a:solidFill>
                  <a:latin typeface="Avenir Book" panose="02000503020000020003" pitchFamily="2" charset="0"/>
                </a:endParaRPr>
              </a:p>
              <a:p>
                <a:endParaRPr lang="en-US" sz="200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fa-IR" sz="2000" i="1" smtClean="0">
                          <a:solidFill>
                            <a:schemeClr val="tx1"/>
                          </a:solidFill>
                          <a:latin typeface="Cambria Math" panose="02040503050406030204" pitchFamily="18" charset="0"/>
                        </a:rPr>
                        <m:t>👨</m:t>
                      </m:r>
                      <m:r>
                        <a:rPr lang="fa-IR" sz="2000" i="1" smtClean="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m:t>
                      </m:r>
                      <m:r>
                        <a:rPr lang="fa-IR" sz="2000" b="0" i="1" smtClean="0">
                          <a:solidFill>
                            <a:schemeClr val="tx1"/>
                          </a:solidFill>
                          <a:latin typeface="Cambria Math" panose="02040503050406030204" pitchFamily="18" charset="0"/>
                        </a:rPr>
                        <m:t>1.2</m:t>
                      </m:r>
                    </m:oMath>
                  </m:oMathPara>
                </a14:m>
                <a:endParaRPr lang="en-US" sz="2000" dirty="0">
                  <a:solidFill>
                    <a:schemeClr val="tx1"/>
                  </a:solidFill>
                  <a:latin typeface="Avenir Book" panose="02000503020000020003" pitchFamily="2" charset="0"/>
                </a:endParaRPr>
              </a:p>
            </p:txBody>
          </p:sp>
        </mc:Choice>
        <mc:Fallback xmlns="">
          <p:sp>
            <p:nvSpPr>
              <p:cNvPr id="31" name="Rounded Rectangle 30">
                <a:extLst>
                  <a:ext uri="{FF2B5EF4-FFF2-40B4-BE49-F238E27FC236}">
                    <a16:creationId xmlns:a16="http://schemas.microsoft.com/office/drawing/2014/main" id="{68AD1F14-553E-CD1A-617D-5C0E87CE7234}"/>
                  </a:ext>
                </a:extLst>
              </p:cNvPr>
              <p:cNvSpPr>
                <a:spLocks noRot="1" noChangeAspect="1" noMove="1" noResize="1" noEditPoints="1" noAdjustHandles="1" noChangeArrowheads="1" noChangeShapeType="1" noTextEdit="1"/>
              </p:cNvSpPr>
              <p:nvPr/>
            </p:nvSpPr>
            <p:spPr>
              <a:xfrm>
                <a:off x="7421274" y="3386541"/>
                <a:ext cx="1264015" cy="1077632"/>
              </a:xfrm>
              <a:prstGeom prst="roundRect">
                <a:avLst>
                  <a:gd name="adj" fmla="val 9972"/>
                </a:avLst>
              </a:prstGeom>
              <a:blipFill>
                <a:blip r:embed="rId6"/>
                <a:stretch>
                  <a:fillRect b="-1163"/>
                </a:stretch>
              </a:blipFill>
              <a:ln>
                <a:no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D2E342DA-8C3F-C862-5B22-4585AD9CA127}"/>
              </a:ext>
            </a:extLst>
          </p:cNvPr>
          <p:cNvSpPr txBox="1"/>
          <p:nvPr/>
        </p:nvSpPr>
        <p:spPr>
          <a:xfrm>
            <a:off x="1211569" y="2488609"/>
            <a:ext cx="6968490" cy="672450"/>
          </a:xfrm>
          <a:prstGeom prst="wedgeRoundRectCallout">
            <a:avLst>
              <a:gd name="adj1" fmla="val -20439"/>
              <a:gd name="adj2" fmla="val -21578"/>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800" b="1" dirty="0">
                <a:latin typeface="Corbel" panose="020B0503020204020204" pitchFamily="34" charset="0"/>
              </a:rPr>
              <a:t>Challenge:</a:t>
            </a:r>
            <a:r>
              <a:rPr lang="en-US" sz="1800" dirty="0">
                <a:latin typeface="Corbel" panose="020B0503020204020204" pitchFamily="34" charset="0"/>
              </a:rPr>
              <a:t> human judgments on different instances and by different people can be noisy and mis-calibrated!</a:t>
            </a:r>
          </a:p>
        </p:txBody>
      </p:sp>
      <p:pic>
        <p:nvPicPr>
          <p:cNvPr id="4" name="Picture 3" descr="A diagram of a graph&#10;&#10;Description automatically generated">
            <a:extLst>
              <a:ext uri="{FF2B5EF4-FFF2-40B4-BE49-F238E27FC236}">
                <a16:creationId xmlns:a16="http://schemas.microsoft.com/office/drawing/2014/main" id="{97CB4E94-0D24-1B74-ADE2-93680C6EF0C6}"/>
              </a:ext>
            </a:extLst>
          </p:cNvPr>
          <p:cNvPicPr>
            <a:picLocks noChangeAspect="1"/>
          </p:cNvPicPr>
          <p:nvPr/>
        </p:nvPicPr>
        <p:blipFill>
          <a:blip/>
          <a:stretch>
            <a:fillRect/>
          </a:stretch>
        </p:blipFill>
        <p:spPr>
          <a:xfrm>
            <a:off x="7141107" y="107119"/>
            <a:ext cx="2002893" cy="95651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59C0054-2CB9-4148-42AE-C0856B4C3825}"/>
                  </a:ext>
                </a:extLst>
              </p:cNvPr>
              <p:cNvSpPr txBox="1"/>
              <p:nvPr/>
            </p:nvSpPr>
            <p:spPr>
              <a:xfrm>
                <a:off x="264595" y="3329052"/>
                <a:ext cx="192857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400" smtClean="0">
                          <a:solidFill>
                            <a:srgbClr val="0E0CC0"/>
                          </a:solidFill>
                          <a:latin typeface="Cambria Math" panose="02040503050406030204" pitchFamily="18" charset="0"/>
                        </a:rPr>
                        <m:t>promp</m:t>
                      </m:r>
                      <m:r>
                        <m:rPr>
                          <m:sty m:val="p"/>
                        </m:rPr>
                        <a:rPr lang="en-US" sz="1400" b="0" i="0" smtClean="0">
                          <a:solidFill>
                            <a:srgbClr val="0E0CC0"/>
                          </a:solidFill>
                          <a:latin typeface="Cambria Math" panose="02040503050406030204" pitchFamily="18" charset="0"/>
                        </a:rPr>
                        <m:t>t</m:t>
                      </m:r>
                    </m:oMath>
                  </m:oMathPara>
                </a14:m>
                <a:endParaRPr lang="en-US" dirty="0"/>
              </a:p>
            </p:txBody>
          </p:sp>
        </mc:Choice>
        <mc:Fallback xmlns="">
          <p:sp>
            <p:nvSpPr>
              <p:cNvPr id="6" name="TextBox 5">
                <a:extLst>
                  <a:ext uri="{FF2B5EF4-FFF2-40B4-BE49-F238E27FC236}">
                    <a16:creationId xmlns:a16="http://schemas.microsoft.com/office/drawing/2014/main" id="{759C0054-2CB9-4148-42AE-C0856B4C3825}"/>
                  </a:ext>
                </a:extLst>
              </p:cNvPr>
              <p:cNvSpPr txBox="1">
                <a:spLocks noRot="1" noChangeAspect="1" noMove="1" noResize="1" noEditPoints="1" noAdjustHandles="1" noChangeArrowheads="1" noChangeShapeType="1" noTextEdit="1"/>
              </p:cNvSpPr>
              <p:nvPr/>
            </p:nvSpPr>
            <p:spPr>
              <a:xfrm>
                <a:off x="264595" y="3329052"/>
                <a:ext cx="1928577" cy="307777"/>
              </a:xfrm>
              <a:prstGeom prst="rect">
                <a:avLst/>
              </a:prstGeom>
              <a:blipFill>
                <a:blip r:embed="rId8"/>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0DEB904-E3D0-008B-57E4-BBCCCFC6F455}"/>
                  </a:ext>
                </a:extLst>
              </p:cNvPr>
              <p:cNvSpPr txBox="1"/>
              <p:nvPr/>
            </p:nvSpPr>
            <p:spPr>
              <a:xfrm>
                <a:off x="5327089" y="4456975"/>
                <a:ext cx="178377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2</m:t>
                          </m:r>
                        </m:sub>
                      </m:sSub>
                      <m:r>
                        <a:rPr lang="en-US" sz="1400" i="1">
                          <a:latin typeface="Cambria Math" panose="02040503050406030204" pitchFamily="18" charset="0"/>
                        </a:rPr>
                        <m:t>~</m:t>
                      </m:r>
                      <m:sSub>
                        <m:sSubPr>
                          <m:ctrlPr>
                            <a:rPr lang="en-US" sz="1400" i="1">
                              <a:solidFill>
                                <a:srgbClr val="00B050"/>
                              </a:solidFill>
                              <a:latin typeface="Cambria Math" panose="02040503050406030204" pitchFamily="18" charset="0"/>
                            </a:rPr>
                          </m:ctrlPr>
                        </m:sSubPr>
                        <m:e>
                          <m:r>
                            <a:rPr lang="en-US" sz="1400" i="1">
                              <a:solidFill>
                                <a:srgbClr val="00B050"/>
                              </a:solidFill>
                              <a:latin typeface="Cambria Math" panose="02040503050406030204" pitchFamily="18" charset="0"/>
                            </a:rPr>
                            <m:t>𝑝</m:t>
                          </m:r>
                        </m:e>
                        <m:sub>
                          <m:r>
                            <a:rPr lang="en-US" sz="1400" i="1">
                              <a:solidFill>
                                <a:srgbClr val="00B050"/>
                              </a:solidFill>
                              <a:latin typeface="Cambria Math" panose="02040503050406030204" pitchFamily="18" charset="0"/>
                            </a:rPr>
                            <m:t>𝜃</m:t>
                          </m:r>
                        </m:sub>
                      </m:sSub>
                    </m:oMath>
                  </m:oMathPara>
                </a14:m>
                <a:endParaRPr lang="en-US" dirty="0"/>
              </a:p>
            </p:txBody>
          </p:sp>
        </mc:Choice>
        <mc:Fallback xmlns="">
          <p:sp>
            <p:nvSpPr>
              <p:cNvPr id="7" name="TextBox 6">
                <a:extLst>
                  <a:ext uri="{FF2B5EF4-FFF2-40B4-BE49-F238E27FC236}">
                    <a16:creationId xmlns:a16="http://schemas.microsoft.com/office/drawing/2014/main" id="{20DEB904-E3D0-008B-57E4-BBCCCFC6F455}"/>
                  </a:ext>
                </a:extLst>
              </p:cNvPr>
              <p:cNvSpPr txBox="1">
                <a:spLocks noRot="1" noChangeAspect="1" noMove="1" noResize="1" noEditPoints="1" noAdjustHandles="1" noChangeArrowheads="1" noChangeShapeType="1" noTextEdit="1"/>
              </p:cNvSpPr>
              <p:nvPr/>
            </p:nvSpPr>
            <p:spPr>
              <a:xfrm>
                <a:off x="5327089" y="4456975"/>
                <a:ext cx="1783778" cy="307777"/>
              </a:xfrm>
              <a:prstGeom prst="rect">
                <a:avLst/>
              </a:prstGeom>
              <a:blipFill>
                <a:blip r:embed="rId9"/>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C9A6E1B-26A1-7A87-92EE-A230885AD80F}"/>
                  </a:ext>
                </a:extLst>
              </p:cNvPr>
              <p:cNvSpPr txBox="1"/>
              <p:nvPr/>
            </p:nvSpPr>
            <p:spPr>
              <a:xfrm>
                <a:off x="2836554" y="4261844"/>
                <a:ext cx="178377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00B050"/>
                              </a:solidFill>
                              <a:latin typeface="Cambria Math" panose="02040503050406030204" pitchFamily="18" charset="0"/>
                            </a:rPr>
                          </m:ctrlPr>
                        </m:sSubPr>
                        <m:e>
                          <m:r>
                            <a:rPr lang="en-US" sz="1400" i="1">
                              <a:solidFill>
                                <a:srgbClr val="00B050"/>
                              </a:solidFill>
                              <a:latin typeface="Cambria Math" panose="02040503050406030204" pitchFamily="18" charset="0"/>
                            </a:rPr>
                            <m:t>𝑝</m:t>
                          </m:r>
                        </m:e>
                        <m:sub>
                          <m:r>
                            <a:rPr lang="en-US" sz="1400" i="1">
                              <a:solidFill>
                                <a:srgbClr val="00B050"/>
                              </a:solidFill>
                              <a:latin typeface="Cambria Math" panose="02040503050406030204" pitchFamily="18" charset="0"/>
                            </a:rPr>
                            <m:t>𝜃</m:t>
                          </m:r>
                        </m:sub>
                      </m:sSub>
                    </m:oMath>
                  </m:oMathPara>
                </a14:m>
                <a:endParaRPr lang="en-US" dirty="0"/>
              </a:p>
            </p:txBody>
          </p:sp>
        </mc:Choice>
        <mc:Fallback xmlns="">
          <p:sp>
            <p:nvSpPr>
              <p:cNvPr id="16" name="TextBox 15">
                <a:extLst>
                  <a:ext uri="{FF2B5EF4-FFF2-40B4-BE49-F238E27FC236}">
                    <a16:creationId xmlns:a16="http://schemas.microsoft.com/office/drawing/2014/main" id="{DC9A6E1B-26A1-7A87-92EE-A230885AD80F}"/>
                  </a:ext>
                </a:extLst>
              </p:cNvPr>
              <p:cNvSpPr txBox="1">
                <a:spLocks noRot="1" noChangeAspect="1" noMove="1" noResize="1" noEditPoints="1" noAdjustHandles="1" noChangeArrowheads="1" noChangeShapeType="1" noTextEdit="1"/>
              </p:cNvSpPr>
              <p:nvPr/>
            </p:nvSpPr>
            <p:spPr>
              <a:xfrm>
                <a:off x="2836554" y="4261844"/>
                <a:ext cx="1783778" cy="307777"/>
              </a:xfrm>
              <a:prstGeom prst="rect">
                <a:avLst/>
              </a:prstGeom>
              <a:blipFill>
                <a:blip r:embed="rId10"/>
                <a:stretch>
                  <a:fillRect b="-8000"/>
                </a:stretch>
              </a:blipFill>
            </p:spPr>
            <p:txBody>
              <a:bodyPr/>
              <a:lstStyle/>
              <a:p>
                <a:r>
                  <a:rPr lang="en-US">
                    <a:noFill/>
                  </a:rPr>
                  <a:t> </a:t>
                </a:r>
              </a:p>
            </p:txBody>
          </p:sp>
        </mc:Fallback>
      </mc:AlternateContent>
    </p:spTree>
    <p:extLst>
      <p:ext uri="{BB962C8B-B14F-4D97-AF65-F5344CB8AC3E}">
        <p14:creationId xmlns:p14="http://schemas.microsoft.com/office/powerpoint/2010/main" val="154528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D50E3669-046B-C89A-29C0-FA9EDAA1E694}"/>
              </a:ext>
            </a:extLst>
          </p:cNvPr>
          <p:cNvSpPr>
            <a:spLocks noGrp="1"/>
          </p:cNvSpPr>
          <p:nvPr>
            <p:ph type="body" sz="quarter" idx="16"/>
          </p:nvPr>
        </p:nvSpPr>
        <p:spPr/>
        <p:txBody>
          <a:bodyPr/>
          <a:lstStyle/>
          <a:p>
            <a:r>
              <a:rPr lang="en-US" dirty="0">
                <a:solidFill>
                  <a:schemeClr val="tx1"/>
                </a:solidFill>
              </a:rPr>
              <a:t>Obviously, we don’t want to use human feedback directly since that could be 💰💰💰 </a:t>
            </a:r>
          </a:p>
          <a:p>
            <a:r>
              <a:rPr lang="en-US" dirty="0">
                <a:solidFill>
                  <a:schemeClr val="tx1"/>
                </a:solidFill>
              </a:rPr>
              <a:t>Alternatively, we can build a model to mimic their preferences </a:t>
            </a:r>
            <a:r>
              <a:rPr lang="en-US" sz="1400" spc="-4" dirty="0">
                <a:latin typeface="Corbel" panose="020B0503020204020204" pitchFamily="34" charset="0"/>
                <a:cs typeface="Calibri"/>
              </a:rPr>
              <a:t>[</a:t>
            </a:r>
            <a:r>
              <a:rPr lang="en-US" sz="1400" u="heavy" spc="-4" dirty="0">
                <a:solidFill>
                  <a:srgbClr val="007B92"/>
                </a:solidFill>
                <a:uFill>
                  <a:solidFill>
                    <a:srgbClr val="007B92"/>
                  </a:solidFill>
                </a:uFill>
                <a:latin typeface="Corbel" panose="020B0503020204020204" pitchFamily="34" charset="0"/>
                <a:cs typeface="Calibri"/>
              </a:rPr>
              <a:t>Knox</a:t>
            </a:r>
            <a:r>
              <a:rPr lang="en-US" sz="1400" u="heavy" spc="4" dirty="0">
                <a:solidFill>
                  <a:srgbClr val="007B92"/>
                </a:solidFill>
                <a:uFill>
                  <a:solidFill>
                    <a:srgbClr val="007B92"/>
                  </a:solidFill>
                </a:uFill>
                <a:latin typeface="Corbel" panose="020B0503020204020204" pitchFamily="34" charset="0"/>
                <a:cs typeface="Calibri"/>
              </a:rPr>
              <a:t> </a:t>
            </a:r>
            <a:r>
              <a:rPr lang="en-US" sz="1400" u="heavy" dirty="0">
                <a:solidFill>
                  <a:srgbClr val="007B92"/>
                </a:solidFill>
                <a:uFill>
                  <a:solidFill>
                    <a:srgbClr val="007B92"/>
                  </a:solidFill>
                </a:uFill>
                <a:latin typeface="Corbel" panose="020B0503020204020204" pitchFamily="34" charset="0"/>
                <a:cs typeface="Calibri"/>
              </a:rPr>
              <a:t>and</a:t>
            </a:r>
            <a:r>
              <a:rPr lang="en-US" sz="1400" u="heavy" spc="4" dirty="0">
                <a:solidFill>
                  <a:srgbClr val="007B92"/>
                </a:solidFill>
                <a:uFill>
                  <a:solidFill>
                    <a:srgbClr val="007B92"/>
                  </a:solidFill>
                </a:uFill>
                <a:latin typeface="Corbel" panose="020B0503020204020204" pitchFamily="34" charset="0"/>
                <a:cs typeface="Calibri"/>
              </a:rPr>
              <a:t> </a:t>
            </a:r>
            <a:r>
              <a:rPr lang="en-US" sz="1400" u="heavy" spc="-4" dirty="0">
                <a:solidFill>
                  <a:srgbClr val="007B92"/>
                </a:solidFill>
                <a:uFill>
                  <a:solidFill>
                    <a:srgbClr val="007B92"/>
                  </a:solidFill>
                </a:uFill>
                <a:latin typeface="Corbel" panose="020B0503020204020204" pitchFamily="34" charset="0"/>
                <a:cs typeface="Calibri"/>
              </a:rPr>
              <a:t>Stone,</a:t>
            </a:r>
            <a:r>
              <a:rPr lang="en-US" sz="1400" u="heavy" spc="-11" dirty="0">
                <a:solidFill>
                  <a:srgbClr val="007B92"/>
                </a:solidFill>
                <a:uFill>
                  <a:solidFill>
                    <a:srgbClr val="007B92"/>
                  </a:solidFill>
                </a:uFill>
                <a:latin typeface="Corbel" panose="020B0503020204020204" pitchFamily="34" charset="0"/>
                <a:cs typeface="Calibri"/>
              </a:rPr>
              <a:t> </a:t>
            </a:r>
            <a:r>
              <a:rPr lang="en-US" sz="1400" u="heavy" spc="-4" dirty="0">
                <a:solidFill>
                  <a:srgbClr val="007B92"/>
                </a:solidFill>
                <a:uFill>
                  <a:solidFill>
                    <a:srgbClr val="007B92"/>
                  </a:solidFill>
                </a:uFill>
                <a:latin typeface="Corbel" panose="020B0503020204020204" pitchFamily="34" charset="0"/>
                <a:cs typeface="Calibri"/>
              </a:rPr>
              <a:t>2009</a:t>
            </a:r>
            <a:r>
              <a:rPr lang="en-US" sz="1400" spc="-4" dirty="0">
                <a:latin typeface="Corbel" panose="020B0503020204020204" pitchFamily="34" charset="0"/>
                <a:cs typeface="Calibri"/>
              </a:rPr>
              <a:t>]</a:t>
            </a:r>
          </a:p>
          <a:p>
            <a:r>
              <a:rPr lang="en-US" sz="1800" u="sng" spc="-4" dirty="0">
                <a:solidFill>
                  <a:schemeClr val="tx1"/>
                </a:solidFill>
                <a:latin typeface="Corbel" panose="020B0503020204020204" pitchFamily="34" charset="0"/>
                <a:cs typeface="Calibri"/>
              </a:rPr>
              <a:t>Approach 2:</a:t>
            </a:r>
            <a:r>
              <a:rPr lang="en-US" sz="1800" spc="-4" dirty="0">
                <a:solidFill>
                  <a:schemeClr val="tx1"/>
                </a:solidFill>
                <a:latin typeface="Corbel" panose="020B0503020204020204" pitchFamily="34" charset="0"/>
                <a:cs typeface="Calibri"/>
              </a:rPr>
              <a:t> ask for </a:t>
            </a:r>
            <a:r>
              <a:rPr lang="en-US" sz="1800" spc="-4" dirty="0">
                <a:solidFill>
                  <a:srgbClr val="C00000"/>
                </a:solidFill>
                <a:latin typeface="Corbel" panose="020B0503020204020204" pitchFamily="34" charset="0"/>
                <a:cs typeface="Calibri"/>
              </a:rPr>
              <a:t>pairwise comparisons</a:t>
            </a:r>
            <a:r>
              <a:rPr lang="en-US" sz="1800" spc="-4" dirty="0">
                <a:solidFill>
                  <a:schemeClr val="tx1"/>
                </a:solidFill>
                <a:latin typeface="Corbel" panose="020B0503020204020204" pitchFamily="34" charset="0"/>
                <a:cs typeface="Calibri"/>
              </a:rPr>
              <a:t> </a:t>
            </a:r>
            <a:r>
              <a:rPr lang="en-US" sz="1400" spc="-4" dirty="0">
                <a:solidFill>
                  <a:schemeClr val="tx1"/>
                </a:solidFill>
                <a:latin typeface="Corbel" panose="020B0503020204020204" pitchFamily="34" charset="0"/>
                <a:cs typeface="Calibri"/>
              </a:rPr>
              <a:t>[Phelps et al. 2015; Clark et al. 2018]</a:t>
            </a:r>
            <a:endParaRPr lang="en-US" sz="1800" spc="-4" dirty="0">
              <a:solidFill>
                <a:schemeClr val="tx1"/>
              </a:solidFill>
              <a:latin typeface="Corbel" panose="020B0503020204020204" pitchFamily="34" charset="0"/>
              <a:cs typeface="Calibri"/>
            </a:endParaRPr>
          </a:p>
          <a:p>
            <a:endParaRPr lang="en-US" spc="-4" dirty="0">
              <a:solidFill>
                <a:schemeClr val="tx1"/>
              </a:solidFill>
              <a:latin typeface="Corbel" panose="020B0503020204020204" pitchFamily="34" charset="0"/>
              <a:cs typeface="Calibri"/>
            </a:endParaRPr>
          </a:p>
          <a:p>
            <a:endParaRPr lang="en-US" sz="1800" spc="-4" dirty="0">
              <a:solidFill>
                <a:schemeClr val="tx1"/>
              </a:solidFill>
              <a:latin typeface="Corbel" panose="020B0503020204020204" pitchFamily="34" charset="0"/>
              <a:cs typeface="Calibri"/>
            </a:endParaRPr>
          </a:p>
          <a:p>
            <a:endParaRPr lang="en-US" spc="-4" dirty="0">
              <a:solidFill>
                <a:schemeClr val="tx1"/>
              </a:solidFill>
              <a:latin typeface="Corbel" panose="020B0503020204020204" pitchFamily="34" charset="0"/>
              <a:cs typeface="Calibri"/>
            </a:endParaRPr>
          </a:p>
          <a:p>
            <a:endParaRPr lang="en-US" sz="1800" spc="-4" dirty="0">
              <a:solidFill>
                <a:schemeClr val="tx1"/>
              </a:solidFill>
              <a:latin typeface="Corbel" panose="020B0503020204020204" pitchFamily="34" charset="0"/>
              <a:cs typeface="Calibri"/>
            </a:endParaRPr>
          </a:p>
          <a:p>
            <a:endParaRPr lang="en-US" spc="-4" dirty="0">
              <a:solidFill>
                <a:schemeClr val="tx1"/>
              </a:solidFill>
              <a:latin typeface="Corbel" panose="020B0503020204020204" pitchFamily="34" charset="0"/>
              <a:cs typeface="Calibri"/>
            </a:endParaRPr>
          </a:p>
          <a:p>
            <a:endParaRPr lang="en-US" sz="1800" spc="-4" dirty="0">
              <a:solidFill>
                <a:schemeClr val="tx1"/>
              </a:solidFill>
              <a:latin typeface="Corbel" panose="020B0503020204020204" pitchFamily="34" charset="0"/>
              <a:cs typeface="Calibri"/>
            </a:endParaRPr>
          </a:p>
          <a:p>
            <a:endParaRPr lang="en-US" dirty="0">
              <a:solidFill>
                <a:schemeClr val="tx1"/>
              </a:solidFill>
            </a:endParaRPr>
          </a:p>
          <a:p>
            <a:endParaRPr lang="en-US" dirty="0"/>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3FBF5BA-E1DA-8A72-C698-71153F5CA1D4}"/>
                  </a:ext>
                </a:extLst>
              </p:cNvPr>
              <p:cNvSpPr>
                <a:spLocks noGrp="1"/>
              </p:cNvSpPr>
              <p:nvPr>
                <p:ph type="title"/>
              </p:nvPr>
            </p:nvSpPr>
            <p:spPr/>
            <p:txBody>
              <a:bodyPr>
                <a:normAutofit/>
              </a:bodyPr>
              <a:lstStyle/>
              <a:p>
                <a:r>
                  <a:rPr lang="en-US" sz="2800" dirty="0"/>
                  <a:t>Step 1: Estimating the Reward </a:t>
                </a:r>
                <a14:m>
                  <m:oMath xmlns:m="http://schemas.openxmlformats.org/officeDocument/2006/math">
                    <m:r>
                      <a:rPr lang="fa-IR" sz="2800" i="1" smtClean="0">
                        <a:latin typeface="Cambria Math" panose="02040503050406030204" pitchFamily="18" charset="0"/>
                      </a:rPr>
                      <m:t>𝑅</m:t>
                    </m:r>
                  </m:oMath>
                </a14:m>
                <a:endParaRPr lang="en-US" sz="2800" dirty="0"/>
              </a:p>
            </p:txBody>
          </p:sp>
        </mc:Choice>
        <mc:Fallback xmlns="">
          <p:sp>
            <p:nvSpPr>
              <p:cNvPr id="2" name="Title 1">
                <a:extLst>
                  <a:ext uri="{FF2B5EF4-FFF2-40B4-BE49-F238E27FC236}">
                    <a16:creationId xmlns:a16="http://schemas.microsoft.com/office/drawing/2014/main" id="{93FBF5BA-E1DA-8A72-C698-71153F5CA1D4}"/>
                  </a:ext>
                </a:extLst>
              </p:cNvPr>
              <p:cNvSpPr>
                <a:spLocks noGrp="1" noRot="1" noChangeAspect="1" noMove="1" noResize="1" noEditPoints="1" noAdjustHandles="1" noChangeArrowheads="1" noChangeShapeType="1" noTextEdit="1"/>
              </p:cNvSpPr>
              <p:nvPr>
                <p:ph type="title"/>
              </p:nvPr>
            </p:nvSpPr>
            <p:spPr>
              <a:blipFill>
                <a:blip r:embed="rId2"/>
                <a:stretch>
                  <a:fillRect l="-1570" b="-20588"/>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9BF0BBED-D93E-7FDD-304A-1442521BE57A}"/>
              </a:ext>
            </a:extLst>
          </p:cNvPr>
          <p:cNvGrpSpPr/>
          <p:nvPr/>
        </p:nvGrpSpPr>
        <p:grpSpPr>
          <a:xfrm>
            <a:off x="121919" y="3356016"/>
            <a:ext cx="8561475" cy="1154985"/>
            <a:chOff x="249131" y="2817634"/>
            <a:chExt cx="10811704" cy="1462094"/>
          </a:xfrm>
        </p:grpSpPr>
        <p:sp>
          <p:nvSpPr>
            <p:cNvPr id="9" name="Rounded Rectangle 8">
              <a:extLst>
                <a:ext uri="{FF2B5EF4-FFF2-40B4-BE49-F238E27FC236}">
                  <a16:creationId xmlns:a16="http://schemas.microsoft.com/office/drawing/2014/main" id="{49F2D7A6-6BA9-B617-14E4-1F1FA85F1F6A}"/>
                </a:ext>
              </a:extLst>
            </p:cNvPr>
            <p:cNvSpPr/>
            <p:nvPr/>
          </p:nvSpPr>
          <p:spPr>
            <a:xfrm>
              <a:off x="4250174" y="3087231"/>
              <a:ext cx="1059818" cy="89115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lIns="0" rIns="0" rtlCol="0" anchor="ctr"/>
            <a:lstStyle/>
            <a:p>
              <a:pPr algn="ctr"/>
              <a:r>
                <a:rPr lang="en-US" sz="3200" b="1" dirty="0">
                  <a:latin typeface="Avenir Book" panose="02000503020000020003" pitchFamily="2" charset="0"/>
                </a:rPr>
                <a:t>LM</a:t>
              </a:r>
            </a:p>
          </p:txBody>
        </p:sp>
        <p:sp>
          <p:nvSpPr>
            <p:cNvPr id="10" name="Rounded Rectangle 9">
              <a:extLst>
                <a:ext uri="{FF2B5EF4-FFF2-40B4-BE49-F238E27FC236}">
                  <a16:creationId xmlns:a16="http://schemas.microsoft.com/office/drawing/2014/main" id="{5BE1A99C-8B15-3B5B-C07B-20E6CBED5E70}"/>
                </a:ext>
              </a:extLst>
            </p:cNvPr>
            <p:cNvSpPr/>
            <p:nvPr/>
          </p:nvSpPr>
          <p:spPr>
            <a:xfrm>
              <a:off x="249131" y="3112990"/>
              <a:ext cx="2950045" cy="7950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Explain ”space elevators” to a 6-year-old. </a:t>
              </a:r>
            </a:p>
          </p:txBody>
        </p:sp>
        <p:cxnSp>
          <p:nvCxnSpPr>
            <p:cNvPr id="11" name="Straight Arrow Connector 10">
              <a:extLst>
                <a:ext uri="{FF2B5EF4-FFF2-40B4-BE49-F238E27FC236}">
                  <a16:creationId xmlns:a16="http://schemas.microsoft.com/office/drawing/2014/main" id="{8047F671-8F93-D3E2-9929-0C1102F0C5B7}"/>
                </a:ext>
              </a:extLst>
            </p:cNvPr>
            <p:cNvCxnSpPr>
              <a:cxnSpLocks/>
            </p:cNvCxnSpPr>
            <p:nvPr/>
          </p:nvCxnSpPr>
          <p:spPr>
            <a:xfrm>
              <a:off x="3441780" y="3527790"/>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2" name="Rounded Rectangle 11">
              <a:extLst>
                <a:ext uri="{FF2B5EF4-FFF2-40B4-BE49-F238E27FC236}">
                  <a16:creationId xmlns:a16="http://schemas.microsoft.com/office/drawing/2014/main" id="{F87C247E-DA74-163B-CE93-78262DD63128}"/>
                </a:ext>
              </a:extLst>
            </p:cNvPr>
            <p:cNvSpPr/>
            <p:nvPr/>
          </p:nvSpPr>
          <p:spPr>
            <a:xfrm>
              <a:off x="6331805" y="2817634"/>
              <a:ext cx="3128219" cy="666427"/>
            </a:xfrm>
            <a:prstGeom prst="roundRect">
              <a:avLst>
                <a:gd name="adj" fmla="val 99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venir Book" panose="02000503020000020003" pitchFamily="2" charset="0"/>
                </a:rPr>
                <a:t>It is like any typical elevator, but it goes to space. … </a:t>
              </a:r>
            </a:p>
          </p:txBody>
        </p:sp>
        <p:cxnSp>
          <p:nvCxnSpPr>
            <p:cNvPr id="13" name="Straight Arrow Connector 12">
              <a:extLst>
                <a:ext uri="{FF2B5EF4-FFF2-40B4-BE49-F238E27FC236}">
                  <a16:creationId xmlns:a16="http://schemas.microsoft.com/office/drawing/2014/main" id="{E7D2EA8B-26A4-84E3-756C-64C438D84ACC}"/>
                </a:ext>
              </a:extLst>
            </p:cNvPr>
            <p:cNvCxnSpPr>
              <a:cxnSpLocks/>
            </p:cNvCxnSpPr>
            <p:nvPr/>
          </p:nvCxnSpPr>
          <p:spPr>
            <a:xfrm flipV="1">
              <a:off x="5438200" y="3175130"/>
              <a:ext cx="415122" cy="329886"/>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4" name="Rounded Rectangle 13">
              <a:extLst>
                <a:ext uri="{FF2B5EF4-FFF2-40B4-BE49-F238E27FC236}">
                  <a16:creationId xmlns:a16="http://schemas.microsoft.com/office/drawing/2014/main" id="{38A5A97D-62AB-0416-3477-949BDF614A00}"/>
                </a:ext>
              </a:extLst>
            </p:cNvPr>
            <p:cNvSpPr/>
            <p:nvPr/>
          </p:nvSpPr>
          <p:spPr>
            <a:xfrm>
              <a:off x="6344684" y="3613301"/>
              <a:ext cx="3128219" cy="666427"/>
            </a:xfrm>
            <a:prstGeom prst="roundRect">
              <a:avLst>
                <a:gd name="adj" fmla="val 99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venir Book" panose="02000503020000020003" pitchFamily="2" charset="0"/>
                </a:rPr>
                <a:t>Explain gravity to a 6-year-old.  …</a:t>
              </a:r>
            </a:p>
          </p:txBody>
        </p:sp>
        <p:cxnSp>
          <p:nvCxnSpPr>
            <p:cNvPr id="15" name="Straight Arrow Connector 14">
              <a:extLst>
                <a:ext uri="{FF2B5EF4-FFF2-40B4-BE49-F238E27FC236}">
                  <a16:creationId xmlns:a16="http://schemas.microsoft.com/office/drawing/2014/main" id="{614F5AF5-7169-6D5D-AD48-5FEFFB2D6031}"/>
                </a:ext>
              </a:extLst>
            </p:cNvPr>
            <p:cNvCxnSpPr>
              <a:cxnSpLocks/>
            </p:cNvCxnSpPr>
            <p:nvPr/>
          </p:nvCxnSpPr>
          <p:spPr>
            <a:xfrm>
              <a:off x="5431464" y="3640361"/>
              <a:ext cx="484914" cy="270763"/>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6" name="TextBox 15">
              <a:extLst>
                <a:ext uri="{FF2B5EF4-FFF2-40B4-BE49-F238E27FC236}">
                  <a16:creationId xmlns:a16="http://schemas.microsoft.com/office/drawing/2014/main" id="{442865A9-F3E0-2472-AFFA-4AC6F2CDC271}"/>
                </a:ext>
              </a:extLst>
            </p:cNvPr>
            <p:cNvSpPr txBox="1"/>
            <p:nvPr/>
          </p:nvSpPr>
          <p:spPr>
            <a:xfrm>
              <a:off x="10264555" y="3128120"/>
              <a:ext cx="796280" cy="923330"/>
            </a:xfrm>
            <a:prstGeom prst="rect">
              <a:avLst/>
            </a:prstGeom>
            <a:noFill/>
          </p:spPr>
          <p:txBody>
            <a:bodyPr wrap="square">
              <a:spAutoFit/>
            </a:bodyPr>
            <a:lstStyle/>
            <a:p>
              <a:r>
                <a:rPr lang="en-US" sz="5400" dirty="0">
                  <a:latin typeface="Avenir Book" panose="02000503020000020003" pitchFamily="2" charset="0"/>
                </a:rPr>
                <a:t>👩</a:t>
              </a:r>
            </a:p>
          </p:txBody>
        </p: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3530319-A2DA-C4DD-81B1-71BDFDBB3CB2}"/>
                  </a:ext>
                </a:extLst>
              </p:cNvPr>
              <p:cNvSpPr txBox="1"/>
              <p:nvPr/>
            </p:nvSpPr>
            <p:spPr>
              <a:xfrm>
                <a:off x="4609561" y="3420877"/>
                <a:ext cx="4484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fa-IR" sz="1400" b="0" i="1" smtClean="0">
                              <a:latin typeface="Cambria Math" panose="02040503050406030204" pitchFamily="18" charset="0"/>
                            </a:rPr>
                            <m:t>𝑠</m:t>
                          </m:r>
                        </m:e>
                        <m:sub>
                          <m:r>
                            <a:rPr lang="en-US" sz="1400" b="0" i="1" smtClean="0">
                              <a:latin typeface="Cambria Math" panose="02040503050406030204" pitchFamily="18" charset="0"/>
                            </a:rPr>
                            <m:t>1</m:t>
                          </m:r>
                        </m:sub>
                      </m:sSub>
                    </m:oMath>
                  </m:oMathPara>
                </a14:m>
                <a:endParaRPr lang="en-US" dirty="0"/>
              </a:p>
            </p:txBody>
          </p:sp>
        </mc:Choice>
        <mc:Fallback xmlns="">
          <p:sp>
            <p:nvSpPr>
              <p:cNvPr id="25" name="TextBox 24">
                <a:extLst>
                  <a:ext uri="{FF2B5EF4-FFF2-40B4-BE49-F238E27FC236}">
                    <a16:creationId xmlns:a16="http://schemas.microsoft.com/office/drawing/2014/main" id="{23530319-A2DA-C4DD-81B1-71BDFDBB3CB2}"/>
                  </a:ext>
                </a:extLst>
              </p:cNvPr>
              <p:cNvSpPr txBox="1">
                <a:spLocks noRot="1" noChangeAspect="1" noMove="1" noResize="1" noEditPoints="1" noAdjustHandles="1" noChangeArrowheads="1" noChangeShapeType="1" noTextEdit="1"/>
              </p:cNvSpPr>
              <p:nvPr/>
            </p:nvSpPr>
            <p:spPr>
              <a:xfrm>
                <a:off x="4609561" y="3420877"/>
                <a:ext cx="448491"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E6E059F-908B-85C3-544B-93414E32851B}"/>
                  </a:ext>
                </a:extLst>
              </p:cNvPr>
              <p:cNvSpPr txBox="1"/>
              <p:nvPr/>
            </p:nvSpPr>
            <p:spPr>
              <a:xfrm>
                <a:off x="4612198" y="4012686"/>
                <a:ext cx="4484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fa-IR" sz="1400" b="0" i="1" smtClean="0">
                              <a:latin typeface="Cambria Math" panose="02040503050406030204" pitchFamily="18" charset="0"/>
                            </a:rPr>
                            <m:t>𝑠</m:t>
                          </m:r>
                        </m:e>
                        <m:sub>
                          <m:r>
                            <a:rPr lang="en-US" sz="1400" b="0" i="1" smtClean="0">
                              <a:latin typeface="Cambria Math" panose="02040503050406030204" pitchFamily="18" charset="0"/>
                            </a:rPr>
                            <m:t>2</m:t>
                          </m:r>
                        </m:sub>
                      </m:sSub>
                    </m:oMath>
                  </m:oMathPara>
                </a14:m>
                <a:endParaRPr lang="en-US" dirty="0"/>
              </a:p>
            </p:txBody>
          </p:sp>
        </mc:Choice>
        <mc:Fallback xmlns="">
          <p:sp>
            <p:nvSpPr>
              <p:cNvPr id="26" name="TextBox 25">
                <a:extLst>
                  <a:ext uri="{FF2B5EF4-FFF2-40B4-BE49-F238E27FC236}">
                    <a16:creationId xmlns:a16="http://schemas.microsoft.com/office/drawing/2014/main" id="{DE6E059F-908B-85C3-544B-93414E32851B}"/>
                  </a:ext>
                </a:extLst>
              </p:cNvPr>
              <p:cNvSpPr txBox="1">
                <a:spLocks noRot="1" noChangeAspect="1" noMove="1" noResize="1" noEditPoints="1" noAdjustHandles="1" noChangeArrowheads="1" noChangeShapeType="1" noTextEdit="1"/>
              </p:cNvSpPr>
              <p:nvPr/>
            </p:nvSpPr>
            <p:spPr>
              <a:xfrm>
                <a:off x="4612198" y="4012686"/>
                <a:ext cx="448491" cy="307777"/>
              </a:xfrm>
              <a:prstGeom prst="rect">
                <a:avLst/>
              </a:prstGeom>
              <a:blipFill>
                <a:blip r:embed="rId5"/>
                <a:stretch>
                  <a:fillRect/>
                </a:stretch>
              </a:blipFill>
            </p:spPr>
            <p:txBody>
              <a:bodyPr/>
              <a:lstStyle/>
              <a:p>
                <a:r>
                  <a:rPr lang="en-US">
                    <a:noFill/>
                  </a:rPr>
                  <a:t> </a:t>
                </a:r>
              </a:p>
            </p:txBody>
          </p:sp>
        </mc:Fallback>
      </mc:AlternateContent>
      <p:sp>
        <p:nvSpPr>
          <p:cNvPr id="31" name="Rounded Rectangle 30">
            <a:extLst>
              <a:ext uri="{FF2B5EF4-FFF2-40B4-BE49-F238E27FC236}">
                <a16:creationId xmlns:a16="http://schemas.microsoft.com/office/drawing/2014/main" id="{68AD1F14-553E-CD1A-617D-5C0E87CE7234}"/>
              </a:ext>
            </a:extLst>
          </p:cNvPr>
          <p:cNvSpPr/>
          <p:nvPr/>
        </p:nvSpPr>
        <p:spPr>
          <a:xfrm>
            <a:off x="7421274" y="3464919"/>
            <a:ext cx="383989" cy="1077632"/>
          </a:xfrm>
          <a:prstGeom prst="roundRect">
            <a:avLst>
              <a:gd name="adj" fmla="val 99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venir Book" panose="02000503020000020003" pitchFamily="2" charset="0"/>
              </a:rPr>
              <a:t>👍</a:t>
            </a:r>
          </a:p>
          <a:p>
            <a:endParaRPr lang="en-US" sz="2000" dirty="0">
              <a:solidFill>
                <a:schemeClr val="tx1"/>
              </a:solidFill>
              <a:latin typeface="Avenir Book" panose="02000503020000020003" pitchFamily="2" charset="0"/>
            </a:endParaRPr>
          </a:p>
          <a:p>
            <a:r>
              <a:rPr lang="en-US" sz="2000" dirty="0">
                <a:solidFill>
                  <a:schemeClr val="tx1"/>
                </a:solidFill>
                <a:latin typeface="Avenir Book" panose="02000503020000020003" pitchFamily="2" charset="0"/>
              </a:rPr>
              <a:t>👎</a:t>
            </a:r>
          </a:p>
        </p:txBody>
      </p:sp>
      <p:sp>
        <p:nvSpPr>
          <p:cNvPr id="37" name="TextBox 36">
            <a:extLst>
              <a:ext uri="{FF2B5EF4-FFF2-40B4-BE49-F238E27FC236}">
                <a16:creationId xmlns:a16="http://schemas.microsoft.com/office/drawing/2014/main" id="{8CBF9D9F-083E-A754-0D4F-6A9A82458B03}"/>
              </a:ext>
            </a:extLst>
          </p:cNvPr>
          <p:cNvSpPr txBox="1"/>
          <p:nvPr/>
        </p:nvSpPr>
        <p:spPr>
          <a:xfrm>
            <a:off x="5274490" y="2448847"/>
            <a:ext cx="3576320" cy="600506"/>
          </a:xfrm>
          <a:prstGeom prst="wedgeRoundRectCallout">
            <a:avLst>
              <a:gd name="adj1" fmla="val 20957"/>
              <a:gd name="adj2" fmla="val 77036"/>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800" dirty="0">
                <a:latin typeface="Corbel" panose="020B0503020204020204" pitchFamily="34" charset="0"/>
              </a:rPr>
              <a:t>Pairwise comparison of multiple provides </a:t>
            </a:r>
            <a:r>
              <a:rPr lang="en-US" sz="1800" spc="-4" dirty="0">
                <a:solidFill>
                  <a:schemeClr val="tx1"/>
                </a:solidFill>
                <a:latin typeface="Corbel" panose="020B0503020204020204" pitchFamily="34" charset="0"/>
                <a:cs typeface="Calibri"/>
              </a:rPr>
              <a:t>which can be more reliable </a:t>
            </a:r>
            <a:endParaRPr lang="en-US" sz="1800" dirty="0">
              <a:latin typeface="Corbel" panose="020B0503020204020204" pitchFamily="34" charset="0"/>
            </a:endParaRPr>
          </a:p>
        </p:txBody>
      </p:sp>
      <p:sp>
        <p:nvSpPr>
          <p:cNvPr id="38" name="TextBox 37">
            <a:extLst>
              <a:ext uri="{FF2B5EF4-FFF2-40B4-BE49-F238E27FC236}">
                <a16:creationId xmlns:a16="http://schemas.microsoft.com/office/drawing/2014/main" id="{26616ED4-A00E-DF6F-756F-714EAAE2696C}"/>
              </a:ext>
            </a:extLst>
          </p:cNvPr>
          <p:cNvSpPr txBox="1"/>
          <p:nvPr/>
        </p:nvSpPr>
        <p:spPr>
          <a:xfrm>
            <a:off x="2897050" y="2541908"/>
            <a:ext cx="2377440" cy="523220"/>
          </a:xfrm>
          <a:prstGeom prst="rect">
            <a:avLst/>
          </a:prstGeom>
          <a:noFill/>
        </p:spPr>
        <p:txBody>
          <a:bodyPr wrap="square">
            <a:spAutoFit/>
          </a:bodyPr>
          <a:lstStyle/>
          <a:p>
            <a:pPr algn="ctr"/>
            <a:r>
              <a:rPr lang="en-US" dirty="0">
                <a:latin typeface="Corbel" panose="020B0503020204020204" pitchFamily="34" charset="0"/>
              </a:rPr>
              <a:t>Bradley-Terry [1952] </a:t>
            </a:r>
            <a:br>
              <a:rPr lang="en-US" dirty="0">
                <a:latin typeface="Corbel" panose="020B0503020204020204" pitchFamily="34" charset="0"/>
              </a:rPr>
            </a:br>
            <a:r>
              <a:rPr lang="en-US" dirty="0">
                <a:latin typeface="Corbel" panose="020B0503020204020204" pitchFamily="34" charset="0"/>
              </a:rPr>
              <a:t>paired comparison model</a:t>
            </a:r>
          </a:p>
        </p:txBody>
      </p:sp>
      <p:pic>
        <p:nvPicPr>
          <p:cNvPr id="3" name="Picture 2" descr="A diagram of a graph&#10;&#10;Description automatically generated">
            <a:extLst>
              <a:ext uri="{FF2B5EF4-FFF2-40B4-BE49-F238E27FC236}">
                <a16:creationId xmlns:a16="http://schemas.microsoft.com/office/drawing/2014/main" id="{0BAA1F62-455A-81CF-6865-5F5C962DB33A}"/>
              </a:ext>
            </a:extLst>
          </p:cNvPr>
          <p:cNvPicPr>
            <a:picLocks noChangeAspect="1"/>
          </p:cNvPicPr>
          <p:nvPr/>
        </p:nvPicPr>
        <p:blipFill>
          <a:blip/>
          <a:stretch>
            <a:fillRect/>
          </a:stretch>
        </p:blipFill>
        <p:spPr>
          <a:xfrm>
            <a:off x="7141107" y="107119"/>
            <a:ext cx="2002893" cy="95651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66F0CCD-3258-44C9-62DE-EC1FCEA48B05}"/>
                  </a:ext>
                </a:extLst>
              </p:cNvPr>
              <p:cNvSpPr txBox="1"/>
              <p:nvPr/>
            </p:nvSpPr>
            <p:spPr>
              <a:xfrm>
                <a:off x="2836554" y="4261844"/>
                <a:ext cx="178377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00B050"/>
                              </a:solidFill>
                              <a:latin typeface="Cambria Math" panose="02040503050406030204" pitchFamily="18" charset="0"/>
                            </a:rPr>
                          </m:ctrlPr>
                        </m:sSubPr>
                        <m:e>
                          <m:r>
                            <a:rPr lang="en-US" sz="1400" i="1">
                              <a:solidFill>
                                <a:srgbClr val="00B050"/>
                              </a:solidFill>
                              <a:latin typeface="Cambria Math" panose="02040503050406030204" pitchFamily="18" charset="0"/>
                            </a:rPr>
                            <m:t>𝑝</m:t>
                          </m:r>
                        </m:e>
                        <m:sub>
                          <m:r>
                            <a:rPr lang="en-US" sz="1400" i="1">
                              <a:solidFill>
                                <a:srgbClr val="00B050"/>
                              </a:solidFill>
                              <a:latin typeface="Cambria Math" panose="02040503050406030204" pitchFamily="18" charset="0"/>
                            </a:rPr>
                            <m:t>𝜃</m:t>
                          </m:r>
                        </m:sub>
                      </m:sSub>
                    </m:oMath>
                  </m:oMathPara>
                </a14:m>
                <a:endParaRPr lang="en-US" dirty="0"/>
              </a:p>
            </p:txBody>
          </p:sp>
        </mc:Choice>
        <mc:Fallback xmlns="">
          <p:sp>
            <p:nvSpPr>
              <p:cNvPr id="5" name="TextBox 4">
                <a:extLst>
                  <a:ext uri="{FF2B5EF4-FFF2-40B4-BE49-F238E27FC236}">
                    <a16:creationId xmlns:a16="http://schemas.microsoft.com/office/drawing/2014/main" id="{666F0CCD-3258-44C9-62DE-EC1FCEA48B05}"/>
                  </a:ext>
                </a:extLst>
              </p:cNvPr>
              <p:cNvSpPr txBox="1">
                <a:spLocks noRot="1" noChangeAspect="1" noMove="1" noResize="1" noEditPoints="1" noAdjustHandles="1" noChangeArrowheads="1" noChangeShapeType="1" noTextEdit="1"/>
              </p:cNvSpPr>
              <p:nvPr/>
            </p:nvSpPr>
            <p:spPr>
              <a:xfrm>
                <a:off x="2836554" y="4261844"/>
                <a:ext cx="1783778" cy="307777"/>
              </a:xfrm>
              <a:prstGeom prst="rect">
                <a:avLst/>
              </a:prstGeom>
              <a:blipFill>
                <a:blip r:embed="rId7"/>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8027448-528F-990B-6FDB-F60FC41CA91A}"/>
                  </a:ext>
                </a:extLst>
              </p:cNvPr>
              <p:cNvSpPr txBox="1"/>
              <p:nvPr/>
            </p:nvSpPr>
            <p:spPr>
              <a:xfrm>
                <a:off x="264595" y="3329052"/>
                <a:ext cx="192857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400" smtClean="0">
                          <a:solidFill>
                            <a:srgbClr val="0E0CC0"/>
                          </a:solidFill>
                          <a:latin typeface="Cambria Math" panose="02040503050406030204" pitchFamily="18" charset="0"/>
                        </a:rPr>
                        <m:t>promp</m:t>
                      </m:r>
                      <m:r>
                        <m:rPr>
                          <m:sty m:val="p"/>
                        </m:rPr>
                        <a:rPr lang="en-US" sz="1400" b="0" i="0" smtClean="0">
                          <a:solidFill>
                            <a:srgbClr val="0E0CC0"/>
                          </a:solidFill>
                          <a:latin typeface="Cambria Math" panose="02040503050406030204" pitchFamily="18" charset="0"/>
                        </a:rPr>
                        <m:t>t</m:t>
                      </m:r>
                    </m:oMath>
                  </m:oMathPara>
                </a14:m>
                <a:endParaRPr lang="en-US" dirty="0"/>
              </a:p>
            </p:txBody>
          </p:sp>
        </mc:Choice>
        <mc:Fallback xmlns="">
          <p:sp>
            <p:nvSpPr>
              <p:cNvPr id="6" name="TextBox 5">
                <a:extLst>
                  <a:ext uri="{FF2B5EF4-FFF2-40B4-BE49-F238E27FC236}">
                    <a16:creationId xmlns:a16="http://schemas.microsoft.com/office/drawing/2014/main" id="{E8027448-528F-990B-6FDB-F60FC41CA91A}"/>
                  </a:ext>
                </a:extLst>
              </p:cNvPr>
              <p:cNvSpPr txBox="1">
                <a:spLocks noRot="1" noChangeAspect="1" noMove="1" noResize="1" noEditPoints="1" noAdjustHandles="1" noChangeArrowheads="1" noChangeShapeType="1" noTextEdit="1"/>
              </p:cNvSpPr>
              <p:nvPr/>
            </p:nvSpPr>
            <p:spPr>
              <a:xfrm>
                <a:off x="264595" y="3329052"/>
                <a:ext cx="1928577" cy="307777"/>
              </a:xfrm>
              <a:prstGeom prst="rect">
                <a:avLst/>
              </a:prstGeom>
              <a:blipFill>
                <a:blip r:embed="rId8"/>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9340CE9-2257-CD40-3E45-1F2649603AF1}"/>
                  </a:ext>
                </a:extLst>
              </p:cNvPr>
              <p:cNvSpPr txBox="1"/>
              <p:nvPr/>
            </p:nvSpPr>
            <p:spPr>
              <a:xfrm>
                <a:off x="5327089" y="4456975"/>
                <a:ext cx="178377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2</m:t>
                          </m:r>
                        </m:sub>
                      </m:sSub>
                      <m:r>
                        <a:rPr lang="en-US" sz="1400" i="1">
                          <a:latin typeface="Cambria Math" panose="02040503050406030204" pitchFamily="18" charset="0"/>
                        </a:rPr>
                        <m:t>~</m:t>
                      </m:r>
                      <m:sSub>
                        <m:sSubPr>
                          <m:ctrlPr>
                            <a:rPr lang="en-US" sz="1400" i="1">
                              <a:solidFill>
                                <a:srgbClr val="00B050"/>
                              </a:solidFill>
                              <a:latin typeface="Cambria Math" panose="02040503050406030204" pitchFamily="18" charset="0"/>
                            </a:rPr>
                          </m:ctrlPr>
                        </m:sSubPr>
                        <m:e>
                          <m:r>
                            <a:rPr lang="en-US" sz="1400" i="1">
                              <a:solidFill>
                                <a:srgbClr val="00B050"/>
                              </a:solidFill>
                              <a:latin typeface="Cambria Math" panose="02040503050406030204" pitchFamily="18" charset="0"/>
                            </a:rPr>
                            <m:t>𝑝</m:t>
                          </m:r>
                        </m:e>
                        <m:sub>
                          <m:r>
                            <a:rPr lang="en-US" sz="1400" i="1">
                              <a:solidFill>
                                <a:srgbClr val="00B050"/>
                              </a:solidFill>
                              <a:latin typeface="Cambria Math" panose="02040503050406030204" pitchFamily="18" charset="0"/>
                            </a:rPr>
                            <m:t>𝜃</m:t>
                          </m:r>
                        </m:sub>
                      </m:sSub>
                    </m:oMath>
                  </m:oMathPara>
                </a14:m>
                <a:endParaRPr lang="en-US" dirty="0"/>
              </a:p>
            </p:txBody>
          </p:sp>
        </mc:Choice>
        <mc:Fallback xmlns="">
          <p:sp>
            <p:nvSpPr>
              <p:cNvPr id="7" name="TextBox 6">
                <a:extLst>
                  <a:ext uri="{FF2B5EF4-FFF2-40B4-BE49-F238E27FC236}">
                    <a16:creationId xmlns:a16="http://schemas.microsoft.com/office/drawing/2014/main" id="{99340CE9-2257-CD40-3E45-1F2649603AF1}"/>
                  </a:ext>
                </a:extLst>
              </p:cNvPr>
              <p:cNvSpPr txBox="1">
                <a:spLocks noRot="1" noChangeAspect="1" noMove="1" noResize="1" noEditPoints="1" noAdjustHandles="1" noChangeArrowheads="1" noChangeShapeType="1" noTextEdit="1"/>
              </p:cNvSpPr>
              <p:nvPr/>
            </p:nvSpPr>
            <p:spPr>
              <a:xfrm>
                <a:off x="5327089" y="4456975"/>
                <a:ext cx="1783778" cy="307777"/>
              </a:xfrm>
              <a:prstGeom prst="rect">
                <a:avLst/>
              </a:prstGeom>
              <a:blipFill>
                <a:blip r:embed="rId9"/>
                <a:stretch>
                  <a:fillRect b="-3846"/>
                </a:stretch>
              </a:blipFill>
            </p:spPr>
            <p:txBody>
              <a:bodyPr/>
              <a:lstStyle/>
              <a:p>
                <a:r>
                  <a:rPr lang="en-US">
                    <a:noFill/>
                  </a:rPr>
                  <a:t> </a:t>
                </a:r>
              </a:p>
            </p:txBody>
          </p:sp>
        </mc:Fallback>
      </mc:AlternateContent>
    </p:spTree>
    <p:extLst>
      <p:ext uri="{BB962C8B-B14F-4D97-AF65-F5344CB8AC3E}">
        <p14:creationId xmlns:p14="http://schemas.microsoft.com/office/powerpoint/2010/main" val="2791879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FA987F8-3051-3B89-CA76-BAB8DB39EEF1}"/>
              </a:ext>
            </a:extLst>
          </p:cNvPr>
          <p:cNvGrpSpPr/>
          <p:nvPr/>
        </p:nvGrpSpPr>
        <p:grpSpPr>
          <a:xfrm>
            <a:off x="121919" y="2455816"/>
            <a:ext cx="8561475" cy="2055186"/>
            <a:chOff x="249131" y="1678071"/>
            <a:chExt cx="10811704" cy="2601657"/>
          </a:xfrm>
        </p:grpSpPr>
        <p:sp>
          <p:nvSpPr>
            <p:cNvPr id="4" name="Rounded Rectangle 3">
              <a:extLst>
                <a:ext uri="{FF2B5EF4-FFF2-40B4-BE49-F238E27FC236}">
                  <a16:creationId xmlns:a16="http://schemas.microsoft.com/office/drawing/2014/main" id="{B08D8192-E767-CAC2-4825-B10D6F954247}"/>
                </a:ext>
              </a:extLst>
            </p:cNvPr>
            <p:cNvSpPr/>
            <p:nvPr/>
          </p:nvSpPr>
          <p:spPr>
            <a:xfrm>
              <a:off x="4250174" y="3087231"/>
              <a:ext cx="1059818" cy="89115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lIns="0" rIns="0" rtlCol="0" anchor="ctr"/>
            <a:lstStyle/>
            <a:p>
              <a:pPr algn="ctr"/>
              <a:r>
                <a:rPr lang="en-US" sz="3200" b="1" dirty="0">
                  <a:latin typeface="Avenir Book" panose="02000503020000020003" pitchFamily="2" charset="0"/>
                </a:rPr>
                <a:t>LM</a:t>
              </a:r>
            </a:p>
          </p:txBody>
        </p:sp>
        <p:sp>
          <p:nvSpPr>
            <p:cNvPr id="5" name="Rounded Rectangle 4">
              <a:extLst>
                <a:ext uri="{FF2B5EF4-FFF2-40B4-BE49-F238E27FC236}">
                  <a16:creationId xmlns:a16="http://schemas.microsoft.com/office/drawing/2014/main" id="{6D58D304-CF4B-B5CD-1D55-A9E634FDFEA1}"/>
                </a:ext>
              </a:extLst>
            </p:cNvPr>
            <p:cNvSpPr/>
            <p:nvPr/>
          </p:nvSpPr>
          <p:spPr>
            <a:xfrm>
              <a:off x="249131" y="3112990"/>
              <a:ext cx="2950045" cy="7950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Explain ”space elevators” to a 6-year-old. </a:t>
              </a:r>
            </a:p>
          </p:txBody>
        </p:sp>
        <p:cxnSp>
          <p:nvCxnSpPr>
            <p:cNvPr id="6" name="Straight Arrow Connector 5">
              <a:extLst>
                <a:ext uri="{FF2B5EF4-FFF2-40B4-BE49-F238E27FC236}">
                  <a16:creationId xmlns:a16="http://schemas.microsoft.com/office/drawing/2014/main" id="{A56D4127-1C81-F893-5F07-DBDFADB9E3D8}"/>
                </a:ext>
              </a:extLst>
            </p:cNvPr>
            <p:cNvCxnSpPr>
              <a:cxnSpLocks/>
            </p:cNvCxnSpPr>
            <p:nvPr/>
          </p:nvCxnSpPr>
          <p:spPr>
            <a:xfrm>
              <a:off x="3441780" y="3527790"/>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7" name="Rounded Rectangle 6">
              <a:extLst>
                <a:ext uri="{FF2B5EF4-FFF2-40B4-BE49-F238E27FC236}">
                  <a16:creationId xmlns:a16="http://schemas.microsoft.com/office/drawing/2014/main" id="{DFFE5972-AD0F-0285-C4AB-F1D12A4BE7B2}"/>
                </a:ext>
              </a:extLst>
            </p:cNvPr>
            <p:cNvSpPr/>
            <p:nvPr/>
          </p:nvSpPr>
          <p:spPr>
            <a:xfrm>
              <a:off x="6331805" y="2817634"/>
              <a:ext cx="3128219" cy="666427"/>
            </a:xfrm>
            <a:prstGeom prst="roundRect">
              <a:avLst>
                <a:gd name="adj" fmla="val 99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venir Book" panose="02000503020000020003" pitchFamily="2" charset="0"/>
                </a:rPr>
                <a:t>It is like any typical elevator, but it goes to space. … </a:t>
              </a:r>
            </a:p>
          </p:txBody>
        </p:sp>
        <p:cxnSp>
          <p:nvCxnSpPr>
            <p:cNvPr id="17" name="Straight Arrow Connector 16">
              <a:extLst>
                <a:ext uri="{FF2B5EF4-FFF2-40B4-BE49-F238E27FC236}">
                  <a16:creationId xmlns:a16="http://schemas.microsoft.com/office/drawing/2014/main" id="{DC7C5C6B-FB69-5A8A-5B32-DFD11D15FCF6}"/>
                </a:ext>
              </a:extLst>
            </p:cNvPr>
            <p:cNvCxnSpPr>
              <a:cxnSpLocks/>
            </p:cNvCxnSpPr>
            <p:nvPr/>
          </p:nvCxnSpPr>
          <p:spPr>
            <a:xfrm flipV="1">
              <a:off x="5438200" y="3175130"/>
              <a:ext cx="415122" cy="329886"/>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8" name="Rounded Rectangle 17">
              <a:extLst>
                <a:ext uri="{FF2B5EF4-FFF2-40B4-BE49-F238E27FC236}">
                  <a16:creationId xmlns:a16="http://schemas.microsoft.com/office/drawing/2014/main" id="{28151601-C7B7-1729-E09C-CE5315B790D2}"/>
                </a:ext>
              </a:extLst>
            </p:cNvPr>
            <p:cNvSpPr/>
            <p:nvPr/>
          </p:nvSpPr>
          <p:spPr>
            <a:xfrm>
              <a:off x="6344684" y="3613301"/>
              <a:ext cx="3128219" cy="666427"/>
            </a:xfrm>
            <a:prstGeom prst="roundRect">
              <a:avLst>
                <a:gd name="adj" fmla="val 99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venir Book" panose="02000503020000020003" pitchFamily="2" charset="0"/>
                </a:rPr>
                <a:t>Explain gravity to a 6-year-old.  …</a:t>
              </a:r>
            </a:p>
          </p:txBody>
        </p:sp>
        <p:cxnSp>
          <p:nvCxnSpPr>
            <p:cNvPr id="19" name="Straight Arrow Connector 18">
              <a:extLst>
                <a:ext uri="{FF2B5EF4-FFF2-40B4-BE49-F238E27FC236}">
                  <a16:creationId xmlns:a16="http://schemas.microsoft.com/office/drawing/2014/main" id="{50051D18-0CC4-28BC-CF95-6719C0FB7B51}"/>
                </a:ext>
              </a:extLst>
            </p:cNvPr>
            <p:cNvCxnSpPr>
              <a:cxnSpLocks/>
            </p:cNvCxnSpPr>
            <p:nvPr/>
          </p:nvCxnSpPr>
          <p:spPr>
            <a:xfrm>
              <a:off x="5431464" y="3640361"/>
              <a:ext cx="484914" cy="270763"/>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20" name="TextBox 19">
              <a:extLst>
                <a:ext uri="{FF2B5EF4-FFF2-40B4-BE49-F238E27FC236}">
                  <a16:creationId xmlns:a16="http://schemas.microsoft.com/office/drawing/2014/main" id="{016EC23B-F3FE-4C82-AF5B-748841994BCF}"/>
                </a:ext>
              </a:extLst>
            </p:cNvPr>
            <p:cNvSpPr txBox="1"/>
            <p:nvPr/>
          </p:nvSpPr>
          <p:spPr>
            <a:xfrm>
              <a:off x="10264555" y="3128120"/>
              <a:ext cx="796280" cy="923330"/>
            </a:xfrm>
            <a:prstGeom prst="rect">
              <a:avLst/>
            </a:prstGeom>
            <a:noFill/>
          </p:spPr>
          <p:txBody>
            <a:bodyPr wrap="square">
              <a:spAutoFit/>
            </a:bodyPr>
            <a:lstStyle/>
            <a:p>
              <a:r>
                <a:rPr lang="en-US" sz="5400" dirty="0">
                  <a:latin typeface="Avenir Book" panose="02000503020000020003" pitchFamily="2" charset="0"/>
                </a:rPr>
                <a:t>👩</a:t>
              </a:r>
            </a:p>
          </p:txBody>
        </p:sp>
        <p:sp>
          <p:nvSpPr>
            <p:cNvPr id="22" name="Rounded Rectangle 21">
              <a:extLst>
                <a:ext uri="{FF2B5EF4-FFF2-40B4-BE49-F238E27FC236}">
                  <a16:creationId xmlns:a16="http://schemas.microsoft.com/office/drawing/2014/main" id="{C942A6C1-1176-5028-A559-82A5CA62307D}"/>
                </a:ext>
              </a:extLst>
            </p:cNvPr>
            <p:cNvSpPr/>
            <p:nvPr/>
          </p:nvSpPr>
          <p:spPr>
            <a:xfrm>
              <a:off x="5378195" y="1678071"/>
              <a:ext cx="937970" cy="809443"/>
            </a:xfrm>
            <a:prstGeom prst="roundRect">
              <a:avLst/>
            </a:prstGeom>
            <a:solidFill>
              <a:schemeClr val="bg2">
                <a:lumMod val="20000"/>
                <a:lumOff val="80000"/>
              </a:schemeClr>
            </a:solidFill>
            <a:ln>
              <a:solidFill>
                <a:srgbClr val="0E0C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latin typeface="Avenir Book" panose="02000503020000020003" pitchFamily="2" charset="0"/>
                </a:rPr>
                <a:t>R</a:t>
              </a:r>
            </a:p>
          </p:txBody>
        </p:sp>
        <p:cxnSp>
          <p:nvCxnSpPr>
            <p:cNvPr id="23" name="Curved Connector 22">
              <a:extLst>
                <a:ext uri="{FF2B5EF4-FFF2-40B4-BE49-F238E27FC236}">
                  <a16:creationId xmlns:a16="http://schemas.microsoft.com/office/drawing/2014/main" id="{ED2893C2-B328-6911-D179-DC252EA6058C}"/>
                </a:ext>
              </a:extLst>
            </p:cNvPr>
            <p:cNvCxnSpPr>
              <a:cxnSpLocks/>
              <a:stCxn id="5" idx="0"/>
            </p:cNvCxnSpPr>
            <p:nvPr/>
          </p:nvCxnSpPr>
          <p:spPr>
            <a:xfrm rot="5400000" flipH="1" flipV="1">
              <a:off x="3042516" y="738674"/>
              <a:ext cx="1055955" cy="3692678"/>
            </a:xfrm>
            <a:prstGeom prst="curvedConnector2">
              <a:avLst/>
            </a:prstGeom>
            <a:ln w="66675">
              <a:solidFill>
                <a:srgbClr val="AFB8C3"/>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4CA65739-6ACA-F99F-9DD8-DEC3922D4529}"/>
                </a:ext>
              </a:extLst>
            </p:cNvPr>
            <p:cNvCxnSpPr>
              <a:cxnSpLocks/>
            </p:cNvCxnSpPr>
            <p:nvPr/>
          </p:nvCxnSpPr>
          <p:spPr>
            <a:xfrm>
              <a:off x="6354802" y="2068060"/>
              <a:ext cx="3354645" cy="799236"/>
            </a:xfrm>
            <a:prstGeom prst="curvedConnector2">
              <a:avLst/>
            </a:prstGeom>
            <a:ln w="66675">
              <a:solidFill>
                <a:srgbClr val="AFB8C3"/>
              </a:solidFill>
              <a:prstDash val="sysDot"/>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3FBF5BA-E1DA-8A72-C698-71153F5CA1D4}"/>
                  </a:ext>
                </a:extLst>
              </p:cNvPr>
              <p:cNvSpPr>
                <a:spLocks noGrp="1"/>
              </p:cNvSpPr>
              <p:nvPr>
                <p:ph type="title"/>
              </p:nvPr>
            </p:nvSpPr>
            <p:spPr/>
            <p:txBody>
              <a:bodyPr>
                <a:normAutofit/>
              </a:bodyPr>
              <a:lstStyle/>
              <a:p>
                <a:r>
                  <a:rPr lang="en-US" sz="2800" dirty="0"/>
                  <a:t>Step 1: Estimating the Reward </a:t>
                </a:r>
                <a14:m>
                  <m:oMath xmlns:m="http://schemas.openxmlformats.org/officeDocument/2006/math">
                    <m:r>
                      <a:rPr lang="fa-IR" sz="2400" i="1" smtClean="0">
                        <a:latin typeface="Cambria Math" panose="02040503050406030204" pitchFamily="18" charset="0"/>
                      </a:rPr>
                      <m:t>𝑅</m:t>
                    </m:r>
                  </m:oMath>
                </a14:m>
                <a:endParaRPr lang="en-US" sz="2800" dirty="0"/>
              </a:p>
            </p:txBody>
          </p:sp>
        </mc:Choice>
        <mc:Fallback xmlns="">
          <p:sp>
            <p:nvSpPr>
              <p:cNvPr id="2" name="Title 1">
                <a:extLst>
                  <a:ext uri="{FF2B5EF4-FFF2-40B4-BE49-F238E27FC236}">
                    <a16:creationId xmlns:a16="http://schemas.microsoft.com/office/drawing/2014/main" id="{93FBF5BA-E1DA-8A72-C698-71153F5CA1D4}"/>
                  </a:ext>
                </a:extLst>
              </p:cNvPr>
              <p:cNvSpPr>
                <a:spLocks noGrp="1" noRot="1" noChangeAspect="1" noMove="1" noResize="1" noEditPoints="1" noAdjustHandles="1" noChangeArrowheads="1" noChangeShapeType="1" noTextEdit="1"/>
              </p:cNvSpPr>
              <p:nvPr>
                <p:ph type="title"/>
              </p:nvPr>
            </p:nvSpPr>
            <p:spPr>
              <a:blipFill>
                <a:blip r:embed="rId2"/>
                <a:stretch>
                  <a:fillRect l="-1570" b="-20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3530319-A2DA-C4DD-81B1-71BDFDBB3CB2}"/>
                  </a:ext>
                </a:extLst>
              </p:cNvPr>
              <p:cNvSpPr txBox="1"/>
              <p:nvPr/>
            </p:nvSpPr>
            <p:spPr>
              <a:xfrm>
                <a:off x="4609561" y="3420877"/>
                <a:ext cx="4484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fa-IR" sz="1400" b="0" i="1" smtClean="0">
                              <a:latin typeface="Cambria Math" panose="02040503050406030204" pitchFamily="18" charset="0"/>
                            </a:rPr>
                            <m:t>𝑠</m:t>
                          </m:r>
                        </m:e>
                        <m:sub>
                          <m:r>
                            <a:rPr lang="en-US" sz="1400" b="0" i="1" smtClean="0">
                              <a:latin typeface="Cambria Math" panose="02040503050406030204" pitchFamily="18" charset="0"/>
                            </a:rPr>
                            <m:t>1</m:t>
                          </m:r>
                        </m:sub>
                      </m:sSub>
                    </m:oMath>
                  </m:oMathPara>
                </a14:m>
                <a:endParaRPr lang="en-US" dirty="0"/>
              </a:p>
            </p:txBody>
          </p:sp>
        </mc:Choice>
        <mc:Fallback xmlns="">
          <p:sp>
            <p:nvSpPr>
              <p:cNvPr id="25" name="TextBox 24">
                <a:extLst>
                  <a:ext uri="{FF2B5EF4-FFF2-40B4-BE49-F238E27FC236}">
                    <a16:creationId xmlns:a16="http://schemas.microsoft.com/office/drawing/2014/main" id="{23530319-A2DA-C4DD-81B1-71BDFDBB3CB2}"/>
                  </a:ext>
                </a:extLst>
              </p:cNvPr>
              <p:cNvSpPr txBox="1">
                <a:spLocks noRot="1" noChangeAspect="1" noMove="1" noResize="1" noEditPoints="1" noAdjustHandles="1" noChangeArrowheads="1" noChangeShapeType="1" noTextEdit="1"/>
              </p:cNvSpPr>
              <p:nvPr/>
            </p:nvSpPr>
            <p:spPr>
              <a:xfrm>
                <a:off x="4609561" y="3420877"/>
                <a:ext cx="448491"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E6E059F-908B-85C3-544B-93414E32851B}"/>
                  </a:ext>
                </a:extLst>
              </p:cNvPr>
              <p:cNvSpPr txBox="1"/>
              <p:nvPr/>
            </p:nvSpPr>
            <p:spPr>
              <a:xfrm>
                <a:off x="4612198" y="4012686"/>
                <a:ext cx="4484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fa-IR" sz="1400" b="0" i="1" smtClean="0">
                              <a:latin typeface="Cambria Math" panose="02040503050406030204" pitchFamily="18" charset="0"/>
                            </a:rPr>
                            <m:t>𝑠</m:t>
                          </m:r>
                        </m:e>
                        <m:sub>
                          <m:r>
                            <a:rPr lang="en-US" sz="1400" b="0" i="1" smtClean="0">
                              <a:latin typeface="Cambria Math" panose="02040503050406030204" pitchFamily="18" charset="0"/>
                            </a:rPr>
                            <m:t>2</m:t>
                          </m:r>
                        </m:sub>
                      </m:sSub>
                    </m:oMath>
                  </m:oMathPara>
                </a14:m>
                <a:endParaRPr lang="en-US" dirty="0"/>
              </a:p>
            </p:txBody>
          </p:sp>
        </mc:Choice>
        <mc:Fallback xmlns="">
          <p:sp>
            <p:nvSpPr>
              <p:cNvPr id="26" name="TextBox 25">
                <a:extLst>
                  <a:ext uri="{FF2B5EF4-FFF2-40B4-BE49-F238E27FC236}">
                    <a16:creationId xmlns:a16="http://schemas.microsoft.com/office/drawing/2014/main" id="{DE6E059F-908B-85C3-544B-93414E32851B}"/>
                  </a:ext>
                </a:extLst>
              </p:cNvPr>
              <p:cNvSpPr txBox="1">
                <a:spLocks noRot="1" noChangeAspect="1" noMove="1" noResize="1" noEditPoints="1" noAdjustHandles="1" noChangeArrowheads="1" noChangeShapeType="1" noTextEdit="1"/>
              </p:cNvSpPr>
              <p:nvPr/>
            </p:nvSpPr>
            <p:spPr>
              <a:xfrm>
                <a:off x="4612198" y="4012686"/>
                <a:ext cx="448491" cy="307777"/>
              </a:xfrm>
              <a:prstGeom prst="rect">
                <a:avLst/>
              </a:prstGeom>
              <a:blipFill>
                <a:blip r:embed="rId5"/>
                <a:stretch>
                  <a:fillRect/>
                </a:stretch>
              </a:blipFill>
            </p:spPr>
            <p:txBody>
              <a:bodyPr/>
              <a:lstStyle/>
              <a:p>
                <a:r>
                  <a:rPr lang="en-US">
                    <a:noFill/>
                  </a:rPr>
                  <a:t> </a:t>
                </a:r>
              </a:p>
            </p:txBody>
          </p:sp>
        </mc:Fallback>
      </mc:AlternateContent>
      <p:sp>
        <p:nvSpPr>
          <p:cNvPr id="31" name="Rounded Rectangle 30">
            <a:extLst>
              <a:ext uri="{FF2B5EF4-FFF2-40B4-BE49-F238E27FC236}">
                <a16:creationId xmlns:a16="http://schemas.microsoft.com/office/drawing/2014/main" id="{68AD1F14-553E-CD1A-617D-5C0E87CE7234}"/>
              </a:ext>
            </a:extLst>
          </p:cNvPr>
          <p:cNvSpPr/>
          <p:nvPr/>
        </p:nvSpPr>
        <p:spPr>
          <a:xfrm>
            <a:off x="7421274" y="3464919"/>
            <a:ext cx="383989" cy="1077632"/>
          </a:xfrm>
          <a:prstGeom prst="roundRect">
            <a:avLst>
              <a:gd name="adj" fmla="val 99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venir Book" panose="02000503020000020003" pitchFamily="2" charset="0"/>
              </a:rPr>
              <a:t>👍</a:t>
            </a:r>
          </a:p>
          <a:p>
            <a:endParaRPr lang="en-US" sz="2000" dirty="0">
              <a:solidFill>
                <a:schemeClr val="tx1"/>
              </a:solidFill>
              <a:latin typeface="Avenir Book" panose="02000503020000020003" pitchFamily="2" charset="0"/>
            </a:endParaRPr>
          </a:p>
          <a:p>
            <a:r>
              <a:rPr lang="en-US" sz="2000" dirty="0">
                <a:solidFill>
                  <a:schemeClr val="tx1"/>
                </a:solidFill>
                <a:latin typeface="Avenir Book" panose="02000503020000020003" pitchFamily="2" charset="0"/>
              </a:rPr>
              <a:t>👎</a:t>
            </a:r>
          </a:p>
        </p:txBody>
      </p:sp>
      <p:sp>
        <p:nvSpPr>
          <p:cNvPr id="27" name="object 56">
            <a:extLst>
              <a:ext uri="{FF2B5EF4-FFF2-40B4-BE49-F238E27FC236}">
                <a16:creationId xmlns:a16="http://schemas.microsoft.com/office/drawing/2014/main" id="{04BA5539-B873-670D-FF6F-13B40EFF7DBC}"/>
              </a:ext>
            </a:extLst>
          </p:cNvPr>
          <p:cNvSpPr txBox="1"/>
          <p:nvPr/>
        </p:nvSpPr>
        <p:spPr>
          <a:xfrm>
            <a:off x="2261999" y="1648765"/>
            <a:ext cx="944880" cy="563616"/>
          </a:xfrm>
          <a:prstGeom prst="rect">
            <a:avLst/>
          </a:prstGeom>
        </p:spPr>
        <p:txBody>
          <a:bodyPr vert="horz" wrap="square" lIns="0" tIns="9525" rIns="0" bIns="0" rtlCol="0">
            <a:spAutoFit/>
          </a:bodyPr>
          <a:lstStyle/>
          <a:p>
            <a:pPr marL="9525">
              <a:spcBef>
                <a:spcPts val="75"/>
              </a:spcBef>
            </a:pPr>
            <a:r>
              <a:rPr sz="1800" spc="-4" dirty="0">
                <a:solidFill>
                  <a:srgbClr val="00AF50"/>
                </a:solidFill>
                <a:latin typeface="Corbel" panose="020B0503020204020204" pitchFamily="34" charset="0"/>
                <a:cs typeface="Calibri"/>
              </a:rPr>
              <a:t>“winning”</a:t>
            </a:r>
            <a:endParaRPr sz="1800" dirty="0">
              <a:latin typeface="Corbel" panose="020B0503020204020204" pitchFamily="34" charset="0"/>
              <a:cs typeface="Calibri"/>
            </a:endParaRPr>
          </a:p>
          <a:p>
            <a:pPr marL="9525" algn="ctr"/>
            <a:r>
              <a:rPr sz="1800" spc="-4" dirty="0">
                <a:solidFill>
                  <a:srgbClr val="00AF50"/>
                </a:solidFill>
                <a:latin typeface="Corbel" panose="020B0503020204020204" pitchFamily="34" charset="0"/>
                <a:cs typeface="Calibri"/>
              </a:rPr>
              <a:t>sample</a:t>
            </a:r>
            <a:endParaRPr sz="1800" dirty="0">
              <a:latin typeface="Corbel" panose="020B0503020204020204" pitchFamily="34" charset="0"/>
              <a:cs typeface="Calibri"/>
            </a:endParaRPr>
          </a:p>
        </p:txBody>
      </p:sp>
      <p:pic>
        <p:nvPicPr>
          <p:cNvPr id="28" name="object 57">
            <a:extLst>
              <a:ext uri="{FF2B5EF4-FFF2-40B4-BE49-F238E27FC236}">
                <a16:creationId xmlns:a16="http://schemas.microsoft.com/office/drawing/2014/main" id="{294CA989-AABA-5390-BA63-A69361D7C4FE}"/>
              </a:ext>
            </a:extLst>
          </p:cNvPr>
          <p:cNvPicPr/>
          <p:nvPr/>
        </p:nvPicPr>
        <p:blipFill>
          <a:blip cstate="print"/>
          <a:stretch>
            <a:fillRect/>
          </a:stretch>
        </p:blipFill>
        <p:spPr>
          <a:xfrm>
            <a:off x="3250496" y="1637809"/>
            <a:ext cx="115538" cy="167983"/>
          </a:xfrm>
          <a:prstGeom prst="rect">
            <a:avLst/>
          </a:prstGeom>
        </p:spPr>
      </p:pic>
      <p:sp>
        <p:nvSpPr>
          <p:cNvPr id="29" name="object 58">
            <a:extLst>
              <a:ext uri="{FF2B5EF4-FFF2-40B4-BE49-F238E27FC236}">
                <a16:creationId xmlns:a16="http://schemas.microsoft.com/office/drawing/2014/main" id="{BA4F7D1E-CF3D-D525-53D6-461A1DD45E88}"/>
              </a:ext>
            </a:extLst>
          </p:cNvPr>
          <p:cNvSpPr txBox="1"/>
          <p:nvPr/>
        </p:nvSpPr>
        <p:spPr>
          <a:xfrm>
            <a:off x="3499536" y="1670216"/>
            <a:ext cx="1216057" cy="563616"/>
          </a:xfrm>
          <a:prstGeom prst="rect">
            <a:avLst/>
          </a:prstGeom>
        </p:spPr>
        <p:txBody>
          <a:bodyPr vert="horz" wrap="square" lIns="0" tIns="9525" rIns="0" bIns="0" rtlCol="0">
            <a:spAutoFit/>
          </a:bodyPr>
          <a:lstStyle/>
          <a:p>
            <a:pPr marL="9525" algn="ctr">
              <a:spcBef>
                <a:spcPts val="75"/>
              </a:spcBef>
            </a:pPr>
            <a:r>
              <a:rPr sz="1800" spc="-4" dirty="0">
                <a:solidFill>
                  <a:srgbClr val="C00000"/>
                </a:solidFill>
                <a:latin typeface="Corbel" panose="020B0503020204020204" pitchFamily="34" charset="0"/>
                <a:cs typeface="Calibri"/>
              </a:rPr>
              <a:t>“losing”</a:t>
            </a:r>
            <a:endParaRPr sz="1800" dirty="0">
              <a:latin typeface="Corbel" panose="020B0503020204020204" pitchFamily="34" charset="0"/>
              <a:cs typeface="Calibri"/>
            </a:endParaRPr>
          </a:p>
          <a:p>
            <a:pPr marL="9525" algn="ctr"/>
            <a:r>
              <a:rPr sz="1800" spc="-4" dirty="0">
                <a:solidFill>
                  <a:srgbClr val="C00000"/>
                </a:solidFill>
                <a:latin typeface="Corbel" panose="020B0503020204020204" pitchFamily="34" charset="0"/>
                <a:cs typeface="Calibri"/>
              </a:rPr>
              <a:t>sample</a:t>
            </a:r>
            <a:endParaRPr sz="1800" dirty="0">
              <a:latin typeface="Corbel" panose="020B0503020204020204" pitchFamily="34" charset="0"/>
              <a:cs typeface="Calibri"/>
            </a:endParaRPr>
          </a:p>
        </p:txBody>
      </p:sp>
      <p:pic>
        <p:nvPicPr>
          <p:cNvPr id="30" name="object 59">
            <a:extLst>
              <a:ext uri="{FF2B5EF4-FFF2-40B4-BE49-F238E27FC236}">
                <a16:creationId xmlns:a16="http://schemas.microsoft.com/office/drawing/2014/main" id="{246CA7F0-1EC6-E1D7-1EAF-62958380989A}"/>
              </a:ext>
            </a:extLst>
          </p:cNvPr>
          <p:cNvPicPr/>
          <p:nvPr/>
        </p:nvPicPr>
        <p:blipFill>
          <a:blip cstate="print"/>
          <a:stretch>
            <a:fillRect/>
          </a:stretch>
        </p:blipFill>
        <p:spPr>
          <a:xfrm>
            <a:off x="3603780" y="1640096"/>
            <a:ext cx="83153" cy="158686"/>
          </a:xfrm>
          <a:prstGeom prst="rect">
            <a:avLst/>
          </a:prstGeom>
        </p:spPr>
      </p:pic>
      <p:pic>
        <p:nvPicPr>
          <p:cNvPr id="9" name="Picture 8" descr="A diagram of a graph&#10;&#10;Description automatically generated">
            <a:extLst>
              <a:ext uri="{FF2B5EF4-FFF2-40B4-BE49-F238E27FC236}">
                <a16:creationId xmlns:a16="http://schemas.microsoft.com/office/drawing/2014/main" id="{E8A4615D-F99C-3E6C-5BAB-B70618E35C93}"/>
              </a:ext>
            </a:extLst>
          </p:cNvPr>
          <p:cNvPicPr>
            <a:picLocks noChangeAspect="1"/>
          </p:cNvPicPr>
          <p:nvPr/>
        </p:nvPicPr>
        <p:blipFill>
          <a:blip/>
          <a:stretch>
            <a:fillRect/>
          </a:stretch>
        </p:blipFill>
        <p:spPr>
          <a:xfrm>
            <a:off x="7141107" y="107119"/>
            <a:ext cx="2002893" cy="95651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A6B0B4C-51FB-4118-051F-B3D7465E29E1}"/>
                  </a:ext>
                </a:extLst>
              </p:cNvPr>
              <p:cNvSpPr txBox="1"/>
              <p:nvPr/>
            </p:nvSpPr>
            <p:spPr>
              <a:xfrm>
                <a:off x="2836554" y="4261844"/>
                <a:ext cx="178377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00B050"/>
                              </a:solidFill>
                              <a:latin typeface="Cambria Math" panose="02040503050406030204" pitchFamily="18" charset="0"/>
                            </a:rPr>
                          </m:ctrlPr>
                        </m:sSubPr>
                        <m:e>
                          <m:r>
                            <a:rPr lang="en-US" sz="1400" i="1">
                              <a:solidFill>
                                <a:srgbClr val="00B050"/>
                              </a:solidFill>
                              <a:latin typeface="Cambria Math" panose="02040503050406030204" pitchFamily="18" charset="0"/>
                            </a:rPr>
                            <m:t>𝑝</m:t>
                          </m:r>
                        </m:e>
                        <m:sub>
                          <m:r>
                            <a:rPr lang="en-US" sz="1400" i="1">
                              <a:solidFill>
                                <a:srgbClr val="00B050"/>
                              </a:solidFill>
                              <a:latin typeface="Cambria Math" panose="02040503050406030204" pitchFamily="18" charset="0"/>
                            </a:rPr>
                            <m:t>𝜃</m:t>
                          </m:r>
                        </m:sub>
                      </m:sSub>
                    </m:oMath>
                  </m:oMathPara>
                </a14:m>
                <a:endParaRPr lang="en-US" dirty="0"/>
              </a:p>
            </p:txBody>
          </p:sp>
        </mc:Choice>
        <mc:Fallback xmlns="">
          <p:sp>
            <p:nvSpPr>
              <p:cNvPr id="12" name="TextBox 11">
                <a:extLst>
                  <a:ext uri="{FF2B5EF4-FFF2-40B4-BE49-F238E27FC236}">
                    <a16:creationId xmlns:a16="http://schemas.microsoft.com/office/drawing/2014/main" id="{AA6B0B4C-51FB-4118-051F-B3D7465E29E1}"/>
                  </a:ext>
                </a:extLst>
              </p:cNvPr>
              <p:cNvSpPr txBox="1">
                <a:spLocks noRot="1" noChangeAspect="1" noMove="1" noResize="1" noEditPoints="1" noAdjustHandles="1" noChangeArrowheads="1" noChangeShapeType="1" noTextEdit="1"/>
              </p:cNvSpPr>
              <p:nvPr/>
            </p:nvSpPr>
            <p:spPr>
              <a:xfrm>
                <a:off x="2836554" y="4261844"/>
                <a:ext cx="1783778" cy="307777"/>
              </a:xfrm>
              <a:prstGeom prst="rect">
                <a:avLst/>
              </a:prstGeom>
              <a:blipFill>
                <a:blip r:embed="rId9"/>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62BA5E5-8104-08E4-0999-034494118CEC}"/>
                  </a:ext>
                </a:extLst>
              </p:cNvPr>
              <p:cNvSpPr txBox="1"/>
              <p:nvPr/>
            </p:nvSpPr>
            <p:spPr>
              <a:xfrm>
                <a:off x="2051947" y="1235576"/>
                <a:ext cx="6011038" cy="4261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𝐽</m:t>
                      </m:r>
                      <m:d>
                        <m:dPr>
                          <m:ctrlPr>
                            <a:rPr lang="en-US" sz="1800" i="1">
                              <a:latin typeface="Cambria Math" panose="02040503050406030204" pitchFamily="18" charset="0"/>
                            </a:rPr>
                          </m:ctrlPr>
                        </m:dPr>
                        <m:e>
                          <m:r>
                            <a:rPr lang="en-US" sz="1800" i="1">
                              <a:latin typeface="Cambria Math" panose="02040503050406030204" pitchFamily="18" charset="0"/>
                            </a:rPr>
                            <m:t>𝜙</m:t>
                          </m:r>
                        </m:e>
                      </m:d>
                      <m:r>
                        <a:rPr lang="en-US" sz="1800" b="0" i="1" smtClean="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m:t>
                          </m:r>
                          <m:r>
                            <a:rPr lang="fa-IR" sz="1800" i="1">
                              <a:latin typeface="Cambria Math" panose="02040503050406030204" pitchFamily="18" charset="0"/>
                              <a:ea typeface="Cambria Math" panose="02040503050406030204" pitchFamily="18" charset="0"/>
                            </a:rPr>
                            <m:t>𝔼</m:t>
                          </m:r>
                        </m:e>
                        <m:sub>
                          <m:r>
                            <a:rPr lang="en-US" sz="1800" b="0" i="1" smtClean="0">
                              <a:latin typeface="Cambria Math" panose="02040503050406030204" pitchFamily="18" charset="0"/>
                            </a:rPr>
                            <m:t>(</m:t>
                          </m:r>
                          <m:sSup>
                            <m:sSupPr>
                              <m:ctrlPr>
                                <a:rPr lang="en-US" sz="1800" b="0" i="1" smtClean="0">
                                  <a:solidFill>
                                    <a:srgbClr val="00B050"/>
                                  </a:solidFill>
                                  <a:latin typeface="Cambria Math" panose="02040503050406030204" pitchFamily="18" charset="0"/>
                                </a:rPr>
                              </m:ctrlPr>
                            </m:sSupPr>
                            <m:e>
                              <m:r>
                                <a:rPr lang="en-US" sz="1800" b="0" i="1" smtClean="0">
                                  <a:solidFill>
                                    <a:srgbClr val="00B050"/>
                                  </a:solidFill>
                                  <a:latin typeface="Cambria Math" panose="02040503050406030204" pitchFamily="18" charset="0"/>
                                </a:rPr>
                                <m:t>𝑠</m:t>
                              </m:r>
                            </m:e>
                            <m:sup>
                              <m:r>
                                <a:rPr lang="en-US" sz="1800" b="0" i="1" smtClean="0">
                                  <a:solidFill>
                                    <a:srgbClr val="00B050"/>
                                  </a:solidFill>
                                  <a:latin typeface="Cambria Math" panose="02040503050406030204" pitchFamily="18" charset="0"/>
                                </a:rPr>
                                <m:t>+</m:t>
                              </m:r>
                            </m:sup>
                          </m:sSup>
                          <m:r>
                            <a:rPr lang="en-US" sz="1800" b="0" i="1" smtClean="0">
                              <a:latin typeface="Cambria Math" panose="02040503050406030204" pitchFamily="18" charset="0"/>
                            </a:rPr>
                            <m:t>,  </m:t>
                          </m:r>
                          <m:sSup>
                            <m:sSupPr>
                              <m:ctrlPr>
                                <a:rPr lang="en-US" sz="1800" b="0" i="1" smtClean="0">
                                  <a:solidFill>
                                    <a:srgbClr val="C00000"/>
                                  </a:solidFill>
                                  <a:latin typeface="Cambria Math" panose="02040503050406030204" pitchFamily="18" charset="0"/>
                                </a:rPr>
                              </m:ctrlPr>
                            </m:sSupPr>
                            <m:e>
                              <m:r>
                                <a:rPr lang="en-US" sz="1800" b="0" i="1" smtClean="0">
                                  <a:solidFill>
                                    <a:srgbClr val="C00000"/>
                                  </a:solidFill>
                                  <a:latin typeface="Cambria Math" panose="02040503050406030204" pitchFamily="18" charset="0"/>
                                </a:rPr>
                                <m:t>𝑠</m:t>
                              </m:r>
                            </m:e>
                            <m:sup>
                              <m:r>
                                <a:rPr lang="en-US" sz="1800" b="0" i="1" smtClean="0">
                                  <a:solidFill>
                                    <a:srgbClr val="C00000"/>
                                  </a:solidFill>
                                  <a:latin typeface="Cambria Math" panose="02040503050406030204" pitchFamily="18" charset="0"/>
                                </a:rPr>
                                <m:t>−</m:t>
                              </m:r>
                            </m:sup>
                          </m:sSup>
                          <m:r>
                            <a:rPr lang="en-US" sz="1800" b="0" i="1" smtClean="0">
                              <a:latin typeface="Cambria Math" panose="02040503050406030204" pitchFamily="18" charset="0"/>
                            </a:rPr>
                            <m:t>)</m:t>
                          </m:r>
                        </m:sub>
                      </m:sSub>
                      <m:d>
                        <m:dPr>
                          <m:begChr m:val="["/>
                          <m:endChr m:val="]"/>
                          <m:ctrlPr>
                            <a:rPr lang="fa-IR" sz="1800" i="1">
                              <a:latin typeface="Cambria Math" panose="02040503050406030204" pitchFamily="18" charset="0"/>
                            </a:rPr>
                          </m:ctrlPr>
                        </m:dPr>
                        <m:e>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b="0" i="1" smtClean="0">
                                  <a:latin typeface="Cambria Math" panose="02040503050406030204" pitchFamily="18" charset="0"/>
                                </a:rPr>
                                <m:t>𝜎</m:t>
                              </m:r>
                              <m:d>
                                <m:dPr>
                                  <m:ctrlPr>
                                    <a:rPr lang="en-US" sz="1800" b="0" i="1" smtClean="0">
                                      <a:latin typeface="Cambria Math" panose="02040503050406030204" pitchFamily="18" charset="0"/>
                                    </a:rPr>
                                  </m:ctrlPr>
                                </m:dPr>
                                <m:e>
                                  <m:r>
                                    <a:rPr lang="fa-IR" sz="1800" i="1" smtClean="0">
                                      <a:solidFill>
                                        <a:srgbClr val="0E0CC0"/>
                                      </a:solidFill>
                                      <a:latin typeface="Cambria Math" panose="02040503050406030204" pitchFamily="18" charset="0"/>
                                    </a:rPr>
                                    <m:t>𝑅</m:t>
                                  </m:r>
                                  <m:d>
                                    <m:dPr>
                                      <m:ctrlPr>
                                        <a:rPr lang="fa-IR" sz="1800" i="1">
                                          <a:latin typeface="Cambria Math" panose="02040503050406030204" pitchFamily="18" charset="0"/>
                                        </a:rPr>
                                      </m:ctrlPr>
                                    </m:dPr>
                                    <m:e>
                                      <m:sSup>
                                        <m:sSupPr>
                                          <m:ctrlPr>
                                            <a:rPr lang="en-US" sz="1800" i="1">
                                              <a:solidFill>
                                                <a:srgbClr val="00B050"/>
                                              </a:solidFill>
                                              <a:latin typeface="Cambria Math" panose="02040503050406030204" pitchFamily="18" charset="0"/>
                                            </a:rPr>
                                          </m:ctrlPr>
                                        </m:sSupPr>
                                        <m:e>
                                          <m:r>
                                            <a:rPr lang="en-US" sz="1800" i="1">
                                              <a:solidFill>
                                                <a:srgbClr val="00B050"/>
                                              </a:solidFill>
                                              <a:latin typeface="Cambria Math" panose="02040503050406030204" pitchFamily="18" charset="0"/>
                                            </a:rPr>
                                            <m:t>𝑠</m:t>
                                          </m:r>
                                        </m:e>
                                        <m:sup>
                                          <m:r>
                                            <a:rPr lang="en-US" sz="1800" i="1">
                                              <a:solidFill>
                                                <a:srgbClr val="00B050"/>
                                              </a:solidFill>
                                              <a:latin typeface="Cambria Math" panose="02040503050406030204" pitchFamily="18" charset="0"/>
                                            </a:rPr>
                                            <m:t>+</m:t>
                                          </m:r>
                                        </m:sup>
                                      </m:sSup>
                                      <m:r>
                                        <a:rPr lang="en-US" sz="1800" i="1">
                                          <a:latin typeface="Cambria Math" panose="02040503050406030204" pitchFamily="18" charset="0"/>
                                        </a:rPr>
                                        <m:t>;</m:t>
                                      </m:r>
                                      <m:r>
                                        <m:rPr>
                                          <m:sty m:val="p"/>
                                        </m:rPr>
                                        <a:rPr lang="en-US" sz="1800">
                                          <a:solidFill>
                                            <a:srgbClr val="0E0CC0"/>
                                          </a:solidFill>
                                          <a:latin typeface="Cambria Math" panose="02040503050406030204" pitchFamily="18" charset="0"/>
                                        </a:rPr>
                                        <m:t>prompt</m:t>
                                      </m:r>
                                    </m:e>
                                  </m:d>
                                  <m:r>
                                    <a:rPr lang="en-US" sz="1800" b="0" i="1" smtClean="0">
                                      <a:latin typeface="Cambria Math" panose="02040503050406030204" pitchFamily="18" charset="0"/>
                                    </a:rPr>
                                    <m:t> −</m:t>
                                  </m:r>
                                  <m:r>
                                    <a:rPr lang="en-US" sz="1800" b="0" i="1" smtClean="0">
                                      <a:solidFill>
                                        <a:srgbClr val="0E0CC0"/>
                                      </a:solidFill>
                                      <a:latin typeface="Cambria Math" panose="02040503050406030204" pitchFamily="18" charset="0"/>
                                    </a:rPr>
                                    <m:t>𝑅</m:t>
                                  </m:r>
                                  <m:d>
                                    <m:dPr>
                                      <m:ctrlPr>
                                        <a:rPr lang="fa-IR" sz="1800" i="1">
                                          <a:latin typeface="Cambria Math" panose="02040503050406030204" pitchFamily="18" charset="0"/>
                                        </a:rPr>
                                      </m:ctrlPr>
                                    </m:dPr>
                                    <m:e>
                                      <m:sSup>
                                        <m:sSupPr>
                                          <m:ctrlPr>
                                            <a:rPr lang="en-US" sz="1800" i="1">
                                              <a:solidFill>
                                                <a:srgbClr val="C00000"/>
                                              </a:solidFill>
                                              <a:latin typeface="Cambria Math" panose="02040503050406030204" pitchFamily="18" charset="0"/>
                                            </a:rPr>
                                          </m:ctrlPr>
                                        </m:sSupPr>
                                        <m:e>
                                          <m:r>
                                            <a:rPr lang="en-US" sz="1800" i="1">
                                              <a:solidFill>
                                                <a:srgbClr val="C00000"/>
                                              </a:solidFill>
                                              <a:latin typeface="Cambria Math" panose="02040503050406030204" pitchFamily="18" charset="0"/>
                                            </a:rPr>
                                            <m:t>𝑠</m:t>
                                          </m:r>
                                        </m:e>
                                        <m:sup>
                                          <m:r>
                                            <a:rPr lang="en-US" sz="1800" i="1">
                                              <a:solidFill>
                                                <a:srgbClr val="C00000"/>
                                              </a:solidFill>
                                              <a:latin typeface="Cambria Math" panose="02040503050406030204" pitchFamily="18" charset="0"/>
                                            </a:rPr>
                                            <m:t>−</m:t>
                                          </m:r>
                                        </m:sup>
                                      </m:sSup>
                                      <m:r>
                                        <a:rPr lang="en-US" sz="1800" i="1">
                                          <a:latin typeface="Cambria Math" panose="02040503050406030204" pitchFamily="18" charset="0"/>
                                        </a:rPr>
                                        <m:t>;</m:t>
                                      </m:r>
                                      <m:r>
                                        <m:rPr>
                                          <m:sty m:val="p"/>
                                        </m:rPr>
                                        <a:rPr lang="en-US" sz="1800">
                                          <a:solidFill>
                                            <a:srgbClr val="0E0CC0"/>
                                          </a:solidFill>
                                          <a:latin typeface="Cambria Math" panose="02040503050406030204" pitchFamily="18" charset="0"/>
                                        </a:rPr>
                                        <m:t>prompt</m:t>
                                      </m:r>
                                    </m:e>
                                  </m:d>
                                </m:e>
                              </m:d>
                            </m:e>
                          </m:func>
                        </m:e>
                      </m:d>
                    </m:oMath>
                  </m:oMathPara>
                </a14:m>
                <a:endParaRPr lang="en-US" sz="1800" dirty="0"/>
              </a:p>
            </p:txBody>
          </p:sp>
        </mc:Choice>
        <mc:Fallback xmlns="">
          <p:sp>
            <p:nvSpPr>
              <p:cNvPr id="13" name="TextBox 12">
                <a:extLst>
                  <a:ext uri="{FF2B5EF4-FFF2-40B4-BE49-F238E27FC236}">
                    <a16:creationId xmlns:a16="http://schemas.microsoft.com/office/drawing/2014/main" id="{C62BA5E5-8104-08E4-0999-034494118CEC}"/>
                  </a:ext>
                </a:extLst>
              </p:cNvPr>
              <p:cNvSpPr txBox="1">
                <a:spLocks noRot="1" noChangeAspect="1" noMove="1" noResize="1" noEditPoints="1" noAdjustHandles="1" noChangeArrowheads="1" noChangeShapeType="1" noTextEdit="1"/>
              </p:cNvSpPr>
              <p:nvPr/>
            </p:nvSpPr>
            <p:spPr>
              <a:xfrm>
                <a:off x="2051947" y="1235576"/>
                <a:ext cx="6011038" cy="426142"/>
              </a:xfrm>
              <a:prstGeom prst="rect">
                <a:avLst/>
              </a:prstGeom>
              <a:blipFill>
                <a:blip r:embed="rId10"/>
                <a:stretch>
                  <a:fillRect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8F73B4A-A6F0-E5A9-DCD5-86716A6EC405}"/>
                  </a:ext>
                </a:extLst>
              </p:cNvPr>
              <p:cNvSpPr txBox="1"/>
              <p:nvPr/>
            </p:nvSpPr>
            <p:spPr>
              <a:xfrm>
                <a:off x="247659" y="4203225"/>
                <a:ext cx="192857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400" smtClean="0">
                          <a:solidFill>
                            <a:srgbClr val="0E0CC0"/>
                          </a:solidFill>
                          <a:latin typeface="Cambria Math" panose="02040503050406030204" pitchFamily="18" charset="0"/>
                        </a:rPr>
                        <m:t>promp</m:t>
                      </m:r>
                      <m:r>
                        <m:rPr>
                          <m:sty m:val="p"/>
                        </m:rPr>
                        <a:rPr lang="en-US" sz="1400" b="0" i="0" smtClean="0">
                          <a:solidFill>
                            <a:srgbClr val="0E0CC0"/>
                          </a:solidFill>
                          <a:latin typeface="Cambria Math" panose="02040503050406030204" pitchFamily="18" charset="0"/>
                        </a:rPr>
                        <m:t>t</m:t>
                      </m:r>
                    </m:oMath>
                  </m:oMathPara>
                </a14:m>
                <a:endParaRPr lang="en-US" dirty="0"/>
              </a:p>
            </p:txBody>
          </p:sp>
        </mc:Choice>
        <mc:Fallback xmlns="">
          <p:sp>
            <p:nvSpPr>
              <p:cNvPr id="14" name="TextBox 13">
                <a:extLst>
                  <a:ext uri="{FF2B5EF4-FFF2-40B4-BE49-F238E27FC236}">
                    <a16:creationId xmlns:a16="http://schemas.microsoft.com/office/drawing/2014/main" id="{28F73B4A-A6F0-E5A9-DCD5-86716A6EC405}"/>
                  </a:ext>
                </a:extLst>
              </p:cNvPr>
              <p:cNvSpPr txBox="1">
                <a:spLocks noRot="1" noChangeAspect="1" noMove="1" noResize="1" noEditPoints="1" noAdjustHandles="1" noChangeArrowheads="1" noChangeShapeType="1" noTextEdit="1"/>
              </p:cNvSpPr>
              <p:nvPr/>
            </p:nvSpPr>
            <p:spPr>
              <a:xfrm>
                <a:off x="247659" y="4203225"/>
                <a:ext cx="1928577" cy="307777"/>
              </a:xfrm>
              <a:prstGeom prst="rect">
                <a:avLst/>
              </a:prstGeom>
              <a:blipFill>
                <a:blip r:embed="rId11"/>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0AFE4D7-609A-5D82-63BE-F8AD6ACA61DE}"/>
                  </a:ext>
                </a:extLst>
              </p:cNvPr>
              <p:cNvSpPr txBox="1"/>
              <p:nvPr/>
            </p:nvSpPr>
            <p:spPr>
              <a:xfrm>
                <a:off x="5327089" y="4456975"/>
                <a:ext cx="178377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2</m:t>
                          </m:r>
                        </m:sub>
                      </m:sSub>
                      <m:r>
                        <a:rPr lang="en-US" sz="1400" i="1">
                          <a:latin typeface="Cambria Math" panose="02040503050406030204" pitchFamily="18" charset="0"/>
                        </a:rPr>
                        <m:t>~</m:t>
                      </m:r>
                      <m:sSub>
                        <m:sSubPr>
                          <m:ctrlPr>
                            <a:rPr lang="en-US" sz="1400" i="1">
                              <a:solidFill>
                                <a:srgbClr val="00B050"/>
                              </a:solidFill>
                              <a:latin typeface="Cambria Math" panose="02040503050406030204" pitchFamily="18" charset="0"/>
                            </a:rPr>
                          </m:ctrlPr>
                        </m:sSubPr>
                        <m:e>
                          <m:r>
                            <a:rPr lang="en-US" sz="1400" i="1">
                              <a:solidFill>
                                <a:srgbClr val="00B050"/>
                              </a:solidFill>
                              <a:latin typeface="Cambria Math" panose="02040503050406030204" pitchFamily="18" charset="0"/>
                            </a:rPr>
                            <m:t>𝑝</m:t>
                          </m:r>
                        </m:e>
                        <m:sub>
                          <m:r>
                            <a:rPr lang="en-US" sz="1400" i="1">
                              <a:solidFill>
                                <a:srgbClr val="00B050"/>
                              </a:solidFill>
                              <a:latin typeface="Cambria Math" panose="02040503050406030204" pitchFamily="18" charset="0"/>
                            </a:rPr>
                            <m:t>𝜃</m:t>
                          </m:r>
                        </m:sub>
                      </m:sSub>
                    </m:oMath>
                  </m:oMathPara>
                </a14:m>
                <a:endParaRPr lang="en-US" dirty="0"/>
              </a:p>
            </p:txBody>
          </p:sp>
        </mc:Choice>
        <mc:Fallback xmlns="">
          <p:sp>
            <p:nvSpPr>
              <p:cNvPr id="15" name="TextBox 14">
                <a:extLst>
                  <a:ext uri="{FF2B5EF4-FFF2-40B4-BE49-F238E27FC236}">
                    <a16:creationId xmlns:a16="http://schemas.microsoft.com/office/drawing/2014/main" id="{50AFE4D7-609A-5D82-63BE-F8AD6ACA61DE}"/>
                  </a:ext>
                </a:extLst>
              </p:cNvPr>
              <p:cNvSpPr txBox="1">
                <a:spLocks noRot="1" noChangeAspect="1" noMove="1" noResize="1" noEditPoints="1" noAdjustHandles="1" noChangeArrowheads="1" noChangeShapeType="1" noTextEdit="1"/>
              </p:cNvSpPr>
              <p:nvPr/>
            </p:nvSpPr>
            <p:spPr>
              <a:xfrm>
                <a:off x="5327089" y="4456975"/>
                <a:ext cx="1783778" cy="307777"/>
              </a:xfrm>
              <a:prstGeom prst="rect">
                <a:avLst/>
              </a:prstGeom>
              <a:blipFill>
                <a:blip r:embed="rId12"/>
                <a:stretch>
                  <a:fillRect b="-3846"/>
                </a:stretch>
              </a:blipFill>
            </p:spPr>
            <p:txBody>
              <a:bodyPr/>
              <a:lstStyle/>
              <a:p>
                <a:r>
                  <a:rPr lang="en-US">
                    <a:noFill/>
                  </a:rPr>
                  <a:t> </a:t>
                </a:r>
              </a:p>
            </p:txBody>
          </p:sp>
        </mc:Fallback>
      </mc:AlternateContent>
    </p:spTree>
    <p:extLst>
      <p:ext uri="{BB962C8B-B14F-4D97-AF65-F5344CB8AC3E}">
        <p14:creationId xmlns:p14="http://schemas.microsoft.com/office/powerpoint/2010/main" val="2868146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3FBF5BA-E1DA-8A72-C698-71153F5CA1D4}"/>
                  </a:ext>
                </a:extLst>
              </p:cNvPr>
              <p:cNvSpPr>
                <a:spLocks noGrp="1"/>
              </p:cNvSpPr>
              <p:nvPr>
                <p:ph type="title"/>
              </p:nvPr>
            </p:nvSpPr>
            <p:spPr/>
            <p:txBody>
              <a:bodyPr>
                <a:normAutofit/>
              </a:bodyPr>
              <a:lstStyle/>
              <a:p>
                <a:r>
                  <a:rPr lang="en-US" sz="2800" dirty="0"/>
                  <a:t>Step 1: Estimating the Reward </a:t>
                </a:r>
                <a14:m>
                  <m:oMath xmlns:m="http://schemas.openxmlformats.org/officeDocument/2006/math">
                    <m:r>
                      <a:rPr lang="fa-IR" sz="2400" i="1" smtClean="0">
                        <a:latin typeface="Cambria Math" panose="02040503050406030204" pitchFamily="18" charset="0"/>
                      </a:rPr>
                      <m:t>𝑅</m:t>
                    </m:r>
                  </m:oMath>
                </a14:m>
                <a:endParaRPr lang="en-US" sz="2800" dirty="0"/>
              </a:p>
            </p:txBody>
          </p:sp>
        </mc:Choice>
        <mc:Fallback xmlns="">
          <p:sp>
            <p:nvSpPr>
              <p:cNvPr id="2" name="Title 1">
                <a:extLst>
                  <a:ext uri="{FF2B5EF4-FFF2-40B4-BE49-F238E27FC236}">
                    <a16:creationId xmlns:a16="http://schemas.microsoft.com/office/drawing/2014/main" id="{93FBF5BA-E1DA-8A72-C698-71153F5CA1D4}"/>
                  </a:ext>
                </a:extLst>
              </p:cNvPr>
              <p:cNvSpPr>
                <a:spLocks noGrp="1" noRot="1" noChangeAspect="1" noMove="1" noResize="1" noEditPoints="1" noAdjustHandles="1" noChangeArrowheads="1" noChangeShapeType="1" noTextEdit="1"/>
              </p:cNvSpPr>
              <p:nvPr>
                <p:ph type="title"/>
              </p:nvPr>
            </p:nvSpPr>
            <p:spPr>
              <a:blipFill>
                <a:blip r:embed="rId2"/>
                <a:stretch>
                  <a:fillRect l="-1570" b="-20588"/>
                </a:stretch>
              </a:blipFill>
            </p:spPr>
            <p:txBody>
              <a:bodyPr/>
              <a:lstStyle/>
              <a:p>
                <a:r>
                  <a:rPr lang="en-US">
                    <a:noFill/>
                  </a:rPr>
                  <a:t> </a:t>
                </a:r>
              </a:p>
            </p:txBody>
          </p:sp>
        </mc:Fallback>
      </mc:AlternateContent>
      <p:sp>
        <p:nvSpPr>
          <p:cNvPr id="27" name="object 56">
            <a:extLst>
              <a:ext uri="{FF2B5EF4-FFF2-40B4-BE49-F238E27FC236}">
                <a16:creationId xmlns:a16="http://schemas.microsoft.com/office/drawing/2014/main" id="{04BA5539-B873-670D-FF6F-13B40EFF7DBC}"/>
              </a:ext>
            </a:extLst>
          </p:cNvPr>
          <p:cNvSpPr txBox="1"/>
          <p:nvPr/>
        </p:nvSpPr>
        <p:spPr>
          <a:xfrm>
            <a:off x="2261999" y="1648765"/>
            <a:ext cx="944880" cy="563616"/>
          </a:xfrm>
          <a:prstGeom prst="rect">
            <a:avLst/>
          </a:prstGeom>
        </p:spPr>
        <p:txBody>
          <a:bodyPr vert="horz" wrap="square" lIns="0" tIns="9525" rIns="0" bIns="0" rtlCol="0">
            <a:spAutoFit/>
          </a:bodyPr>
          <a:lstStyle/>
          <a:p>
            <a:pPr marL="9525">
              <a:spcBef>
                <a:spcPts val="75"/>
              </a:spcBef>
            </a:pPr>
            <a:r>
              <a:rPr sz="1800" spc="-4" dirty="0">
                <a:solidFill>
                  <a:srgbClr val="00AF50"/>
                </a:solidFill>
                <a:latin typeface="Corbel" panose="020B0503020204020204" pitchFamily="34" charset="0"/>
                <a:cs typeface="Calibri"/>
              </a:rPr>
              <a:t>“winning”</a:t>
            </a:r>
            <a:endParaRPr sz="1800" dirty="0">
              <a:latin typeface="Corbel" panose="020B0503020204020204" pitchFamily="34" charset="0"/>
              <a:cs typeface="Calibri"/>
            </a:endParaRPr>
          </a:p>
          <a:p>
            <a:pPr marL="9525" algn="ctr"/>
            <a:r>
              <a:rPr sz="1800" spc="-4" dirty="0">
                <a:solidFill>
                  <a:srgbClr val="00AF50"/>
                </a:solidFill>
                <a:latin typeface="Corbel" panose="020B0503020204020204" pitchFamily="34" charset="0"/>
                <a:cs typeface="Calibri"/>
              </a:rPr>
              <a:t>sample</a:t>
            </a:r>
            <a:endParaRPr sz="1800" dirty="0">
              <a:latin typeface="Corbel" panose="020B0503020204020204" pitchFamily="34" charset="0"/>
              <a:cs typeface="Calibri"/>
            </a:endParaRPr>
          </a:p>
        </p:txBody>
      </p:sp>
      <p:pic>
        <p:nvPicPr>
          <p:cNvPr id="28" name="object 57">
            <a:extLst>
              <a:ext uri="{FF2B5EF4-FFF2-40B4-BE49-F238E27FC236}">
                <a16:creationId xmlns:a16="http://schemas.microsoft.com/office/drawing/2014/main" id="{294CA989-AABA-5390-BA63-A69361D7C4FE}"/>
              </a:ext>
            </a:extLst>
          </p:cNvPr>
          <p:cNvPicPr/>
          <p:nvPr/>
        </p:nvPicPr>
        <p:blipFill>
          <a:blip cstate="print"/>
          <a:stretch>
            <a:fillRect/>
          </a:stretch>
        </p:blipFill>
        <p:spPr>
          <a:xfrm>
            <a:off x="3250496" y="1637809"/>
            <a:ext cx="115538" cy="167983"/>
          </a:xfrm>
          <a:prstGeom prst="rect">
            <a:avLst/>
          </a:prstGeom>
        </p:spPr>
      </p:pic>
      <p:sp>
        <p:nvSpPr>
          <p:cNvPr id="29" name="object 58">
            <a:extLst>
              <a:ext uri="{FF2B5EF4-FFF2-40B4-BE49-F238E27FC236}">
                <a16:creationId xmlns:a16="http://schemas.microsoft.com/office/drawing/2014/main" id="{BA4F7D1E-CF3D-D525-53D6-461A1DD45E88}"/>
              </a:ext>
            </a:extLst>
          </p:cNvPr>
          <p:cNvSpPr txBox="1"/>
          <p:nvPr/>
        </p:nvSpPr>
        <p:spPr>
          <a:xfrm>
            <a:off x="3499536" y="1670216"/>
            <a:ext cx="1216057" cy="563616"/>
          </a:xfrm>
          <a:prstGeom prst="rect">
            <a:avLst/>
          </a:prstGeom>
        </p:spPr>
        <p:txBody>
          <a:bodyPr vert="horz" wrap="square" lIns="0" tIns="9525" rIns="0" bIns="0" rtlCol="0">
            <a:spAutoFit/>
          </a:bodyPr>
          <a:lstStyle/>
          <a:p>
            <a:pPr marL="9525" algn="ctr">
              <a:spcBef>
                <a:spcPts val="75"/>
              </a:spcBef>
            </a:pPr>
            <a:r>
              <a:rPr sz="1800" spc="-4" dirty="0">
                <a:solidFill>
                  <a:srgbClr val="C00000"/>
                </a:solidFill>
                <a:latin typeface="Corbel" panose="020B0503020204020204" pitchFamily="34" charset="0"/>
                <a:cs typeface="Calibri"/>
              </a:rPr>
              <a:t>“losing”</a:t>
            </a:r>
            <a:endParaRPr sz="1800" dirty="0">
              <a:latin typeface="Corbel" panose="020B0503020204020204" pitchFamily="34" charset="0"/>
              <a:cs typeface="Calibri"/>
            </a:endParaRPr>
          </a:p>
          <a:p>
            <a:pPr marL="9525" algn="ctr"/>
            <a:r>
              <a:rPr sz="1800" spc="-4" dirty="0">
                <a:solidFill>
                  <a:srgbClr val="C00000"/>
                </a:solidFill>
                <a:latin typeface="Corbel" panose="020B0503020204020204" pitchFamily="34" charset="0"/>
                <a:cs typeface="Calibri"/>
              </a:rPr>
              <a:t>sample</a:t>
            </a:r>
            <a:endParaRPr sz="1800" dirty="0">
              <a:latin typeface="Corbel" panose="020B0503020204020204" pitchFamily="34" charset="0"/>
              <a:cs typeface="Calibri"/>
            </a:endParaRPr>
          </a:p>
        </p:txBody>
      </p:sp>
      <p:pic>
        <p:nvPicPr>
          <p:cNvPr id="30" name="object 59">
            <a:extLst>
              <a:ext uri="{FF2B5EF4-FFF2-40B4-BE49-F238E27FC236}">
                <a16:creationId xmlns:a16="http://schemas.microsoft.com/office/drawing/2014/main" id="{246CA7F0-1EC6-E1D7-1EAF-62958380989A}"/>
              </a:ext>
            </a:extLst>
          </p:cNvPr>
          <p:cNvPicPr/>
          <p:nvPr/>
        </p:nvPicPr>
        <p:blipFill>
          <a:blip cstate="print"/>
          <a:stretch>
            <a:fillRect/>
          </a:stretch>
        </p:blipFill>
        <p:spPr>
          <a:xfrm>
            <a:off x="3603780" y="1640096"/>
            <a:ext cx="83153" cy="158686"/>
          </a:xfrm>
          <a:prstGeom prst="rect">
            <a:avLst/>
          </a:prstGeom>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A48BF42-F0AA-3EFF-0997-6405097B3B68}"/>
                  </a:ext>
                </a:extLst>
              </p:cNvPr>
              <p:cNvSpPr txBox="1"/>
              <p:nvPr/>
            </p:nvSpPr>
            <p:spPr>
              <a:xfrm>
                <a:off x="2051947" y="1235576"/>
                <a:ext cx="6011038" cy="4261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𝐽</m:t>
                      </m:r>
                      <m:d>
                        <m:dPr>
                          <m:ctrlPr>
                            <a:rPr lang="en-US" sz="1800" i="1">
                              <a:latin typeface="Cambria Math" panose="02040503050406030204" pitchFamily="18" charset="0"/>
                            </a:rPr>
                          </m:ctrlPr>
                        </m:dPr>
                        <m:e>
                          <m:r>
                            <a:rPr lang="en-US" sz="1800" i="1">
                              <a:latin typeface="Cambria Math" panose="02040503050406030204" pitchFamily="18" charset="0"/>
                            </a:rPr>
                            <m:t>𝜙</m:t>
                          </m:r>
                        </m:e>
                      </m:d>
                      <m:r>
                        <a:rPr lang="en-US" sz="1800" b="0" i="1" smtClean="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m:t>
                          </m:r>
                          <m:r>
                            <a:rPr lang="fa-IR" sz="1800" i="1">
                              <a:latin typeface="Cambria Math" panose="02040503050406030204" pitchFamily="18" charset="0"/>
                              <a:ea typeface="Cambria Math" panose="02040503050406030204" pitchFamily="18" charset="0"/>
                            </a:rPr>
                            <m:t>𝔼</m:t>
                          </m:r>
                        </m:e>
                        <m:sub>
                          <m:r>
                            <a:rPr lang="en-US" sz="1800" b="0" i="1" smtClean="0">
                              <a:latin typeface="Cambria Math" panose="02040503050406030204" pitchFamily="18" charset="0"/>
                            </a:rPr>
                            <m:t>(</m:t>
                          </m:r>
                          <m:sSup>
                            <m:sSupPr>
                              <m:ctrlPr>
                                <a:rPr lang="en-US" sz="1800" b="0" i="1" smtClean="0">
                                  <a:solidFill>
                                    <a:srgbClr val="00B050"/>
                                  </a:solidFill>
                                  <a:latin typeface="Cambria Math" panose="02040503050406030204" pitchFamily="18" charset="0"/>
                                </a:rPr>
                              </m:ctrlPr>
                            </m:sSupPr>
                            <m:e>
                              <m:r>
                                <a:rPr lang="en-US" sz="1800" b="0" i="1" smtClean="0">
                                  <a:solidFill>
                                    <a:srgbClr val="00B050"/>
                                  </a:solidFill>
                                  <a:latin typeface="Cambria Math" panose="02040503050406030204" pitchFamily="18" charset="0"/>
                                </a:rPr>
                                <m:t>𝑠</m:t>
                              </m:r>
                            </m:e>
                            <m:sup>
                              <m:r>
                                <a:rPr lang="en-US" sz="1800" b="0" i="1" smtClean="0">
                                  <a:solidFill>
                                    <a:srgbClr val="00B050"/>
                                  </a:solidFill>
                                  <a:latin typeface="Cambria Math" panose="02040503050406030204" pitchFamily="18" charset="0"/>
                                </a:rPr>
                                <m:t>+</m:t>
                              </m:r>
                            </m:sup>
                          </m:sSup>
                          <m:r>
                            <a:rPr lang="en-US" sz="1800" b="0" i="1" smtClean="0">
                              <a:latin typeface="Cambria Math" panose="02040503050406030204" pitchFamily="18" charset="0"/>
                            </a:rPr>
                            <m:t>,  </m:t>
                          </m:r>
                          <m:sSup>
                            <m:sSupPr>
                              <m:ctrlPr>
                                <a:rPr lang="en-US" sz="1800" b="0" i="1" smtClean="0">
                                  <a:solidFill>
                                    <a:srgbClr val="C00000"/>
                                  </a:solidFill>
                                  <a:latin typeface="Cambria Math" panose="02040503050406030204" pitchFamily="18" charset="0"/>
                                </a:rPr>
                              </m:ctrlPr>
                            </m:sSupPr>
                            <m:e>
                              <m:r>
                                <a:rPr lang="en-US" sz="1800" b="0" i="1" smtClean="0">
                                  <a:solidFill>
                                    <a:srgbClr val="C00000"/>
                                  </a:solidFill>
                                  <a:latin typeface="Cambria Math" panose="02040503050406030204" pitchFamily="18" charset="0"/>
                                </a:rPr>
                                <m:t>𝑠</m:t>
                              </m:r>
                            </m:e>
                            <m:sup>
                              <m:r>
                                <a:rPr lang="en-US" sz="1800" b="0" i="1" smtClean="0">
                                  <a:solidFill>
                                    <a:srgbClr val="C00000"/>
                                  </a:solidFill>
                                  <a:latin typeface="Cambria Math" panose="02040503050406030204" pitchFamily="18" charset="0"/>
                                </a:rPr>
                                <m:t>−</m:t>
                              </m:r>
                            </m:sup>
                          </m:sSup>
                          <m:r>
                            <a:rPr lang="en-US" sz="1800" b="0" i="1" smtClean="0">
                              <a:latin typeface="Cambria Math" panose="02040503050406030204" pitchFamily="18" charset="0"/>
                            </a:rPr>
                            <m:t>)</m:t>
                          </m:r>
                        </m:sub>
                      </m:sSub>
                      <m:d>
                        <m:dPr>
                          <m:begChr m:val="["/>
                          <m:endChr m:val="]"/>
                          <m:ctrlPr>
                            <a:rPr lang="fa-IR" sz="1800" i="1">
                              <a:latin typeface="Cambria Math" panose="02040503050406030204" pitchFamily="18" charset="0"/>
                            </a:rPr>
                          </m:ctrlPr>
                        </m:dPr>
                        <m:e>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b="0" i="1" smtClean="0">
                                  <a:latin typeface="Cambria Math" panose="02040503050406030204" pitchFamily="18" charset="0"/>
                                </a:rPr>
                                <m:t>𝜎</m:t>
                              </m:r>
                              <m:d>
                                <m:dPr>
                                  <m:ctrlPr>
                                    <a:rPr lang="en-US" sz="1800" b="0" i="1" smtClean="0">
                                      <a:latin typeface="Cambria Math" panose="02040503050406030204" pitchFamily="18" charset="0"/>
                                    </a:rPr>
                                  </m:ctrlPr>
                                </m:dPr>
                                <m:e>
                                  <m:r>
                                    <a:rPr lang="fa-IR" sz="1800" i="1" smtClean="0">
                                      <a:solidFill>
                                        <a:srgbClr val="0E0CC0"/>
                                      </a:solidFill>
                                      <a:latin typeface="Cambria Math" panose="02040503050406030204" pitchFamily="18" charset="0"/>
                                    </a:rPr>
                                    <m:t>𝑅</m:t>
                                  </m:r>
                                  <m:d>
                                    <m:dPr>
                                      <m:ctrlPr>
                                        <a:rPr lang="fa-IR" sz="1800" i="1">
                                          <a:latin typeface="Cambria Math" panose="02040503050406030204" pitchFamily="18" charset="0"/>
                                        </a:rPr>
                                      </m:ctrlPr>
                                    </m:dPr>
                                    <m:e>
                                      <m:sSup>
                                        <m:sSupPr>
                                          <m:ctrlPr>
                                            <a:rPr lang="en-US" sz="1800" i="1">
                                              <a:solidFill>
                                                <a:srgbClr val="00B050"/>
                                              </a:solidFill>
                                              <a:latin typeface="Cambria Math" panose="02040503050406030204" pitchFamily="18" charset="0"/>
                                            </a:rPr>
                                          </m:ctrlPr>
                                        </m:sSupPr>
                                        <m:e>
                                          <m:r>
                                            <a:rPr lang="en-US" sz="1800" i="1">
                                              <a:solidFill>
                                                <a:srgbClr val="00B050"/>
                                              </a:solidFill>
                                              <a:latin typeface="Cambria Math" panose="02040503050406030204" pitchFamily="18" charset="0"/>
                                            </a:rPr>
                                            <m:t>𝑠</m:t>
                                          </m:r>
                                        </m:e>
                                        <m:sup>
                                          <m:r>
                                            <a:rPr lang="en-US" sz="1800" i="1">
                                              <a:solidFill>
                                                <a:srgbClr val="00B050"/>
                                              </a:solidFill>
                                              <a:latin typeface="Cambria Math" panose="02040503050406030204" pitchFamily="18" charset="0"/>
                                            </a:rPr>
                                            <m:t>+</m:t>
                                          </m:r>
                                        </m:sup>
                                      </m:sSup>
                                      <m:r>
                                        <a:rPr lang="en-US" sz="1800" i="1">
                                          <a:latin typeface="Cambria Math" panose="02040503050406030204" pitchFamily="18" charset="0"/>
                                        </a:rPr>
                                        <m:t>;</m:t>
                                      </m:r>
                                      <m:r>
                                        <m:rPr>
                                          <m:sty m:val="p"/>
                                        </m:rPr>
                                        <a:rPr lang="en-US" sz="1800">
                                          <a:solidFill>
                                            <a:srgbClr val="0E0CC0"/>
                                          </a:solidFill>
                                          <a:latin typeface="Cambria Math" panose="02040503050406030204" pitchFamily="18" charset="0"/>
                                        </a:rPr>
                                        <m:t>prompt</m:t>
                                      </m:r>
                                    </m:e>
                                  </m:d>
                                  <m:r>
                                    <a:rPr lang="en-US" sz="1800" b="0" i="1" smtClean="0">
                                      <a:latin typeface="Cambria Math" panose="02040503050406030204" pitchFamily="18" charset="0"/>
                                    </a:rPr>
                                    <m:t> −</m:t>
                                  </m:r>
                                  <m:r>
                                    <a:rPr lang="en-US" sz="1800" b="0" i="1" smtClean="0">
                                      <a:solidFill>
                                        <a:srgbClr val="0E0CC0"/>
                                      </a:solidFill>
                                      <a:latin typeface="Cambria Math" panose="02040503050406030204" pitchFamily="18" charset="0"/>
                                    </a:rPr>
                                    <m:t>𝑅</m:t>
                                  </m:r>
                                  <m:d>
                                    <m:dPr>
                                      <m:ctrlPr>
                                        <a:rPr lang="fa-IR" sz="1800" i="1">
                                          <a:latin typeface="Cambria Math" panose="02040503050406030204" pitchFamily="18" charset="0"/>
                                        </a:rPr>
                                      </m:ctrlPr>
                                    </m:dPr>
                                    <m:e>
                                      <m:sSup>
                                        <m:sSupPr>
                                          <m:ctrlPr>
                                            <a:rPr lang="en-US" sz="1800" i="1">
                                              <a:solidFill>
                                                <a:srgbClr val="C00000"/>
                                              </a:solidFill>
                                              <a:latin typeface="Cambria Math" panose="02040503050406030204" pitchFamily="18" charset="0"/>
                                            </a:rPr>
                                          </m:ctrlPr>
                                        </m:sSupPr>
                                        <m:e>
                                          <m:r>
                                            <a:rPr lang="en-US" sz="1800" i="1">
                                              <a:solidFill>
                                                <a:srgbClr val="C00000"/>
                                              </a:solidFill>
                                              <a:latin typeface="Cambria Math" panose="02040503050406030204" pitchFamily="18" charset="0"/>
                                            </a:rPr>
                                            <m:t>𝑠</m:t>
                                          </m:r>
                                        </m:e>
                                        <m:sup>
                                          <m:r>
                                            <a:rPr lang="en-US" sz="1800" i="1">
                                              <a:solidFill>
                                                <a:srgbClr val="C00000"/>
                                              </a:solidFill>
                                              <a:latin typeface="Cambria Math" panose="02040503050406030204" pitchFamily="18" charset="0"/>
                                            </a:rPr>
                                            <m:t>−</m:t>
                                          </m:r>
                                        </m:sup>
                                      </m:sSup>
                                      <m:r>
                                        <a:rPr lang="en-US" sz="1800" i="1">
                                          <a:latin typeface="Cambria Math" panose="02040503050406030204" pitchFamily="18" charset="0"/>
                                        </a:rPr>
                                        <m:t>;</m:t>
                                      </m:r>
                                      <m:r>
                                        <m:rPr>
                                          <m:sty m:val="p"/>
                                        </m:rPr>
                                        <a:rPr lang="en-US" sz="1800">
                                          <a:solidFill>
                                            <a:srgbClr val="0E0CC0"/>
                                          </a:solidFill>
                                          <a:latin typeface="Cambria Math" panose="02040503050406030204" pitchFamily="18" charset="0"/>
                                        </a:rPr>
                                        <m:t>prompt</m:t>
                                      </m:r>
                                    </m:e>
                                  </m:d>
                                </m:e>
                              </m:d>
                            </m:e>
                          </m:func>
                        </m:e>
                      </m:d>
                    </m:oMath>
                  </m:oMathPara>
                </a14:m>
                <a:endParaRPr lang="en-US" sz="1800" dirty="0"/>
              </a:p>
            </p:txBody>
          </p:sp>
        </mc:Choice>
        <mc:Fallback xmlns="">
          <p:sp>
            <p:nvSpPr>
              <p:cNvPr id="32" name="TextBox 31">
                <a:extLst>
                  <a:ext uri="{FF2B5EF4-FFF2-40B4-BE49-F238E27FC236}">
                    <a16:creationId xmlns:a16="http://schemas.microsoft.com/office/drawing/2014/main" id="{6A48BF42-F0AA-3EFF-0997-6405097B3B68}"/>
                  </a:ext>
                </a:extLst>
              </p:cNvPr>
              <p:cNvSpPr txBox="1">
                <a:spLocks noRot="1" noChangeAspect="1" noMove="1" noResize="1" noEditPoints="1" noAdjustHandles="1" noChangeArrowheads="1" noChangeShapeType="1" noTextEdit="1"/>
              </p:cNvSpPr>
              <p:nvPr/>
            </p:nvSpPr>
            <p:spPr>
              <a:xfrm>
                <a:off x="2051947" y="1235576"/>
                <a:ext cx="6011038" cy="426142"/>
              </a:xfrm>
              <a:prstGeom prst="rect">
                <a:avLst/>
              </a:prstGeom>
              <a:blipFill>
                <a:blip r:embed="rId5"/>
                <a:stretch>
                  <a:fillRect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bject 12">
                <a:extLst>
                  <a:ext uri="{FF2B5EF4-FFF2-40B4-BE49-F238E27FC236}">
                    <a16:creationId xmlns:a16="http://schemas.microsoft.com/office/drawing/2014/main" id="{0F08B279-9EC5-56B3-E3D7-17EAECAA8BA7}"/>
                  </a:ext>
                </a:extLst>
              </p:cNvPr>
              <p:cNvSpPr txBox="1"/>
              <p:nvPr/>
            </p:nvSpPr>
            <p:spPr>
              <a:xfrm>
                <a:off x="7291460" y="4118969"/>
                <a:ext cx="2019300" cy="256320"/>
              </a:xfrm>
              <a:prstGeom prst="rect">
                <a:avLst/>
              </a:prstGeom>
            </p:spPr>
            <p:txBody>
              <a:bodyPr vert="horz" wrap="square" lIns="0" tIns="10001" rIns="0" bIns="0" rtlCol="0">
                <a:spAutoFit/>
              </a:bodyPr>
              <a:lstStyle/>
              <a:p>
                <a:pPr marL="38100" marR="32385">
                  <a:spcBef>
                    <a:spcPts val="79"/>
                  </a:spcBef>
                </a:pPr>
                <a14:m>
                  <m:oMathPara xmlns:m="http://schemas.openxmlformats.org/officeDocument/2006/math">
                    <m:oMathParaPr>
                      <m:jc m:val="centerGroup"/>
                    </m:oMathParaPr>
                    <m:oMath xmlns:m="http://schemas.openxmlformats.org/officeDocument/2006/math">
                      <m:r>
                        <a:rPr lang="fa-IR" sz="1600" b="0" i="1" smtClean="0">
                          <a:solidFill>
                            <a:srgbClr val="0E0CC0"/>
                          </a:solidFill>
                          <a:latin typeface="Cambria Math" panose="02040503050406030204" pitchFamily="18" charset="0"/>
                        </a:rPr>
                        <m:t>𝑅</m:t>
                      </m:r>
                      <m:d>
                        <m:dPr>
                          <m:ctrlPr>
                            <a:rPr lang="fa-IR" sz="1600" b="0" i="1" smtClean="0">
                              <a:solidFill>
                                <a:srgbClr val="0E0CC0"/>
                              </a:solidFill>
                              <a:latin typeface="Cambria Math" panose="02040503050406030204" pitchFamily="18" charset="0"/>
                            </a:rPr>
                          </m:ctrlPr>
                        </m:dPr>
                        <m:e>
                          <m:sSub>
                            <m:sSubPr>
                              <m:ctrlPr>
                                <a:rPr lang="fa-IR" sz="1600" b="0" i="1" smtClean="0">
                                  <a:solidFill>
                                    <a:srgbClr val="0E0CC0"/>
                                  </a:solidFill>
                                  <a:latin typeface="Cambria Math" panose="02040503050406030204" pitchFamily="18" charset="0"/>
                                </a:rPr>
                              </m:ctrlPr>
                            </m:sSubPr>
                            <m:e>
                              <m:r>
                                <a:rPr lang="fa-IR" sz="1600" b="0" i="1" smtClean="0">
                                  <a:solidFill>
                                    <a:srgbClr val="0E0CC0"/>
                                  </a:solidFill>
                                  <a:latin typeface="Cambria Math" panose="02040503050406030204" pitchFamily="18" charset="0"/>
                                </a:rPr>
                                <m:t>𝑠</m:t>
                              </m:r>
                            </m:e>
                            <m:sub>
                              <m:r>
                                <a:rPr lang="fa-IR" sz="1600" b="0" i="1" smtClean="0">
                                  <a:solidFill>
                                    <a:srgbClr val="0E0CC0"/>
                                  </a:solidFill>
                                  <a:latin typeface="Cambria Math" panose="02040503050406030204" pitchFamily="18" charset="0"/>
                                </a:rPr>
                                <m:t>1</m:t>
                              </m:r>
                            </m:sub>
                          </m:sSub>
                          <m:r>
                            <a:rPr lang="en-US" sz="1600" b="0" i="1" smtClean="0">
                              <a:solidFill>
                                <a:srgbClr val="0E0CC0"/>
                              </a:solidFill>
                              <a:latin typeface="Cambria Math" panose="02040503050406030204" pitchFamily="18" charset="0"/>
                            </a:rPr>
                            <m:t>;</m:t>
                          </m:r>
                          <m:r>
                            <m:rPr>
                              <m:sty m:val="p"/>
                            </m:rPr>
                            <a:rPr lang="en-US" sz="1600">
                              <a:solidFill>
                                <a:srgbClr val="0E0CC0"/>
                              </a:solidFill>
                              <a:latin typeface="Cambria Math" panose="02040503050406030204" pitchFamily="18" charset="0"/>
                            </a:rPr>
                            <m:t>prompt</m:t>
                          </m:r>
                        </m:e>
                      </m:d>
                      <m:r>
                        <a:rPr lang="fa-IR" sz="1600" b="0" i="1" smtClean="0">
                          <a:latin typeface="Cambria Math" panose="02040503050406030204" pitchFamily="18" charset="0"/>
                        </a:rPr>
                        <m:t>=0.8</m:t>
                      </m:r>
                    </m:oMath>
                  </m:oMathPara>
                </a14:m>
                <a:endParaRPr lang="fa-IR" sz="2000" dirty="0">
                  <a:latin typeface="Cambria Math"/>
                  <a:cs typeface="Cambria Math"/>
                </a:endParaRPr>
              </a:p>
            </p:txBody>
          </p:sp>
        </mc:Choice>
        <mc:Fallback xmlns="">
          <p:sp>
            <p:nvSpPr>
              <p:cNvPr id="9" name="object 12">
                <a:extLst>
                  <a:ext uri="{FF2B5EF4-FFF2-40B4-BE49-F238E27FC236}">
                    <a16:creationId xmlns:a16="http://schemas.microsoft.com/office/drawing/2014/main" id="{0F08B279-9EC5-56B3-E3D7-17EAECAA8BA7}"/>
                  </a:ext>
                </a:extLst>
              </p:cNvPr>
              <p:cNvSpPr txBox="1">
                <a:spLocks noRot="1" noChangeAspect="1" noMove="1" noResize="1" noEditPoints="1" noAdjustHandles="1" noChangeArrowheads="1" noChangeShapeType="1" noTextEdit="1"/>
              </p:cNvSpPr>
              <p:nvPr/>
            </p:nvSpPr>
            <p:spPr>
              <a:xfrm>
                <a:off x="7291460" y="4118969"/>
                <a:ext cx="2019300" cy="256320"/>
              </a:xfrm>
              <a:prstGeom prst="rect">
                <a:avLst/>
              </a:prstGeom>
              <a:blipFill>
                <a:blip r:embed="rId6"/>
                <a:stretch>
                  <a:fillRect t="-19048" r="-1258" b="-4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bject 14">
                <a:extLst>
                  <a:ext uri="{FF2B5EF4-FFF2-40B4-BE49-F238E27FC236}">
                    <a16:creationId xmlns:a16="http://schemas.microsoft.com/office/drawing/2014/main" id="{A6CABCD8-6ADA-AB37-5F82-6665324BC793}"/>
                  </a:ext>
                </a:extLst>
              </p:cNvPr>
              <p:cNvSpPr txBox="1"/>
              <p:nvPr/>
            </p:nvSpPr>
            <p:spPr>
              <a:xfrm>
                <a:off x="7245882" y="3174485"/>
                <a:ext cx="2479007" cy="564096"/>
              </a:xfrm>
              <a:prstGeom prst="rect">
                <a:avLst/>
              </a:prstGeom>
            </p:spPr>
            <p:txBody>
              <a:bodyPr vert="horz" wrap="square" lIns="0" tIns="10001" rIns="0" bIns="0" rtlCol="0">
                <a:spAutoFit/>
              </a:bodyPr>
              <a:lstStyle/>
              <a:p>
                <a:pPr marR="334328" algn="ctr">
                  <a:tabLst>
                    <a:tab pos="329088" algn="l"/>
                    <a:tab pos="814864" algn="l"/>
                  </a:tabLst>
                </a:pPr>
                <a:br>
                  <a:rPr lang="en-US" sz="20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fa-IR" sz="1600" b="0" i="1" smtClean="0">
                          <a:solidFill>
                            <a:srgbClr val="0E0CC0"/>
                          </a:solidFill>
                          <a:latin typeface="Cambria Math" panose="02040503050406030204" pitchFamily="18" charset="0"/>
                        </a:rPr>
                        <m:t>𝑅</m:t>
                      </m:r>
                      <m:d>
                        <m:dPr>
                          <m:ctrlPr>
                            <a:rPr lang="fa-IR" sz="1600" b="0" i="1" smtClean="0">
                              <a:solidFill>
                                <a:srgbClr val="0E0CC0"/>
                              </a:solidFill>
                              <a:latin typeface="Cambria Math" panose="02040503050406030204" pitchFamily="18" charset="0"/>
                            </a:rPr>
                          </m:ctrlPr>
                        </m:dPr>
                        <m:e>
                          <m:sSub>
                            <m:sSubPr>
                              <m:ctrlPr>
                                <a:rPr lang="fa-IR" sz="1600" b="0" i="1" smtClean="0">
                                  <a:solidFill>
                                    <a:srgbClr val="0E0CC0"/>
                                  </a:solidFill>
                                  <a:latin typeface="Cambria Math" panose="02040503050406030204" pitchFamily="18" charset="0"/>
                                </a:rPr>
                              </m:ctrlPr>
                            </m:sSubPr>
                            <m:e>
                              <m:r>
                                <a:rPr lang="fa-IR" sz="1600" b="0" i="1" smtClean="0">
                                  <a:solidFill>
                                    <a:srgbClr val="0E0CC0"/>
                                  </a:solidFill>
                                  <a:latin typeface="Cambria Math" panose="02040503050406030204" pitchFamily="18" charset="0"/>
                                </a:rPr>
                                <m:t>𝑠</m:t>
                              </m:r>
                            </m:e>
                            <m:sub>
                              <m:r>
                                <a:rPr lang="fa-IR" sz="1600" b="0" i="1" smtClean="0">
                                  <a:solidFill>
                                    <a:srgbClr val="0E0CC0"/>
                                  </a:solidFill>
                                  <a:latin typeface="Cambria Math" panose="02040503050406030204" pitchFamily="18" charset="0"/>
                                </a:rPr>
                                <m:t>2</m:t>
                              </m:r>
                            </m:sub>
                          </m:sSub>
                          <m:r>
                            <a:rPr lang="en-US" sz="1600" b="0" i="1" smtClean="0">
                              <a:solidFill>
                                <a:srgbClr val="0E0CC0"/>
                              </a:solidFill>
                              <a:latin typeface="Cambria Math" panose="02040503050406030204" pitchFamily="18" charset="0"/>
                            </a:rPr>
                            <m:t>;</m:t>
                          </m:r>
                          <m:r>
                            <m:rPr>
                              <m:sty m:val="p"/>
                            </m:rPr>
                            <a:rPr lang="en-US" sz="1600" b="0" i="0" smtClean="0">
                              <a:solidFill>
                                <a:srgbClr val="0E0CC0"/>
                              </a:solidFill>
                              <a:latin typeface="Cambria Math" panose="02040503050406030204" pitchFamily="18" charset="0"/>
                            </a:rPr>
                            <m:t>prompt</m:t>
                          </m:r>
                        </m:e>
                      </m:d>
                      <m:r>
                        <a:rPr lang="fa-IR" sz="1600" b="0" i="1" smtClean="0">
                          <a:latin typeface="Cambria Math" panose="02040503050406030204" pitchFamily="18" charset="0"/>
                        </a:rPr>
                        <m:t>=1.2</m:t>
                      </m:r>
                    </m:oMath>
                  </m:oMathPara>
                </a14:m>
                <a:endParaRPr lang="fa-IR" sz="2000" dirty="0">
                  <a:latin typeface="Cambria Math"/>
                  <a:cs typeface="Cambria Math"/>
                </a:endParaRPr>
              </a:p>
            </p:txBody>
          </p:sp>
        </mc:Choice>
        <mc:Fallback xmlns="">
          <p:sp>
            <p:nvSpPr>
              <p:cNvPr id="10" name="object 14">
                <a:extLst>
                  <a:ext uri="{FF2B5EF4-FFF2-40B4-BE49-F238E27FC236}">
                    <a16:creationId xmlns:a16="http://schemas.microsoft.com/office/drawing/2014/main" id="{A6CABCD8-6ADA-AB37-5F82-6665324BC793}"/>
                  </a:ext>
                </a:extLst>
              </p:cNvPr>
              <p:cNvSpPr txBox="1">
                <a:spLocks noRot="1" noChangeAspect="1" noMove="1" noResize="1" noEditPoints="1" noAdjustHandles="1" noChangeArrowheads="1" noChangeShapeType="1" noTextEdit="1"/>
              </p:cNvSpPr>
              <p:nvPr/>
            </p:nvSpPr>
            <p:spPr>
              <a:xfrm>
                <a:off x="7245882" y="3174485"/>
                <a:ext cx="2479007" cy="564096"/>
              </a:xfrm>
              <a:prstGeom prst="rect">
                <a:avLst/>
              </a:prstGeom>
              <a:blipFill>
                <a:blip r:embed="rId7"/>
                <a:stretch>
                  <a:fillRect b="-20000"/>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B768A528-9C1E-1F01-7FA3-A9A46DC3AFAA}"/>
              </a:ext>
            </a:extLst>
          </p:cNvPr>
          <p:cNvGrpSpPr/>
          <p:nvPr/>
        </p:nvGrpSpPr>
        <p:grpSpPr>
          <a:xfrm>
            <a:off x="121919" y="2455816"/>
            <a:ext cx="7491350" cy="2055186"/>
            <a:chOff x="249131" y="1678071"/>
            <a:chExt cx="9460316" cy="2601657"/>
          </a:xfrm>
        </p:grpSpPr>
        <p:sp>
          <p:nvSpPr>
            <p:cNvPr id="12" name="Rounded Rectangle 11">
              <a:extLst>
                <a:ext uri="{FF2B5EF4-FFF2-40B4-BE49-F238E27FC236}">
                  <a16:creationId xmlns:a16="http://schemas.microsoft.com/office/drawing/2014/main" id="{9341044C-F730-DA6E-A65B-0DB1D74B80FA}"/>
                </a:ext>
              </a:extLst>
            </p:cNvPr>
            <p:cNvSpPr/>
            <p:nvPr/>
          </p:nvSpPr>
          <p:spPr>
            <a:xfrm>
              <a:off x="4250174" y="3087231"/>
              <a:ext cx="1059818" cy="89115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lIns="0" rIns="0" rtlCol="0" anchor="ctr"/>
            <a:lstStyle/>
            <a:p>
              <a:pPr algn="ctr"/>
              <a:r>
                <a:rPr lang="en-US" sz="3200" b="1" dirty="0">
                  <a:latin typeface="Avenir Book" panose="02000503020000020003" pitchFamily="2" charset="0"/>
                </a:rPr>
                <a:t>LM</a:t>
              </a:r>
            </a:p>
          </p:txBody>
        </p:sp>
        <p:sp>
          <p:nvSpPr>
            <p:cNvPr id="13" name="Rounded Rectangle 12">
              <a:extLst>
                <a:ext uri="{FF2B5EF4-FFF2-40B4-BE49-F238E27FC236}">
                  <a16:creationId xmlns:a16="http://schemas.microsoft.com/office/drawing/2014/main" id="{FC48D66F-0B42-2555-56BC-3E5E6DCC68AD}"/>
                </a:ext>
              </a:extLst>
            </p:cNvPr>
            <p:cNvSpPr/>
            <p:nvPr/>
          </p:nvSpPr>
          <p:spPr>
            <a:xfrm>
              <a:off x="249131" y="3112990"/>
              <a:ext cx="2950045" cy="7950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Explain ”space elevators” to a 6-year-old. </a:t>
              </a:r>
            </a:p>
          </p:txBody>
        </p:sp>
        <p:cxnSp>
          <p:nvCxnSpPr>
            <p:cNvPr id="14" name="Straight Arrow Connector 13">
              <a:extLst>
                <a:ext uri="{FF2B5EF4-FFF2-40B4-BE49-F238E27FC236}">
                  <a16:creationId xmlns:a16="http://schemas.microsoft.com/office/drawing/2014/main" id="{52123CC3-F460-EB70-0A78-F4FDA598BAD3}"/>
                </a:ext>
              </a:extLst>
            </p:cNvPr>
            <p:cNvCxnSpPr>
              <a:cxnSpLocks/>
            </p:cNvCxnSpPr>
            <p:nvPr/>
          </p:nvCxnSpPr>
          <p:spPr>
            <a:xfrm>
              <a:off x="3441780" y="3527790"/>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5" name="Rounded Rectangle 14">
              <a:extLst>
                <a:ext uri="{FF2B5EF4-FFF2-40B4-BE49-F238E27FC236}">
                  <a16:creationId xmlns:a16="http://schemas.microsoft.com/office/drawing/2014/main" id="{74418B92-6E28-BDD8-DAEC-B7DA5BC5CD32}"/>
                </a:ext>
              </a:extLst>
            </p:cNvPr>
            <p:cNvSpPr/>
            <p:nvPr/>
          </p:nvSpPr>
          <p:spPr>
            <a:xfrm>
              <a:off x="6331805" y="2817634"/>
              <a:ext cx="3128219" cy="666427"/>
            </a:xfrm>
            <a:prstGeom prst="roundRect">
              <a:avLst>
                <a:gd name="adj" fmla="val 99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venir Book" panose="02000503020000020003" pitchFamily="2" charset="0"/>
                </a:rPr>
                <a:t>It is like any typical elevator, but it goes to space. … </a:t>
              </a:r>
            </a:p>
          </p:txBody>
        </p:sp>
        <p:cxnSp>
          <p:nvCxnSpPr>
            <p:cNvPr id="16" name="Straight Arrow Connector 15">
              <a:extLst>
                <a:ext uri="{FF2B5EF4-FFF2-40B4-BE49-F238E27FC236}">
                  <a16:creationId xmlns:a16="http://schemas.microsoft.com/office/drawing/2014/main" id="{50F51153-D548-7974-3441-BC852E7671C4}"/>
                </a:ext>
              </a:extLst>
            </p:cNvPr>
            <p:cNvCxnSpPr>
              <a:cxnSpLocks/>
            </p:cNvCxnSpPr>
            <p:nvPr/>
          </p:nvCxnSpPr>
          <p:spPr>
            <a:xfrm flipV="1">
              <a:off x="5438200" y="3175130"/>
              <a:ext cx="415122" cy="329886"/>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21" name="Rounded Rectangle 20">
              <a:extLst>
                <a:ext uri="{FF2B5EF4-FFF2-40B4-BE49-F238E27FC236}">
                  <a16:creationId xmlns:a16="http://schemas.microsoft.com/office/drawing/2014/main" id="{65DA9C4A-5350-367B-A2B9-92C7E26CDDF9}"/>
                </a:ext>
              </a:extLst>
            </p:cNvPr>
            <p:cNvSpPr/>
            <p:nvPr/>
          </p:nvSpPr>
          <p:spPr>
            <a:xfrm>
              <a:off x="6344684" y="3613301"/>
              <a:ext cx="3128219" cy="666427"/>
            </a:xfrm>
            <a:prstGeom prst="roundRect">
              <a:avLst>
                <a:gd name="adj" fmla="val 99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venir Book" panose="02000503020000020003" pitchFamily="2" charset="0"/>
                </a:rPr>
                <a:t>Explain gravity to a 6-year-old.  …</a:t>
              </a:r>
            </a:p>
          </p:txBody>
        </p:sp>
        <p:cxnSp>
          <p:nvCxnSpPr>
            <p:cNvPr id="33" name="Straight Arrow Connector 32">
              <a:extLst>
                <a:ext uri="{FF2B5EF4-FFF2-40B4-BE49-F238E27FC236}">
                  <a16:creationId xmlns:a16="http://schemas.microsoft.com/office/drawing/2014/main" id="{E19BF20A-8D07-A725-036D-476A22382AD7}"/>
                </a:ext>
              </a:extLst>
            </p:cNvPr>
            <p:cNvCxnSpPr>
              <a:cxnSpLocks/>
            </p:cNvCxnSpPr>
            <p:nvPr/>
          </p:nvCxnSpPr>
          <p:spPr>
            <a:xfrm>
              <a:off x="5431464" y="3640361"/>
              <a:ext cx="484914" cy="270763"/>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34" name="Rounded Rectangle 33">
              <a:extLst>
                <a:ext uri="{FF2B5EF4-FFF2-40B4-BE49-F238E27FC236}">
                  <a16:creationId xmlns:a16="http://schemas.microsoft.com/office/drawing/2014/main" id="{0CE9501C-3B11-0F0E-FB7C-F83964759A77}"/>
                </a:ext>
              </a:extLst>
            </p:cNvPr>
            <p:cNvSpPr/>
            <p:nvPr/>
          </p:nvSpPr>
          <p:spPr>
            <a:xfrm>
              <a:off x="5378195" y="1678071"/>
              <a:ext cx="937970" cy="809443"/>
            </a:xfrm>
            <a:prstGeom prst="roundRect">
              <a:avLst/>
            </a:prstGeom>
            <a:solidFill>
              <a:schemeClr val="bg2">
                <a:lumMod val="20000"/>
                <a:lumOff val="80000"/>
              </a:schemeClr>
            </a:solidFill>
            <a:ln>
              <a:solidFill>
                <a:srgbClr val="0E0C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latin typeface="Avenir Book" panose="02000503020000020003" pitchFamily="2" charset="0"/>
                </a:rPr>
                <a:t>R</a:t>
              </a:r>
            </a:p>
          </p:txBody>
        </p:sp>
        <p:cxnSp>
          <p:nvCxnSpPr>
            <p:cNvPr id="35" name="Curved Connector 34">
              <a:extLst>
                <a:ext uri="{FF2B5EF4-FFF2-40B4-BE49-F238E27FC236}">
                  <a16:creationId xmlns:a16="http://schemas.microsoft.com/office/drawing/2014/main" id="{94F68ABC-B644-B661-537D-7B5B5E62341E}"/>
                </a:ext>
              </a:extLst>
            </p:cNvPr>
            <p:cNvCxnSpPr>
              <a:cxnSpLocks/>
              <a:stCxn id="13" idx="0"/>
            </p:cNvCxnSpPr>
            <p:nvPr/>
          </p:nvCxnSpPr>
          <p:spPr>
            <a:xfrm rot="5400000" flipH="1" flipV="1">
              <a:off x="3042516" y="738674"/>
              <a:ext cx="1055955" cy="3692678"/>
            </a:xfrm>
            <a:prstGeom prst="curvedConnector2">
              <a:avLst/>
            </a:prstGeom>
            <a:ln w="66675">
              <a:solidFill>
                <a:srgbClr val="AFB8C3"/>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Curved Connector 35">
              <a:extLst>
                <a:ext uri="{FF2B5EF4-FFF2-40B4-BE49-F238E27FC236}">
                  <a16:creationId xmlns:a16="http://schemas.microsoft.com/office/drawing/2014/main" id="{D9536008-B72A-7689-D143-58D3E46FD173}"/>
                </a:ext>
              </a:extLst>
            </p:cNvPr>
            <p:cNvCxnSpPr>
              <a:cxnSpLocks/>
            </p:cNvCxnSpPr>
            <p:nvPr/>
          </p:nvCxnSpPr>
          <p:spPr>
            <a:xfrm>
              <a:off x="6354802" y="2057035"/>
              <a:ext cx="3354645" cy="799236"/>
            </a:xfrm>
            <a:prstGeom prst="curvedConnector2">
              <a:avLst/>
            </a:prstGeom>
            <a:ln w="66675">
              <a:solidFill>
                <a:srgbClr val="AFB8C3"/>
              </a:solidFill>
              <a:prstDash val="sysDot"/>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06224D9-C542-7A79-48A5-F21F3B7815E6}"/>
                  </a:ext>
                </a:extLst>
              </p:cNvPr>
              <p:cNvSpPr txBox="1"/>
              <p:nvPr/>
            </p:nvSpPr>
            <p:spPr>
              <a:xfrm>
                <a:off x="4609561" y="3420877"/>
                <a:ext cx="4484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fa-IR" sz="1400" b="0" i="1" smtClean="0">
                              <a:latin typeface="Cambria Math" panose="02040503050406030204" pitchFamily="18" charset="0"/>
                            </a:rPr>
                            <m:t>𝑠</m:t>
                          </m:r>
                        </m:e>
                        <m:sub>
                          <m:r>
                            <a:rPr lang="en-US" sz="1400" b="0" i="1" smtClean="0">
                              <a:latin typeface="Cambria Math" panose="02040503050406030204" pitchFamily="18" charset="0"/>
                            </a:rPr>
                            <m:t>1</m:t>
                          </m:r>
                        </m:sub>
                      </m:sSub>
                    </m:oMath>
                  </m:oMathPara>
                </a14:m>
                <a:endParaRPr lang="en-US" dirty="0"/>
              </a:p>
            </p:txBody>
          </p:sp>
        </mc:Choice>
        <mc:Fallback xmlns="">
          <p:sp>
            <p:nvSpPr>
              <p:cNvPr id="37" name="TextBox 36">
                <a:extLst>
                  <a:ext uri="{FF2B5EF4-FFF2-40B4-BE49-F238E27FC236}">
                    <a16:creationId xmlns:a16="http://schemas.microsoft.com/office/drawing/2014/main" id="{706224D9-C542-7A79-48A5-F21F3B7815E6}"/>
                  </a:ext>
                </a:extLst>
              </p:cNvPr>
              <p:cNvSpPr txBox="1">
                <a:spLocks noRot="1" noChangeAspect="1" noMove="1" noResize="1" noEditPoints="1" noAdjustHandles="1" noChangeArrowheads="1" noChangeShapeType="1" noTextEdit="1"/>
              </p:cNvSpPr>
              <p:nvPr/>
            </p:nvSpPr>
            <p:spPr>
              <a:xfrm>
                <a:off x="4609561" y="3420877"/>
                <a:ext cx="448491"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36D6AB9-96DE-8BE4-5D6A-D3104E6DFA6E}"/>
                  </a:ext>
                </a:extLst>
              </p:cNvPr>
              <p:cNvSpPr txBox="1"/>
              <p:nvPr/>
            </p:nvSpPr>
            <p:spPr>
              <a:xfrm>
                <a:off x="4612198" y="4012686"/>
                <a:ext cx="4484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fa-IR" sz="1400" b="0" i="1" smtClean="0">
                              <a:latin typeface="Cambria Math" panose="02040503050406030204" pitchFamily="18" charset="0"/>
                            </a:rPr>
                            <m:t>𝑠</m:t>
                          </m:r>
                        </m:e>
                        <m:sub>
                          <m:r>
                            <a:rPr lang="en-US" sz="1400" b="0" i="1" smtClean="0">
                              <a:latin typeface="Cambria Math" panose="02040503050406030204" pitchFamily="18" charset="0"/>
                            </a:rPr>
                            <m:t>2</m:t>
                          </m:r>
                        </m:sub>
                      </m:sSub>
                    </m:oMath>
                  </m:oMathPara>
                </a14:m>
                <a:endParaRPr lang="en-US" dirty="0"/>
              </a:p>
            </p:txBody>
          </p:sp>
        </mc:Choice>
        <mc:Fallback xmlns="">
          <p:sp>
            <p:nvSpPr>
              <p:cNvPr id="38" name="TextBox 37">
                <a:extLst>
                  <a:ext uri="{FF2B5EF4-FFF2-40B4-BE49-F238E27FC236}">
                    <a16:creationId xmlns:a16="http://schemas.microsoft.com/office/drawing/2014/main" id="{136D6AB9-96DE-8BE4-5D6A-D3104E6DFA6E}"/>
                  </a:ext>
                </a:extLst>
              </p:cNvPr>
              <p:cNvSpPr txBox="1">
                <a:spLocks noRot="1" noChangeAspect="1" noMove="1" noResize="1" noEditPoints="1" noAdjustHandles="1" noChangeArrowheads="1" noChangeShapeType="1" noTextEdit="1"/>
              </p:cNvSpPr>
              <p:nvPr/>
            </p:nvSpPr>
            <p:spPr>
              <a:xfrm>
                <a:off x="4612198" y="4012686"/>
                <a:ext cx="448491" cy="307777"/>
              </a:xfrm>
              <a:prstGeom prst="rect">
                <a:avLst/>
              </a:prstGeom>
              <a:blipFill>
                <a:blip r:embed="rId10"/>
                <a:stretch>
                  <a:fillRect/>
                </a:stretch>
              </a:blipFill>
            </p:spPr>
            <p:txBody>
              <a:bodyPr/>
              <a:lstStyle/>
              <a:p>
                <a:r>
                  <a:rPr lang="en-US">
                    <a:noFill/>
                  </a:rPr>
                  <a:t> </a:t>
                </a:r>
              </a:p>
            </p:txBody>
          </p:sp>
        </mc:Fallback>
      </mc:AlternateContent>
      <p:sp>
        <p:nvSpPr>
          <p:cNvPr id="39" name="Rounded Rectangular Callout 38">
            <a:extLst>
              <a:ext uri="{FF2B5EF4-FFF2-40B4-BE49-F238E27FC236}">
                <a16:creationId xmlns:a16="http://schemas.microsoft.com/office/drawing/2014/main" id="{70B456D6-5CB2-8338-55C1-F0E7F6344431}"/>
              </a:ext>
            </a:extLst>
          </p:cNvPr>
          <p:cNvSpPr/>
          <p:nvPr/>
        </p:nvSpPr>
        <p:spPr>
          <a:xfrm>
            <a:off x="6106026" y="1859228"/>
            <a:ext cx="3037974" cy="1111766"/>
          </a:xfrm>
          <a:prstGeom prst="wedgeRoundRectCallout">
            <a:avLst>
              <a:gd name="adj1" fmla="val 25669"/>
              <a:gd name="adj2" fmla="val 72756"/>
              <a:gd name="adj3" fmla="val 16667"/>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reward model returns a scalar reward which should numerically represent the human preference. </a:t>
            </a:r>
            <a:endParaRPr lang="en-US" sz="1500" dirty="0">
              <a:solidFill>
                <a:schemeClr val="tx1"/>
              </a:solidFill>
              <a:latin typeface="Corbel" panose="020B0503020204020204" pitchFamily="34" charset="0"/>
            </a:endParaRPr>
          </a:p>
        </p:txBody>
      </p:sp>
      <p:pic>
        <p:nvPicPr>
          <p:cNvPr id="3" name="Picture 2" descr="A diagram of a graph&#10;&#10;Description automatically generated">
            <a:extLst>
              <a:ext uri="{FF2B5EF4-FFF2-40B4-BE49-F238E27FC236}">
                <a16:creationId xmlns:a16="http://schemas.microsoft.com/office/drawing/2014/main" id="{B0742333-A862-736A-A12B-94167E757285}"/>
              </a:ext>
            </a:extLst>
          </p:cNvPr>
          <p:cNvPicPr>
            <a:picLocks noChangeAspect="1"/>
          </p:cNvPicPr>
          <p:nvPr/>
        </p:nvPicPr>
        <p:blipFill>
          <a:blip/>
          <a:stretch>
            <a:fillRect/>
          </a:stretch>
        </p:blipFill>
        <p:spPr>
          <a:xfrm>
            <a:off x="7141107" y="107119"/>
            <a:ext cx="2002893" cy="95651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390B623-78F6-167F-227D-A0E5CBED2CE6}"/>
                  </a:ext>
                </a:extLst>
              </p:cNvPr>
              <p:cNvSpPr txBox="1"/>
              <p:nvPr/>
            </p:nvSpPr>
            <p:spPr>
              <a:xfrm>
                <a:off x="2836554" y="4261844"/>
                <a:ext cx="178377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00B050"/>
                              </a:solidFill>
                              <a:latin typeface="Cambria Math" panose="02040503050406030204" pitchFamily="18" charset="0"/>
                            </a:rPr>
                          </m:ctrlPr>
                        </m:sSubPr>
                        <m:e>
                          <m:r>
                            <a:rPr lang="en-US" sz="1400" i="1">
                              <a:solidFill>
                                <a:srgbClr val="00B050"/>
                              </a:solidFill>
                              <a:latin typeface="Cambria Math" panose="02040503050406030204" pitchFamily="18" charset="0"/>
                            </a:rPr>
                            <m:t>𝑝</m:t>
                          </m:r>
                        </m:e>
                        <m:sub>
                          <m:r>
                            <a:rPr lang="en-US" sz="1400" i="1">
                              <a:solidFill>
                                <a:srgbClr val="00B050"/>
                              </a:solidFill>
                              <a:latin typeface="Cambria Math" panose="02040503050406030204" pitchFamily="18" charset="0"/>
                            </a:rPr>
                            <m:t>𝜃</m:t>
                          </m:r>
                        </m:sub>
                      </m:sSub>
                    </m:oMath>
                  </m:oMathPara>
                </a14:m>
                <a:endParaRPr lang="en-US" dirty="0"/>
              </a:p>
            </p:txBody>
          </p:sp>
        </mc:Choice>
        <mc:Fallback xmlns="">
          <p:sp>
            <p:nvSpPr>
              <p:cNvPr id="5" name="TextBox 4">
                <a:extLst>
                  <a:ext uri="{FF2B5EF4-FFF2-40B4-BE49-F238E27FC236}">
                    <a16:creationId xmlns:a16="http://schemas.microsoft.com/office/drawing/2014/main" id="{6390B623-78F6-167F-227D-A0E5CBED2CE6}"/>
                  </a:ext>
                </a:extLst>
              </p:cNvPr>
              <p:cNvSpPr txBox="1">
                <a:spLocks noRot="1" noChangeAspect="1" noMove="1" noResize="1" noEditPoints="1" noAdjustHandles="1" noChangeArrowheads="1" noChangeShapeType="1" noTextEdit="1"/>
              </p:cNvSpPr>
              <p:nvPr/>
            </p:nvSpPr>
            <p:spPr>
              <a:xfrm>
                <a:off x="2836554" y="4261844"/>
                <a:ext cx="1783778" cy="307777"/>
              </a:xfrm>
              <a:prstGeom prst="rect">
                <a:avLst/>
              </a:prstGeom>
              <a:blipFill>
                <a:blip r:embed="rId12"/>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6829F9E-48E6-D871-1D95-8ACB0A82EFB1}"/>
                  </a:ext>
                </a:extLst>
              </p:cNvPr>
              <p:cNvSpPr txBox="1"/>
              <p:nvPr/>
            </p:nvSpPr>
            <p:spPr>
              <a:xfrm>
                <a:off x="247659" y="4203225"/>
                <a:ext cx="192857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400" smtClean="0">
                          <a:solidFill>
                            <a:srgbClr val="0E0CC0"/>
                          </a:solidFill>
                          <a:latin typeface="Cambria Math" panose="02040503050406030204" pitchFamily="18" charset="0"/>
                        </a:rPr>
                        <m:t>promp</m:t>
                      </m:r>
                      <m:r>
                        <m:rPr>
                          <m:sty m:val="p"/>
                        </m:rPr>
                        <a:rPr lang="en-US" sz="1400" b="0" i="0" smtClean="0">
                          <a:solidFill>
                            <a:srgbClr val="0E0CC0"/>
                          </a:solidFill>
                          <a:latin typeface="Cambria Math" panose="02040503050406030204" pitchFamily="18" charset="0"/>
                        </a:rPr>
                        <m:t>t</m:t>
                      </m:r>
                    </m:oMath>
                  </m:oMathPara>
                </a14:m>
                <a:endParaRPr lang="en-US" dirty="0"/>
              </a:p>
            </p:txBody>
          </p:sp>
        </mc:Choice>
        <mc:Fallback xmlns="">
          <p:sp>
            <p:nvSpPr>
              <p:cNvPr id="6" name="TextBox 5">
                <a:extLst>
                  <a:ext uri="{FF2B5EF4-FFF2-40B4-BE49-F238E27FC236}">
                    <a16:creationId xmlns:a16="http://schemas.microsoft.com/office/drawing/2014/main" id="{A6829F9E-48E6-D871-1D95-8ACB0A82EFB1}"/>
                  </a:ext>
                </a:extLst>
              </p:cNvPr>
              <p:cNvSpPr txBox="1">
                <a:spLocks noRot="1" noChangeAspect="1" noMove="1" noResize="1" noEditPoints="1" noAdjustHandles="1" noChangeArrowheads="1" noChangeShapeType="1" noTextEdit="1"/>
              </p:cNvSpPr>
              <p:nvPr/>
            </p:nvSpPr>
            <p:spPr>
              <a:xfrm>
                <a:off x="247659" y="4203225"/>
                <a:ext cx="1928577" cy="307777"/>
              </a:xfrm>
              <a:prstGeom prst="rect">
                <a:avLst/>
              </a:prstGeom>
              <a:blipFill>
                <a:blip r:embed="rId13"/>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BDA0739-80D9-A323-0DFA-113E3B72C907}"/>
                  </a:ext>
                </a:extLst>
              </p:cNvPr>
              <p:cNvSpPr txBox="1"/>
              <p:nvPr/>
            </p:nvSpPr>
            <p:spPr>
              <a:xfrm>
                <a:off x="5327089" y="4456975"/>
                <a:ext cx="178377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2</m:t>
                          </m:r>
                        </m:sub>
                      </m:sSub>
                      <m:r>
                        <a:rPr lang="en-US" sz="1400" i="1">
                          <a:latin typeface="Cambria Math" panose="02040503050406030204" pitchFamily="18" charset="0"/>
                        </a:rPr>
                        <m:t>~</m:t>
                      </m:r>
                      <m:sSub>
                        <m:sSubPr>
                          <m:ctrlPr>
                            <a:rPr lang="en-US" sz="1400" i="1">
                              <a:solidFill>
                                <a:srgbClr val="00B050"/>
                              </a:solidFill>
                              <a:latin typeface="Cambria Math" panose="02040503050406030204" pitchFamily="18" charset="0"/>
                            </a:rPr>
                          </m:ctrlPr>
                        </m:sSubPr>
                        <m:e>
                          <m:r>
                            <a:rPr lang="en-US" sz="1400" i="1">
                              <a:solidFill>
                                <a:srgbClr val="00B050"/>
                              </a:solidFill>
                              <a:latin typeface="Cambria Math" panose="02040503050406030204" pitchFamily="18" charset="0"/>
                            </a:rPr>
                            <m:t>𝑝</m:t>
                          </m:r>
                        </m:e>
                        <m:sub>
                          <m:r>
                            <a:rPr lang="en-US" sz="1400" i="1">
                              <a:solidFill>
                                <a:srgbClr val="00B050"/>
                              </a:solidFill>
                              <a:latin typeface="Cambria Math" panose="02040503050406030204" pitchFamily="18" charset="0"/>
                            </a:rPr>
                            <m:t>𝜃</m:t>
                          </m:r>
                        </m:sub>
                      </m:sSub>
                    </m:oMath>
                  </m:oMathPara>
                </a14:m>
                <a:endParaRPr lang="en-US" dirty="0"/>
              </a:p>
            </p:txBody>
          </p:sp>
        </mc:Choice>
        <mc:Fallback xmlns="">
          <p:sp>
            <p:nvSpPr>
              <p:cNvPr id="7" name="TextBox 6">
                <a:extLst>
                  <a:ext uri="{FF2B5EF4-FFF2-40B4-BE49-F238E27FC236}">
                    <a16:creationId xmlns:a16="http://schemas.microsoft.com/office/drawing/2014/main" id="{7BDA0739-80D9-A323-0DFA-113E3B72C907}"/>
                  </a:ext>
                </a:extLst>
              </p:cNvPr>
              <p:cNvSpPr txBox="1">
                <a:spLocks noRot="1" noChangeAspect="1" noMove="1" noResize="1" noEditPoints="1" noAdjustHandles="1" noChangeArrowheads="1" noChangeShapeType="1" noTextEdit="1"/>
              </p:cNvSpPr>
              <p:nvPr/>
            </p:nvSpPr>
            <p:spPr>
              <a:xfrm>
                <a:off x="5327089" y="4456975"/>
                <a:ext cx="1783778" cy="307777"/>
              </a:xfrm>
              <a:prstGeom prst="rect">
                <a:avLst/>
              </a:prstGeom>
              <a:blipFill>
                <a:blip r:embed="rId14"/>
                <a:stretch>
                  <a:fillRect b="-3846"/>
                </a:stretch>
              </a:blipFill>
            </p:spPr>
            <p:txBody>
              <a:bodyPr/>
              <a:lstStyle/>
              <a:p>
                <a:r>
                  <a:rPr lang="en-US">
                    <a:noFill/>
                  </a:rPr>
                  <a:t> </a:t>
                </a:r>
              </a:p>
            </p:txBody>
          </p:sp>
        </mc:Fallback>
      </mc:AlternateContent>
    </p:spTree>
    <p:extLst>
      <p:ext uri="{BB962C8B-B14F-4D97-AF65-F5344CB8AC3E}">
        <p14:creationId xmlns:p14="http://schemas.microsoft.com/office/powerpoint/2010/main" val="5202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5BF47-EB43-3688-00C5-FEF17DB4AFFD}"/>
              </a:ext>
            </a:extLst>
          </p:cNvPr>
          <p:cNvSpPr>
            <a:spLocks noGrp="1"/>
          </p:cNvSpPr>
          <p:nvPr>
            <p:ph type="title"/>
          </p:nvPr>
        </p:nvSpPr>
        <p:spPr/>
        <p:txBody>
          <a:bodyPr>
            <a:normAutofit/>
          </a:bodyPr>
          <a:lstStyle/>
          <a:p>
            <a:r>
              <a:rPr lang="en-US" dirty="0"/>
              <a:t>Scaling Reward Models </a:t>
            </a:r>
          </a:p>
        </p:txBody>
      </p:sp>
      <p:sp>
        <p:nvSpPr>
          <p:cNvPr id="5" name="Text Placeholder 4">
            <a:extLst>
              <a:ext uri="{FF2B5EF4-FFF2-40B4-BE49-F238E27FC236}">
                <a16:creationId xmlns:a16="http://schemas.microsoft.com/office/drawing/2014/main" id="{D07DE823-0C91-8187-755C-A783BFBA8864}"/>
              </a:ext>
            </a:extLst>
          </p:cNvPr>
          <p:cNvSpPr>
            <a:spLocks noGrp="1"/>
          </p:cNvSpPr>
          <p:nvPr>
            <p:ph type="body" sz="quarter" idx="16"/>
          </p:nvPr>
        </p:nvSpPr>
        <p:spPr/>
        <p:txBody>
          <a:bodyPr/>
          <a:lstStyle/>
          <a:p>
            <a:endParaRPr lang="en-US"/>
          </a:p>
        </p:txBody>
      </p:sp>
      <p:pic>
        <p:nvPicPr>
          <p:cNvPr id="4" name="object 3">
            <a:extLst>
              <a:ext uri="{FF2B5EF4-FFF2-40B4-BE49-F238E27FC236}">
                <a16:creationId xmlns:a16="http://schemas.microsoft.com/office/drawing/2014/main" id="{71166BF0-55E4-1608-99D7-8842F43C4DC6}"/>
              </a:ext>
            </a:extLst>
          </p:cNvPr>
          <p:cNvPicPr/>
          <p:nvPr/>
        </p:nvPicPr>
        <p:blipFill>
          <a:blip cstate="print"/>
          <a:stretch>
            <a:fillRect/>
          </a:stretch>
        </p:blipFill>
        <p:spPr>
          <a:xfrm>
            <a:off x="633420" y="1374799"/>
            <a:ext cx="5101156" cy="3521277"/>
          </a:xfrm>
          <a:prstGeom prst="rect">
            <a:avLst/>
          </a:prstGeom>
        </p:spPr>
      </p:pic>
      <p:sp>
        <p:nvSpPr>
          <p:cNvPr id="9" name="TextBox 8">
            <a:extLst>
              <a:ext uri="{FF2B5EF4-FFF2-40B4-BE49-F238E27FC236}">
                <a16:creationId xmlns:a16="http://schemas.microsoft.com/office/drawing/2014/main" id="{D9FC7E4B-ABE2-C39C-FAB6-1D195028A55C}"/>
              </a:ext>
            </a:extLst>
          </p:cNvPr>
          <p:cNvSpPr txBox="1"/>
          <p:nvPr/>
        </p:nvSpPr>
        <p:spPr>
          <a:xfrm>
            <a:off x="6145460" y="1656581"/>
            <a:ext cx="2927445" cy="1614940"/>
          </a:xfrm>
          <a:prstGeom prst="wedgeRoundRectCallout">
            <a:avLst>
              <a:gd name="adj1" fmla="val -35074"/>
              <a:gd name="adj2" fmla="val 28513"/>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91440" tIns="91440" rIns="91440" bIns="91440" anchor="ctr">
            <a:noAutofit/>
          </a:bodyPr>
          <a:lstStyle/>
          <a:p>
            <a:r>
              <a:rPr lang="en-US" sz="2000" dirty="0">
                <a:solidFill>
                  <a:srgbClr val="C00000"/>
                </a:solidFill>
                <a:latin typeface="Corbel" panose="020B0503020204020204" pitchFamily="34" charset="0"/>
              </a:rPr>
              <a:t>Large enough reward</a:t>
            </a:r>
            <a:r>
              <a:rPr lang="en-US" sz="2000" dirty="0">
                <a:latin typeface="Corbel" panose="020B0503020204020204" pitchFamily="34" charset="0"/>
              </a:rPr>
              <a:t> trained on </a:t>
            </a:r>
            <a:r>
              <a:rPr lang="en-US" sz="2000" dirty="0">
                <a:solidFill>
                  <a:srgbClr val="C00000"/>
                </a:solidFill>
                <a:latin typeface="Corbel" panose="020B0503020204020204" pitchFamily="34" charset="0"/>
              </a:rPr>
              <a:t>large enough data</a:t>
            </a:r>
            <a:r>
              <a:rPr lang="en-US" sz="2000" dirty="0">
                <a:latin typeface="Corbel" panose="020B0503020204020204" pitchFamily="34" charset="0"/>
              </a:rPr>
              <a:t> approaching human performance. </a:t>
            </a:r>
          </a:p>
        </p:txBody>
      </p:sp>
      <p:sp>
        <p:nvSpPr>
          <p:cNvPr id="10" name="object 5">
            <a:extLst>
              <a:ext uri="{FF2B5EF4-FFF2-40B4-BE49-F238E27FC236}">
                <a16:creationId xmlns:a16="http://schemas.microsoft.com/office/drawing/2014/main" id="{EA105116-FB6A-A3A6-FA1B-8CA3BFBA5175}"/>
              </a:ext>
            </a:extLst>
          </p:cNvPr>
          <p:cNvSpPr txBox="1"/>
          <p:nvPr/>
        </p:nvSpPr>
        <p:spPr>
          <a:xfrm>
            <a:off x="6145460" y="4679689"/>
            <a:ext cx="2459514" cy="240450"/>
          </a:xfrm>
          <a:prstGeom prst="rect">
            <a:avLst/>
          </a:prstGeom>
        </p:spPr>
        <p:txBody>
          <a:bodyPr vert="horz" wrap="square" lIns="0" tIns="9525" rIns="0" bIns="0" rtlCol="0">
            <a:spAutoFit/>
          </a:bodyPr>
          <a:lstStyle/>
          <a:p>
            <a:pPr marL="9525">
              <a:spcBef>
                <a:spcPts val="75"/>
              </a:spcBef>
            </a:pPr>
            <a:r>
              <a:rPr sz="1500" u="sng" dirty="0">
                <a:uFill>
                  <a:solidFill>
                    <a:srgbClr val="000000"/>
                  </a:solidFill>
                </a:uFill>
                <a:latin typeface="Corbel" panose="020B0503020204020204" pitchFamily="34" charset="0"/>
                <a:cs typeface="Calibri"/>
              </a:rPr>
              <a:t>[</a:t>
            </a:r>
            <a:r>
              <a:rPr sz="1500" u="sng" dirty="0">
                <a:solidFill>
                  <a:srgbClr val="007B92"/>
                </a:solidFill>
                <a:uFill>
                  <a:solidFill>
                    <a:srgbClr val="000000"/>
                  </a:solidFill>
                </a:uFill>
                <a:latin typeface="Corbel" panose="020B0503020204020204" pitchFamily="34" charset="0"/>
                <a:cs typeface="Calibri"/>
                <a:hlinkClick r:id="rId2"/>
              </a:rPr>
              <a:t>Stiennon</a:t>
            </a:r>
            <a:r>
              <a:rPr sz="1500" u="sng" spc="-23" dirty="0">
                <a:solidFill>
                  <a:srgbClr val="007B92"/>
                </a:solidFill>
                <a:uFill>
                  <a:solidFill>
                    <a:srgbClr val="000000"/>
                  </a:solidFill>
                </a:uFill>
                <a:latin typeface="Corbel" panose="020B0503020204020204" pitchFamily="34" charset="0"/>
                <a:cs typeface="Calibri"/>
                <a:hlinkClick r:id="rId2"/>
              </a:rPr>
              <a:t> </a:t>
            </a:r>
            <a:r>
              <a:rPr sz="1500" u="sng" spc="-8" dirty="0">
                <a:solidFill>
                  <a:srgbClr val="007B92"/>
                </a:solidFill>
                <a:uFill>
                  <a:solidFill>
                    <a:srgbClr val="000000"/>
                  </a:solidFill>
                </a:uFill>
                <a:latin typeface="Corbel" panose="020B0503020204020204" pitchFamily="34" charset="0"/>
                <a:cs typeface="Calibri"/>
                <a:hlinkClick r:id="rId2"/>
              </a:rPr>
              <a:t>et</a:t>
            </a:r>
            <a:r>
              <a:rPr sz="1500" u="sng" spc="-11" dirty="0">
                <a:solidFill>
                  <a:srgbClr val="007B92"/>
                </a:solidFill>
                <a:uFill>
                  <a:solidFill>
                    <a:srgbClr val="000000"/>
                  </a:solidFill>
                </a:uFill>
                <a:latin typeface="Corbel" panose="020B0503020204020204" pitchFamily="34" charset="0"/>
                <a:cs typeface="Calibri"/>
                <a:hlinkClick r:id="rId2"/>
              </a:rPr>
              <a:t> </a:t>
            </a:r>
            <a:r>
              <a:rPr sz="1500" u="sng" dirty="0">
                <a:solidFill>
                  <a:srgbClr val="007B92"/>
                </a:solidFill>
                <a:uFill>
                  <a:solidFill>
                    <a:srgbClr val="000000"/>
                  </a:solidFill>
                </a:uFill>
                <a:latin typeface="Corbel" panose="020B0503020204020204" pitchFamily="34" charset="0"/>
                <a:cs typeface="Calibri"/>
                <a:hlinkClick r:id="rId2"/>
              </a:rPr>
              <a:t>al.,</a:t>
            </a:r>
            <a:r>
              <a:rPr sz="1500" u="sng" spc="-11" dirty="0">
                <a:solidFill>
                  <a:srgbClr val="007B92"/>
                </a:solidFill>
                <a:uFill>
                  <a:solidFill>
                    <a:srgbClr val="000000"/>
                  </a:solidFill>
                </a:uFill>
                <a:latin typeface="Corbel" panose="020B0503020204020204" pitchFamily="34" charset="0"/>
                <a:cs typeface="Calibri"/>
                <a:hlinkClick r:id="rId2"/>
              </a:rPr>
              <a:t> </a:t>
            </a:r>
            <a:r>
              <a:rPr sz="1500" u="sng" dirty="0">
                <a:solidFill>
                  <a:srgbClr val="007B92"/>
                </a:solidFill>
                <a:uFill>
                  <a:solidFill>
                    <a:srgbClr val="000000"/>
                  </a:solidFill>
                </a:uFill>
                <a:latin typeface="Corbel" panose="020B0503020204020204" pitchFamily="34" charset="0"/>
                <a:cs typeface="Calibri"/>
                <a:hlinkClick r:id="rId2"/>
              </a:rPr>
              <a:t>2020</a:t>
            </a:r>
            <a:r>
              <a:rPr sz="1500" u="sng" dirty="0">
                <a:uFill>
                  <a:solidFill>
                    <a:srgbClr val="000000"/>
                  </a:solidFill>
                </a:uFill>
                <a:latin typeface="Corbel" panose="020B0503020204020204" pitchFamily="34" charset="0"/>
                <a:cs typeface="Calibri"/>
              </a:rPr>
              <a:t>]</a:t>
            </a:r>
            <a:endParaRPr sz="1500" dirty="0">
              <a:latin typeface="Corbel" panose="020B0503020204020204" pitchFamily="34" charset="0"/>
              <a:cs typeface="Calibri"/>
            </a:endParaRPr>
          </a:p>
        </p:txBody>
      </p:sp>
      <p:sp>
        <p:nvSpPr>
          <p:cNvPr id="3" name="Rounded Rectangle 2">
            <a:extLst>
              <a:ext uri="{FF2B5EF4-FFF2-40B4-BE49-F238E27FC236}">
                <a16:creationId xmlns:a16="http://schemas.microsoft.com/office/drawing/2014/main" id="{387B0B86-17A2-1B56-1808-4DDA75C79EC6}"/>
              </a:ext>
            </a:extLst>
          </p:cNvPr>
          <p:cNvSpPr/>
          <p:nvPr/>
        </p:nvSpPr>
        <p:spPr>
          <a:xfrm>
            <a:off x="5414783" y="336684"/>
            <a:ext cx="805290" cy="809443"/>
          </a:xfrm>
          <a:prstGeom prst="roundRect">
            <a:avLst/>
          </a:prstGeom>
          <a:solidFill>
            <a:schemeClr val="bg2">
              <a:lumMod val="20000"/>
              <a:lumOff val="80000"/>
            </a:schemeClr>
          </a:solidFill>
          <a:ln>
            <a:solidFill>
              <a:srgbClr val="0E0C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latin typeface="Avenir Book" panose="02000503020000020003" pitchFamily="2" charset="0"/>
              </a:rPr>
              <a:t>R</a:t>
            </a:r>
          </a:p>
        </p:txBody>
      </p:sp>
    </p:spTree>
    <p:extLst>
      <p:ext uri="{BB962C8B-B14F-4D97-AF65-F5344CB8AC3E}">
        <p14:creationId xmlns:p14="http://schemas.microsoft.com/office/powerpoint/2010/main" val="309875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6750-2D96-46B2-EED1-F9280C9E78C1}"/>
              </a:ext>
            </a:extLst>
          </p:cNvPr>
          <p:cNvSpPr>
            <a:spLocks noGrp="1"/>
          </p:cNvSpPr>
          <p:nvPr>
            <p:ph type="title"/>
          </p:nvPr>
        </p:nvSpPr>
        <p:spPr/>
        <p:txBody>
          <a:bodyPr>
            <a:normAutofit/>
          </a:bodyPr>
          <a:lstStyle/>
          <a:p>
            <a:r>
              <a:rPr lang="en-US" sz="2400" dirty="0"/>
              <a:t>Language Modeling </a:t>
            </a:r>
            <a:r>
              <a:rPr lang="en-US" sz="2400" dirty="0">
                <a:latin typeface="Corbel" panose="020B0503020204020204" pitchFamily="34" charset="0"/>
                <a:cs typeface="Calibri"/>
              </a:rPr>
              <a:t>≠</a:t>
            </a:r>
            <a:r>
              <a:rPr lang="en-US" sz="2400" dirty="0"/>
              <a:t> Incorporating Human Values</a:t>
            </a:r>
          </a:p>
        </p:txBody>
      </p:sp>
      <p:sp>
        <p:nvSpPr>
          <p:cNvPr id="13" name="TextBox 12">
            <a:extLst>
              <a:ext uri="{FF2B5EF4-FFF2-40B4-BE49-F238E27FC236}">
                <a16:creationId xmlns:a16="http://schemas.microsoft.com/office/drawing/2014/main" id="{62B2168E-7EF4-26C1-0739-407B90151A54}"/>
              </a:ext>
            </a:extLst>
          </p:cNvPr>
          <p:cNvSpPr txBox="1"/>
          <p:nvPr/>
        </p:nvSpPr>
        <p:spPr>
          <a:xfrm>
            <a:off x="1893252" y="1333665"/>
            <a:ext cx="5431887" cy="2013586"/>
          </a:xfrm>
          <a:prstGeom prst="rect">
            <a:avLst/>
          </a:prstGeom>
          <a:solidFill>
            <a:schemeClr val="bg1"/>
          </a:solidFill>
        </p:spPr>
        <p:txBody>
          <a:bodyPr wrap="square">
            <a:noAutofit/>
          </a:bodyPr>
          <a:lstStyle/>
          <a:p>
            <a:r>
              <a:rPr lang="en-US" i="1" dirty="0">
                <a:solidFill>
                  <a:schemeClr val="tx1"/>
                </a:solidFill>
                <a:highlight>
                  <a:srgbClr val="FFFF00"/>
                </a:highlight>
                <a:latin typeface="Corbel" panose="020B0503020204020204" pitchFamily="34" charset="0"/>
              </a:rPr>
              <a:t>It is unethical for hiring decisions to depend on genders.</a:t>
            </a:r>
            <a:r>
              <a:rPr lang="en-US" i="1" dirty="0">
                <a:solidFill>
                  <a:schemeClr val="tx1"/>
                </a:solidFill>
                <a:latin typeface="Corbel" panose="020B0503020204020204" pitchFamily="34" charset="0"/>
              </a:rPr>
              <a:t> Therefore, if we were to pick a CEO among Amy and Adam, our pick will be _______</a:t>
            </a:r>
          </a:p>
          <a:p>
            <a:endParaRPr lang="en-US" dirty="0">
              <a:solidFill>
                <a:schemeClr val="bg1">
                  <a:lumMod val="50000"/>
                </a:schemeClr>
              </a:solidFill>
              <a:latin typeface="Corbel" panose="020B0503020204020204" pitchFamily="34" charset="0"/>
            </a:endParaRPr>
          </a:p>
          <a:p>
            <a:r>
              <a:rPr lang="en-US" dirty="0">
                <a:solidFill>
                  <a:schemeClr val="bg1">
                    <a:lumMod val="50000"/>
                  </a:schemeClr>
                </a:solidFill>
                <a:latin typeface="Corbel" panose="020B0503020204020204" pitchFamily="34" charset="0"/>
              </a:rPr>
              <a:t>GPT-3 </a:t>
            </a:r>
          </a:p>
          <a:p>
            <a:pPr>
              <a:lnSpc>
                <a:spcPct val="150000"/>
              </a:lnSpc>
            </a:pPr>
            <a:r>
              <a:rPr lang="en-US" dirty="0">
                <a:latin typeface="Corbel" panose="020B0503020204020204" pitchFamily="34" charset="0"/>
              </a:rPr>
              <a:t>Adam</a:t>
            </a:r>
          </a:p>
        </p:txBody>
      </p:sp>
      <p:sp>
        <p:nvSpPr>
          <p:cNvPr id="8" name="Rounded Rectangle 7">
            <a:extLst>
              <a:ext uri="{FF2B5EF4-FFF2-40B4-BE49-F238E27FC236}">
                <a16:creationId xmlns:a16="http://schemas.microsoft.com/office/drawing/2014/main" id="{5600DB7D-8AB9-BDFE-9B4F-140A81C9BE5F}"/>
              </a:ext>
            </a:extLst>
          </p:cNvPr>
          <p:cNvSpPr/>
          <p:nvPr/>
        </p:nvSpPr>
        <p:spPr>
          <a:xfrm>
            <a:off x="707666" y="3965094"/>
            <a:ext cx="7911667" cy="556564"/>
          </a:xfrm>
          <a:prstGeom prst="roundRect">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pc="-8" dirty="0">
                <a:solidFill>
                  <a:schemeClr val="tx1"/>
                </a:solidFill>
                <a:latin typeface="Corbel" panose="020B0503020204020204" pitchFamily="34" charset="0"/>
                <a:cs typeface="Calibri"/>
              </a:rPr>
              <a:t>There is a mismatch (misalignment) between pre-training and </a:t>
            </a:r>
            <a:r>
              <a:rPr lang="en-US" sz="1800" spc="-8" dirty="0">
                <a:solidFill>
                  <a:srgbClr val="C00000"/>
                </a:solidFill>
                <a:latin typeface="Corbel" panose="020B0503020204020204" pitchFamily="34" charset="0"/>
                <a:cs typeface="Calibri"/>
              </a:rPr>
              <a:t>human values.</a:t>
            </a:r>
            <a:endParaRPr lang="en-US" sz="1800" dirty="0">
              <a:solidFill>
                <a:schemeClr val="tx1"/>
              </a:solidFill>
            </a:endParaRPr>
          </a:p>
        </p:txBody>
      </p:sp>
      <p:sp>
        <p:nvSpPr>
          <p:cNvPr id="11" name="TextBox 10">
            <a:extLst>
              <a:ext uri="{FF2B5EF4-FFF2-40B4-BE49-F238E27FC236}">
                <a16:creationId xmlns:a16="http://schemas.microsoft.com/office/drawing/2014/main" id="{611717B7-DDDA-728C-E095-C22DFE3BA8DB}"/>
              </a:ext>
            </a:extLst>
          </p:cNvPr>
          <p:cNvSpPr txBox="1"/>
          <p:nvPr/>
        </p:nvSpPr>
        <p:spPr>
          <a:xfrm>
            <a:off x="-386576" y="1333665"/>
            <a:ext cx="2207942" cy="954107"/>
          </a:xfrm>
          <a:prstGeom prst="rect">
            <a:avLst/>
          </a:prstGeom>
          <a:noFill/>
        </p:spPr>
        <p:txBody>
          <a:bodyPr wrap="square">
            <a:spAutoFit/>
          </a:bodyPr>
          <a:lstStyle/>
          <a:p>
            <a:pPr algn="r"/>
            <a:r>
              <a:rPr lang="en-US" dirty="0">
                <a:solidFill>
                  <a:schemeClr val="bg1">
                    <a:lumMod val="50000"/>
                  </a:schemeClr>
                </a:solidFill>
                <a:latin typeface="Corbel" panose="020B0503020204020204" pitchFamily="34" charset="0"/>
              </a:rPr>
              <a:t>PROMPT</a:t>
            </a:r>
          </a:p>
          <a:p>
            <a:pPr algn="r"/>
            <a:endParaRPr lang="en-US" dirty="0">
              <a:solidFill>
                <a:schemeClr val="bg1">
                  <a:lumMod val="50000"/>
                </a:schemeClr>
              </a:solidFill>
              <a:latin typeface="Corbel" panose="020B0503020204020204" pitchFamily="34" charset="0"/>
            </a:endParaRPr>
          </a:p>
          <a:p>
            <a:pPr algn="r"/>
            <a:endParaRPr lang="en-US" dirty="0">
              <a:solidFill>
                <a:schemeClr val="bg1">
                  <a:lumMod val="50000"/>
                </a:schemeClr>
              </a:solidFill>
              <a:latin typeface="Corbel" panose="020B0503020204020204" pitchFamily="34" charset="0"/>
            </a:endParaRPr>
          </a:p>
          <a:p>
            <a:pPr algn="r"/>
            <a:r>
              <a:rPr lang="en-US" dirty="0">
                <a:solidFill>
                  <a:schemeClr val="bg1">
                    <a:lumMod val="50000"/>
                  </a:schemeClr>
                </a:solidFill>
                <a:latin typeface="Corbel" panose="020B0503020204020204" pitchFamily="34" charset="0"/>
              </a:rPr>
              <a:t>COMPLETION</a:t>
            </a:r>
            <a:endParaRPr lang="en-US" dirty="0"/>
          </a:p>
        </p:txBody>
      </p:sp>
    </p:spTree>
    <p:extLst>
      <p:ext uri="{BB962C8B-B14F-4D97-AF65-F5344CB8AC3E}">
        <p14:creationId xmlns:p14="http://schemas.microsoft.com/office/powerpoint/2010/main" val="420396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265A7-5D00-C23D-F7A5-EE8CDE8AF15A}"/>
              </a:ext>
            </a:extLst>
          </p:cNvPr>
          <p:cNvSpPr>
            <a:spLocks noGrp="1"/>
          </p:cNvSpPr>
          <p:nvPr>
            <p:ph type="title"/>
          </p:nvPr>
        </p:nvSpPr>
        <p:spPr/>
        <p:txBody>
          <a:bodyPr>
            <a:normAutofit fontScale="90000"/>
          </a:bodyPr>
          <a:lstStyle/>
          <a:p>
            <a:r>
              <a:rPr lang="en-US" sz="2800" dirty="0"/>
              <a:t>Step 2: Optimizing the </a:t>
            </a:r>
            <a:br>
              <a:rPr lang="en-US" sz="2800" dirty="0"/>
            </a:br>
            <a:r>
              <a:rPr lang="en-US" sz="2800" dirty="0"/>
              <a:t>Policy Function</a:t>
            </a:r>
          </a:p>
        </p:txBody>
      </p:sp>
      <p:sp>
        <p:nvSpPr>
          <p:cNvPr id="3" name="Content Placeholder 2">
            <a:extLst>
              <a:ext uri="{FF2B5EF4-FFF2-40B4-BE49-F238E27FC236}">
                <a16:creationId xmlns:a16="http://schemas.microsoft.com/office/drawing/2014/main" id="{623F971D-BF7F-93B8-14FE-E4E30CBE1B2D}"/>
              </a:ext>
            </a:extLst>
          </p:cNvPr>
          <p:cNvSpPr>
            <a:spLocks noGrp="1"/>
          </p:cNvSpPr>
          <p:nvPr>
            <p:ph type="body" sz="quarter" idx="16"/>
          </p:nvPr>
        </p:nvSpPr>
        <p:spPr>
          <a:xfrm>
            <a:off x="533919" y="1390649"/>
            <a:ext cx="8085415" cy="3433899"/>
          </a:xfrm>
        </p:spPr>
        <p:txBody>
          <a:bodyPr>
            <a:normAutofit/>
          </a:bodyPr>
          <a:lstStyle/>
          <a:p>
            <a:r>
              <a:rPr lang="en-US" sz="1800" spc="-4" dirty="0">
                <a:latin typeface="Corbel" panose="020B0503020204020204" pitchFamily="34" charset="0"/>
                <a:cs typeface="Calibri"/>
              </a:rPr>
              <a:t>Policy function := The model that makes decisions (here, generates responses)</a:t>
            </a:r>
          </a:p>
          <a:p>
            <a:r>
              <a:rPr lang="en-US" sz="1800" spc="-4" dirty="0">
                <a:latin typeface="Corbel" panose="020B0503020204020204" pitchFamily="34" charset="0"/>
                <a:cs typeface="Calibri"/>
              </a:rPr>
              <a:t>How do</a:t>
            </a:r>
            <a:r>
              <a:rPr lang="en-US" sz="1800" spc="-8" dirty="0">
                <a:latin typeface="Corbel" panose="020B0503020204020204" pitchFamily="34" charset="0"/>
                <a:cs typeface="Calibri"/>
              </a:rPr>
              <a:t> </a:t>
            </a:r>
            <a:r>
              <a:rPr lang="en-US" sz="1800" dirty="0">
                <a:latin typeface="Corbel" panose="020B0503020204020204" pitchFamily="34" charset="0"/>
                <a:cs typeface="Calibri"/>
              </a:rPr>
              <a:t>we</a:t>
            </a:r>
            <a:r>
              <a:rPr lang="en-US" sz="1800" spc="-11" dirty="0">
                <a:latin typeface="Corbel" panose="020B0503020204020204" pitchFamily="34" charset="0"/>
                <a:cs typeface="Calibri"/>
              </a:rPr>
              <a:t> </a:t>
            </a:r>
            <a:r>
              <a:rPr lang="en-US" sz="1800" spc="-4" dirty="0">
                <a:latin typeface="Corbel" panose="020B0503020204020204" pitchFamily="34" charset="0"/>
                <a:cs typeface="Calibri"/>
              </a:rPr>
              <a:t>change our LM parameters</a:t>
            </a:r>
            <a:r>
              <a:rPr lang="en-US" sz="1800" spc="11" dirty="0">
                <a:latin typeface="Corbel" panose="020B0503020204020204" pitchFamily="34" charset="0"/>
                <a:cs typeface="Calibri"/>
              </a:rPr>
              <a:t> </a:t>
            </a:r>
            <a:r>
              <a:rPr lang="en-US" sz="1800" dirty="0">
                <a:latin typeface="Cambria Math"/>
                <a:cs typeface="Cambria Math"/>
              </a:rPr>
              <a:t>𝜃</a:t>
            </a:r>
            <a:r>
              <a:rPr lang="en-US" sz="1800" spc="56" dirty="0">
                <a:latin typeface="Cambria Math"/>
                <a:cs typeface="Cambria Math"/>
              </a:rPr>
              <a:t> </a:t>
            </a:r>
            <a:r>
              <a:rPr lang="en-US" sz="1800" dirty="0">
                <a:latin typeface="Corbel" panose="020B0503020204020204" pitchFamily="34" charset="0"/>
                <a:cs typeface="Calibri"/>
              </a:rPr>
              <a:t>to</a:t>
            </a:r>
            <a:r>
              <a:rPr lang="en-US" sz="1800" spc="-15" dirty="0">
                <a:latin typeface="Corbel" panose="020B0503020204020204" pitchFamily="34" charset="0"/>
                <a:cs typeface="Calibri"/>
              </a:rPr>
              <a:t> </a:t>
            </a:r>
            <a:r>
              <a:rPr lang="en-US" sz="1800" dirty="0">
                <a:latin typeface="Corbel" panose="020B0503020204020204" pitchFamily="34" charset="0"/>
                <a:cs typeface="Calibri"/>
              </a:rPr>
              <a:t>maximize</a:t>
            </a:r>
            <a:r>
              <a:rPr lang="en-US" sz="1800" spc="-19" dirty="0">
                <a:latin typeface="Corbel" panose="020B0503020204020204" pitchFamily="34" charset="0"/>
                <a:cs typeface="Calibri"/>
              </a:rPr>
              <a:t> </a:t>
            </a:r>
            <a:r>
              <a:rPr lang="en-US" sz="1800" dirty="0">
                <a:latin typeface="Corbel" panose="020B0503020204020204" pitchFamily="34" charset="0"/>
                <a:cs typeface="Calibri"/>
              </a:rPr>
              <a:t>this?</a:t>
            </a:r>
          </a:p>
          <a:p>
            <a:pPr marL="114300" indent="0">
              <a:buNone/>
            </a:pPr>
            <a:br>
              <a:rPr lang="en-US" dirty="0">
                <a:latin typeface="Corbel" panose="020B0503020204020204" pitchFamily="34" charset="0"/>
                <a:cs typeface="Calibri"/>
              </a:rPr>
            </a:br>
            <a:endParaRPr lang="en-US" spc="-4" dirty="0">
              <a:latin typeface="Corbel" panose="020B0503020204020204" pitchFamily="34" charset="0"/>
              <a:cs typeface="Calibri"/>
            </a:endParaRPr>
          </a:p>
          <a:p>
            <a:endParaRPr lang="en-US" dirty="0">
              <a:latin typeface="Corbel" panose="020B0503020204020204" pitchFamily="34" charset="0"/>
              <a:cs typeface="Calibri"/>
            </a:endParaRPr>
          </a:p>
          <a:p>
            <a:endParaRPr lang="en-US" dirty="0"/>
          </a:p>
          <a:p>
            <a:pPr marL="114300" indent="0">
              <a:buNone/>
            </a:pPr>
            <a:endParaRPr lang="en-US" dirty="0"/>
          </a:p>
        </p:txBody>
      </p:sp>
      <p:grpSp>
        <p:nvGrpSpPr>
          <p:cNvPr id="25" name="Group 24">
            <a:extLst>
              <a:ext uri="{FF2B5EF4-FFF2-40B4-BE49-F238E27FC236}">
                <a16:creationId xmlns:a16="http://schemas.microsoft.com/office/drawing/2014/main" id="{DC3B9948-A663-CB17-630F-FB4897B07538}"/>
              </a:ext>
            </a:extLst>
          </p:cNvPr>
          <p:cNvGrpSpPr/>
          <p:nvPr/>
        </p:nvGrpSpPr>
        <p:grpSpPr>
          <a:xfrm>
            <a:off x="156755" y="3365112"/>
            <a:ext cx="8330268" cy="893625"/>
            <a:chOff x="767107" y="5350665"/>
            <a:chExt cx="9702773" cy="893625"/>
          </a:xfrm>
        </p:grpSpPr>
        <p:sp>
          <p:nvSpPr>
            <p:cNvPr id="9" name="Rounded Rectangle 8">
              <a:extLst>
                <a:ext uri="{FF2B5EF4-FFF2-40B4-BE49-F238E27FC236}">
                  <a16:creationId xmlns:a16="http://schemas.microsoft.com/office/drawing/2014/main" id="{C385D90E-A4C1-6A12-4492-300CAD283B39}"/>
                </a:ext>
              </a:extLst>
            </p:cNvPr>
            <p:cNvSpPr/>
            <p:nvPr/>
          </p:nvSpPr>
          <p:spPr>
            <a:xfrm>
              <a:off x="4768150" y="5353133"/>
              <a:ext cx="1059818" cy="891157"/>
            </a:xfrm>
            <a:prstGeom prst="roundRect">
              <a:avLst/>
            </a:prstGeom>
            <a:solidFill>
              <a:srgbClr val="E4FFDE"/>
            </a:solidFill>
            <a:ln>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latin typeface="Avenir Book" panose="02000503020000020003" pitchFamily="2" charset="0"/>
                </a:rPr>
                <a:t>LM</a:t>
              </a:r>
            </a:p>
          </p:txBody>
        </p:sp>
        <p:sp>
          <p:nvSpPr>
            <p:cNvPr id="10" name="Rounded Rectangle 9">
              <a:extLst>
                <a:ext uri="{FF2B5EF4-FFF2-40B4-BE49-F238E27FC236}">
                  <a16:creationId xmlns:a16="http://schemas.microsoft.com/office/drawing/2014/main" id="{8AC3A61F-9025-BE9C-5E1B-AB7AEF6EEF52}"/>
                </a:ext>
              </a:extLst>
            </p:cNvPr>
            <p:cNvSpPr/>
            <p:nvPr/>
          </p:nvSpPr>
          <p:spPr>
            <a:xfrm>
              <a:off x="767107" y="5378892"/>
              <a:ext cx="2950045" cy="7950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Explain ”space elevators” to a 6-year-old. </a:t>
              </a:r>
            </a:p>
          </p:txBody>
        </p:sp>
        <p:cxnSp>
          <p:nvCxnSpPr>
            <p:cNvPr id="11" name="Straight Arrow Connector 10">
              <a:extLst>
                <a:ext uri="{FF2B5EF4-FFF2-40B4-BE49-F238E27FC236}">
                  <a16:creationId xmlns:a16="http://schemas.microsoft.com/office/drawing/2014/main" id="{9F04744D-086B-176E-26E2-429D98099B66}"/>
                </a:ext>
              </a:extLst>
            </p:cNvPr>
            <p:cNvCxnSpPr>
              <a:cxnSpLocks/>
            </p:cNvCxnSpPr>
            <p:nvPr/>
          </p:nvCxnSpPr>
          <p:spPr>
            <a:xfrm>
              <a:off x="3959756" y="5793692"/>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a:extLst>
                <a:ext uri="{FF2B5EF4-FFF2-40B4-BE49-F238E27FC236}">
                  <a16:creationId xmlns:a16="http://schemas.microsoft.com/office/drawing/2014/main" id="{AE985B8F-BB49-4836-8DF9-9E915556FB57}"/>
                </a:ext>
              </a:extLst>
            </p:cNvPr>
            <p:cNvCxnSpPr>
              <a:cxnSpLocks/>
            </p:cNvCxnSpPr>
            <p:nvPr/>
          </p:nvCxnSpPr>
          <p:spPr>
            <a:xfrm>
              <a:off x="6147397" y="5792488"/>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3" name="Rounded Rectangle 12">
              <a:extLst>
                <a:ext uri="{FF2B5EF4-FFF2-40B4-BE49-F238E27FC236}">
                  <a16:creationId xmlns:a16="http://schemas.microsoft.com/office/drawing/2014/main" id="{54CE8457-4613-7745-413E-6A4C9B75708F}"/>
                </a:ext>
              </a:extLst>
            </p:cNvPr>
            <p:cNvSpPr/>
            <p:nvPr/>
          </p:nvSpPr>
          <p:spPr>
            <a:xfrm>
              <a:off x="9531910" y="5350666"/>
              <a:ext cx="937970" cy="809443"/>
            </a:xfrm>
            <a:prstGeom prst="roundRect">
              <a:avLst/>
            </a:prstGeom>
            <a:solidFill>
              <a:schemeClr val="bg2">
                <a:lumMod val="20000"/>
                <a:lumOff val="80000"/>
              </a:schemeClr>
            </a:solidFill>
            <a:ln>
              <a:solidFill>
                <a:srgbClr val="0E0C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latin typeface="Avenir Book" panose="02000503020000020003" pitchFamily="2" charset="0"/>
                </a:rPr>
                <a:t>R</a:t>
              </a:r>
            </a:p>
          </p:txBody>
        </p:sp>
        <p:sp>
          <p:nvSpPr>
            <p:cNvPr id="14" name="Rounded Rectangle 13">
              <a:extLst>
                <a:ext uri="{FF2B5EF4-FFF2-40B4-BE49-F238E27FC236}">
                  <a16:creationId xmlns:a16="http://schemas.microsoft.com/office/drawing/2014/main" id="{BAC221E9-3F82-DE30-D3A5-A53156730A97}"/>
                </a:ext>
              </a:extLst>
            </p:cNvPr>
            <p:cNvSpPr/>
            <p:nvPr/>
          </p:nvSpPr>
          <p:spPr>
            <a:xfrm>
              <a:off x="6756866" y="5446395"/>
              <a:ext cx="1908355" cy="666427"/>
            </a:xfrm>
            <a:prstGeom prst="roundRect">
              <a:avLst>
                <a:gd name="adj" fmla="val 99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venir Book" panose="02000503020000020003" pitchFamily="2" charset="0"/>
                </a:rPr>
                <a:t>It is basically …. </a:t>
              </a:r>
            </a:p>
          </p:txBody>
        </p:sp>
        <p:cxnSp>
          <p:nvCxnSpPr>
            <p:cNvPr id="15" name="Straight Arrow Connector 14">
              <a:extLst>
                <a:ext uri="{FF2B5EF4-FFF2-40B4-BE49-F238E27FC236}">
                  <a16:creationId xmlns:a16="http://schemas.microsoft.com/office/drawing/2014/main" id="{A3F229EC-A1D8-2CEA-C211-E6CC0B82C350}"/>
                </a:ext>
              </a:extLst>
            </p:cNvPr>
            <p:cNvCxnSpPr>
              <a:cxnSpLocks/>
            </p:cNvCxnSpPr>
            <p:nvPr/>
          </p:nvCxnSpPr>
          <p:spPr>
            <a:xfrm>
              <a:off x="8811179" y="5779609"/>
              <a:ext cx="469985"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6" name="Curved Connector 15">
              <a:extLst>
                <a:ext uri="{FF2B5EF4-FFF2-40B4-BE49-F238E27FC236}">
                  <a16:creationId xmlns:a16="http://schemas.microsoft.com/office/drawing/2014/main" id="{700B915E-150A-77F4-5243-5805EA41307C}"/>
                </a:ext>
              </a:extLst>
            </p:cNvPr>
            <p:cNvCxnSpPr>
              <a:cxnSpLocks/>
              <a:stCxn id="13" idx="0"/>
              <a:endCxn id="9" idx="0"/>
            </p:cNvCxnSpPr>
            <p:nvPr/>
          </p:nvCxnSpPr>
          <p:spPr>
            <a:xfrm rot="16200000" flipH="1" flipV="1">
              <a:off x="7648243" y="3000481"/>
              <a:ext cx="2467" cy="4702836"/>
            </a:xfrm>
            <a:prstGeom prst="curvedConnector3">
              <a:avLst>
                <a:gd name="adj1" fmla="val -21273450"/>
              </a:avLst>
            </a:prstGeom>
            <a:ln w="66675">
              <a:solidFill>
                <a:srgbClr val="AFB8C3"/>
              </a:solidFill>
              <a:prstDash val="sysDot"/>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9596F1F-E90C-EAD3-C35F-58B811DDDDC5}"/>
                  </a:ext>
                </a:extLst>
              </p:cNvPr>
              <p:cNvSpPr txBox="1"/>
              <p:nvPr/>
            </p:nvSpPr>
            <p:spPr>
              <a:xfrm>
                <a:off x="2179320" y="2026072"/>
                <a:ext cx="4572000" cy="4521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solidFill>
                                <a:srgbClr val="00B050"/>
                              </a:solidFill>
                              <a:latin typeface="Cambria Math" panose="02040503050406030204" pitchFamily="18" charset="0"/>
                            </a:rPr>
                          </m:ctrlPr>
                        </m:accPr>
                        <m:e>
                          <m:r>
                            <a:rPr lang="en-US" sz="2000" i="1">
                              <a:solidFill>
                                <a:srgbClr val="00B050"/>
                              </a:solidFill>
                              <a:latin typeface="Cambria Math" panose="02040503050406030204" pitchFamily="18" charset="0"/>
                            </a:rPr>
                            <m:t>𝜃</m:t>
                          </m:r>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argmax</m:t>
                          </m:r>
                        </m:e>
                        <m:sub>
                          <m:r>
                            <a:rPr lang="en-US" sz="2000" b="0" i="1" smtClean="0">
                              <a:solidFill>
                                <a:srgbClr val="00B050"/>
                              </a:solidFill>
                              <a:latin typeface="Cambria Math" panose="02040503050406030204" pitchFamily="18" charset="0"/>
                            </a:rPr>
                            <m:t>𝜃</m:t>
                          </m:r>
                        </m:sub>
                      </m:sSub>
                      <m:r>
                        <a:rPr lang="en-US" sz="2000" b="0" i="0" smtClean="0">
                          <a:latin typeface="Cambria Math" panose="02040503050406030204" pitchFamily="18" charset="0"/>
                        </a:rPr>
                        <m:t> </m:t>
                      </m:r>
                      <m:sSub>
                        <m:sSubPr>
                          <m:ctrlPr>
                            <a:rPr lang="en-US" sz="2000" b="0" i="1" smtClean="0">
                              <a:latin typeface="Cambria Math" panose="02040503050406030204" pitchFamily="18" charset="0"/>
                              <a:ea typeface="Cambria Math" panose="02040503050406030204" pitchFamily="18" charset="0"/>
                            </a:rPr>
                          </m:ctrlPr>
                        </m:sSubPr>
                        <m:e>
                          <m:r>
                            <a:rPr lang="fa-IR" sz="2000" b="0" i="1" smtClean="0">
                              <a:latin typeface="Cambria Math" panose="02040503050406030204" pitchFamily="18" charset="0"/>
                              <a:ea typeface="Cambria Math" panose="02040503050406030204" pitchFamily="18" charset="0"/>
                            </a:rPr>
                            <m:t>𝔼</m:t>
                          </m:r>
                        </m:e>
                        <m:sub>
                          <m:acc>
                            <m:accPr>
                              <m:chr m:val="̂"/>
                              <m:ctrlPr>
                                <a:rPr lang="en-US" sz="2000" i="1">
                                  <a:latin typeface="Cambria Math" panose="02040503050406030204" pitchFamily="18" charset="0"/>
                                </a:rPr>
                              </m:ctrlPr>
                            </m:accPr>
                            <m:e>
                              <m:r>
                                <a:rPr lang="en-US" sz="2000" i="1">
                                  <a:latin typeface="Cambria Math" panose="02040503050406030204" pitchFamily="18" charset="0"/>
                                </a:rPr>
                                <m:t>𝑠</m:t>
                              </m:r>
                            </m:e>
                          </m:acc>
                          <m:r>
                            <a:rPr lang="en-US" sz="2000" b="0" i="1" smtClean="0">
                              <a:latin typeface="Cambria Math" panose="02040503050406030204" pitchFamily="18" charset="0"/>
                            </a:rPr>
                            <m:t>~</m:t>
                          </m:r>
                          <m:sSub>
                            <m:sSubPr>
                              <m:ctrlPr>
                                <a:rPr lang="en-US" sz="2000" b="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i="1">
                                  <a:solidFill>
                                    <a:srgbClr val="00B050"/>
                                  </a:solidFill>
                                  <a:latin typeface="Cambria Math" panose="02040503050406030204" pitchFamily="18" charset="0"/>
                                </a:rPr>
                                <m:t>𝜃</m:t>
                              </m:r>
                            </m:sub>
                          </m:sSub>
                        </m:sub>
                      </m:sSub>
                      <m:d>
                        <m:dPr>
                          <m:begChr m:val="["/>
                          <m:endChr m:val="]"/>
                          <m:ctrlPr>
                            <a:rPr lang="fa-IR" sz="2000" b="0" i="1" smtClean="0">
                              <a:latin typeface="Cambria Math" panose="02040503050406030204" pitchFamily="18" charset="0"/>
                            </a:rPr>
                          </m:ctrlPr>
                        </m:dPr>
                        <m:e>
                          <m:r>
                            <a:rPr lang="fa-IR" sz="2000" i="1" smtClean="0">
                              <a:solidFill>
                                <a:srgbClr val="0E0CC0"/>
                              </a:solidFill>
                              <a:latin typeface="Cambria Math" panose="02040503050406030204" pitchFamily="18" charset="0"/>
                            </a:rPr>
                            <m:t>𝑅</m:t>
                          </m:r>
                          <m:d>
                            <m:dPr>
                              <m:ctrlPr>
                                <a:rPr lang="fa-IR" sz="2000" i="1">
                                  <a:solidFill>
                                    <a:srgbClr val="0E0CC0"/>
                                  </a:solidFill>
                                  <a:latin typeface="Cambria Math" panose="02040503050406030204" pitchFamily="18" charset="0"/>
                                </a:rPr>
                              </m:ctrlPr>
                            </m:dPr>
                            <m:e>
                              <m:acc>
                                <m:accPr>
                                  <m:chr m:val="̂"/>
                                  <m:ctrlPr>
                                    <a:rPr lang="en-US" sz="2000" b="0" i="1" smtClean="0">
                                      <a:solidFill>
                                        <a:srgbClr val="0E0CC0"/>
                                      </a:solidFill>
                                      <a:latin typeface="Cambria Math" panose="02040503050406030204" pitchFamily="18" charset="0"/>
                                    </a:rPr>
                                  </m:ctrlPr>
                                </m:accPr>
                                <m:e>
                                  <m:r>
                                    <a:rPr lang="en-US" sz="2000" i="1">
                                      <a:solidFill>
                                        <a:srgbClr val="0E0CC0"/>
                                      </a:solidFill>
                                      <a:latin typeface="Cambria Math" panose="02040503050406030204" pitchFamily="18" charset="0"/>
                                    </a:rPr>
                                    <m:t>𝑠</m:t>
                                  </m:r>
                                </m:e>
                              </m:acc>
                              <m:r>
                                <a:rPr lang="en-US" sz="2000" i="1">
                                  <a:solidFill>
                                    <a:srgbClr val="0E0CC0"/>
                                  </a:solidFill>
                                  <a:latin typeface="Cambria Math" panose="02040503050406030204" pitchFamily="18" charset="0"/>
                                </a:rPr>
                                <m:t>;</m:t>
                              </m:r>
                              <m:r>
                                <m:rPr>
                                  <m:sty m:val="p"/>
                                </m:rPr>
                                <a:rPr lang="en-US" sz="2000" i="0">
                                  <a:solidFill>
                                    <a:srgbClr val="0E0CC0"/>
                                  </a:solidFill>
                                  <a:latin typeface="Cambria Math" panose="02040503050406030204" pitchFamily="18" charset="0"/>
                                </a:rPr>
                                <m:t>p</m:t>
                              </m:r>
                              <m:r>
                                <m:rPr>
                                  <m:sty m:val="p"/>
                                </m:rPr>
                                <a:rPr lang="en-US" sz="2000" b="0" i="0" smtClean="0">
                                  <a:solidFill>
                                    <a:srgbClr val="0E0CC0"/>
                                  </a:solidFill>
                                  <a:latin typeface="Cambria Math" panose="02040503050406030204" pitchFamily="18" charset="0"/>
                                </a:rPr>
                                <m:t>rompt</m:t>
                              </m:r>
                            </m:e>
                          </m:d>
                        </m:e>
                      </m:d>
                    </m:oMath>
                  </m:oMathPara>
                </a14:m>
                <a:endParaRPr lang="en-US" sz="2000" dirty="0"/>
              </a:p>
            </p:txBody>
          </p:sp>
        </mc:Choice>
        <mc:Fallback xmlns="">
          <p:sp>
            <p:nvSpPr>
              <p:cNvPr id="26" name="TextBox 25">
                <a:extLst>
                  <a:ext uri="{FF2B5EF4-FFF2-40B4-BE49-F238E27FC236}">
                    <a16:creationId xmlns:a16="http://schemas.microsoft.com/office/drawing/2014/main" id="{B9596F1F-E90C-EAD3-C35F-58B811DDDDC5}"/>
                  </a:ext>
                </a:extLst>
              </p:cNvPr>
              <p:cNvSpPr txBox="1">
                <a:spLocks noRot="1" noChangeAspect="1" noMove="1" noResize="1" noEditPoints="1" noAdjustHandles="1" noChangeArrowheads="1" noChangeShapeType="1" noTextEdit="1"/>
              </p:cNvSpPr>
              <p:nvPr/>
            </p:nvSpPr>
            <p:spPr>
              <a:xfrm>
                <a:off x="2179320" y="2026072"/>
                <a:ext cx="4572000" cy="452175"/>
              </a:xfrm>
              <a:prstGeom prst="rect">
                <a:avLst/>
              </a:prstGeom>
              <a:blipFill>
                <a:blip r:embed="rId2"/>
                <a:stretch>
                  <a:fillRect b="-8108"/>
                </a:stretch>
              </a:blipFill>
            </p:spPr>
            <p:txBody>
              <a:bodyPr/>
              <a:lstStyle/>
              <a:p>
                <a:r>
                  <a:rPr lang="en-US">
                    <a:noFill/>
                  </a:rPr>
                  <a:t> </a:t>
                </a:r>
              </a:p>
            </p:txBody>
          </p:sp>
        </mc:Fallback>
      </mc:AlternateContent>
      <p:pic>
        <p:nvPicPr>
          <p:cNvPr id="4" name="Picture 3" descr="A diagram of a graph&#10;&#10;Description automatically generated">
            <a:extLst>
              <a:ext uri="{FF2B5EF4-FFF2-40B4-BE49-F238E27FC236}">
                <a16:creationId xmlns:a16="http://schemas.microsoft.com/office/drawing/2014/main" id="{6556E2AC-8DED-C111-BC68-9FA4AB7CB6D3}"/>
              </a:ext>
            </a:extLst>
          </p:cNvPr>
          <p:cNvPicPr>
            <a:picLocks noChangeAspect="1"/>
          </p:cNvPicPr>
          <p:nvPr/>
        </p:nvPicPr>
        <p:blipFill>
          <a:blip/>
          <a:stretch>
            <a:fillRect/>
          </a:stretch>
        </p:blipFill>
        <p:spPr>
          <a:xfrm>
            <a:off x="7141107" y="107119"/>
            <a:ext cx="2002893" cy="95651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F4F4DD6-D798-7CFD-C5D7-540F6F3F2F40}"/>
                  </a:ext>
                </a:extLst>
              </p:cNvPr>
              <p:cNvSpPr txBox="1"/>
              <p:nvPr/>
            </p:nvSpPr>
            <p:spPr>
              <a:xfrm>
                <a:off x="5226548" y="4279771"/>
                <a:ext cx="178377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𝑠</m:t>
                          </m:r>
                        </m:e>
                      </m:acc>
                      <m:r>
                        <a:rPr lang="en-US" sz="1400" i="1">
                          <a:latin typeface="Cambria Math" panose="02040503050406030204" pitchFamily="18" charset="0"/>
                        </a:rPr>
                        <m:t>~</m:t>
                      </m:r>
                      <m:sSub>
                        <m:sSubPr>
                          <m:ctrlPr>
                            <a:rPr lang="en-US" sz="1400" i="1">
                              <a:solidFill>
                                <a:srgbClr val="00B050"/>
                              </a:solidFill>
                              <a:latin typeface="Cambria Math" panose="02040503050406030204" pitchFamily="18" charset="0"/>
                            </a:rPr>
                          </m:ctrlPr>
                        </m:sSubPr>
                        <m:e>
                          <m:r>
                            <a:rPr lang="en-US" sz="1400" i="1">
                              <a:solidFill>
                                <a:srgbClr val="00B050"/>
                              </a:solidFill>
                              <a:latin typeface="Cambria Math" panose="02040503050406030204" pitchFamily="18" charset="0"/>
                            </a:rPr>
                            <m:t>𝑝</m:t>
                          </m:r>
                        </m:e>
                        <m:sub>
                          <m:r>
                            <a:rPr lang="en-US" sz="1400" i="1">
                              <a:solidFill>
                                <a:srgbClr val="00B050"/>
                              </a:solidFill>
                              <a:latin typeface="Cambria Math" panose="02040503050406030204" pitchFamily="18" charset="0"/>
                            </a:rPr>
                            <m:t>𝜃</m:t>
                          </m:r>
                        </m:sub>
                      </m:sSub>
                    </m:oMath>
                  </m:oMathPara>
                </a14:m>
                <a:endParaRPr lang="en-US" dirty="0"/>
              </a:p>
            </p:txBody>
          </p:sp>
        </mc:Choice>
        <mc:Fallback xmlns="">
          <p:sp>
            <p:nvSpPr>
              <p:cNvPr id="5" name="TextBox 4">
                <a:extLst>
                  <a:ext uri="{FF2B5EF4-FFF2-40B4-BE49-F238E27FC236}">
                    <a16:creationId xmlns:a16="http://schemas.microsoft.com/office/drawing/2014/main" id="{3F4F4DD6-D798-7CFD-C5D7-540F6F3F2F40}"/>
                  </a:ext>
                </a:extLst>
              </p:cNvPr>
              <p:cNvSpPr txBox="1">
                <a:spLocks noRot="1" noChangeAspect="1" noMove="1" noResize="1" noEditPoints="1" noAdjustHandles="1" noChangeArrowheads="1" noChangeShapeType="1" noTextEdit="1"/>
              </p:cNvSpPr>
              <p:nvPr/>
            </p:nvSpPr>
            <p:spPr>
              <a:xfrm>
                <a:off x="5226548" y="4279771"/>
                <a:ext cx="1783778" cy="307777"/>
              </a:xfrm>
              <a:prstGeom prst="rect">
                <a:avLst/>
              </a:prstGeom>
              <a:blipFill>
                <a:blip r:embed="rId4"/>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A21FDA-9C13-FE0F-30C4-1943358A2C46}"/>
                  </a:ext>
                </a:extLst>
              </p:cNvPr>
              <p:cNvSpPr txBox="1"/>
              <p:nvPr/>
            </p:nvSpPr>
            <p:spPr>
              <a:xfrm>
                <a:off x="3179454" y="4261844"/>
                <a:ext cx="178377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00B050"/>
                              </a:solidFill>
                              <a:latin typeface="Cambria Math" panose="02040503050406030204" pitchFamily="18" charset="0"/>
                            </a:rPr>
                          </m:ctrlPr>
                        </m:sSubPr>
                        <m:e>
                          <m:r>
                            <a:rPr lang="en-US" sz="1400" i="1">
                              <a:solidFill>
                                <a:srgbClr val="00B050"/>
                              </a:solidFill>
                              <a:latin typeface="Cambria Math" panose="02040503050406030204" pitchFamily="18" charset="0"/>
                            </a:rPr>
                            <m:t>𝑝</m:t>
                          </m:r>
                        </m:e>
                        <m:sub>
                          <m:r>
                            <a:rPr lang="en-US" sz="1400" i="1">
                              <a:solidFill>
                                <a:srgbClr val="00B050"/>
                              </a:solidFill>
                              <a:latin typeface="Cambria Math" panose="02040503050406030204" pitchFamily="18" charset="0"/>
                            </a:rPr>
                            <m:t>𝜃</m:t>
                          </m:r>
                        </m:sub>
                      </m:sSub>
                    </m:oMath>
                  </m:oMathPara>
                </a14:m>
                <a:endParaRPr lang="en-US" dirty="0"/>
              </a:p>
            </p:txBody>
          </p:sp>
        </mc:Choice>
        <mc:Fallback xmlns="">
          <p:sp>
            <p:nvSpPr>
              <p:cNvPr id="7" name="TextBox 6">
                <a:extLst>
                  <a:ext uri="{FF2B5EF4-FFF2-40B4-BE49-F238E27FC236}">
                    <a16:creationId xmlns:a16="http://schemas.microsoft.com/office/drawing/2014/main" id="{92A21FDA-9C13-FE0F-30C4-1943358A2C46}"/>
                  </a:ext>
                </a:extLst>
              </p:cNvPr>
              <p:cNvSpPr txBox="1">
                <a:spLocks noRot="1" noChangeAspect="1" noMove="1" noResize="1" noEditPoints="1" noAdjustHandles="1" noChangeArrowheads="1" noChangeShapeType="1" noTextEdit="1"/>
              </p:cNvSpPr>
              <p:nvPr/>
            </p:nvSpPr>
            <p:spPr>
              <a:xfrm>
                <a:off x="3179454" y="4261844"/>
                <a:ext cx="1783778" cy="307777"/>
              </a:xfrm>
              <a:prstGeom prst="rect">
                <a:avLst/>
              </a:prstGeom>
              <a:blipFill>
                <a:blip r:embed="rId5"/>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5C5F068-3A55-B9A7-7205-44D252FA1865}"/>
                  </a:ext>
                </a:extLst>
              </p:cNvPr>
              <p:cNvSpPr txBox="1"/>
              <p:nvPr/>
            </p:nvSpPr>
            <p:spPr>
              <a:xfrm>
                <a:off x="247659" y="4203225"/>
                <a:ext cx="192857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400" smtClean="0">
                          <a:solidFill>
                            <a:srgbClr val="0E0CC0"/>
                          </a:solidFill>
                          <a:latin typeface="Cambria Math" panose="02040503050406030204" pitchFamily="18" charset="0"/>
                        </a:rPr>
                        <m:t>promp</m:t>
                      </m:r>
                      <m:r>
                        <m:rPr>
                          <m:sty m:val="p"/>
                        </m:rPr>
                        <a:rPr lang="en-US" sz="1400" b="0" i="0" smtClean="0">
                          <a:solidFill>
                            <a:srgbClr val="0E0CC0"/>
                          </a:solidFill>
                          <a:latin typeface="Cambria Math" panose="02040503050406030204" pitchFamily="18" charset="0"/>
                        </a:rPr>
                        <m:t>t</m:t>
                      </m:r>
                    </m:oMath>
                  </m:oMathPara>
                </a14:m>
                <a:endParaRPr lang="en-US" dirty="0"/>
              </a:p>
            </p:txBody>
          </p:sp>
        </mc:Choice>
        <mc:Fallback xmlns="">
          <p:sp>
            <p:nvSpPr>
              <p:cNvPr id="8" name="TextBox 7">
                <a:extLst>
                  <a:ext uri="{FF2B5EF4-FFF2-40B4-BE49-F238E27FC236}">
                    <a16:creationId xmlns:a16="http://schemas.microsoft.com/office/drawing/2014/main" id="{65C5F068-3A55-B9A7-7205-44D252FA1865}"/>
                  </a:ext>
                </a:extLst>
              </p:cNvPr>
              <p:cNvSpPr txBox="1">
                <a:spLocks noRot="1" noChangeAspect="1" noMove="1" noResize="1" noEditPoints="1" noAdjustHandles="1" noChangeArrowheads="1" noChangeShapeType="1" noTextEdit="1"/>
              </p:cNvSpPr>
              <p:nvPr/>
            </p:nvSpPr>
            <p:spPr>
              <a:xfrm>
                <a:off x="247659" y="4203225"/>
                <a:ext cx="1928577" cy="307777"/>
              </a:xfrm>
              <a:prstGeom prst="rect">
                <a:avLst/>
              </a:prstGeom>
              <a:blipFill>
                <a:blip r:embed="rId6"/>
                <a:stretch>
                  <a:fillRect b="-8000"/>
                </a:stretch>
              </a:blipFill>
            </p:spPr>
            <p:txBody>
              <a:bodyPr/>
              <a:lstStyle/>
              <a:p>
                <a:r>
                  <a:rPr lang="en-US">
                    <a:noFill/>
                  </a:rPr>
                  <a:t> </a:t>
                </a:r>
              </a:p>
            </p:txBody>
          </p:sp>
        </mc:Fallback>
      </mc:AlternateContent>
    </p:spTree>
    <p:extLst>
      <p:ext uri="{BB962C8B-B14F-4D97-AF65-F5344CB8AC3E}">
        <p14:creationId xmlns:p14="http://schemas.microsoft.com/office/powerpoint/2010/main" val="2926173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265A7-5D00-C23D-F7A5-EE8CDE8AF15A}"/>
              </a:ext>
            </a:extLst>
          </p:cNvPr>
          <p:cNvSpPr>
            <a:spLocks noGrp="1"/>
          </p:cNvSpPr>
          <p:nvPr>
            <p:ph type="title"/>
          </p:nvPr>
        </p:nvSpPr>
        <p:spPr/>
        <p:txBody>
          <a:bodyPr>
            <a:normAutofit fontScale="90000"/>
          </a:bodyPr>
          <a:lstStyle/>
          <a:p>
            <a:r>
              <a:rPr lang="en-US" sz="2800" dirty="0"/>
              <a:t>Step 2: Optimizing the </a:t>
            </a:r>
            <a:br>
              <a:rPr lang="en-US" sz="2800" dirty="0"/>
            </a:br>
            <a:r>
              <a:rPr lang="en-US" sz="2800" dirty="0"/>
              <a:t>Policy Function</a:t>
            </a:r>
          </a:p>
        </p:txBody>
      </p:sp>
      <p:sp>
        <p:nvSpPr>
          <p:cNvPr id="3" name="Content Placeholder 2">
            <a:extLst>
              <a:ext uri="{FF2B5EF4-FFF2-40B4-BE49-F238E27FC236}">
                <a16:creationId xmlns:a16="http://schemas.microsoft.com/office/drawing/2014/main" id="{623F971D-BF7F-93B8-14FE-E4E30CBE1B2D}"/>
              </a:ext>
            </a:extLst>
          </p:cNvPr>
          <p:cNvSpPr>
            <a:spLocks noGrp="1"/>
          </p:cNvSpPr>
          <p:nvPr>
            <p:ph type="body" sz="quarter" idx="16"/>
          </p:nvPr>
        </p:nvSpPr>
        <p:spPr>
          <a:xfrm>
            <a:off x="533919" y="1390649"/>
            <a:ext cx="8085415" cy="3645732"/>
          </a:xfrm>
        </p:spPr>
        <p:txBody>
          <a:bodyPr>
            <a:normAutofit/>
          </a:bodyPr>
          <a:lstStyle/>
          <a:p>
            <a:r>
              <a:rPr lang="en-US" sz="1800" spc="-4" dirty="0">
                <a:latin typeface="Corbel" panose="020B0503020204020204" pitchFamily="34" charset="0"/>
                <a:cs typeface="Calibri"/>
              </a:rPr>
              <a:t>Policy function := The model that makes decisions (here, generates responses)</a:t>
            </a:r>
          </a:p>
          <a:p>
            <a:r>
              <a:rPr lang="en-US" sz="1800" spc="-4" dirty="0">
                <a:latin typeface="Corbel" panose="020B0503020204020204" pitchFamily="34" charset="0"/>
                <a:cs typeface="Calibri"/>
              </a:rPr>
              <a:t>How do</a:t>
            </a:r>
            <a:r>
              <a:rPr lang="en-US" sz="1800" spc="-8" dirty="0">
                <a:latin typeface="Corbel" panose="020B0503020204020204" pitchFamily="34" charset="0"/>
                <a:cs typeface="Calibri"/>
              </a:rPr>
              <a:t> </a:t>
            </a:r>
            <a:r>
              <a:rPr lang="en-US" sz="1800" dirty="0">
                <a:latin typeface="Corbel" panose="020B0503020204020204" pitchFamily="34" charset="0"/>
                <a:cs typeface="Calibri"/>
              </a:rPr>
              <a:t>we</a:t>
            </a:r>
            <a:r>
              <a:rPr lang="en-US" sz="1800" spc="-11" dirty="0">
                <a:latin typeface="Corbel" panose="020B0503020204020204" pitchFamily="34" charset="0"/>
                <a:cs typeface="Calibri"/>
              </a:rPr>
              <a:t> </a:t>
            </a:r>
            <a:r>
              <a:rPr lang="en-US" sz="1800" spc="-4" dirty="0">
                <a:latin typeface="Corbel" panose="020B0503020204020204" pitchFamily="34" charset="0"/>
                <a:cs typeface="Calibri"/>
              </a:rPr>
              <a:t>change our LM parameters</a:t>
            </a:r>
            <a:r>
              <a:rPr lang="en-US" sz="1800" spc="11" dirty="0">
                <a:latin typeface="Corbel" panose="020B0503020204020204" pitchFamily="34" charset="0"/>
                <a:cs typeface="Calibri"/>
              </a:rPr>
              <a:t> </a:t>
            </a:r>
            <a:r>
              <a:rPr lang="en-US" sz="1800" dirty="0">
                <a:latin typeface="Cambria Math"/>
                <a:cs typeface="Cambria Math"/>
              </a:rPr>
              <a:t>𝜃</a:t>
            </a:r>
            <a:r>
              <a:rPr lang="en-US" sz="1800" spc="56" dirty="0">
                <a:latin typeface="Cambria Math"/>
                <a:cs typeface="Cambria Math"/>
              </a:rPr>
              <a:t> </a:t>
            </a:r>
            <a:r>
              <a:rPr lang="en-US" sz="1800" dirty="0">
                <a:latin typeface="Corbel" panose="020B0503020204020204" pitchFamily="34" charset="0"/>
                <a:cs typeface="Calibri"/>
              </a:rPr>
              <a:t>to</a:t>
            </a:r>
            <a:r>
              <a:rPr lang="en-US" sz="1800" spc="-15" dirty="0">
                <a:latin typeface="Corbel" panose="020B0503020204020204" pitchFamily="34" charset="0"/>
                <a:cs typeface="Calibri"/>
              </a:rPr>
              <a:t> </a:t>
            </a:r>
            <a:r>
              <a:rPr lang="en-US" sz="1800" dirty="0">
                <a:latin typeface="Corbel" panose="020B0503020204020204" pitchFamily="34" charset="0"/>
                <a:cs typeface="Calibri"/>
              </a:rPr>
              <a:t>maximize</a:t>
            </a:r>
            <a:r>
              <a:rPr lang="en-US" sz="1800" spc="-19" dirty="0">
                <a:latin typeface="Corbel" panose="020B0503020204020204" pitchFamily="34" charset="0"/>
                <a:cs typeface="Calibri"/>
              </a:rPr>
              <a:t> </a:t>
            </a:r>
            <a:r>
              <a:rPr lang="en-US" sz="1800" dirty="0">
                <a:latin typeface="Corbel" panose="020B0503020204020204" pitchFamily="34" charset="0"/>
                <a:cs typeface="Calibri"/>
              </a:rPr>
              <a:t>this?</a:t>
            </a:r>
          </a:p>
          <a:p>
            <a:pPr marL="114300" indent="0">
              <a:buNone/>
            </a:pPr>
            <a:br>
              <a:rPr lang="en-US" dirty="0">
                <a:latin typeface="Corbel" panose="020B0503020204020204" pitchFamily="34" charset="0"/>
                <a:cs typeface="Calibri"/>
              </a:rPr>
            </a:br>
            <a:endParaRPr lang="en-US" dirty="0">
              <a:latin typeface="Corbel" panose="020B0503020204020204" pitchFamily="34" charset="0"/>
              <a:cs typeface="Calibri"/>
            </a:endParaRPr>
          </a:p>
          <a:p>
            <a:r>
              <a:rPr lang="en-US" sz="1800" spc="-4" dirty="0">
                <a:latin typeface="Corbel" panose="020B0503020204020204" pitchFamily="34" charset="0"/>
                <a:cs typeface="Calibri"/>
              </a:rPr>
              <a:t>Let’s</a:t>
            </a:r>
            <a:r>
              <a:rPr lang="en-US" sz="1800" spc="-15" dirty="0">
                <a:latin typeface="Corbel" panose="020B0503020204020204" pitchFamily="34" charset="0"/>
                <a:cs typeface="Calibri"/>
              </a:rPr>
              <a:t> </a:t>
            </a:r>
            <a:r>
              <a:rPr lang="en-US" sz="1800" dirty="0">
                <a:latin typeface="Corbel" panose="020B0503020204020204" pitchFamily="34" charset="0"/>
                <a:cs typeface="Calibri"/>
              </a:rPr>
              <a:t>try</a:t>
            </a:r>
            <a:r>
              <a:rPr lang="en-US" sz="1800" spc="-15" dirty="0">
                <a:latin typeface="Corbel" panose="020B0503020204020204" pitchFamily="34" charset="0"/>
                <a:cs typeface="Calibri"/>
              </a:rPr>
              <a:t> </a:t>
            </a:r>
            <a:r>
              <a:rPr lang="en-US" sz="1800" spc="-4" dirty="0">
                <a:latin typeface="Corbel" panose="020B0503020204020204" pitchFamily="34" charset="0"/>
                <a:cs typeface="Calibri"/>
              </a:rPr>
              <a:t>doing</a:t>
            </a:r>
            <a:r>
              <a:rPr lang="en-US" sz="1800" spc="-19" dirty="0">
                <a:latin typeface="Corbel" panose="020B0503020204020204" pitchFamily="34" charset="0"/>
                <a:cs typeface="Calibri"/>
              </a:rPr>
              <a:t> </a:t>
            </a:r>
            <a:r>
              <a:rPr lang="en-US" sz="1800" dirty="0">
                <a:latin typeface="Corbel" panose="020B0503020204020204" pitchFamily="34" charset="0"/>
                <a:cs typeface="Calibri"/>
              </a:rPr>
              <a:t>gradient</a:t>
            </a:r>
            <a:r>
              <a:rPr lang="en-US" sz="1800" spc="-15" dirty="0">
                <a:latin typeface="Corbel" panose="020B0503020204020204" pitchFamily="34" charset="0"/>
                <a:cs typeface="Calibri"/>
              </a:rPr>
              <a:t> </a:t>
            </a:r>
            <a:r>
              <a:rPr lang="en-US" sz="1800" spc="-4" dirty="0">
                <a:latin typeface="Corbel" panose="020B0503020204020204" pitchFamily="34" charset="0"/>
                <a:cs typeface="Calibri"/>
              </a:rPr>
              <a:t>ascent!</a:t>
            </a:r>
          </a:p>
          <a:p>
            <a:endParaRPr lang="en-US" spc="-4" dirty="0">
              <a:latin typeface="Corbel" panose="020B0503020204020204" pitchFamily="34" charset="0"/>
              <a:cs typeface="Calibri"/>
            </a:endParaRPr>
          </a:p>
          <a:p>
            <a:endParaRPr lang="en-US" sz="1800" spc="-4" dirty="0">
              <a:latin typeface="Corbel" panose="020B0503020204020204" pitchFamily="34" charset="0"/>
              <a:cs typeface="Calibri"/>
            </a:endParaRPr>
          </a:p>
          <a:p>
            <a:endParaRPr lang="en-US" spc="-4" dirty="0">
              <a:latin typeface="Corbel" panose="020B0503020204020204" pitchFamily="34" charset="0"/>
              <a:cs typeface="Calibri"/>
            </a:endParaRPr>
          </a:p>
          <a:p>
            <a:pPr marL="0" indent="0">
              <a:buNone/>
            </a:pPr>
            <a:endParaRPr lang="en-US" spc="-4" dirty="0">
              <a:solidFill>
                <a:srgbClr val="C00000"/>
              </a:solidFill>
              <a:latin typeface="Corbel" panose="020B0503020204020204" pitchFamily="34" charset="0"/>
              <a:cs typeface="Calibri"/>
            </a:endParaRPr>
          </a:p>
          <a:p>
            <a:r>
              <a:rPr lang="en-US" spc="-4" dirty="0">
                <a:solidFill>
                  <a:srgbClr val="C00000"/>
                </a:solidFill>
                <a:latin typeface="Corbel" panose="020B0503020204020204" pitchFamily="34" charset="0"/>
                <a:cs typeface="Calibri"/>
              </a:rPr>
              <a:t>Turns out that we can write this “gradient of expectation” to a simpler form.</a:t>
            </a:r>
            <a:endParaRPr lang="en-US" sz="1800" spc="-4" dirty="0">
              <a:solidFill>
                <a:srgbClr val="C00000"/>
              </a:solidFill>
              <a:latin typeface="Corbel" panose="020B0503020204020204" pitchFamily="34" charset="0"/>
              <a:cs typeface="Calibri"/>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AB4B58F-1A54-479B-BE76-F8D5D5B7EF53}"/>
                  </a:ext>
                </a:extLst>
              </p:cNvPr>
              <p:cNvSpPr txBox="1"/>
              <p:nvPr/>
            </p:nvSpPr>
            <p:spPr>
              <a:xfrm>
                <a:off x="2179320" y="2026072"/>
                <a:ext cx="4572000" cy="4521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solidFill>
                                <a:srgbClr val="00B050"/>
                              </a:solidFill>
                              <a:latin typeface="Cambria Math" panose="02040503050406030204" pitchFamily="18" charset="0"/>
                            </a:rPr>
                          </m:ctrlPr>
                        </m:accPr>
                        <m:e>
                          <m:r>
                            <a:rPr lang="en-US" sz="2000" i="1">
                              <a:solidFill>
                                <a:srgbClr val="00B050"/>
                              </a:solidFill>
                              <a:latin typeface="Cambria Math" panose="02040503050406030204" pitchFamily="18" charset="0"/>
                            </a:rPr>
                            <m:t>𝜃</m:t>
                          </m:r>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argmax</m:t>
                          </m:r>
                        </m:e>
                        <m:sub>
                          <m:r>
                            <a:rPr lang="en-US" sz="2000" b="0" i="1" smtClean="0">
                              <a:solidFill>
                                <a:srgbClr val="00B050"/>
                              </a:solidFill>
                              <a:latin typeface="Cambria Math" panose="02040503050406030204" pitchFamily="18" charset="0"/>
                            </a:rPr>
                            <m:t>𝜃</m:t>
                          </m:r>
                        </m:sub>
                      </m:sSub>
                      <m:r>
                        <a:rPr lang="en-US" sz="2000" b="0" i="0" smtClean="0">
                          <a:latin typeface="Cambria Math" panose="02040503050406030204" pitchFamily="18" charset="0"/>
                        </a:rPr>
                        <m:t> </m:t>
                      </m:r>
                      <m:sSub>
                        <m:sSubPr>
                          <m:ctrlPr>
                            <a:rPr lang="en-US" sz="2000" b="0" i="1" smtClean="0">
                              <a:latin typeface="Cambria Math" panose="02040503050406030204" pitchFamily="18" charset="0"/>
                              <a:ea typeface="Cambria Math" panose="02040503050406030204" pitchFamily="18" charset="0"/>
                            </a:rPr>
                          </m:ctrlPr>
                        </m:sSubPr>
                        <m:e>
                          <m:r>
                            <a:rPr lang="fa-IR" sz="2000" b="0" i="1" smtClean="0">
                              <a:latin typeface="Cambria Math" panose="02040503050406030204" pitchFamily="18" charset="0"/>
                              <a:ea typeface="Cambria Math" panose="02040503050406030204" pitchFamily="18" charset="0"/>
                            </a:rPr>
                            <m:t>𝔼</m:t>
                          </m:r>
                        </m:e>
                        <m:sub>
                          <m:acc>
                            <m:accPr>
                              <m:chr m:val="̂"/>
                              <m:ctrlPr>
                                <a:rPr lang="en-US" sz="2000" i="1">
                                  <a:latin typeface="Cambria Math" panose="02040503050406030204" pitchFamily="18" charset="0"/>
                                </a:rPr>
                              </m:ctrlPr>
                            </m:accPr>
                            <m:e>
                              <m:r>
                                <a:rPr lang="en-US" sz="2000" i="1">
                                  <a:latin typeface="Cambria Math" panose="02040503050406030204" pitchFamily="18" charset="0"/>
                                </a:rPr>
                                <m:t>𝑠</m:t>
                              </m:r>
                            </m:e>
                          </m:acc>
                          <m:r>
                            <a:rPr lang="en-US" sz="2000" b="0" i="1" smtClean="0">
                              <a:latin typeface="Cambria Math" panose="02040503050406030204" pitchFamily="18" charset="0"/>
                            </a:rPr>
                            <m:t>~</m:t>
                          </m:r>
                          <m:sSub>
                            <m:sSubPr>
                              <m:ctrlPr>
                                <a:rPr lang="en-US" sz="2000" b="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i="1">
                                  <a:solidFill>
                                    <a:srgbClr val="00B050"/>
                                  </a:solidFill>
                                  <a:latin typeface="Cambria Math" panose="02040503050406030204" pitchFamily="18" charset="0"/>
                                </a:rPr>
                                <m:t>𝜃</m:t>
                              </m:r>
                            </m:sub>
                          </m:sSub>
                        </m:sub>
                      </m:sSub>
                      <m:d>
                        <m:dPr>
                          <m:begChr m:val="["/>
                          <m:endChr m:val="]"/>
                          <m:ctrlPr>
                            <a:rPr lang="fa-IR" sz="2000" b="0" i="1" smtClean="0">
                              <a:latin typeface="Cambria Math" panose="02040503050406030204" pitchFamily="18" charset="0"/>
                            </a:rPr>
                          </m:ctrlPr>
                        </m:dPr>
                        <m:e>
                          <m:r>
                            <a:rPr lang="fa-IR" sz="2000" i="1" smtClean="0">
                              <a:solidFill>
                                <a:srgbClr val="0E0CC0"/>
                              </a:solidFill>
                              <a:latin typeface="Cambria Math" panose="02040503050406030204" pitchFamily="18" charset="0"/>
                            </a:rPr>
                            <m:t>𝑅</m:t>
                          </m:r>
                          <m:d>
                            <m:dPr>
                              <m:ctrlPr>
                                <a:rPr lang="fa-IR" sz="2000" i="1">
                                  <a:solidFill>
                                    <a:srgbClr val="0E0CC0"/>
                                  </a:solidFill>
                                  <a:latin typeface="Cambria Math" panose="02040503050406030204" pitchFamily="18" charset="0"/>
                                </a:rPr>
                              </m:ctrlPr>
                            </m:dPr>
                            <m:e>
                              <m:acc>
                                <m:accPr>
                                  <m:chr m:val="̂"/>
                                  <m:ctrlPr>
                                    <a:rPr lang="en-US" sz="2000" b="0" i="1" smtClean="0">
                                      <a:solidFill>
                                        <a:srgbClr val="0E0CC0"/>
                                      </a:solidFill>
                                      <a:latin typeface="Cambria Math" panose="02040503050406030204" pitchFamily="18" charset="0"/>
                                    </a:rPr>
                                  </m:ctrlPr>
                                </m:accPr>
                                <m:e>
                                  <m:r>
                                    <a:rPr lang="en-US" sz="2000" i="1">
                                      <a:solidFill>
                                        <a:srgbClr val="0E0CC0"/>
                                      </a:solidFill>
                                      <a:latin typeface="Cambria Math" panose="02040503050406030204" pitchFamily="18" charset="0"/>
                                    </a:rPr>
                                    <m:t>𝑠</m:t>
                                  </m:r>
                                </m:e>
                              </m:acc>
                              <m:r>
                                <a:rPr lang="en-US" sz="2000" i="1">
                                  <a:solidFill>
                                    <a:srgbClr val="0E0CC0"/>
                                  </a:solidFill>
                                  <a:latin typeface="Cambria Math" panose="02040503050406030204" pitchFamily="18" charset="0"/>
                                </a:rPr>
                                <m:t>;</m:t>
                              </m:r>
                              <m:r>
                                <m:rPr>
                                  <m:sty m:val="p"/>
                                </m:rPr>
                                <a:rPr lang="en-US" sz="2000" i="0">
                                  <a:solidFill>
                                    <a:srgbClr val="0E0CC0"/>
                                  </a:solidFill>
                                  <a:latin typeface="Cambria Math" panose="02040503050406030204" pitchFamily="18" charset="0"/>
                                </a:rPr>
                                <m:t>p</m:t>
                              </m:r>
                              <m:r>
                                <m:rPr>
                                  <m:sty m:val="p"/>
                                </m:rPr>
                                <a:rPr lang="en-US" sz="2000" b="0" i="0" smtClean="0">
                                  <a:solidFill>
                                    <a:srgbClr val="0E0CC0"/>
                                  </a:solidFill>
                                  <a:latin typeface="Cambria Math" panose="02040503050406030204" pitchFamily="18" charset="0"/>
                                </a:rPr>
                                <m:t>rompt</m:t>
                              </m:r>
                            </m:e>
                          </m:d>
                        </m:e>
                      </m:d>
                    </m:oMath>
                  </m:oMathPara>
                </a14:m>
                <a:endParaRPr lang="en-US" sz="2000" dirty="0"/>
              </a:p>
            </p:txBody>
          </p:sp>
        </mc:Choice>
        <mc:Fallback xmlns="">
          <p:sp>
            <p:nvSpPr>
              <p:cNvPr id="4" name="TextBox 3">
                <a:extLst>
                  <a:ext uri="{FF2B5EF4-FFF2-40B4-BE49-F238E27FC236}">
                    <a16:creationId xmlns:a16="http://schemas.microsoft.com/office/drawing/2014/main" id="{CAB4B58F-1A54-479B-BE76-F8D5D5B7EF53}"/>
                  </a:ext>
                </a:extLst>
              </p:cNvPr>
              <p:cNvSpPr txBox="1">
                <a:spLocks noRot="1" noChangeAspect="1" noMove="1" noResize="1" noEditPoints="1" noAdjustHandles="1" noChangeArrowheads="1" noChangeShapeType="1" noTextEdit="1"/>
              </p:cNvSpPr>
              <p:nvPr/>
            </p:nvSpPr>
            <p:spPr>
              <a:xfrm>
                <a:off x="2179320" y="2026072"/>
                <a:ext cx="4572000" cy="452175"/>
              </a:xfrm>
              <a:prstGeom prst="rect">
                <a:avLst/>
              </a:prstGeom>
              <a:blipFill>
                <a:blip r:embed="rId2"/>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2F65896-815D-3921-D140-90D5FB67922C}"/>
                  </a:ext>
                </a:extLst>
              </p:cNvPr>
              <p:cNvSpPr txBox="1"/>
              <p:nvPr/>
            </p:nvSpPr>
            <p:spPr>
              <a:xfrm>
                <a:off x="2179320" y="2898136"/>
                <a:ext cx="4572000" cy="4319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rgbClr val="00B050"/>
                              </a:solidFill>
                              <a:latin typeface="Cambria Math" panose="02040503050406030204" pitchFamily="18" charset="0"/>
                            </a:rPr>
                          </m:ctrlPr>
                        </m:sSubPr>
                        <m:e>
                          <m:r>
                            <a:rPr lang="en-US" sz="2000" i="1" smtClean="0">
                              <a:solidFill>
                                <a:srgbClr val="00B050"/>
                              </a:solidFill>
                              <a:latin typeface="Cambria Math" panose="02040503050406030204" pitchFamily="18" charset="0"/>
                            </a:rPr>
                            <m:t>𝜃</m:t>
                          </m:r>
                        </m:e>
                        <m:sub>
                          <m:r>
                            <a:rPr lang="en-US" sz="2000" b="0" i="1" smtClean="0">
                              <a:solidFill>
                                <a:srgbClr val="00B050"/>
                              </a:solidFill>
                              <a:latin typeface="Cambria Math" panose="02040503050406030204" pitchFamily="18" charset="0"/>
                            </a:rPr>
                            <m:t>𝑡</m:t>
                          </m:r>
                          <m:r>
                            <a:rPr lang="en-US" sz="2000" b="0" i="1" smtClean="0">
                              <a:solidFill>
                                <a:srgbClr val="00B050"/>
                              </a:solidFill>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smtClean="0">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𝜃</m:t>
                          </m:r>
                        </m:e>
                        <m:sub>
                          <m:r>
                            <a:rPr lang="en-US" sz="2000" i="1">
                              <a:solidFill>
                                <a:srgbClr val="00B050"/>
                              </a:solidFill>
                              <a:latin typeface="Cambria Math" panose="02040503050406030204" pitchFamily="18" charset="0"/>
                            </a:rPr>
                            <m:t>𝑡</m:t>
                          </m:r>
                        </m:sub>
                      </m:sSub>
                      <m:r>
                        <a:rPr lang="en-US" sz="2000" b="0" i="1" smtClean="0">
                          <a:latin typeface="Cambria Math" panose="02040503050406030204" pitchFamily="18" charset="0"/>
                        </a:rPr>
                        <m:t>+</m:t>
                      </m:r>
                      <m:r>
                        <a:rPr lang="en-US" sz="2000" b="0" i="1" smtClean="0">
                          <a:latin typeface="Cambria Math" panose="02040503050406030204" pitchFamily="18" charset="0"/>
                        </a:rPr>
                        <m:t>𝛼</m:t>
                      </m:r>
                      <m:r>
                        <m:rPr>
                          <m:lit/>
                        </m:rP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m:t>
                          </m:r>
                        </m:e>
                        <m:sub>
                          <m:sSub>
                            <m:sSubPr>
                              <m:ctrlPr>
                                <a:rPr lang="en-US" sz="2000" i="1" smtClean="0">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𝜃</m:t>
                              </m:r>
                            </m:e>
                            <m:sub>
                              <m:r>
                                <a:rPr lang="en-US" sz="2000" i="1">
                                  <a:solidFill>
                                    <a:srgbClr val="00B050"/>
                                  </a:solidFill>
                                  <a:latin typeface="Cambria Math" panose="02040503050406030204" pitchFamily="18" charset="0"/>
                                </a:rPr>
                                <m:t>𝑡</m:t>
                              </m:r>
                            </m:sub>
                          </m:sSub>
                        </m:sub>
                      </m:sSub>
                      <m:sSub>
                        <m:sSubPr>
                          <m:ctrlPr>
                            <a:rPr lang="en-US" sz="2000" i="1">
                              <a:latin typeface="Cambria Math" panose="02040503050406030204" pitchFamily="18" charset="0"/>
                              <a:ea typeface="Cambria Math" panose="02040503050406030204" pitchFamily="18" charset="0"/>
                            </a:rPr>
                          </m:ctrlPr>
                        </m:sSubPr>
                        <m:e>
                          <m:r>
                            <a:rPr lang="fa-IR" sz="2000" i="1">
                              <a:latin typeface="Cambria Math" panose="02040503050406030204" pitchFamily="18" charset="0"/>
                              <a:ea typeface="Cambria Math" panose="02040503050406030204" pitchFamily="18" charset="0"/>
                            </a:rPr>
                            <m:t>𝔼</m:t>
                          </m:r>
                        </m:e>
                        <m:sub>
                          <m:acc>
                            <m:accPr>
                              <m:chr m:val="̂"/>
                              <m:ctrlPr>
                                <a:rPr lang="en-US" sz="2000" i="1">
                                  <a:latin typeface="Cambria Math" panose="02040503050406030204" pitchFamily="18" charset="0"/>
                                </a:rPr>
                              </m:ctrlPr>
                            </m:accPr>
                            <m:e>
                              <m:r>
                                <a:rPr lang="en-US" sz="2000" i="1">
                                  <a:latin typeface="Cambria Math" panose="02040503050406030204" pitchFamily="18" charset="0"/>
                                </a:rPr>
                                <m:t>𝑠</m:t>
                              </m:r>
                            </m:e>
                          </m:acc>
                          <m:r>
                            <a:rPr lang="en-US" sz="2000" i="1">
                              <a:latin typeface="Cambria Math" panose="02040503050406030204" pitchFamily="18" charset="0"/>
                            </a:rPr>
                            <m:t>~</m:t>
                          </m:r>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𝑝</m:t>
                              </m:r>
                            </m:e>
                            <m:sub>
                              <m:r>
                                <a:rPr lang="en-US" sz="2000" i="1">
                                  <a:solidFill>
                                    <a:srgbClr val="00B050"/>
                                  </a:solidFill>
                                  <a:latin typeface="Cambria Math" panose="02040503050406030204" pitchFamily="18" charset="0"/>
                                </a:rPr>
                                <m:t>𝜃</m:t>
                              </m:r>
                            </m:sub>
                          </m:sSub>
                        </m:sub>
                      </m:sSub>
                      <m:d>
                        <m:dPr>
                          <m:begChr m:val="["/>
                          <m:endChr m:val="]"/>
                          <m:ctrlPr>
                            <a:rPr lang="fa-IR" sz="2000" i="1">
                              <a:latin typeface="Cambria Math" panose="02040503050406030204" pitchFamily="18" charset="0"/>
                            </a:rPr>
                          </m:ctrlPr>
                        </m:dPr>
                        <m:e>
                          <m:r>
                            <a:rPr lang="fa-IR" sz="2000" i="1" smtClean="0">
                              <a:solidFill>
                                <a:srgbClr val="0E0CC0"/>
                              </a:solidFill>
                              <a:latin typeface="Cambria Math" panose="02040503050406030204" pitchFamily="18" charset="0"/>
                            </a:rPr>
                            <m:t>𝑅</m:t>
                          </m:r>
                          <m:d>
                            <m:dPr>
                              <m:ctrlPr>
                                <a:rPr lang="fa-IR" sz="2000" i="1">
                                  <a:solidFill>
                                    <a:srgbClr val="0E0CC0"/>
                                  </a:solidFill>
                                  <a:latin typeface="Cambria Math" panose="02040503050406030204" pitchFamily="18" charset="0"/>
                                </a:rPr>
                              </m:ctrlPr>
                            </m:dPr>
                            <m:e>
                              <m:acc>
                                <m:accPr>
                                  <m:chr m:val="̂"/>
                                  <m:ctrlPr>
                                    <a:rPr lang="en-US" sz="2000" i="1">
                                      <a:solidFill>
                                        <a:srgbClr val="0E0CC0"/>
                                      </a:solidFill>
                                      <a:latin typeface="Cambria Math" panose="02040503050406030204" pitchFamily="18" charset="0"/>
                                    </a:rPr>
                                  </m:ctrlPr>
                                </m:accPr>
                                <m:e>
                                  <m:r>
                                    <a:rPr lang="en-US" sz="2000" i="1">
                                      <a:solidFill>
                                        <a:srgbClr val="0E0CC0"/>
                                      </a:solidFill>
                                      <a:latin typeface="Cambria Math" panose="02040503050406030204" pitchFamily="18" charset="0"/>
                                    </a:rPr>
                                    <m:t>𝑠</m:t>
                                  </m:r>
                                </m:e>
                              </m:acc>
                              <m:r>
                                <a:rPr lang="en-US" sz="2000" i="1">
                                  <a:solidFill>
                                    <a:srgbClr val="0E0CC0"/>
                                  </a:solidFill>
                                  <a:latin typeface="Cambria Math" panose="02040503050406030204" pitchFamily="18" charset="0"/>
                                </a:rPr>
                                <m:t>;</m:t>
                              </m:r>
                              <m:r>
                                <m:rPr>
                                  <m:sty m:val="p"/>
                                </m:rPr>
                                <a:rPr lang="en-US" sz="2000">
                                  <a:solidFill>
                                    <a:srgbClr val="0E0CC0"/>
                                  </a:solidFill>
                                  <a:latin typeface="Cambria Math" panose="02040503050406030204" pitchFamily="18" charset="0"/>
                                </a:rPr>
                                <m:t>prompt</m:t>
                              </m:r>
                            </m:e>
                          </m:d>
                        </m:e>
                      </m:d>
                    </m:oMath>
                  </m:oMathPara>
                </a14:m>
                <a:endParaRPr lang="en-US" sz="2000" dirty="0"/>
              </a:p>
            </p:txBody>
          </p:sp>
        </mc:Choice>
        <mc:Fallback xmlns="">
          <p:sp>
            <p:nvSpPr>
              <p:cNvPr id="5" name="TextBox 4">
                <a:extLst>
                  <a:ext uri="{FF2B5EF4-FFF2-40B4-BE49-F238E27FC236}">
                    <a16:creationId xmlns:a16="http://schemas.microsoft.com/office/drawing/2014/main" id="{32F65896-815D-3921-D140-90D5FB67922C}"/>
                  </a:ext>
                </a:extLst>
              </p:cNvPr>
              <p:cNvSpPr txBox="1">
                <a:spLocks noRot="1" noChangeAspect="1" noMove="1" noResize="1" noEditPoints="1" noAdjustHandles="1" noChangeArrowheads="1" noChangeShapeType="1" noTextEdit="1"/>
              </p:cNvSpPr>
              <p:nvPr/>
            </p:nvSpPr>
            <p:spPr>
              <a:xfrm>
                <a:off x="2179320" y="2898136"/>
                <a:ext cx="4572000" cy="431978"/>
              </a:xfrm>
              <a:prstGeom prst="rect">
                <a:avLst/>
              </a:prstGeom>
              <a:blipFill>
                <a:blip r:embed="rId3"/>
                <a:stretch>
                  <a:fillRect t="-5714" b="-8571"/>
                </a:stretch>
              </a:blipFill>
            </p:spPr>
            <p:txBody>
              <a:bodyPr/>
              <a:lstStyle/>
              <a:p>
                <a:r>
                  <a:rPr lang="en-US">
                    <a:noFill/>
                  </a:rPr>
                  <a:t> </a:t>
                </a:r>
              </a:p>
            </p:txBody>
          </p:sp>
        </mc:Fallback>
      </mc:AlternateContent>
      <p:sp>
        <p:nvSpPr>
          <p:cNvPr id="7" name="Rounded Rectangular Callout 6">
            <a:extLst>
              <a:ext uri="{FF2B5EF4-FFF2-40B4-BE49-F238E27FC236}">
                <a16:creationId xmlns:a16="http://schemas.microsoft.com/office/drawing/2014/main" id="{1D553103-A200-4464-4DFE-9C58EDFAC3D7}"/>
              </a:ext>
            </a:extLst>
          </p:cNvPr>
          <p:cNvSpPr/>
          <p:nvPr/>
        </p:nvSpPr>
        <p:spPr>
          <a:xfrm>
            <a:off x="3147059" y="3493245"/>
            <a:ext cx="2186029" cy="572700"/>
          </a:xfrm>
          <a:prstGeom prst="wedgeRoundRectCallout">
            <a:avLst>
              <a:gd name="adj1" fmla="val 32237"/>
              <a:gd name="adj2" fmla="val -74811"/>
              <a:gd name="adj3" fmla="val 16667"/>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rbel" panose="020B0503020204020204" pitchFamily="34" charset="0"/>
              </a:rPr>
              <a:t>How do we estimate this expectation? </a:t>
            </a:r>
          </a:p>
        </p:txBody>
      </p:sp>
      <p:sp>
        <p:nvSpPr>
          <p:cNvPr id="8" name="TextBox 7">
            <a:extLst>
              <a:ext uri="{FF2B5EF4-FFF2-40B4-BE49-F238E27FC236}">
                <a16:creationId xmlns:a16="http://schemas.microsoft.com/office/drawing/2014/main" id="{D0A53981-A7E2-23E0-37A5-DFEF723B06BD}"/>
              </a:ext>
            </a:extLst>
          </p:cNvPr>
          <p:cNvSpPr txBox="1"/>
          <p:nvPr/>
        </p:nvSpPr>
        <p:spPr>
          <a:xfrm>
            <a:off x="3497580" y="4919543"/>
            <a:ext cx="2266819" cy="261610"/>
          </a:xfrm>
          <a:prstGeom prst="rect">
            <a:avLst/>
          </a:prstGeom>
          <a:noFill/>
        </p:spPr>
        <p:txBody>
          <a:bodyPr wrap="square" rtlCol="0">
            <a:spAutoFit/>
          </a:bodyPr>
          <a:lstStyle/>
          <a:p>
            <a:pPr algn="ctr"/>
            <a:r>
              <a:rPr lang="en-US" sz="1050" dirty="0">
                <a:solidFill>
                  <a:schemeClr val="tx1">
                    <a:lumMod val="50000"/>
                    <a:lumOff val="50000"/>
                  </a:schemeClr>
                </a:solidFill>
                <a:latin typeface="Corbel" panose="020B0503020204020204" pitchFamily="34" charset="0"/>
              </a:rPr>
              <a:t>[Slide credit: Jesse Mu]</a:t>
            </a:r>
          </a:p>
        </p:txBody>
      </p:sp>
      <p:pic>
        <p:nvPicPr>
          <p:cNvPr id="9" name="Picture 8" descr="A diagram of a graph&#10;&#10;Description automatically generated">
            <a:extLst>
              <a:ext uri="{FF2B5EF4-FFF2-40B4-BE49-F238E27FC236}">
                <a16:creationId xmlns:a16="http://schemas.microsoft.com/office/drawing/2014/main" id="{E531ABD3-F24D-17D4-AC12-00E4580870AB}"/>
              </a:ext>
            </a:extLst>
          </p:cNvPr>
          <p:cNvPicPr>
            <a:picLocks noChangeAspect="1"/>
          </p:cNvPicPr>
          <p:nvPr/>
        </p:nvPicPr>
        <p:blipFill>
          <a:blip/>
          <a:stretch>
            <a:fillRect/>
          </a:stretch>
        </p:blipFill>
        <p:spPr>
          <a:xfrm>
            <a:off x="7141107" y="107119"/>
            <a:ext cx="2002893" cy="956510"/>
          </a:xfrm>
          <a:prstGeom prst="rect">
            <a:avLst/>
          </a:prstGeom>
        </p:spPr>
      </p:pic>
    </p:spTree>
    <p:extLst>
      <p:ext uri="{BB962C8B-B14F-4D97-AF65-F5344CB8AC3E}">
        <p14:creationId xmlns:p14="http://schemas.microsoft.com/office/powerpoint/2010/main" val="335178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265A7-5D00-C23D-F7A5-EE8CDE8AF15A}"/>
              </a:ext>
            </a:extLst>
          </p:cNvPr>
          <p:cNvSpPr>
            <a:spLocks noGrp="1"/>
          </p:cNvSpPr>
          <p:nvPr>
            <p:ph type="title"/>
          </p:nvPr>
        </p:nvSpPr>
        <p:spPr/>
        <p:txBody>
          <a:bodyPr>
            <a:normAutofit/>
          </a:bodyPr>
          <a:lstStyle/>
          <a:p>
            <a:r>
              <a:rPr lang="en-US" spc="-4" dirty="0">
                <a:latin typeface="Tahoma" panose="020B0604030504040204" pitchFamily="34" charset="0"/>
                <a:ea typeface="Tahoma" panose="020B0604030504040204" pitchFamily="34" charset="0"/>
                <a:cs typeface="Tahoma" panose="020B0604030504040204" pitchFamily="34" charset="0"/>
              </a:rPr>
              <a:t>Policy</a:t>
            </a:r>
            <a:r>
              <a:rPr lang="en-US" spc="4" dirty="0">
                <a:latin typeface="Tahoma" panose="020B0604030504040204" pitchFamily="34" charset="0"/>
                <a:ea typeface="Tahoma" panose="020B0604030504040204" pitchFamily="34" charset="0"/>
                <a:cs typeface="Tahoma" panose="020B0604030504040204" pitchFamily="34" charset="0"/>
              </a:rPr>
              <a:t> </a:t>
            </a:r>
            <a:r>
              <a:rPr lang="en-US" spc="-4" dirty="0">
                <a:latin typeface="Tahoma" panose="020B0604030504040204" pitchFamily="34" charset="0"/>
                <a:ea typeface="Tahoma" panose="020B0604030504040204" pitchFamily="34" charset="0"/>
                <a:cs typeface="Tahoma" panose="020B0604030504040204" pitchFamily="34" charset="0"/>
              </a:rPr>
              <a:t>Gradient</a:t>
            </a:r>
            <a:r>
              <a:rPr lang="en-US" b="0" spc="-4" dirty="0">
                <a:latin typeface="Tahoma" panose="020B0604030504040204" pitchFamily="34" charset="0"/>
                <a:ea typeface="Tahoma" panose="020B0604030504040204" pitchFamily="34" charset="0"/>
                <a:cs typeface="Tahoma" panose="020B0604030504040204" pitchFamily="34" charset="0"/>
              </a:rPr>
              <a:t> </a:t>
            </a:r>
            <a:r>
              <a:rPr lang="en-US" sz="1800" spc="-4" dirty="0">
                <a:latin typeface="Tahoma" panose="020B0604030504040204" pitchFamily="34" charset="0"/>
                <a:ea typeface="Tahoma" panose="020B0604030504040204" pitchFamily="34" charset="0"/>
                <a:cs typeface="Tahoma" panose="020B0604030504040204" pitchFamily="34" charset="0"/>
              </a:rPr>
              <a:t>[Williams,</a:t>
            </a:r>
            <a:r>
              <a:rPr lang="en-US" sz="1800" spc="15" dirty="0">
                <a:latin typeface="Tahoma" panose="020B0604030504040204" pitchFamily="34" charset="0"/>
                <a:ea typeface="Tahoma" panose="020B0604030504040204" pitchFamily="34" charset="0"/>
                <a:cs typeface="Tahoma" panose="020B0604030504040204" pitchFamily="34" charset="0"/>
              </a:rPr>
              <a:t> </a:t>
            </a:r>
            <a:r>
              <a:rPr lang="en-US" sz="1800" dirty="0">
                <a:latin typeface="Tahoma" panose="020B0604030504040204" pitchFamily="34" charset="0"/>
                <a:ea typeface="Tahoma" panose="020B0604030504040204" pitchFamily="34" charset="0"/>
                <a:cs typeface="Tahoma" panose="020B0604030504040204" pitchFamily="34" charset="0"/>
              </a:rPr>
              <a:t>1992]</a:t>
            </a:r>
            <a:endParaRPr lang="en-US" sz="28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3F971D-BF7F-93B8-14FE-E4E30CBE1B2D}"/>
                  </a:ext>
                </a:extLst>
              </p:cNvPr>
              <p:cNvSpPr>
                <a:spLocks noGrp="1"/>
              </p:cNvSpPr>
              <p:nvPr>
                <p:ph type="body" sz="quarter" idx="16"/>
              </p:nvPr>
            </p:nvSpPr>
            <p:spPr>
              <a:xfrm>
                <a:off x="533919" y="1170688"/>
                <a:ext cx="8085415" cy="3748855"/>
              </a:xfrm>
            </p:spPr>
            <p:txBody>
              <a:bodyPr>
                <a:normAutofit/>
              </a:bodyPr>
              <a:lstStyle/>
              <a:p>
                <a:r>
                  <a:rPr lang="en-US" sz="1800" spc="-4" dirty="0">
                    <a:latin typeface="Corbel" panose="020B0503020204020204" pitchFamily="34" charset="0"/>
                    <a:cs typeface="Calibri"/>
                  </a:rPr>
                  <a:t>How do</a:t>
                </a:r>
                <a:r>
                  <a:rPr lang="en-US" sz="1800" spc="-8" dirty="0">
                    <a:latin typeface="Corbel" panose="020B0503020204020204" pitchFamily="34" charset="0"/>
                    <a:cs typeface="Calibri"/>
                  </a:rPr>
                  <a:t> </a:t>
                </a:r>
                <a:r>
                  <a:rPr lang="en-US" sz="1800" dirty="0">
                    <a:latin typeface="Corbel" panose="020B0503020204020204" pitchFamily="34" charset="0"/>
                    <a:cs typeface="Calibri"/>
                  </a:rPr>
                  <a:t>we</a:t>
                </a:r>
                <a:r>
                  <a:rPr lang="en-US" sz="1800" spc="-11" dirty="0">
                    <a:latin typeface="Corbel" panose="020B0503020204020204" pitchFamily="34" charset="0"/>
                    <a:cs typeface="Calibri"/>
                  </a:rPr>
                  <a:t> </a:t>
                </a:r>
                <a:r>
                  <a:rPr lang="en-US" sz="1800" spc="-4" dirty="0">
                    <a:latin typeface="Corbel" panose="020B0503020204020204" pitchFamily="34" charset="0"/>
                    <a:cs typeface="Calibri"/>
                  </a:rPr>
                  <a:t>change our LM parameters</a:t>
                </a:r>
                <a:r>
                  <a:rPr lang="en-US" sz="1800" spc="11" dirty="0">
                    <a:latin typeface="Corbel" panose="020B0503020204020204" pitchFamily="34" charset="0"/>
                    <a:cs typeface="Calibri"/>
                  </a:rPr>
                  <a:t> </a:t>
                </a:r>
                <a14:m>
                  <m:oMath xmlns:m="http://schemas.openxmlformats.org/officeDocument/2006/math">
                    <m:r>
                      <a:rPr lang="en-US" sz="1800" b="0" i="1" smtClean="0">
                        <a:solidFill>
                          <a:srgbClr val="00B050"/>
                        </a:solidFill>
                        <a:latin typeface="Cambria Math" panose="02040503050406030204" pitchFamily="18" charset="0"/>
                      </a:rPr>
                      <m:t>𝜃</m:t>
                    </m:r>
                  </m:oMath>
                </a14:m>
                <a:r>
                  <a:rPr lang="en-US" sz="1800" spc="56" dirty="0">
                    <a:latin typeface="Cambria Math"/>
                    <a:cs typeface="Cambria Math"/>
                  </a:rPr>
                  <a:t> </a:t>
                </a:r>
                <a:r>
                  <a:rPr lang="en-US" sz="1800" dirty="0">
                    <a:latin typeface="Corbel" panose="020B0503020204020204" pitchFamily="34" charset="0"/>
                    <a:cs typeface="Calibri"/>
                  </a:rPr>
                  <a:t>to</a:t>
                </a:r>
                <a:r>
                  <a:rPr lang="en-US" sz="1800" spc="-15" dirty="0">
                    <a:latin typeface="Corbel" panose="020B0503020204020204" pitchFamily="34" charset="0"/>
                    <a:cs typeface="Calibri"/>
                  </a:rPr>
                  <a:t> </a:t>
                </a:r>
                <a:r>
                  <a:rPr lang="en-US" sz="1800" dirty="0">
                    <a:latin typeface="Corbel" panose="020B0503020204020204" pitchFamily="34" charset="0"/>
                    <a:cs typeface="Calibri"/>
                  </a:rPr>
                  <a:t>maximize</a:t>
                </a:r>
                <a:r>
                  <a:rPr lang="en-US" sz="1800" spc="-19" dirty="0">
                    <a:latin typeface="Corbel" panose="020B0503020204020204" pitchFamily="34" charset="0"/>
                    <a:cs typeface="Calibri"/>
                  </a:rPr>
                  <a:t> </a:t>
                </a:r>
                <a:r>
                  <a:rPr lang="en-US" sz="1800" dirty="0">
                    <a:latin typeface="Corbel" panose="020B0503020204020204" pitchFamily="34" charset="0"/>
                    <a:cs typeface="Calibri"/>
                  </a:rPr>
                  <a:t>this?</a:t>
                </a:r>
              </a:p>
              <a:p>
                <a:pPr marL="114300" indent="0">
                  <a:buNone/>
                </a:pPr>
                <a:br>
                  <a:rPr lang="en-US" dirty="0">
                    <a:latin typeface="Corbel" panose="020B0503020204020204" pitchFamily="34" charset="0"/>
                    <a:cs typeface="Calibri"/>
                  </a:rPr>
                </a:br>
                <a:endParaRPr lang="en-US" dirty="0">
                  <a:latin typeface="Corbel" panose="020B0503020204020204" pitchFamily="34" charset="0"/>
                  <a:cs typeface="Calibri"/>
                </a:endParaRPr>
              </a:p>
              <a:p>
                <a:r>
                  <a:rPr lang="en-US" sz="1800" spc="-4" dirty="0">
                    <a:latin typeface="Corbel" panose="020B0503020204020204" pitchFamily="34" charset="0"/>
                    <a:cs typeface="Calibri"/>
                  </a:rPr>
                  <a:t>Let’s</a:t>
                </a:r>
                <a:r>
                  <a:rPr lang="en-US" sz="1800" spc="-15" dirty="0">
                    <a:latin typeface="Corbel" panose="020B0503020204020204" pitchFamily="34" charset="0"/>
                    <a:cs typeface="Calibri"/>
                  </a:rPr>
                  <a:t> </a:t>
                </a:r>
                <a:r>
                  <a:rPr lang="en-US" sz="1800" dirty="0">
                    <a:latin typeface="Corbel" panose="020B0503020204020204" pitchFamily="34" charset="0"/>
                    <a:cs typeface="Calibri"/>
                  </a:rPr>
                  <a:t>try</a:t>
                </a:r>
                <a:r>
                  <a:rPr lang="en-US" sz="1800" spc="-15" dirty="0">
                    <a:latin typeface="Corbel" panose="020B0503020204020204" pitchFamily="34" charset="0"/>
                    <a:cs typeface="Calibri"/>
                  </a:rPr>
                  <a:t> </a:t>
                </a:r>
                <a:r>
                  <a:rPr lang="en-US" sz="1800" spc="-4" dirty="0">
                    <a:latin typeface="Corbel" panose="020B0503020204020204" pitchFamily="34" charset="0"/>
                    <a:cs typeface="Calibri"/>
                  </a:rPr>
                  <a:t>doing</a:t>
                </a:r>
                <a:r>
                  <a:rPr lang="en-US" sz="1800" spc="-19" dirty="0">
                    <a:latin typeface="Corbel" panose="020B0503020204020204" pitchFamily="34" charset="0"/>
                    <a:cs typeface="Calibri"/>
                  </a:rPr>
                  <a:t> </a:t>
                </a:r>
                <a:r>
                  <a:rPr lang="en-US" sz="1800" dirty="0">
                    <a:latin typeface="Corbel" panose="020B0503020204020204" pitchFamily="34" charset="0"/>
                    <a:cs typeface="Calibri"/>
                  </a:rPr>
                  <a:t>gradient</a:t>
                </a:r>
                <a:r>
                  <a:rPr lang="en-US" sz="1800" spc="-15" dirty="0">
                    <a:latin typeface="Corbel" panose="020B0503020204020204" pitchFamily="34" charset="0"/>
                    <a:cs typeface="Calibri"/>
                  </a:rPr>
                  <a:t> </a:t>
                </a:r>
                <a:r>
                  <a:rPr lang="en-US" sz="1800" spc="-4" dirty="0">
                    <a:latin typeface="Corbel" panose="020B0503020204020204" pitchFamily="34" charset="0"/>
                    <a:cs typeface="Calibri"/>
                  </a:rPr>
                  <a:t>ascent!</a:t>
                </a:r>
              </a:p>
              <a:p>
                <a:endParaRPr lang="en-US" spc="-4" dirty="0">
                  <a:latin typeface="Corbel" panose="020B0503020204020204" pitchFamily="34" charset="0"/>
                  <a:cs typeface="Calibri"/>
                </a:endParaRPr>
              </a:p>
              <a:p>
                <a:endParaRPr lang="en-US" sz="1800" spc="-4" dirty="0">
                  <a:latin typeface="Corbel" panose="020B0503020204020204" pitchFamily="34" charset="0"/>
                  <a:cs typeface="Calibri"/>
                </a:endParaRPr>
              </a:p>
              <a:p>
                <a:r>
                  <a:rPr lang="en-US" dirty="0">
                    <a:solidFill>
                      <a:schemeClr val="tx1"/>
                    </a:solidFill>
                  </a:rPr>
                  <a:t>With a bit of math, this can be approximated as Monte Carlo samples from </a:t>
                </a:r>
                <a14:m>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𝑝</m:t>
                        </m:r>
                      </m:e>
                      <m:sub>
                        <m:r>
                          <a:rPr lang="en-US" sz="1800" i="1">
                            <a:solidFill>
                              <a:schemeClr val="tx1"/>
                            </a:solidFill>
                            <a:latin typeface="Cambria Math" panose="02040503050406030204" pitchFamily="18" charset="0"/>
                          </a:rPr>
                          <m:t>𝜃</m:t>
                        </m:r>
                      </m:sub>
                    </m:sSub>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𝑠</m:t>
                    </m:r>
                    <m:r>
                      <a:rPr lang="en-US" sz="1800" i="1">
                        <a:solidFill>
                          <a:schemeClr val="tx1"/>
                        </a:solidFill>
                        <a:latin typeface="Cambria Math" panose="02040503050406030204" pitchFamily="18" charset="0"/>
                      </a:rPr>
                      <m:t>)</m:t>
                    </m:r>
                  </m:oMath>
                </a14:m>
                <a:r>
                  <a:rPr lang="en-US" dirty="0">
                    <a:solidFill>
                      <a:schemeClr val="tx1"/>
                    </a:solidFill>
                  </a:rPr>
                  <a:t>:</a:t>
                </a:r>
              </a:p>
              <a:p>
                <a:endParaRPr lang="en-US" sz="1800" spc="-4" dirty="0">
                  <a:latin typeface="Corbel" panose="020B0503020204020204" pitchFamily="34" charset="0"/>
                  <a:cs typeface="Calibri"/>
                </a:endParaRPr>
              </a:p>
              <a:p>
                <a:pPr marL="114300" indent="0">
                  <a:buNone/>
                </a:pPr>
                <a:endParaRPr lang="en-US" spc="-4" dirty="0">
                  <a:latin typeface="Corbel" panose="020B0503020204020204" pitchFamily="34" charset="0"/>
                  <a:cs typeface="Calibri"/>
                </a:endParaRPr>
              </a:p>
              <a:p>
                <a:r>
                  <a:rPr lang="en-US" sz="1800" dirty="0">
                    <a:solidFill>
                      <a:schemeClr val="tx1"/>
                    </a:solidFill>
                    <a:latin typeface="Corbel" panose="020B0503020204020204" pitchFamily="34" charset="0"/>
                    <a:cs typeface="Calibri"/>
                  </a:rPr>
                  <a:t>This is “</a:t>
                </a:r>
                <a:r>
                  <a:rPr lang="en-US" sz="1800" spc="-4" dirty="0">
                    <a:solidFill>
                      <a:srgbClr val="C00000"/>
                    </a:solidFill>
                    <a:latin typeface="Corbel" panose="020B0503020204020204" pitchFamily="34" charset="0"/>
                    <a:cs typeface="Calibri"/>
                  </a:rPr>
                  <a:t>policy gradient”</a:t>
                </a:r>
                <a:r>
                  <a:rPr lang="en-US" spc="-4" dirty="0">
                    <a:solidFill>
                      <a:schemeClr val="tx1"/>
                    </a:solidFill>
                    <a:latin typeface="Corbel" panose="020B0503020204020204" pitchFamily="34" charset="0"/>
                    <a:cs typeface="Calibri"/>
                  </a:rPr>
                  <a:t>, </a:t>
                </a:r>
                <a:r>
                  <a:rPr lang="en-US" sz="1800" spc="-4" dirty="0">
                    <a:solidFill>
                      <a:schemeClr val="tx1"/>
                    </a:solidFill>
                    <a:latin typeface="Corbel" panose="020B0503020204020204" pitchFamily="34" charset="0"/>
                    <a:cs typeface="Calibri"/>
                  </a:rPr>
                  <a:t>an approach for </a:t>
                </a:r>
                <a:r>
                  <a:rPr lang="en-US" sz="1800" dirty="0">
                    <a:solidFill>
                      <a:schemeClr val="tx1"/>
                    </a:solidFill>
                    <a:latin typeface="Corbel" panose="020B0503020204020204" pitchFamily="34" charset="0"/>
                    <a:cs typeface="Calibri"/>
                  </a:rPr>
                  <a:t>estimating</a:t>
                </a:r>
                <a:r>
                  <a:rPr lang="en-US" sz="1800" spc="-26" dirty="0">
                    <a:solidFill>
                      <a:schemeClr val="tx1"/>
                    </a:solidFill>
                    <a:latin typeface="Corbel" panose="020B0503020204020204" pitchFamily="34" charset="0"/>
                    <a:cs typeface="Calibri"/>
                  </a:rPr>
                  <a:t> </a:t>
                </a:r>
                <a:r>
                  <a:rPr lang="en-US" sz="1800" dirty="0">
                    <a:solidFill>
                      <a:schemeClr val="tx1"/>
                    </a:solidFill>
                    <a:latin typeface="Corbel" panose="020B0503020204020204" pitchFamily="34" charset="0"/>
                    <a:cs typeface="Calibri"/>
                  </a:rPr>
                  <a:t>and</a:t>
                </a:r>
                <a:r>
                  <a:rPr lang="en-US" sz="1800" spc="-4" dirty="0">
                    <a:solidFill>
                      <a:schemeClr val="tx1"/>
                    </a:solidFill>
                    <a:latin typeface="Corbel" panose="020B0503020204020204" pitchFamily="34" charset="0"/>
                    <a:cs typeface="Calibri"/>
                  </a:rPr>
                  <a:t> optimizing</a:t>
                </a:r>
                <a:r>
                  <a:rPr lang="en-US" sz="1800" spc="-19" dirty="0">
                    <a:solidFill>
                      <a:schemeClr val="tx1"/>
                    </a:solidFill>
                    <a:latin typeface="Corbel" panose="020B0503020204020204" pitchFamily="34" charset="0"/>
                    <a:cs typeface="Calibri"/>
                  </a:rPr>
                  <a:t> </a:t>
                </a:r>
                <a:r>
                  <a:rPr lang="en-US" sz="1800" dirty="0">
                    <a:solidFill>
                      <a:schemeClr val="tx1"/>
                    </a:solidFill>
                    <a:latin typeface="Corbel" panose="020B0503020204020204" pitchFamily="34" charset="0"/>
                    <a:cs typeface="Calibri"/>
                  </a:rPr>
                  <a:t>this </a:t>
                </a:r>
                <a:r>
                  <a:rPr lang="en-US" sz="1800" spc="-4" dirty="0">
                    <a:solidFill>
                      <a:schemeClr val="tx1"/>
                    </a:solidFill>
                    <a:latin typeface="Corbel" panose="020B0503020204020204" pitchFamily="34" charset="0"/>
                    <a:cs typeface="Calibri"/>
                  </a:rPr>
                  <a:t>objective.</a:t>
                </a:r>
              </a:p>
              <a:p>
                <a:r>
                  <a:rPr lang="en-US" sz="1800" dirty="0">
                    <a:solidFill>
                      <a:schemeClr val="tx1"/>
                    </a:solidFill>
                    <a:latin typeface="Corbel" panose="020B0503020204020204" pitchFamily="34" charset="0"/>
                    <a:cs typeface="Calibri"/>
                  </a:rPr>
                  <a:t>Oversimplified. For full treatment of RL see </a:t>
                </a:r>
                <a:r>
                  <a:rPr lang="en-US" spc="-4" dirty="0">
                    <a:latin typeface="Corbel" panose="020B0503020204020204" pitchFamily="34" charset="0"/>
                    <a:cs typeface="Calibri"/>
                    <a:hlinkClick r:id="rId2"/>
                  </a:rPr>
                  <a:t>701.741</a:t>
                </a:r>
                <a:r>
                  <a:rPr lang="en-US" spc="-4" dirty="0">
                    <a:latin typeface="Corbel" panose="020B0503020204020204" pitchFamily="34" charset="0"/>
                    <a:cs typeface="Calibri"/>
                  </a:rPr>
                  <a:t> </a:t>
                </a:r>
                <a:r>
                  <a:rPr lang="en-US" spc="-4" dirty="0">
                    <a:solidFill>
                      <a:schemeClr val="tx1"/>
                    </a:solidFill>
                    <a:latin typeface="Corbel" panose="020B0503020204020204" pitchFamily="34" charset="0"/>
                    <a:cs typeface="Calibri"/>
                  </a:rPr>
                  <a:t>course, or </a:t>
                </a:r>
                <a:r>
                  <a:rPr lang="en-US" spc="-4" dirty="0">
                    <a:latin typeface="Corbel" panose="020B0503020204020204" pitchFamily="34" charset="0"/>
                    <a:cs typeface="Calibri"/>
                    <a:hlinkClick r:id="rId3"/>
                  </a:rPr>
                  <a:t>Huggingface’s course</a:t>
                </a:r>
                <a:endParaRPr lang="en-US" dirty="0">
                  <a:latin typeface="Corbel" panose="020B0503020204020204" pitchFamily="34" charset="0"/>
                  <a:cs typeface="Calibri"/>
                </a:endParaRPr>
              </a:p>
            </p:txBody>
          </p:sp>
        </mc:Choice>
        <mc:Fallback xmlns="">
          <p:sp>
            <p:nvSpPr>
              <p:cNvPr id="3" name="Content Placeholder 2">
                <a:extLst>
                  <a:ext uri="{FF2B5EF4-FFF2-40B4-BE49-F238E27FC236}">
                    <a16:creationId xmlns:a16="http://schemas.microsoft.com/office/drawing/2014/main" id="{623F971D-BF7F-93B8-14FE-E4E30CBE1B2D}"/>
                  </a:ext>
                </a:extLst>
              </p:cNvPr>
              <p:cNvSpPr>
                <a:spLocks noGrp="1" noRot="1" noChangeAspect="1" noMove="1" noResize="1" noEditPoints="1" noAdjustHandles="1" noChangeArrowheads="1" noChangeShapeType="1" noTextEdit="1"/>
              </p:cNvSpPr>
              <p:nvPr>
                <p:ph type="body" sz="quarter" idx="16"/>
              </p:nvPr>
            </p:nvSpPr>
            <p:spPr>
              <a:xfrm>
                <a:off x="533919" y="1170688"/>
                <a:ext cx="8085415" cy="3748855"/>
              </a:xfrm>
              <a:blipFill>
                <a:blip r:embed="rId4"/>
                <a:stretch>
                  <a:fillRect l="-628" t="-1689" r="-3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AB4B58F-1A54-479B-BE76-F8D5D5B7EF53}"/>
                  </a:ext>
                </a:extLst>
              </p:cNvPr>
              <p:cNvSpPr txBox="1"/>
              <p:nvPr/>
            </p:nvSpPr>
            <p:spPr>
              <a:xfrm>
                <a:off x="2179320" y="1599353"/>
                <a:ext cx="4572000" cy="4521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solidFill>
                                <a:srgbClr val="00B050"/>
                              </a:solidFill>
                              <a:latin typeface="Cambria Math" panose="02040503050406030204" pitchFamily="18" charset="0"/>
                            </a:rPr>
                          </m:ctrlPr>
                        </m:accPr>
                        <m:e>
                          <m:r>
                            <a:rPr lang="en-US" sz="2000" i="1">
                              <a:solidFill>
                                <a:srgbClr val="00B050"/>
                              </a:solidFill>
                              <a:latin typeface="Cambria Math" panose="02040503050406030204" pitchFamily="18" charset="0"/>
                            </a:rPr>
                            <m:t>𝜃</m:t>
                          </m:r>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argmax</m:t>
                          </m:r>
                        </m:e>
                        <m:sub>
                          <m:r>
                            <a:rPr lang="en-US" sz="2000" b="0" i="1" smtClean="0">
                              <a:solidFill>
                                <a:srgbClr val="00B050"/>
                              </a:solidFill>
                              <a:latin typeface="Cambria Math" panose="02040503050406030204" pitchFamily="18" charset="0"/>
                            </a:rPr>
                            <m:t>𝜃</m:t>
                          </m:r>
                        </m:sub>
                      </m:sSub>
                      <m:r>
                        <a:rPr lang="en-US" sz="2000" b="0" i="0" smtClean="0">
                          <a:latin typeface="Cambria Math" panose="02040503050406030204" pitchFamily="18" charset="0"/>
                        </a:rPr>
                        <m:t> </m:t>
                      </m:r>
                      <m:sSub>
                        <m:sSubPr>
                          <m:ctrlPr>
                            <a:rPr lang="en-US" sz="2000" b="0" i="1" smtClean="0">
                              <a:latin typeface="Cambria Math" panose="02040503050406030204" pitchFamily="18" charset="0"/>
                              <a:ea typeface="Cambria Math" panose="02040503050406030204" pitchFamily="18" charset="0"/>
                            </a:rPr>
                          </m:ctrlPr>
                        </m:sSubPr>
                        <m:e>
                          <m:r>
                            <a:rPr lang="fa-IR" sz="2000" b="0" i="1" smtClean="0">
                              <a:latin typeface="Cambria Math" panose="02040503050406030204" pitchFamily="18" charset="0"/>
                              <a:ea typeface="Cambria Math" panose="02040503050406030204" pitchFamily="18" charset="0"/>
                            </a:rPr>
                            <m:t>𝔼</m:t>
                          </m:r>
                        </m:e>
                        <m:sub>
                          <m:acc>
                            <m:accPr>
                              <m:chr m:val="̂"/>
                              <m:ctrlPr>
                                <a:rPr lang="en-US" sz="2000" i="1">
                                  <a:latin typeface="Cambria Math" panose="02040503050406030204" pitchFamily="18" charset="0"/>
                                </a:rPr>
                              </m:ctrlPr>
                            </m:accPr>
                            <m:e>
                              <m:r>
                                <a:rPr lang="en-US" sz="2000" i="1">
                                  <a:latin typeface="Cambria Math" panose="02040503050406030204" pitchFamily="18" charset="0"/>
                                </a:rPr>
                                <m:t>𝑠</m:t>
                              </m:r>
                            </m:e>
                          </m:acc>
                          <m:r>
                            <a:rPr lang="en-US" sz="2000" b="0" i="1" smtClean="0">
                              <a:latin typeface="Cambria Math" panose="02040503050406030204" pitchFamily="18" charset="0"/>
                            </a:rPr>
                            <m:t>~</m:t>
                          </m:r>
                          <m:sSub>
                            <m:sSubPr>
                              <m:ctrlPr>
                                <a:rPr lang="en-US" sz="2000" b="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i="1">
                                  <a:solidFill>
                                    <a:srgbClr val="00B050"/>
                                  </a:solidFill>
                                  <a:latin typeface="Cambria Math" panose="02040503050406030204" pitchFamily="18" charset="0"/>
                                </a:rPr>
                                <m:t>𝜃</m:t>
                              </m:r>
                            </m:sub>
                          </m:sSub>
                        </m:sub>
                      </m:sSub>
                      <m:d>
                        <m:dPr>
                          <m:begChr m:val="["/>
                          <m:endChr m:val="]"/>
                          <m:ctrlPr>
                            <a:rPr lang="fa-IR" sz="2000" b="0" i="1" smtClean="0">
                              <a:latin typeface="Cambria Math" panose="02040503050406030204" pitchFamily="18" charset="0"/>
                            </a:rPr>
                          </m:ctrlPr>
                        </m:dPr>
                        <m:e>
                          <m:r>
                            <a:rPr lang="fa-IR" sz="2000" i="1" smtClean="0">
                              <a:solidFill>
                                <a:srgbClr val="0E0CC0"/>
                              </a:solidFill>
                              <a:latin typeface="Cambria Math" panose="02040503050406030204" pitchFamily="18" charset="0"/>
                            </a:rPr>
                            <m:t>𝑅</m:t>
                          </m:r>
                          <m:d>
                            <m:dPr>
                              <m:ctrlPr>
                                <a:rPr lang="fa-IR" sz="2000" i="1">
                                  <a:solidFill>
                                    <a:srgbClr val="0E0CC0"/>
                                  </a:solidFill>
                                  <a:latin typeface="Cambria Math" panose="02040503050406030204" pitchFamily="18" charset="0"/>
                                </a:rPr>
                              </m:ctrlPr>
                            </m:dPr>
                            <m:e>
                              <m:acc>
                                <m:accPr>
                                  <m:chr m:val="̂"/>
                                  <m:ctrlPr>
                                    <a:rPr lang="en-US" sz="2000" b="0" i="1" smtClean="0">
                                      <a:solidFill>
                                        <a:srgbClr val="0E0CC0"/>
                                      </a:solidFill>
                                      <a:latin typeface="Cambria Math" panose="02040503050406030204" pitchFamily="18" charset="0"/>
                                    </a:rPr>
                                  </m:ctrlPr>
                                </m:accPr>
                                <m:e>
                                  <m:r>
                                    <a:rPr lang="en-US" sz="2000" i="1">
                                      <a:solidFill>
                                        <a:srgbClr val="0E0CC0"/>
                                      </a:solidFill>
                                      <a:latin typeface="Cambria Math" panose="02040503050406030204" pitchFamily="18" charset="0"/>
                                    </a:rPr>
                                    <m:t>𝑠</m:t>
                                  </m:r>
                                </m:e>
                              </m:acc>
                              <m:r>
                                <a:rPr lang="en-US" sz="2000" i="1">
                                  <a:solidFill>
                                    <a:srgbClr val="0E0CC0"/>
                                  </a:solidFill>
                                  <a:latin typeface="Cambria Math" panose="02040503050406030204" pitchFamily="18" charset="0"/>
                                </a:rPr>
                                <m:t>;</m:t>
                              </m:r>
                              <m:r>
                                <m:rPr>
                                  <m:sty m:val="p"/>
                                </m:rPr>
                                <a:rPr lang="en-US" sz="2000" i="0">
                                  <a:solidFill>
                                    <a:srgbClr val="0E0CC0"/>
                                  </a:solidFill>
                                  <a:latin typeface="Cambria Math" panose="02040503050406030204" pitchFamily="18" charset="0"/>
                                </a:rPr>
                                <m:t>p</m:t>
                              </m:r>
                              <m:r>
                                <m:rPr>
                                  <m:sty m:val="p"/>
                                </m:rPr>
                                <a:rPr lang="en-US" sz="2000" b="0" i="0" smtClean="0">
                                  <a:solidFill>
                                    <a:srgbClr val="0E0CC0"/>
                                  </a:solidFill>
                                  <a:latin typeface="Cambria Math" panose="02040503050406030204" pitchFamily="18" charset="0"/>
                                </a:rPr>
                                <m:t>rompt</m:t>
                              </m:r>
                            </m:e>
                          </m:d>
                        </m:e>
                      </m:d>
                    </m:oMath>
                  </m:oMathPara>
                </a14:m>
                <a:endParaRPr lang="en-US" sz="2000" dirty="0"/>
              </a:p>
            </p:txBody>
          </p:sp>
        </mc:Choice>
        <mc:Fallback xmlns="">
          <p:sp>
            <p:nvSpPr>
              <p:cNvPr id="4" name="TextBox 3">
                <a:extLst>
                  <a:ext uri="{FF2B5EF4-FFF2-40B4-BE49-F238E27FC236}">
                    <a16:creationId xmlns:a16="http://schemas.microsoft.com/office/drawing/2014/main" id="{CAB4B58F-1A54-479B-BE76-F8D5D5B7EF53}"/>
                  </a:ext>
                </a:extLst>
              </p:cNvPr>
              <p:cNvSpPr txBox="1">
                <a:spLocks noRot="1" noChangeAspect="1" noMove="1" noResize="1" noEditPoints="1" noAdjustHandles="1" noChangeArrowheads="1" noChangeShapeType="1" noTextEdit="1"/>
              </p:cNvSpPr>
              <p:nvPr/>
            </p:nvSpPr>
            <p:spPr>
              <a:xfrm>
                <a:off x="2179320" y="1599353"/>
                <a:ext cx="4572000" cy="452175"/>
              </a:xfrm>
              <a:prstGeom prst="rect">
                <a:avLst/>
              </a:prstGeom>
              <a:blipFill>
                <a:blip r:embed="rId5"/>
                <a:stretch>
                  <a:fillRect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2F65896-815D-3921-D140-90D5FB67922C}"/>
                  </a:ext>
                </a:extLst>
              </p:cNvPr>
              <p:cNvSpPr txBox="1"/>
              <p:nvPr/>
            </p:nvSpPr>
            <p:spPr>
              <a:xfrm>
                <a:off x="2179320" y="2471417"/>
                <a:ext cx="4572000" cy="4319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rgbClr val="00B050"/>
                              </a:solidFill>
                              <a:latin typeface="Cambria Math" panose="02040503050406030204" pitchFamily="18" charset="0"/>
                            </a:rPr>
                          </m:ctrlPr>
                        </m:sSubPr>
                        <m:e>
                          <m:r>
                            <a:rPr lang="en-US" sz="2000" i="1" smtClean="0">
                              <a:solidFill>
                                <a:srgbClr val="00B050"/>
                              </a:solidFill>
                              <a:latin typeface="Cambria Math" panose="02040503050406030204" pitchFamily="18" charset="0"/>
                            </a:rPr>
                            <m:t>𝜃</m:t>
                          </m:r>
                        </m:e>
                        <m:sub>
                          <m:r>
                            <a:rPr lang="en-US" sz="2000" b="0" i="1" smtClean="0">
                              <a:solidFill>
                                <a:srgbClr val="00B050"/>
                              </a:solidFill>
                              <a:latin typeface="Cambria Math" panose="02040503050406030204" pitchFamily="18" charset="0"/>
                            </a:rPr>
                            <m:t>𝑡</m:t>
                          </m:r>
                          <m:r>
                            <a:rPr lang="en-US" sz="2000" b="0" i="1" smtClean="0">
                              <a:solidFill>
                                <a:srgbClr val="00B050"/>
                              </a:solidFill>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smtClean="0">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𝜃</m:t>
                          </m:r>
                        </m:e>
                        <m:sub>
                          <m:r>
                            <a:rPr lang="en-US" sz="2000" i="1">
                              <a:solidFill>
                                <a:srgbClr val="00B050"/>
                              </a:solidFill>
                              <a:latin typeface="Cambria Math" panose="02040503050406030204" pitchFamily="18" charset="0"/>
                            </a:rPr>
                            <m:t>𝑡</m:t>
                          </m:r>
                        </m:sub>
                      </m:sSub>
                      <m:r>
                        <a:rPr lang="en-US" sz="2000" b="0" i="1" smtClean="0">
                          <a:latin typeface="Cambria Math" panose="02040503050406030204" pitchFamily="18" charset="0"/>
                        </a:rPr>
                        <m:t>+</m:t>
                      </m:r>
                      <m:r>
                        <a:rPr lang="en-US" sz="2000" b="0" i="1" smtClean="0">
                          <a:latin typeface="Cambria Math" panose="02040503050406030204" pitchFamily="18" charset="0"/>
                        </a:rPr>
                        <m:t>𝛼</m:t>
                      </m:r>
                      <m:r>
                        <m:rPr>
                          <m:lit/>
                        </m:rP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m:t>
                          </m:r>
                        </m:e>
                        <m:sub>
                          <m:sSub>
                            <m:sSubPr>
                              <m:ctrlPr>
                                <a:rPr lang="en-US" sz="2000" i="1" smtClean="0">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𝜃</m:t>
                              </m:r>
                            </m:e>
                            <m:sub>
                              <m:r>
                                <a:rPr lang="en-US" sz="2000" i="1">
                                  <a:solidFill>
                                    <a:srgbClr val="00B050"/>
                                  </a:solidFill>
                                  <a:latin typeface="Cambria Math" panose="02040503050406030204" pitchFamily="18" charset="0"/>
                                </a:rPr>
                                <m:t>𝑡</m:t>
                              </m:r>
                            </m:sub>
                          </m:sSub>
                        </m:sub>
                      </m:sSub>
                      <m:sSub>
                        <m:sSubPr>
                          <m:ctrlPr>
                            <a:rPr lang="en-US" sz="2000" i="1">
                              <a:latin typeface="Cambria Math" panose="02040503050406030204" pitchFamily="18" charset="0"/>
                              <a:ea typeface="Cambria Math" panose="02040503050406030204" pitchFamily="18" charset="0"/>
                            </a:rPr>
                          </m:ctrlPr>
                        </m:sSubPr>
                        <m:e>
                          <m:r>
                            <a:rPr lang="fa-IR" sz="2000" i="1">
                              <a:latin typeface="Cambria Math" panose="02040503050406030204" pitchFamily="18" charset="0"/>
                              <a:ea typeface="Cambria Math" panose="02040503050406030204" pitchFamily="18" charset="0"/>
                            </a:rPr>
                            <m:t>𝔼</m:t>
                          </m:r>
                        </m:e>
                        <m:sub>
                          <m:acc>
                            <m:accPr>
                              <m:chr m:val="̂"/>
                              <m:ctrlPr>
                                <a:rPr lang="en-US" sz="2000" i="1">
                                  <a:latin typeface="Cambria Math" panose="02040503050406030204" pitchFamily="18" charset="0"/>
                                </a:rPr>
                              </m:ctrlPr>
                            </m:accPr>
                            <m:e>
                              <m:r>
                                <a:rPr lang="en-US" sz="2000" i="1">
                                  <a:latin typeface="Cambria Math" panose="02040503050406030204" pitchFamily="18" charset="0"/>
                                </a:rPr>
                                <m:t>𝑠</m:t>
                              </m:r>
                            </m:e>
                          </m:acc>
                          <m:r>
                            <a:rPr lang="en-US" sz="2000" i="1">
                              <a:latin typeface="Cambria Math" panose="02040503050406030204" pitchFamily="18" charset="0"/>
                            </a:rPr>
                            <m:t>~</m:t>
                          </m:r>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𝑝</m:t>
                              </m:r>
                            </m:e>
                            <m:sub>
                              <m:r>
                                <a:rPr lang="en-US" sz="2000" i="1">
                                  <a:solidFill>
                                    <a:srgbClr val="00B050"/>
                                  </a:solidFill>
                                  <a:latin typeface="Cambria Math" panose="02040503050406030204" pitchFamily="18" charset="0"/>
                                </a:rPr>
                                <m:t>𝜃</m:t>
                              </m:r>
                            </m:sub>
                          </m:sSub>
                        </m:sub>
                      </m:sSub>
                      <m:d>
                        <m:dPr>
                          <m:begChr m:val="["/>
                          <m:endChr m:val="]"/>
                          <m:ctrlPr>
                            <a:rPr lang="fa-IR" sz="2000" i="1">
                              <a:latin typeface="Cambria Math" panose="02040503050406030204" pitchFamily="18" charset="0"/>
                            </a:rPr>
                          </m:ctrlPr>
                        </m:dPr>
                        <m:e>
                          <m:r>
                            <a:rPr lang="fa-IR" sz="2000" i="1" smtClean="0">
                              <a:solidFill>
                                <a:srgbClr val="0E0CC0"/>
                              </a:solidFill>
                              <a:latin typeface="Cambria Math" panose="02040503050406030204" pitchFamily="18" charset="0"/>
                            </a:rPr>
                            <m:t>𝑅</m:t>
                          </m:r>
                          <m:d>
                            <m:dPr>
                              <m:ctrlPr>
                                <a:rPr lang="fa-IR" sz="2000" i="1">
                                  <a:solidFill>
                                    <a:srgbClr val="0E0CC0"/>
                                  </a:solidFill>
                                  <a:latin typeface="Cambria Math" panose="02040503050406030204" pitchFamily="18" charset="0"/>
                                </a:rPr>
                              </m:ctrlPr>
                            </m:dPr>
                            <m:e>
                              <m:acc>
                                <m:accPr>
                                  <m:chr m:val="̂"/>
                                  <m:ctrlPr>
                                    <a:rPr lang="en-US" sz="2000" i="1">
                                      <a:solidFill>
                                        <a:srgbClr val="0E0CC0"/>
                                      </a:solidFill>
                                      <a:latin typeface="Cambria Math" panose="02040503050406030204" pitchFamily="18" charset="0"/>
                                    </a:rPr>
                                  </m:ctrlPr>
                                </m:accPr>
                                <m:e>
                                  <m:r>
                                    <a:rPr lang="en-US" sz="2000" i="1">
                                      <a:solidFill>
                                        <a:srgbClr val="0E0CC0"/>
                                      </a:solidFill>
                                      <a:latin typeface="Cambria Math" panose="02040503050406030204" pitchFamily="18" charset="0"/>
                                    </a:rPr>
                                    <m:t>𝑠</m:t>
                                  </m:r>
                                </m:e>
                              </m:acc>
                              <m:r>
                                <a:rPr lang="en-US" sz="2000" i="1">
                                  <a:solidFill>
                                    <a:srgbClr val="0E0CC0"/>
                                  </a:solidFill>
                                  <a:latin typeface="Cambria Math" panose="02040503050406030204" pitchFamily="18" charset="0"/>
                                </a:rPr>
                                <m:t>;</m:t>
                              </m:r>
                              <m:r>
                                <m:rPr>
                                  <m:sty m:val="p"/>
                                </m:rPr>
                                <a:rPr lang="en-US" sz="2000">
                                  <a:solidFill>
                                    <a:srgbClr val="0E0CC0"/>
                                  </a:solidFill>
                                  <a:latin typeface="Cambria Math" panose="02040503050406030204" pitchFamily="18" charset="0"/>
                                </a:rPr>
                                <m:t>prompt</m:t>
                              </m:r>
                            </m:e>
                          </m:d>
                        </m:e>
                      </m:d>
                    </m:oMath>
                  </m:oMathPara>
                </a14:m>
                <a:endParaRPr lang="en-US" sz="2000" dirty="0"/>
              </a:p>
            </p:txBody>
          </p:sp>
        </mc:Choice>
        <mc:Fallback xmlns="">
          <p:sp>
            <p:nvSpPr>
              <p:cNvPr id="5" name="TextBox 4">
                <a:extLst>
                  <a:ext uri="{FF2B5EF4-FFF2-40B4-BE49-F238E27FC236}">
                    <a16:creationId xmlns:a16="http://schemas.microsoft.com/office/drawing/2014/main" id="{32F65896-815D-3921-D140-90D5FB67922C}"/>
                  </a:ext>
                </a:extLst>
              </p:cNvPr>
              <p:cNvSpPr txBox="1">
                <a:spLocks noRot="1" noChangeAspect="1" noMove="1" noResize="1" noEditPoints="1" noAdjustHandles="1" noChangeArrowheads="1" noChangeShapeType="1" noTextEdit="1"/>
              </p:cNvSpPr>
              <p:nvPr/>
            </p:nvSpPr>
            <p:spPr>
              <a:xfrm>
                <a:off x="2179320" y="2471417"/>
                <a:ext cx="4572000" cy="431978"/>
              </a:xfrm>
              <a:prstGeom prst="rect">
                <a:avLst/>
              </a:prstGeom>
              <a:blipFill>
                <a:blip r:embed="rId6"/>
                <a:stretch>
                  <a:fillRect t="-5714" b="-857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0A53981-A7E2-23E0-37A5-DFEF723B06BD}"/>
              </a:ext>
            </a:extLst>
          </p:cNvPr>
          <p:cNvSpPr txBox="1"/>
          <p:nvPr/>
        </p:nvSpPr>
        <p:spPr>
          <a:xfrm>
            <a:off x="3497580" y="4919543"/>
            <a:ext cx="2266819" cy="261610"/>
          </a:xfrm>
          <a:prstGeom prst="rect">
            <a:avLst/>
          </a:prstGeom>
          <a:noFill/>
        </p:spPr>
        <p:txBody>
          <a:bodyPr wrap="square" rtlCol="0">
            <a:spAutoFit/>
          </a:bodyPr>
          <a:lstStyle/>
          <a:p>
            <a:pPr algn="ctr"/>
            <a:r>
              <a:rPr lang="en-US" sz="1050" dirty="0">
                <a:solidFill>
                  <a:schemeClr val="tx1">
                    <a:lumMod val="50000"/>
                    <a:lumOff val="50000"/>
                  </a:schemeClr>
                </a:solidFill>
                <a:latin typeface="Corbel" panose="020B0503020204020204" pitchFamily="34" charset="0"/>
              </a:rPr>
              <a:t>[Slide credit: Jesse Mu]</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6844547-9623-583F-B967-3E513045602C}"/>
                  </a:ext>
                </a:extLst>
              </p:cNvPr>
              <p:cNvSpPr txBox="1"/>
              <p:nvPr/>
            </p:nvSpPr>
            <p:spPr>
              <a:xfrm>
                <a:off x="696116" y="3281003"/>
                <a:ext cx="6791608" cy="848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m:t>
                          </m:r>
                        </m:e>
                        <m:sub>
                          <m:r>
                            <a:rPr lang="en-US" sz="1800" i="1" smtClean="0">
                              <a:solidFill>
                                <a:srgbClr val="00B050"/>
                              </a:solidFill>
                              <a:latin typeface="Cambria Math" panose="02040503050406030204" pitchFamily="18" charset="0"/>
                            </a:rPr>
                            <m:t>𝜃</m:t>
                          </m:r>
                        </m:sub>
                      </m:sSub>
                      <m:sSub>
                        <m:sSubPr>
                          <m:ctrlPr>
                            <a:rPr lang="en-US" sz="1800" i="1">
                              <a:latin typeface="Cambria Math" panose="02040503050406030204" pitchFamily="18" charset="0"/>
                              <a:ea typeface="Cambria Math" panose="02040503050406030204" pitchFamily="18" charset="0"/>
                            </a:rPr>
                          </m:ctrlPr>
                        </m:sSubPr>
                        <m:e>
                          <m:r>
                            <a:rPr lang="fa-IR" sz="1800" i="1">
                              <a:latin typeface="Cambria Math" panose="02040503050406030204" pitchFamily="18" charset="0"/>
                              <a:ea typeface="Cambria Math" panose="02040503050406030204" pitchFamily="18" charset="0"/>
                            </a:rPr>
                            <m:t>𝔼</m:t>
                          </m:r>
                        </m:e>
                        <m:sub>
                          <m:r>
                            <a:rPr lang="en-US" sz="1800" b="0" i="1" smtClean="0">
                              <a:latin typeface="Cambria Math" panose="02040503050406030204" pitchFamily="18" charset="0"/>
                            </a:rPr>
                            <m:t>𝑠</m:t>
                          </m:r>
                          <m:r>
                            <a:rPr lang="en-US" sz="1800" i="1">
                              <a:latin typeface="Cambria Math" panose="02040503050406030204" pitchFamily="18" charset="0"/>
                            </a:rPr>
                            <m:t>~</m:t>
                          </m:r>
                          <m:sSub>
                            <m:sSubPr>
                              <m:ctrlPr>
                                <a:rPr lang="en-US" sz="1800" i="1" smtClean="0">
                                  <a:solidFill>
                                    <a:srgbClr val="00B050"/>
                                  </a:solidFill>
                                  <a:latin typeface="Cambria Math" panose="02040503050406030204" pitchFamily="18" charset="0"/>
                                </a:rPr>
                              </m:ctrlPr>
                            </m:sSubPr>
                            <m:e>
                              <m:r>
                                <a:rPr lang="en-US" sz="1800" i="1">
                                  <a:solidFill>
                                    <a:srgbClr val="00B050"/>
                                  </a:solidFill>
                                  <a:latin typeface="Cambria Math" panose="02040503050406030204" pitchFamily="18" charset="0"/>
                                </a:rPr>
                                <m:t>𝑝</m:t>
                              </m:r>
                            </m:e>
                            <m:sub>
                              <m:r>
                                <a:rPr lang="en-US" sz="1800" i="1">
                                  <a:solidFill>
                                    <a:srgbClr val="00B050"/>
                                  </a:solidFill>
                                  <a:latin typeface="Cambria Math" panose="02040503050406030204" pitchFamily="18" charset="0"/>
                                </a:rPr>
                                <m:t>𝜃</m:t>
                              </m:r>
                            </m:sub>
                          </m:sSub>
                        </m:sub>
                      </m:sSub>
                      <m:d>
                        <m:dPr>
                          <m:begChr m:val="["/>
                          <m:endChr m:val="]"/>
                          <m:ctrlPr>
                            <a:rPr lang="fa-IR" sz="1800" i="1">
                              <a:latin typeface="Cambria Math" panose="02040503050406030204" pitchFamily="18" charset="0"/>
                            </a:rPr>
                          </m:ctrlPr>
                        </m:dPr>
                        <m:e>
                          <m:r>
                            <a:rPr lang="fa-IR" sz="1800" i="1">
                              <a:solidFill>
                                <a:srgbClr val="0E0CC0"/>
                              </a:solidFill>
                              <a:latin typeface="Cambria Math" panose="02040503050406030204" pitchFamily="18" charset="0"/>
                            </a:rPr>
                            <m:t>𝑅</m:t>
                          </m:r>
                          <m:d>
                            <m:dPr>
                              <m:ctrlPr>
                                <a:rPr lang="fa-IR" sz="1800" i="1">
                                  <a:solidFill>
                                    <a:srgbClr val="0E0CC0"/>
                                  </a:solidFill>
                                  <a:latin typeface="Cambria Math" panose="02040503050406030204" pitchFamily="18" charset="0"/>
                                </a:rPr>
                              </m:ctrlPr>
                            </m:dPr>
                            <m:e>
                              <m:r>
                                <a:rPr lang="en-US" sz="1800" i="1">
                                  <a:solidFill>
                                    <a:srgbClr val="0E0CC0"/>
                                  </a:solidFill>
                                  <a:latin typeface="Cambria Math" panose="02040503050406030204" pitchFamily="18" charset="0"/>
                                </a:rPr>
                                <m:t>𝑠</m:t>
                              </m:r>
                              <m:r>
                                <a:rPr lang="en-US" sz="1800" i="1">
                                  <a:solidFill>
                                    <a:srgbClr val="0E0CC0"/>
                                  </a:solidFill>
                                  <a:latin typeface="Cambria Math" panose="02040503050406030204" pitchFamily="18" charset="0"/>
                                </a:rPr>
                                <m:t>;</m:t>
                              </m:r>
                              <m:r>
                                <m:rPr>
                                  <m:sty m:val="p"/>
                                </m:rPr>
                                <a:rPr lang="en-US" sz="1800">
                                  <a:solidFill>
                                    <a:srgbClr val="0E0CC0"/>
                                  </a:solidFill>
                                  <a:latin typeface="Cambria Math" panose="02040503050406030204" pitchFamily="18" charset="0"/>
                                </a:rPr>
                                <m:t>prompt</m:t>
                              </m:r>
                            </m:e>
                          </m:d>
                        </m:e>
                      </m:d>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1</m:t>
                          </m:r>
                        </m:num>
                        <m:den>
                          <m:r>
                            <a:rPr lang="en-US" sz="1800" b="0" i="1" smtClean="0">
                              <a:latin typeface="Cambria Math" panose="02040503050406030204" pitchFamily="18" charset="0"/>
                              <a:ea typeface="Cambria Math" panose="02040503050406030204" pitchFamily="18" charset="0"/>
                            </a:rPr>
                            <m:t>𝑛</m:t>
                          </m:r>
                        </m:den>
                      </m:f>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𝑛</m:t>
                          </m:r>
                        </m:sup>
                        <m:e>
                          <m:r>
                            <a:rPr lang="fa-IR" sz="1800" i="1">
                              <a:solidFill>
                                <a:srgbClr val="0E0CC0"/>
                              </a:solidFill>
                              <a:latin typeface="Cambria Math" panose="02040503050406030204" pitchFamily="18" charset="0"/>
                            </a:rPr>
                            <m:t>𝑅</m:t>
                          </m:r>
                          <m:d>
                            <m:dPr>
                              <m:ctrlPr>
                                <a:rPr lang="fa-IR" sz="1800" i="1">
                                  <a:solidFill>
                                    <a:srgbClr val="0E0CC0"/>
                                  </a:solidFill>
                                  <a:latin typeface="Cambria Math" panose="02040503050406030204" pitchFamily="18" charset="0"/>
                                </a:rPr>
                              </m:ctrlPr>
                            </m:dPr>
                            <m:e>
                              <m:sSub>
                                <m:sSubPr>
                                  <m:ctrlPr>
                                    <a:rPr lang="en-US" sz="1800" b="0" i="1" smtClean="0">
                                      <a:solidFill>
                                        <a:srgbClr val="0E0CC0"/>
                                      </a:solidFill>
                                      <a:latin typeface="Cambria Math" panose="02040503050406030204" pitchFamily="18" charset="0"/>
                                    </a:rPr>
                                  </m:ctrlPr>
                                </m:sSubPr>
                                <m:e>
                                  <m:r>
                                    <a:rPr lang="en-US" sz="1800" i="1">
                                      <a:solidFill>
                                        <a:srgbClr val="0E0CC0"/>
                                      </a:solidFill>
                                      <a:latin typeface="Cambria Math" panose="02040503050406030204" pitchFamily="18" charset="0"/>
                                    </a:rPr>
                                    <m:t>𝑠</m:t>
                                  </m:r>
                                </m:e>
                                <m:sub>
                                  <m:r>
                                    <a:rPr lang="en-US" sz="1800" b="0" i="1" smtClean="0">
                                      <a:solidFill>
                                        <a:srgbClr val="0E0CC0"/>
                                      </a:solidFill>
                                      <a:latin typeface="Cambria Math" panose="02040503050406030204" pitchFamily="18" charset="0"/>
                                    </a:rPr>
                                    <m:t>𝑖</m:t>
                                  </m:r>
                                </m:sub>
                              </m:sSub>
                              <m:r>
                                <a:rPr lang="en-US" sz="1800" i="1">
                                  <a:solidFill>
                                    <a:srgbClr val="0E0CC0"/>
                                  </a:solidFill>
                                  <a:latin typeface="Cambria Math" panose="02040503050406030204" pitchFamily="18" charset="0"/>
                                </a:rPr>
                                <m:t>;</m:t>
                              </m:r>
                              <m:r>
                                <m:rPr>
                                  <m:sty m:val="p"/>
                                </m:rPr>
                                <a:rPr lang="en-US" sz="1800">
                                  <a:solidFill>
                                    <a:srgbClr val="0E0CC0"/>
                                  </a:solidFill>
                                  <a:latin typeface="Cambria Math" panose="02040503050406030204" pitchFamily="18" charset="0"/>
                                </a:rPr>
                                <m:t>prompt</m:t>
                              </m:r>
                            </m:e>
                          </m:d>
                          <m:r>
                            <a:rPr lang="en-US" sz="1800" b="0" i="1" smtClean="0">
                              <a:solidFill>
                                <a:srgbClr val="0E0CC0"/>
                              </a:solidFill>
                              <a:latin typeface="Cambria Math" panose="02040503050406030204" pitchFamily="18" charset="0"/>
                            </a:rPr>
                            <m:t> </m:t>
                          </m:r>
                          <m:sSub>
                            <m:sSubPr>
                              <m:ctrlPr>
                                <a:rPr lang="en-US" sz="1800" i="1">
                                  <a:solidFill>
                                    <a:schemeClr val="tx1"/>
                                  </a:solidFill>
                                  <a:latin typeface="Cambria Math" panose="02040503050406030204" pitchFamily="18" charset="0"/>
                                </a:rPr>
                              </m:ctrlPr>
                            </m:sSubPr>
                            <m:e>
                              <m:r>
                                <m:rPr>
                                  <m:sty m:val="p"/>
                                </m:rPr>
                                <a:rPr lang="en-US" sz="1800">
                                  <a:solidFill>
                                    <a:schemeClr val="tx1"/>
                                  </a:solidFill>
                                  <a:latin typeface="Cambria Math" panose="02040503050406030204" pitchFamily="18" charset="0"/>
                                </a:rPr>
                                <m:t>∇</m:t>
                              </m:r>
                            </m:e>
                            <m:sub>
                              <m:r>
                                <a:rPr lang="en-US" sz="1800" i="1">
                                  <a:solidFill>
                                    <a:schemeClr val="tx1"/>
                                  </a:solidFill>
                                  <a:latin typeface="Cambria Math" panose="02040503050406030204" pitchFamily="18" charset="0"/>
                                </a:rPr>
                                <m:t>𝜃</m:t>
                              </m:r>
                            </m:sub>
                          </m:sSub>
                          <m:func>
                            <m:funcPr>
                              <m:ctrlPr>
                                <a:rPr lang="en-US" sz="1800" i="1">
                                  <a:solidFill>
                                    <a:schemeClr val="tx1"/>
                                  </a:solidFill>
                                  <a:latin typeface="Cambria Math" panose="02040503050406030204" pitchFamily="18" charset="0"/>
                                </a:rPr>
                              </m:ctrlPr>
                            </m:funcPr>
                            <m:fName>
                              <m:r>
                                <m:rPr>
                                  <m:sty m:val="p"/>
                                </m:rPr>
                                <a:rPr lang="en-US" sz="1800">
                                  <a:solidFill>
                                    <a:schemeClr val="tx1"/>
                                  </a:solidFill>
                                  <a:latin typeface="Cambria Math" panose="02040503050406030204" pitchFamily="18" charset="0"/>
                                </a:rPr>
                                <m:t>log</m:t>
                              </m:r>
                            </m:fName>
                            <m:e>
                              <m:sSub>
                                <m:sSubPr>
                                  <m:ctrlPr>
                                    <a:rPr lang="en-US" sz="1800" i="1" smtClean="0">
                                      <a:solidFill>
                                        <a:srgbClr val="00B050"/>
                                      </a:solidFill>
                                      <a:latin typeface="Cambria Math" panose="02040503050406030204" pitchFamily="18" charset="0"/>
                                    </a:rPr>
                                  </m:ctrlPr>
                                </m:sSubPr>
                                <m:e>
                                  <m:r>
                                    <a:rPr lang="en-US" sz="1800" i="1">
                                      <a:solidFill>
                                        <a:srgbClr val="00B050"/>
                                      </a:solidFill>
                                      <a:latin typeface="Cambria Math" panose="02040503050406030204" pitchFamily="18" charset="0"/>
                                    </a:rPr>
                                    <m:t>𝑝</m:t>
                                  </m:r>
                                </m:e>
                                <m:sub>
                                  <m:r>
                                    <a:rPr lang="en-US" sz="1800" i="1">
                                      <a:solidFill>
                                        <a:srgbClr val="00B050"/>
                                      </a:solidFill>
                                      <a:latin typeface="Cambria Math" panose="02040503050406030204" pitchFamily="18" charset="0"/>
                                    </a:rPr>
                                    <m:t>𝜃</m:t>
                                  </m:r>
                                </m:sub>
                              </m:sSub>
                              <m:d>
                                <m:dPr>
                                  <m:ctrlPr>
                                    <a:rPr lang="en-US" sz="1800" i="1">
                                      <a:solidFill>
                                        <a:schemeClr val="tx1"/>
                                      </a:solidFill>
                                      <a:latin typeface="Cambria Math" panose="02040503050406030204" pitchFamily="18" charset="0"/>
                                    </a:rPr>
                                  </m:ctrlPr>
                                </m:dPr>
                                <m:e>
                                  <m:sSub>
                                    <m:sSubPr>
                                      <m:ctrlPr>
                                        <a:rPr lang="en-US" sz="1800" b="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𝑠</m:t>
                                      </m:r>
                                    </m:e>
                                    <m:sub>
                                      <m:r>
                                        <a:rPr lang="en-US" sz="1800" b="0" i="1" smtClean="0">
                                          <a:solidFill>
                                            <a:schemeClr val="tx1"/>
                                          </a:solidFill>
                                          <a:latin typeface="Cambria Math" panose="02040503050406030204" pitchFamily="18" charset="0"/>
                                        </a:rPr>
                                        <m:t>𝑖</m:t>
                                      </m:r>
                                    </m:sub>
                                  </m:sSub>
                                </m:e>
                              </m:d>
                            </m:e>
                          </m:func>
                        </m:e>
                      </m:nary>
                    </m:oMath>
                  </m:oMathPara>
                </a14:m>
                <a:endParaRPr lang="en-US" sz="2000" dirty="0"/>
              </a:p>
            </p:txBody>
          </p:sp>
        </mc:Choice>
        <mc:Fallback xmlns="">
          <p:sp>
            <p:nvSpPr>
              <p:cNvPr id="6" name="TextBox 5">
                <a:extLst>
                  <a:ext uri="{FF2B5EF4-FFF2-40B4-BE49-F238E27FC236}">
                    <a16:creationId xmlns:a16="http://schemas.microsoft.com/office/drawing/2014/main" id="{96844547-9623-583F-B967-3E513045602C}"/>
                  </a:ext>
                </a:extLst>
              </p:cNvPr>
              <p:cNvSpPr txBox="1">
                <a:spLocks noRot="1" noChangeAspect="1" noMove="1" noResize="1" noEditPoints="1" noAdjustHandles="1" noChangeArrowheads="1" noChangeShapeType="1" noTextEdit="1"/>
              </p:cNvSpPr>
              <p:nvPr/>
            </p:nvSpPr>
            <p:spPr>
              <a:xfrm>
                <a:off x="696116" y="3281003"/>
                <a:ext cx="6791608" cy="848566"/>
              </a:xfrm>
              <a:prstGeom prst="rect">
                <a:avLst/>
              </a:prstGeom>
              <a:blipFill>
                <a:blip r:embed="rId7"/>
                <a:stretch>
                  <a:fillRect t="-101493" b="-156716"/>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779C252F-2431-CFE8-F802-B4D700248B17}"/>
              </a:ext>
            </a:extLst>
          </p:cNvPr>
          <p:cNvSpPr txBox="1"/>
          <p:nvPr/>
        </p:nvSpPr>
        <p:spPr>
          <a:xfrm>
            <a:off x="7082875" y="3394703"/>
            <a:ext cx="1880588" cy="526051"/>
          </a:xfrm>
          <a:prstGeom prst="wedgeRoundRectCallout">
            <a:avLst>
              <a:gd name="adj1" fmla="val -55080"/>
              <a:gd name="adj2" fmla="val -15914"/>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dirty="0">
                <a:latin typeface="Corbel" panose="020B0503020204020204" pitchFamily="34" charset="0"/>
              </a:rPr>
              <a:t>Proof next slide; check it later in your own time!</a:t>
            </a:r>
          </a:p>
        </p:txBody>
      </p:sp>
      <p:pic>
        <p:nvPicPr>
          <p:cNvPr id="9" name="Picture 8" descr="A diagram of a graph&#10;&#10;Description automatically generated">
            <a:extLst>
              <a:ext uri="{FF2B5EF4-FFF2-40B4-BE49-F238E27FC236}">
                <a16:creationId xmlns:a16="http://schemas.microsoft.com/office/drawing/2014/main" id="{19356551-F472-E1CD-C873-2A8F01B5D4B0}"/>
              </a:ext>
            </a:extLst>
          </p:cNvPr>
          <p:cNvPicPr>
            <a:picLocks noChangeAspect="1"/>
          </p:cNvPicPr>
          <p:nvPr/>
        </p:nvPicPr>
        <p:blipFill>
          <a:blip/>
          <a:stretch>
            <a:fillRect/>
          </a:stretch>
        </p:blipFill>
        <p:spPr>
          <a:xfrm>
            <a:off x="7141107" y="107119"/>
            <a:ext cx="2002893" cy="956510"/>
          </a:xfrm>
          <a:prstGeom prst="rect">
            <a:avLst/>
          </a:prstGeom>
        </p:spPr>
      </p:pic>
    </p:spTree>
    <p:extLst>
      <p:ext uri="{BB962C8B-B14F-4D97-AF65-F5344CB8AC3E}">
        <p14:creationId xmlns:p14="http://schemas.microsoft.com/office/powerpoint/2010/main" val="6359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27A3-D0B2-B4D7-C126-00F490CAECAF}"/>
              </a:ext>
            </a:extLst>
          </p:cNvPr>
          <p:cNvSpPr>
            <a:spLocks noGrp="1"/>
          </p:cNvSpPr>
          <p:nvPr>
            <p:ph type="title"/>
          </p:nvPr>
        </p:nvSpPr>
        <p:spPr/>
        <p:txBody>
          <a:bodyPr>
            <a:normAutofit/>
          </a:bodyPr>
          <a:lstStyle/>
          <a:p>
            <a:r>
              <a:rPr lang="en-US" sz="2800" spc="-4" dirty="0">
                <a:latin typeface="Tahoma" panose="020B0604030504040204" pitchFamily="34" charset="0"/>
                <a:ea typeface="Tahoma" panose="020B0604030504040204" pitchFamily="34" charset="0"/>
                <a:cs typeface="Tahoma" panose="020B0604030504040204" pitchFamily="34" charset="0"/>
              </a:rPr>
              <a:t>Derivations </a:t>
            </a:r>
            <a:r>
              <a:rPr lang="en-US" sz="1600" spc="-4" dirty="0">
                <a:latin typeface="Tahoma" panose="020B0604030504040204" pitchFamily="34" charset="0"/>
                <a:ea typeface="Tahoma" panose="020B0604030504040204" pitchFamily="34" charset="0"/>
                <a:cs typeface="Tahoma" panose="020B0604030504040204" pitchFamily="34" charset="0"/>
              </a:rPr>
              <a:t>(check it later in your own time!)</a:t>
            </a:r>
            <a:r>
              <a:rPr lang="en-US" spc="-4" dirty="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BB0892-0E7E-ED8D-2A2B-D46C0CC1C958}"/>
                  </a:ext>
                </a:extLst>
              </p:cNvPr>
              <p:cNvSpPr>
                <a:spLocks noGrp="1"/>
              </p:cNvSpPr>
              <p:nvPr>
                <p:ph type="body" sz="quarter" idx="16"/>
              </p:nvPr>
            </p:nvSpPr>
            <p:spPr>
              <a:xfrm>
                <a:off x="533919" y="1303189"/>
                <a:ext cx="8351721" cy="3077573"/>
              </a:xfrm>
            </p:spPr>
            <p:txBody>
              <a:bodyPr/>
              <a:lstStyle/>
              <a:p>
                <a:r>
                  <a:rPr lang="en-US" dirty="0">
                    <a:solidFill>
                      <a:schemeClr val="tx1"/>
                    </a:solidFill>
                  </a:rPr>
                  <a:t>Let’s compute the gradient:</a:t>
                </a:r>
              </a:p>
              <a:p>
                <a:endParaRPr lang="en-US" dirty="0">
                  <a:solidFill>
                    <a:schemeClr val="tx1"/>
                  </a:solidFill>
                </a:endParaRPr>
              </a:p>
              <a:p>
                <a:pPr marL="114300" indent="0">
                  <a:buNone/>
                </a:pPr>
                <a:endParaRPr lang="en-US" sz="1800" dirty="0">
                  <a:solidFill>
                    <a:schemeClr val="tx1"/>
                  </a:solidFill>
                </a:endParaRPr>
              </a:p>
              <a:p>
                <a:endParaRPr lang="en-US" dirty="0">
                  <a:solidFill>
                    <a:schemeClr val="tx1"/>
                  </a:solidFill>
                </a:endParaRPr>
              </a:p>
              <a:p>
                <a:r>
                  <a:rPr lang="en-US" dirty="0">
                    <a:solidFill>
                      <a:schemeClr val="tx1"/>
                    </a:solidFill>
                  </a:rPr>
                  <a:t>Log-derivative trick   </a:t>
                </a:r>
                <a14:m>
                  <m:oMath xmlns:m="http://schemas.openxmlformats.org/officeDocument/2006/math">
                    <m:sSub>
                      <m:sSubPr>
                        <m:ctrlPr>
                          <a:rPr lang="en-US" sz="1800" i="1" smtClean="0">
                            <a:solidFill>
                              <a:schemeClr val="tx1"/>
                            </a:solidFill>
                            <a:latin typeface="Cambria Math" panose="02040503050406030204" pitchFamily="18" charset="0"/>
                          </a:rPr>
                        </m:ctrlPr>
                      </m:sSubPr>
                      <m:e>
                        <m:r>
                          <m:rPr>
                            <m:sty m:val="p"/>
                          </m:rPr>
                          <a:rPr lang="en-US" sz="1800">
                            <a:solidFill>
                              <a:schemeClr val="tx1"/>
                            </a:solidFill>
                            <a:latin typeface="Cambria Math" panose="02040503050406030204" pitchFamily="18" charset="0"/>
                          </a:rPr>
                          <m:t>∇</m:t>
                        </m:r>
                      </m:e>
                      <m:sub>
                        <m:r>
                          <a:rPr lang="en-US" sz="1800" i="1">
                            <a:solidFill>
                              <a:schemeClr val="tx1"/>
                            </a:solidFill>
                            <a:latin typeface="Cambria Math" panose="02040503050406030204" pitchFamily="18" charset="0"/>
                          </a:rPr>
                          <m:t>𝜃</m:t>
                        </m:r>
                      </m:sub>
                    </m:sSub>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𝑝</m:t>
                        </m:r>
                      </m:e>
                      <m:sub>
                        <m:r>
                          <a:rPr lang="en-US" sz="1800" i="1">
                            <a:solidFill>
                              <a:schemeClr val="tx1"/>
                            </a:solidFill>
                            <a:latin typeface="Cambria Math" panose="02040503050406030204" pitchFamily="18" charset="0"/>
                          </a:rPr>
                          <m:t>𝜃</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𝑠</m:t>
                        </m:r>
                      </m:e>
                    </m:d>
                    <m:r>
                      <a:rPr lang="en-US" sz="1800" b="0"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𝑝</m:t>
                        </m:r>
                      </m:e>
                      <m:sub>
                        <m:r>
                          <a:rPr lang="en-US" i="1">
                            <a:solidFill>
                              <a:schemeClr val="tx1"/>
                            </a:solidFill>
                            <a:latin typeface="Cambria Math" panose="02040503050406030204" pitchFamily="18" charset="0"/>
                          </a:rPr>
                          <m:t>𝜃</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r>
                      <a:rPr lang="en-US" b="0" i="1" smtClean="0">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m:t>
                        </m:r>
                      </m:e>
                      <m:sub>
                        <m:r>
                          <a:rPr lang="en-US" i="1">
                            <a:solidFill>
                              <a:schemeClr val="tx1"/>
                            </a:solidFill>
                            <a:latin typeface="Cambria Math" panose="02040503050406030204" pitchFamily="18" charset="0"/>
                          </a:rPr>
                          <m:t>𝜃</m:t>
                        </m:r>
                      </m:sub>
                    </m:sSub>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𝑝</m:t>
                            </m:r>
                          </m:e>
                          <m:sub>
                            <m:r>
                              <a:rPr lang="en-US" i="1">
                                <a:solidFill>
                                  <a:schemeClr val="tx1"/>
                                </a:solidFill>
                                <a:latin typeface="Cambria Math" panose="02040503050406030204" pitchFamily="18" charset="0"/>
                              </a:rPr>
                              <m:t>𝜃</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e>
                    </m:func>
                  </m:oMath>
                </a14:m>
                <a:r>
                  <a:rPr lang="en-US" dirty="0">
                    <a:solidFill>
                      <a:schemeClr val="tx1"/>
                    </a:solidFill>
                  </a:rPr>
                  <a:t>  to turn sum back to expectation: </a:t>
                </a:r>
              </a:p>
              <a:p>
                <a:endParaRPr lang="en-US" dirty="0">
                  <a:solidFill>
                    <a:schemeClr val="tx1"/>
                  </a:solidFill>
                </a:endParaRPr>
              </a:p>
              <a:p>
                <a:pPr marL="0" indent="0">
                  <a:buNone/>
                </a:pPr>
                <a:endParaRPr lang="en-US" dirty="0">
                  <a:solidFill>
                    <a:schemeClr val="tx1"/>
                  </a:solidFill>
                </a:endParaRPr>
              </a:p>
              <a:p>
                <a:r>
                  <a:rPr lang="en-US" dirty="0">
                    <a:solidFill>
                      <a:schemeClr val="tx1"/>
                    </a:solidFill>
                  </a:rPr>
                  <a:t>Approximate this expectation with Monte Carlo samples from </a:t>
                </a:r>
                <a14:m>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𝑝</m:t>
                        </m:r>
                      </m:e>
                      <m:sub>
                        <m:r>
                          <a:rPr lang="en-US" sz="1800" i="1">
                            <a:solidFill>
                              <a:schemeClr val="tx1"/>
                            </a:solidFill>
                            <a:latin typeface="Cambria Math" panose="02040503050406030204" pitchFamily="18" charset="0"/>
                          </a:rPr>
                          <m:t>𝜃</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𝑠</m:t>
                        </m:r>
                      </m:e>
                    </m:d>
                  </m:oMath>
                </a14:m>
                <a:r>
                  <a:rPr lang="en-US" dirty="0">
                    <a:solidFill>
                      <a:schemeClr val="tx1"/>
                    </a:solidFill>
                  </a:rPr>
                  <a:t>:</a:t>
                </a:r>
              </a:p>
            </p:txBody>
          </p:sp>
        </mc:Choice>
        <mc:Fallback xmlns="">
          <p:sp>
            <p:nvSpPr>
              <p:cNvPr id="3" name="Content Placeholder 2">
                <a:extLst>
                  <a:ext uri="{FF2B5EF4-FFF2-40B4-BE49-F238E27FC236}">
                    <a16:creationId xmlns:a16="http://schemas.microsoft.com/office/drawing/2014/main" id="{7CBB0892-0E7E-ED8D-2A2B-D46C0CC1C958}"/>
                  </a:ext>
                </a:extLst>
              </p:cNvPr>
              <p:cNvSpPr>
                <a:spLocks noGrp="1" noRot="1" noChangeAspect="1" noMove="1" noResize="1" noEditPoints="1" noAdjustHandles="1" noChangeArrowheads="1" noChangeShapeType="1" noTextEdit="1"/>
              </p:cNvSpPr>
              <p:nvPr>
                <p:ph type="body" sz="quarter" idx="16"/>
              </p:nvPr>
            </p:nvSpPr>
            <p:spPr>
              <a:xfrm>
                <a:off x="533919" y="1303189"/>
                <a:ext cx="8351721" cy="3077573"/>
              </a:xfrm>
              <a:blipFill>
                <a:blip r:embed="rId2"/>
                <a:stretch>
                  <a:fillRect l="-456" t="-1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1B2DC1D-5BFE-545A-5D6E-A67E1FE02204}"/>
                  </a:ext>
                </a:extLst>
              </p:cNvPr>
              <p:cNvSpPr txBox="1"/>
              <p:nvPr/>
            </p:nvSpPr>
            <p:spPr>
              <a:xfrm>
                <a:off x="880110" y="1496911"/>
                <a:ext cx="7383780" cy="895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m:t>
                          </m:r>
                        </m:e>
                        <m:sub>
                          <m:r>
                            <a:rPr lang="en-US" sz="1800" i="1">
                              <a:latin typeface="Cambria Math" panose="02040503050406030204" pitchFamily="18" charset="0"/>
                            </a:rPr>
                            <m:t>𝜃</m:t>
                          </m:r>
                        </m:sub>
                      </m:sSub>
                      <m:sSub>
                        <m:sSubPr>
                          <m:ctrlPr>
                            <a:rPr lang="en-US" sz="1800" i="1">
                              <a:latin typeface="Cambria Math" panose="02040503050406030204" pitchFamily="18" charset="0"/>
                              <a:ea typeface="Cambria Math" panose="02040503050406030204" pitchFamily="18" charset="0"/>
                            </a:rPr>
                          </m:ctrlPr>
                        </m:sSubPr>
                        <m:e>
                          <m:r>
                            <a:rPr lang="fa-IR" sz="1800" i="1">
                              <a:latin typeface="Cambria Math" panose="02040503050406030204" pitchFamily="18" charset="0"/>
                              <a:ea typeface="Cambria Math" panose="02040503050406030204" pitchFamily="18" charset="0"/>
                            </a:rPr>
                            <m:t>𝔼</m:t>
                          </m:r>
                        </m:e>
                        <m:sub>
                          <m:r>
                            <a:rPr lang="en-US" sz="1800" b="0" i="1" smtClean="0">
                              <a:latin typeface="Cambria Math" panose="02040503050406030204" pitchFamily="18" charset="0"/>
                            </a:rPr>
                            <m:t>𝑠</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𝜃</m:t>
                              </m:r>
                            </m:sub>
                          </m:sSub>
                          <m:r>
                            <a:rPr lang="en-US" sz="1800" i="1">
                              <a:latin typeface="Cambria Math" panose="02040503050406030204" pitchFamily="18" charset="0"/>
                            </a:rPr>
                            <m:t>(</m:t>
                          </m:r>
                          <m:r>
                            <a:rPr lang="en-US" sz="1800" i="1">
                              <a:latin typeface="Cambria Math" panose="02040503050406030204" pitchFamily="18" charset="0"/>
                            </a:rPr>
                            <m:t>𝑠</m:t>
                          </m:r>
                          <m:r>
                            <a:rPr lang="en-US" sz="1800" i="1">
                              <a:latin typeface="Cambria Math" panose="02040503050406030204" pitchFamily="18" charset="0"/>
                            </a:rPr>
                            <m:t>)</m:t>
                          </m:r>
                        </m:sub>
                      </m:sSub>
                      <m:d>
                        <m:dPr>
                          <m:begChr m:val="["/>
                          <m:endChr m:val="]"/>
                          <m:ctrlPr>
                            <a:rPr lang="fa-IR" sz="1800" i="1">
                              <a:latin typeface="Cambria Math" panose="02040503050406030204" pitchFamily="18" charset="0"/>
                            </a:rPr>
                          </m:ctrlPr>
                        </m:dPr>
                        <m:e>
                          <m:r>
                            <a:rPr lang="fa-IR" sz="1800" i="1" smtClean="0">
                              <a:solidFill>
                                <a:srgbClr val="0E0CC0"/>
                              </a:solidFill>
                              <a:latin typeface="Cambria Math" panose="02040503050406030204" pitchFamily="18" charset="0"/>
                            </a:rPr>
                            <m:t>𝑅</m:t>
                          </m:r>
                          <m:d>
                            <m:dPr>
                              <m:ctrlPr>
                                <a:rPr lang="fa-IR" sz="1800" i="1">
                                  <a:solidFill>
                                    <a:srgbClr val="0E0CC0"/>
                                  </a:solidFill>
                                  <a:latin typeface="Cambria Math" panose="02040503050406030204" pitchFamily="18" charset="0"/>
                                </a:rPr>
                              </m:ctrlPr>
                            </m:dPr>
                            <m:e>
                              <m:r>
                                <a:rPr lang="en-US" sz="1800" b="0" i="1" smtClean="0">
                                  <a:solidFill>
                                    <a:srgbClr val="0E0CC0"/>
                                  </a:solidFill>
                                  <a:latin typeface="Cambria Math" panose="02040503050406030204" pitchFamily="18" charset="0"/>
                                </a:rPr>
                                <m:t>𝑠</m:t>
                              </m:r>
                              <m:r>
                                <a:rPr lang="en-US" sz="1800" i="1">
                                  <a:solidFill>
                                    <a:srgbClr val="0E0CC0"/>
                                  </a:solidFill>
                                  <a:latin typeface="Cambria Math" panose="02040503050406030204" pitchFamily="18" charset="0"/>
                                </a:rPr>
                                <m:t>;</m:t>
                              </m:r>
                              <m:r>
                                <a:rPr lang="en-US" sz="1800" i="1">
                                  <a:solidFill>
                                    <a:srgbClr val="0E0CC0"/>
                                  </a:solidFill>
                                  <a:latin typeface="Cambria Math" panose="02040503050406030204" pitchFamily="18" charset="0"/>
                                </a:rPr>
                                <m:t>𝑝</m:t>
                              </m:r>
                            </m:e>
                          </m:d>
                        </m:e>
                      </m:d>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m:rPr>
                              <m:sty m:val="p"/>
                            </m:rPr>
                            <a:rPr lang="en-US" sz="1800">
                              <a:latin typeface="Cambria Math" panose="02040503050406030204" pitchFamily="18" charset="0"/>
                            </a:rPr>
                            <m:t>∇</m:t>
                          </m:r>
                        </m:e>
                        <m:sub>
                          <m:r>
                            <a:rPr lang="en-US" sz="1800" i="1">
                              <a:latin typeface="Cambria Math" panose="02040503050406030204" pitchFamily="18" charset="0"/>
                            </a:rPr>
                            <m:t>𝜃</m:t>
                          </m:r>
                        </m:sub>
                      </m:sSub>
                      <m:nary>
                        <m:naryPr>
                          <m:chr m:val="∑"/>
                          <m:ctrlPr>
                            <a:rPr lang="en-US" sz="1800" i="1" smtClean="0">
                              <a:latin typeface="Cambria Math" panose="02040503050406030204" pitchFamily="18" charset="0"/>
                            </a:rPr>
                          </m:ctrlPr>
                        </m:naryPr>
                        <m:sub>
                          <m:r>
                            <m:rPr>
                              <m:brk m:alnAt="23"/>
                            </m:rPr>
                            <a:rPr lang="en-US" sz="1800" b="0" i="1" smtClean="0">
                              <a:latin typeface="Cambria Math" panose="02040503050406030204" pitchFamily="18" charset="0"/>
                            </a:rPr>
                            <m:t>𝑠</m:t>
                          </m:r>
                        </m:sub>
                        <m:sup/>
                        <m:e>
                          <m:sSub>
                            <m:sSubPr>
                              <m:ctrlPr>
                                <a:rPr lang="en-US"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𝜃</m:t>
                              </m:r>
                            </m:sub>
                          </m:sSub>
                          <m:r>
                            <a:rPr lang="en-US" sz="1800" i="1">
                              <a:latin typeface="Cambria Math" panose="02040503050406030204" pitchFamily="18" charset="0"/>
                            </a:rPr>
                            <m:t>(</m:t>
                          </m:r>
                          <m:r>
                            <a:rPr lang="en-US" sz="1800" i="1">
                              <a:latin typeface="Cambria Math" panose="02040503050406030204" pitchFamily="18" charset="0"/>
                            </a:rPr>
                            <m:t>𝑠</m:t>
                          </m:r>
                          <m:r>
                            <a:rPr lang="en-US" sz="1800" i="1">
                              <a:latin typeface="Cambria Math" panose="02040503050406030204" pitchFamily="18" charset="0"/>
                            </a:rPr>
                            <m:t>)</m:t>
                          </m:r>
                          <m:r>
                            <a:rPr lang="en-US" sz="1800" b="0" i="1" smtClean="0">
                              <a:solidFill>
                                <a:srgbClr val="0E0CC0"/>
                              </a:solidFill>
                              <a:latin typeface="Cambria Math" panose="02040503050406030204" pitchFamily="18" charset="0"/>
                            </a:rPr>
                            <m:t>𝑅</m:t>
                          </m:r>
                          <m:r>
                            <a:rPr lang="en-US" sz="1800" b="0" i="1" smtClean="0">
                              <a:solidFill>
                                <a:srgbClr val="0E0CC0"/>
                              </a:solidFill>
                              <a:latin typeface="Cambria Math" panose="02040503050406030204" pitchFamily="18" charset="0"/>
                            </a:rPr>
                            <m:t>(</m:t>
                          </m:r>
                          <m:r>
                            <a:rPr lang="en-US" sz="1800" b="0" i="1" smtClean="0">
                              <a:solidFill>
                                <a:srgbClr val="0E0CC0"/>
                              </a:solidFill>
                              <a:latin typeface="Cambria Math" panose="02040503050406030204" pitchFamily="18" charset="0"/>
                            </a:rPr>
                            <m:t>𝑠</m:t>
                          </m:r>
                          <m:r>
                            <a:rPr lang="en-US" sz="1800" b="0" i="1" smtClean="0">
                              <a:solidFill>
                                <a:srgbClr val="0E0CC0"/>
                              </a:solidFill>
                              <a:latin typeface="Cambria Math" panose="02040503050406030204" pitchFamily="18" charset="0"/>
                            </a:rPr>
                            <m:t>;</m:t>
                          </m:r>
                          <m:r>
                            <a:rPr lang="en-US" sz="1800" b="0" i="1" smtClean="0">
                              <a:solidFill>
                                <a:srgbClr val="0E0CC0"/>
                              </a:solidFill>
                              <a:latin typeface="Cambria Math" panose="02040503050406030204" pitchFamily="18" charset="0"/>
                            </a:rPr>
                            <m:t>𝑝</m:t>
                          </m:r>
                          <m:r>
                            <a:rPr lang="en-US" sz="1800" b="0" i="1" smtClean="0">
                              <a:solidFill>
                                <a:srgbClr val="0E0CC0"/>
                              </a:solidFill>
                              <a:latin typeface="Cambria Math" panose="02040503050406030204" pitchFamily="18" charset="0"/>
                            </a:rPr>
                            <m:t>)</m:t>
                          </m:r>
                        </m:e>
                      </m:nary>
                      <m:r>
                        <a:rPr lang="en-US" sz="1800" b="0" i="1" smtClean="0">
                          <a:latin typeface="Cambria Math" panose="02040503050406030204" pitchFamily="18" charset="0"/>
                        </a:rPr>
                        <m:t>=</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𝑠</m:t>
                          </m:r>
                        </m:sub>
                        <m:sup/>
                        <m:e>
                          <m:r>
                            <a:rPr lang="en-US" sz="1800" i="1" smtClean="0">
                              <a:solidFill>
                                <a:srgbClr val="0E0CC0"/>
                              </a:solidFill>
                              <a:latin typeface="Cambria Math" panose="02040503050406030204" pitchFamily="18" charset="0"/>
                            </a:rPr>
                            <m:t>𝑅</m:t>
                          </m:r>
                          <m:d>
                            <m:dPr>
                              <m:ctrlPr>
                                <a:rPr lang="en-US" sz="1800" i="1">
                                  <a:solidFill>
                                    <a:srgbClr val="0E0CC0"/>
                                  </a:solidFill>
                                  <a:latin typeface="Cambria Math" panose="02040503050406030204" pitchFamily="18" charset="0"/>
                                </a:rPr>
                              </m:ctrlPr>
                            </m:dPr>
                            <m:e>
                              <m:r>
                                <a:rPr lang="en-US" sz="1800" i="1">
                                  <a:solidFill>
                                    <a:srgbClr val="0E0CC0"/>
                                  </a:solidFill>
                                  <a:latin typeface="Cambria Math" panose="02040503050406030204" pitchFamily="18" charset="0"/>
                                </a:rPr>
                                <m:t>𝑠</m:t>
                              </m:r>
                              <m:r>
                                <a:rPr lang="en-US" sz="1800" i="1">
                                  <a:solidFill>
                                    <a:srgbClr val="0E0CC0"/>
                                  </a:solidFill>
                                  <a:latin typeface="Cambria Math" panose="02040503050406030204" pitchFamily="18" charset="0"/>
                                </a:rPr>
                                <m:t>;</m:t>
                              </m:r>
                              <m:r>
                                <a:rPr lang="en-US" sz="1800" i="1">
                                  <a:solidFill>
                                    <a:srgbClr val="0E0CC0"/>
                                  </a:solidFill>
                                  <a:latin typeface="Cambria Math" panose="02040503050406030204" pitchFamily="18" charset="0"/>
                                </a:rPr>
                                <m:t>𝑝</m:t>
                              </m:r>
                            </m:e>
                          </m:d>
                          <m:r>
                            <a:rPr lang="en-US" sz="1800" i="1">
                              <a:latin typeface="Cambria Math" panose="02040503050406030204" pitchFamily="18" charset="0"/>
                            </a:rPr>
                            <m:t> .</m:t>
                          </m:r>
                          <m:r>
                            <a:rPr lang="en-US" sz="1800" b="0" i="1" smtClean="0">
                              <a:latin typeface="Cambria Math" panose="02040503050406030204" pitchFamily="18" charset="0"/>
                            </a:rPr>
                            <m:t> </m:t>
                          </m:r>
                          <m:sSub>
                            <m:sSubPr>
                              <m:ctrlPr>
                                <a:rPr lang="en-US" sz="1800" i="1">
                                  <a:latin typeface="Cambria Math" panose="02040503050406030204" pitchFamily="18" charset="0"/>
                                </a:rPr>
                              </m:ctrlPr>
                            </m:sSubPr>
                            <m:e>
                              <m:r>
                                <m:rPr>
                                  <m:sty m:val="p"/>
                                </m:rPr>
                                <a:rPr lang="en-US" sz="1800">
                                  <a:latin typeface="Cambria Math" panose="02040503050406030204" pitchFamily="18" charset="0"/>
                                </a:rPr>
                                <m:t>∇</m:t>
                              </m:r>
                            </m:e>
                            <m:sub>
                              <m:r>
                                <a:rPr lang="en-US" sz="1800" i="1">
                                  <a:latin typeface="Cambria Math" panose="02040503050406030204" pitchFamily="18" charset="0"/>
                                </a:rPr>
                                <m:t>𝜃</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𝜃</m:t>
                              </m:r>
                            </m:sub>
                          </m:sSub>
                          <m:d>
                            <m:dPr>
                              <m:ctrlPr>
                                <a:rPr lang="en-US" sz="1800" i="1">
                                  <a:latin typeface="Cambria Math" panose="02040503050406030204" pitchFamily="18" charset="0"/>
                                </a:rPr>
                              </m:ctrlPr>
                            </m:dPr>
                            <m:e>
                              <m:r>
                                <a:rPr lang="en-US" sz="1800" i="1">
                                  <a:latin typeface="Cambria Math" panose="02040503050406030204" pitchFamily="18" charset="0"/>
                                </a:rPr>
                                <m:t>𝑠</m:t>
                              </m:r>
                            </m:e>
                          </m:d>
                        </m:e>
                      </m:nary>
                    </m:oMath>
                  </m:oMathPara>
                </a14:m>
                <a:endParaRPr lang="en-US" sz="1800" dirty="0"/>
              </a:p>
            </p:txBody>
          </p:sp>
        </mc:Choice>
        <mc:Fallback xmlns="">
          <p:sp>
            <p:nvSpPr>
              <p:cNvPr id="7" name="TextBox 6">
                <a:extLst>
                  <a:ext uri="{FF2B5EF4-FFF2-40B4-BE49-F238E27FC236}">
                    <a16:creationId xmlns:a16="http://schemas.microsoft.com/office/drawing/2014/main" id="{61B2DC1D-5BFE-545A-5D6E-A67E1FE02204}"/>
                  </a:ext>
                </a:extLst>
              </p:cNvPr>
              <p:cNvSpPr txBox="1">
                <a:spLocks noRot="1" noChangeAspect="1" noMove="1" noResize="1" noEditPoints="1" noAdjustHandles="1" noChangeArrowheads="1" noChangeShapeType="1" noTextEdit="1"/>
              </p:cNvSpPr>
              <p:nvPr/>
            </p:nvSpPr>
            <p:spPr>
              <a:xfrm>
                <a:off x="880110" y="1496911"/>
                <a:ext cx="7383780" cy="895566"/>
              </a:xfrm>
              <a:prstGeom prst="rect">
                <a:avLst/>
              </a:prstGeom>
              <a:blipFill>
                <a:blip r:embed="rId3"/>
                <a:stretch>
                  <a:fillRect t="-90141" b="-146479"/>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5F4B5BDD-F1E3-F0D3-E511-B3219807DE65}"/>
              </a:ext>
            </a:extLst>
          </p:cNvPr>
          <p:cNvSpPr/>
          <p:nvPr/>
        </p:nvSpPr>
        <p:spPr>
          <a:xfrm>
            <a:off x="3860338" y="1698253"/>
            <a:ext cx="871682" cy="639842"/>
          </a:xfrm>
          <a:prstGeom prst="rect">
            <a:avLst/>
          </a:prstGeom>
          <a:solidFill>
            <a:srgbClr val="0E0CC0">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7FDC9B-EC9D-BB8E-204D-82C4FE8C5D27}"/>
              </a:ext>
            </a:extLst>
          </p:cNvPr>
          <p:cNvSpPr/>
          <p:nvPr/>
        </p:nvSpPr>
        <p:spPr>
          <a:xfrm>
            <a:off x="6915958" y="1783636"/>
            <a:ext cx="277322" cy="388064"/>
          </a:xfrm>
          <a:prstGeom prst="rect">
            <a:avLst/>
          </a:prstGeom>
          <a:solidFill>
            <a:srgbClr val="0E0CC0">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4F1185-03E6-4419-D7FA-CFF19AD0E86E}"/>
              </a:ext>
            </a:extLst>
          </p:cNvPr>
          <p:cNvSpPr txBox="1"/>
          <p:nvPr/>
        </p:nvSpPr>
        <p:spPr>
          <a:xfrm>
            <a:off x="3763449" y="1284389"/>
            <a:ext cx="1738222" cy="384594"/>
          </a:xfrm>
          <a:prstGeom prst="wedgeRoundRectCallout">
            <a:avLst>
              <a:gd name="adj1" fmla="val -21306"/>
              <a:gd name="adj2" fmla="val 82265"/>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dirty="0">
                <a:latin typeface="Corbel" panose="020B0503020204020204" pitchFamily="34" charset="0"/>
              </a:rPr>
              <a:t>Def. of “expectation”</a:t>
            </a:r>
          </a:p>
        </p:txBody>
      </p:sp>
      <p:sp>
        <p:nvSpPr>
          <p:cNvPr id="18" name="TextBox 17">
            <a:extLst>
              <a:ext uri="{FF2B5EF4-FFF2-40B4-BE49-F238E27FC236}">
                <a16:creationId xmlns:a16="http://schemas.microsoft.com/office/drawing/2014/main" id="{25B4F5E4-B863-C358-1C85-E8FF52037EE0}"/>
              </a:ext>
            </a:extLst>
          </p:cNvPr>
          <p:cNvSpPr txBox="1"/>
          <p:nvPr/>
        </p:nvSpPr>
        <p:spPr>
          <a:xfrm>
            <a:off x="6369488" y="1284389"/>
            <a:ext cx="2332551" cy="384594"/>
          </a:xfrm>
          <a:prstGeom prst="wedgeRoundRectCallout">
            <a:avLst>
              <a:gd name="adj1" fmla="val -21306"/>
              <a:gd name="adj2" fmla="val 82265"/>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dirty="0">
                <a:latin typeface="Corbel" panose="020B0503020204020204" pitchFamily="34" charset="0"/>
              </a:rPr>
              <a:t>Gradient distributes over sum</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A53F522-7FDE-1ACD-1D60-8EB2161E843B}"/>
                  </a:ext>
                </a:extLst>
              </p:cNvPr>
              <p:cNvSpPr txBox="1"/>
              <p:nvPr/>
            </p:nvSpPr>
            <p:spPr>
              <a:xfrm>
                <a:off x="258360" y="2942981"/>
                <a:ext cx="8832300" cy="895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m:t>
                          </m:r>
                        </m:e>
                        <m:sub>
                          <m:r>
                            <a:rPr lang="en-US" sz="1800" i="1">
                              <a:latin typeface="Cambria Math" panose="02040503050406030204" pitchFamily="18" charset="0"/>
                            </a:rPr>
                            <m:t>𝜃</m:t>
                          </m:r>
                        </m:sub>
                      </m:sSub>
                      <m:sSub>
                        <m:sSubPr>
                          <m:ctrlPr>
                            <a:rPr lang="en-US" sz="1800" i="1">
                              <a:latin typeface="Cambria Math" panose="02040503050406030204" pitchFamily="18" charset="0"/>
                              <a:ea typeface="Cambria Math" panose="02040503050406030204" pitchFamily="18" charset="0"/>
                            </a:rPr>
                          </m:ctrlPr>
                        </m:sSubPr>
                        <m:e>
                          <m:r>
                            <a:rPr lang="fa-IR" sz="1800" i="1">
                              <a:latin typeface="Cambria Math" panose="02040503050406030204" pitchFamily="18" charset="0"/>
                              <a:ea typeface="Cambria Math" panose="02040503050406030204" pitchFamily="18" charset="0"/>
                            </a:rPr>
                            <m:t>𝔼</m:t>
                          </m:r>
                        </m:e>
                        <m:sub>
                          <m:r>
                            <a:rPr lang="en-US" sz="1800" b="0" i="1" smtClean="0">
                              <a:latin typeface="Cambria Math" panose="02040503050406030204" pitchFamily="18" charset="0"/>
                            </a:rPr>
                            <m:t>𝑠</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𝜃</m:t>
                              </m:r>
                            </m:sub>
                          </m:sSub>
                          <m:r>
                            <a:rPr lang="en-US" sz="1800" i="1">
                              <a:latin typeface="Cambria Math" panose="02040503050406030204" pitchFamily="18" charset="0"/>
                            </a:rPr>
                            <m:t>(</m:t>
                          </m:r>
                          <m:r>
                            <a:rPr lang="en-US" sz="1800" i="1">
                              <a:latin typeface="Cambria Math" panose="02040503050406030204" pitchFamily="18" charset="0"/>
                            </a:rPr>
                            <m:t>𝑠</m:t>
                          </m:r>
                          <m:r>
                            <a:rPr lang="en-US" sz="1800" i="1">
                              <a:latin typeface="Cambria Math" panose="02040503050406030204" pitchFamily="18" charset="0"/>
                            </a:rPr>
                            <m:t>)</m:t>
                          </m:r>
                        </m:sub>
                      </m:sSub>
                      <m:d>
                        <m:dPr>
                          <m:begChr m:val="["/>
                          <m:endChr m:val="]"/>
                          <m:ctrlPr>
                            <a:rPr lang="fa-IR" sz="1800" i="1">
                              <a:latin typeface="Cambria Math" panose="02040503050406030204" pitchFamily="18" charset="0"/>
                            </a:rPr>
                          </m:ctrlPr>
                        </m:dPr>
                        <m:e>
                          <m:r>
                            <a:rPr lang="fa-IR" sz="1800" i="1">
                              <a:solidFill>
                                <a:srgbClr val="0E0CC0"/>
                              </a:solidFill>
                              <a:latin typeface="Cambria Math" panose="02040503050406030204" pitchFamily="18" charset="0"/>
                            </a:rPr>
                            <m:t>𝑅</m:t>
                          </m:r>
                          <m:d>
                            <m:dPr>
                              <m:ctrlPr>
                                <a:rPr lang="fa-IR" sz="1800" i="1">
                                  <a:solidFill>
                                    <a:srgbClr val="0E0CC0"/>
                                  </a:solidFill>
                                  <a:latin typeface="Cambria Math" panose="02040503050406030204" pitchFamily="18" charset="0"/>
                                </a:rPr>
                              </m:ctrlPr>
                            </m:dPr>
                            <m:e>
                              <m:r>
                                <a:rPr lang="en-US" sz="1800" i="1">
                                  <a:solidFill>
                                    <a:srgbClr val="0E0CC0"/>
                                  </a:solidFill>
                                  <a:latin typeface="Cambria Math" panose="02040503050406030204" pitchFamily="18" charset="0"/>
                                </a:rPr>
                                <m:t>𝑠</m:t>
                              </m:r>
                              <m:r>
                                <a:rPr lang="en-US" sz="1800" i="1">
                                  <a:solidFill>
                                    <a:srgbClr val="0E0CC0"/>
                                  </a:solidFill>
                                  <a:latin typeface="Cambria Math" panose="02040503050406030204" pitchFamily="18" charset="0"/>
                                </a:rPr>
                                <m:t>;</m:t>
                              </m:r>
                              <m:r>
                                <a:rPr lang="en-US" sz="1800" i="1">
                                  <a:solidFill>
                                    <a:srgbClr val="0E0CC0"/>
                                  </a:solidFill>
                                  <a:latin typeface="Cambria Math" panose="02040503050406030204" pitchFamily="18" charset="0"/>
                                </a:rPr>
                                <m:t>𝑝</m:t>
                              </m:r>
                            </m:e>
                          </m:d>
                        </m:e>
                      </m:d>
                      <m:r>
                        <a:rPr lang="en-US" sz="1800" b="0" i="1" smtClean="0">
                          <a:latin typeface="Cambria Math" panose="02040503050406030204" pitchFamily="18" charset="0"/>
                        </a:rPr>
                        <m:t>=</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𝑠</m:t>
                          </m:r>
                        </m:sub>
                        <m:sup/>
                        <m:e>
                          <m:r>
                            <a:rPr lang="fa-IR" sz="1800" i="1">
                              <a:solidFill>
                                <a:srgbClr val="0E0CC0"/>
                              </a:solidFill>
                              <a:latin typeface="Cambria Math" panose="02040503050406030204" pitchFamily="18" charset="0"/>
                            </a:rPr>
                            <m:t>𝑅</m:t>
                          </m:r>
                          <m:d>
                            <m:dPr>
                              <m:ctrlPr>
                                <a:rPr lang="fa-IR" sz="1800" i="1">
                                  <a:solidFill>
                                    <a:srgbClr val="0E0CC0"/>
                                  </a:solidFill>
                                  <a:latin typeface="Cambria Math" panose="02040503050406030204" pitchFamily="18" charset="0"/>
                                </a:rPr>
                              </m:ctrlPr>
                            </m:dPr>
                            <m:e>
                              <m:r>
                                <a:rPr lang="en-US" sz="1800" i="1">
                                  <a:solidFill>
                                    <a:srgbClr val="0E0CC0"/>
                                  </a:solidFill>
                                  <a:latin typeface="Cambria Math" panose="02040503050406030204" pitchFamily="18" charset="0"/>
                                </a:rPr>
                                <m:t>𝑠</m:t>
                              </m:r>
                              <m:r>
                                <a:rPr lang="en-US" sz="1800" i="1">
                                  <a:solidFill>
                                    <a:srgbClr val="0E0CC0"/>
                                  </a:solidFill>
                                  <a:latin typeface="Cambria Math" panose="02040503050406030204" pitchFamily="18" charset="0"/>
                                </a:rPr>
                                <m:t>;</m:t>
                              </m:r>
                              <m:r>
                                <a:rPr lang="en-US" sz="1800" i="1">
                                  <a:solidFill>
                                    <a:srgbClr val="0E0CC0"/>
                                  </a:solidFill>
                                  <a:latin typeface="Cambria Math" panose="02040503050406030204" pitchFamily="18" charset="0"/>
                                </a:rPr>
                                <m:t>𝑝</m:t>
                              </m:r>
                            </m:e>
                          </m:d>
                          <m:r>
                            <a:rPr lang="en-US" sz="1800" b="0" i="1" smtClean="0">
                              <a:solidFill>
                                <a:srgbClr val="0E0CC0"/>
                              </a:solidFill>
                              <a:latin typeface="Cambria Math" panose="02040503050406030204" pitchFamily="18" charset="0"/>
                            </a:rPr>
                            <m:t> </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𝑝</m:t>
                              </m:r>
                            </m:e>
                            <m:sub>
                              <m:r>
                                <a:rPr lang="en-US" sz="1800" i="1">
                                  <a:solidFill>
                                    <a:schemeClr val="tx1"/>
                                  </a:solidFill>
                                  <a:latin typeface="Cambria Math" panose="02040503050406030204" pitchFamily="18" charset="0"/>
                                </a:rPr>
                                <m:t>𝜃</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𝑠</m:t>
                              </m:r>
                            </m:e>
                          </m:d>
                          <m:r>
                            <a:rPr lang="en-US" sz="1800" i="1">
                              <a:solidFill>
                                <a:schemeClr val="tx1"/>
                              </a:solidFill>
                              <a:latin typeface="Cambria Math" panose="02040503050406030204" pitchFamily="18" charset="0"/>
                            </a:rPr>
                            <m:t> </m:t>
                          </m:r>
                          <m:sSub>
                            <m:sSubPr>
                              <m:ctrlPr>
                                <a:rPr lang="en-US" sz="1800" i="1">
                                  <a:solidFill>
                                    <a:schemeClr val="tx1"/>
                                  </a:solidFill>
                                  <a:latin typeface="Cambria Math" panose="02040503050406030204" pitchFamily="18" charset="0"/>
                                </a:rPr>
                              </m:ctrlPr>
                            </m:sSubPr>
                            <m:e>
                              <m:r>
                                <m:rPr>
                                  <m:sty m:val="p"/>
                                </m:rPr>
                                <a:rPr lang="en-US" sz="1800">
                                  <a:solidFill>
                                    <a:schemeClr val="tx1"/>
                                  </a:solidFill>
                                  <a:latin typeface="Cambria Math" panose="02040503050406030204" pitchFamily="18" charset="0"/>
                                </a:rPr>
                                <m:t>∇</m:t>
                              </m:r>
                            </m:e>
                            <m:sub>
                              <m:r>
                                <a:rPr lang="en-US" sz="1800" i="1">
                                  <a:solidFill>
                                    <a:schemeClr val="tx1"/>
                                  </a:solidFill>
                                  <a:latin typeface="Cambria Math" panose="02040503050406030204" pitchFamily="18" charset="0"/>
                                </a:rPr>
                                <m:t>𝜃</m:t>
                              </m:r>
                            </m:sub>
                          </m:sSub>
                          <m:func>
                            <m:funcPr>
                              <m:ctrlPr>
                                <a:rPr lang="en-US" sz="1800" i="1">
                                  <a:solidFill>
                                    <a:schemeClr val="tx1"/>
                                  </a:solidFill>
                                  <a:latin typeface="Cambria Math" panose="02040503050406030204" pitchFamily="18" charset="0"/>
                                </a:rPr>
                              </m:ctrlPr>
                            </m:funcPr>
                            <m:fName>
                              <m:r>
                                <m:rPr>
                                  <m:sty m:val="p"/>
                                </m:rPr>
                                <a:rPr lang="en-US" sz="1800">
                                  <a:solidFill>
                                    <a:schemeClr val="tx1"/>
                                  </a:solidFill>
                                  <a:latin typeface="Cambria Math" panose="02040503050406030204" pitchFamily="18" charset="0"/>
                                </a:rPr>
                                <m:t>log</m:t>
                              </m:r>
                            </m:fNa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𝑝</m:t>
                                  </m:r>
                                </m:e>
                                <m:sub>
                                  <m:r>
                                    <a:rPr lang="en-US" sz="1800" i="1">
                                      <a:solidFill>
                                        <a:schemeClr val="tx1"/>
                                      </a:solidFill>
                                      <a:latin typeface="Cambria Math" panose="02040503050406030204" pitchFamily="18" charset="0"/>
                                    </a:rPr>
                                    <m:t>𝜃</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𝑠</m:t>
                                  </m:r>
                                </m:e>
                              </m:d>
                            </m:e>
                          </m:func>
                          <m:r>
                            <a:rPr lang="en-US" sz="1800" b="0" i="1" smtClean="0">
                              <a:solidFill>
                                <a:schemeClr val="tx1"/>
                              </a:solidFill>
                              <a:latin typeface="Cambria Math" panose="02040503050406030204" pitchFamily="18" charset="0"/>
                            </a:rPr>
                            <m:t>= </m:t>
                          </m:r>
                        </m:e>
                      </m:nary>
                      <m:sSub>
                        <m:sSubPr>
                          <m:ctrlPr>
                            <a:rPr lang="en-US" sz="1800" i="1">
                              <a:latin typeface="Cambria Math" panose="02040503050406030204" pitchFamily="18" charset="0"/>
                              <a:ea typeface="Cambria Math" panose="02040503050406030204" pitchFamily="18" charset="0"/>
                            </a:rPr>
                          </m:ctrlPr>
                        </m:sSubPr>
                        <m:e>
                          <m:r>
                            <a:rPr lang="fa-IR" sz="1800" i="1">
                              <a:latin typeface="Cambria Math" panose="02040503050406030204" pitchFamily="18" charset="0"/>
                              <a:ea typeface="Cambria Math" panose="02040503050406030204" pitchFamily="18" charset="0"/>
                            </a:rPr>
                            <m:t>𝔼</m:t>
                          </m:r>
                        </m:e>
                        <m:sub>
                          <m:r>
                            <a:rPr lang="en-US" sz="1800" i="1">
                              <a:latin typeface="Cambria Math" panose="02040503050406030204" pitchFamily="18" charset="0"/>
                            </a:rPr>
                            <m:t>𝑠</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𝜃</m:t>
                              </m:r>
                            </m:sub>
                          </m:sSub>
                          <m:r>
                            <a:rPr lang="en-US" sz="1800" i="1">
                              <a:latin typeface="Cambria Math" panose="02040503050406030204" pitchFamily="18" charset="0"/>
                            </a:rPr>
                            <m:t>(</m:t>
                          </m:r>
                          <m:r>
                            <a:rPr lang="en-US" sz="1800" i="1">
                              <a:latin typeface="Cambria Math" panose="02040503050406030204" pitchFamily="18" charset="0"/>
                            </a:rPr>
                            <m:t>𝑠</m:t>
                          </m:r>
                          <m:r>
                            <a:rPr lang="en-US" sz="1800" i="1">
                              <a:latin typeface="Cambria Math" panose="02040503050406030204" pitchFamily="18" charset="0"/>
                            </a:rPr>
                            <m:t>)</m:t>
                          </m:r>
                        </m:sub>
                      </m:sSub>
                      <m:d>
                        <m:dPr>
                          <m:begChr m:val="["/>
                          <m:endChr m:val="]"/>
                          <m:ctrlPr>
                            <a:rPr lang="fa-IR" sz="1800" i="1">
                              <a:latin typeface="Cambria Math" panose="02040503050406030204" pitchFamily="18" charset="0"/>
                            </a:rPr>
                          </m:ctrlPr>
                        </m:dPr>
                        <m:e>
                          <m:r>
                            <a:rPr lang="fa-IR" sz="1800" i="1">
                              <a:solidFill>
                                <a:srgbClr val="0E0CC0"/>
                              </a:solidFill>
                              <a:latin typeface="Cambria Math" panose="02040503050406030204" pitchFamily="18" charset="0"/>
                            </a:rPr>
                            <m:t>𝑅</m:t>
                          </m:r>
                          <m:d>
                            <m:dPr>
                              <m:ctrlPr>
                                <a:rPr lang="fa-IR" sz="1800" i="1">
                                  <a:solidFill>
                                    <a:srgbClr val="0E0CC0"/>
                                  </a:solidFill>
                                  <a:latin typeface="Cambria Math" panose="02040503050406030204" pitchFamily="18" charset="0"/>
                                </a:rPr>
                              </m:ctrlPr>
                            </m:dPr>
                            <m:e>
                              <m:r>
                                <a:rPr lang="en-US" sz="1800" i="1">
                                  <a:solidFill>
                                    <a:srgbClr val="0E0CC0"/>
                                  </a:solidFill>
                                  <a:latin typeface="Cambria Math" panose="02040503050406030204" pitchFamily="18" charset="0"/>
                                </a:rPr>
                                <m:t>𝑠</m:t>
                              </m:r>
                              <m:r>
                                <a:rPr lang="en-US" sz="1800" i="1">
                                  <a:solidFill>
                                    <a:srgbClr val="0E0CC0"/>
                                  </a:solidFill>
                                  <a:latin typeface="Cambria Math" panose="02040503050406030204" pitchFamily="18" charset="0"/>
                                </a:rPr>
                                <m:t>;</m:t>
                              </m:r>
                              <m:r>
                                <a:rPr lang="en-US" sz="1800" i="1">
                                  <a:solidFill>
                                    <a:srgbClr val="0E0CC0"/>
                                  </a:solidFill>
                                  <a:latin typeface="Cambria Math" panose="02040503050406030204" pitchFamily="18" charset="0"/>
                                </a:rPr>
                                <m:t>𝑝</m:t>
                              </m:r>
                            </m:e>
                          </m:d>
                          <m:r>
                            <a:rPr lang="en-US" sz="1800" b="0" i="1" smtClean="0">
                              <a:solidFill>
                                <a:srgbClr val="0E0CC0"/>
                              </a:solidFill>
                              <a:latin typeface="Cambria Math" panose="02040503050406030204" pitchFamily="18" charset="0"/>
                            </a:rPr>
                            <m:t> </m:t>
                          </m:r>
                          <m:sSub>
                            <m:sSubPr>
                              <m:ctrlPr>
                                <a:rPr lang="en-US" sz="1800" i="1">
                                  <a:solidFill>
                                    <a:schemeClr val="tx1"/>
                                  </a:solidFill>
                                  <a:latin typeface="Cambria Math" panose="02040503050406030204" pitchFamily="18" charset="0"/>
                                </a:rPr>
                              </m:ctrlPr>
                            </m:sSubPr>
                            <m:e>
                              <m:r>
                                <m:rPr>
                                  <m:sty m:val="p"/>
                                </m:rPr>
                                <a:rPr lang="en-US" sz="1800">
                                  <a:solidFill>
                                    <a:schemeClr val="tx1"/>
                                  </a:solidFill>
                                  <a:latin typeface="Cambria Math" panose="02040503050406030204" pitchFamily="18" charset="0"/>
                                </a:rPr>
                                <m:t>∇</m:t>
                              </m:r>
                            </m:e>
                            <m:sub>
                              <m:r>
                                <a:rPr lang="en-US" sz="1800" i="1">
                                  <a:solidFill>
                                    <a:schemeClr val="tx1"/>
                                  </a:solidFill>
                                  <a:latin typeface="Cambria Math" panose="02040503050406030204" pitchFamily="18" charset="0"/>
                                </a:rPr>
                                <m:t>𝜃</m:t>
                              </m:r>
                            </m:sub>
                          </m:sSub>
                          <m:func>
                            <m:funcPr>
                              <m:ctrlPr>
                                <a:rPr lang="en-US" sz="1800" i="1">
                                  <a:solidFill>
                                    <a:schemeClr val="tx1"/>
                                  </a:solidFill>
                                  <a:latin typeface="Cambria Math" panose="02040503050406030204" pitchFamily="18" charset="0"/>
                                </a:rPr>
                              </m:ctrlPr>
                            </m:funcPr>
                            <m:fName>
                              <m:r>
                                <m:rPr>
                                  <m:sty m:val="p"/>
                                </m:rPr>
                                <a:rPr lang="en-US" sz="1800">
                                  <a:solidFill>
                                    <a:schemeClr val="tx1"/>
                                  </a:solidFill>
                                  <a:latin typeface="Cambria Math" panose="02040503050406030204" pitchFamily="18" charset="0"/>
                                </a:rPr>
                                <m:t>log</m:t>
                              </m:r>
                            </m:fNa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𝑝</m:t>
                                  </m:r>
                                </m:e>
                                <m:sub>
                                  <m:r>
                                    <a:rPr lang="en-US" sz="1800" i="1">
                                      <a:solidFill>
                                        <a:schemeClr val="tx1"/>
                                      </a:solidFill>
                                      <a:latin typeface="Cambria Math" panose="02040503050406030204" pitchFamily="18" charset="0"/>
                                    </a:rPr>
                                    <m:t>𝜃</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𝑠</m:t>
                                  </m:r>
                                </m:e>
                              </m:d>
                            </m:e>
                          </m:func>
                        </m:e>
                      </m:d>
                    </m:oMath>
                  </m:oMathPara>
                </a14:m>
                <a:endParaRPr lang="en-US" sz="1800" dirty="0"/>
              </a:p>
            </p:txBody>
          </p:sp>
        </mc:Choice>
        <mc:Fallback xmlns="">
          <p:sp>
            <p:nvSpPr>
              <p:cNvPr id="19" name="TextBox 18">
                <a:extLst>
                  <a:ext uri="{FF2B5EF4-FFF2-40B4-BE49-F238E27FC236}">
                    <a16:creationId xmlns:a16="http://schemas.microsoft.com/office/drawing/2014/main" id="{0A53F522-7FDE-1ACD-1D60-8EB2161E843B}"/>
                  </a:ext>
                </a:extLst>
              </p:cNvPr>
              <p:cNvSpPr txBox="1">
                <a:spLocks noRot="1" noChangeAspect="1" noMove="1" noResize="1" noEditPoints="1" noAdjustHandles="1" noChangeArrowheads="1" noChangeShapeType="1" noTextEdit="1"/>
              </p:cNvSpPr>
              <p:nvPr/>
            </p:nvSpPr>
            <p:spPr>
              <a:xfrm>
                <a:off x="258360" y="2942981"/>
                <a:ext cx="8832300" cy="895566"/>
              </a:xfrm>
              <a:prstGeom prst="rect">
                <a:avLst/>
              </a:prstGeom>
              <a:blipFill>
                <a:blip r:embed="rId4"/>
                <a:stretch>
                  <a:fillRect t="-87500" b="-144444"/>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82E98689-0C6C-6F77-35E3-53CEBF6FEF61}"/>
              </a:ext>
            </a:extLst>
          </p:cNvPr>
          <p:cNvSpPr/>
          <p:nvPr/>
        </p:nvSpPr>
        <p:spPr>
          <a:xfrm>
            <a:off x="3755830" y="3221565"/>
            <a:ext cx="1867730" cy="413388"/>
          </a:xfrm>
          <a:prstGeom prst="rect">
            <a:avLst/>
          </a:prstGeom>
          <a:solidFill>
            <a:srgbClr val="0E0CC0">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9592360-9679-4F45-4927-F7A74C81BEA9}"/>
              </a:ext>
            </a:extLst>
          </p:cNvPr>
          <p:cNvSpPr txBox="1"/>
          <p:nvPr/>
        </p:nvSpPr>
        <p:spPr>
          <a:xfrm>
            <a:off x="5349240" y="2918459"/>
            <a:ext cx="1738222" cy="296329"/>
          </a:xfrm>
          <a:prstGeom prst="wedgeRoundRectCallout">
            <a:avLst>
              <a:gd name="adj1" fmla="val -38841"/>
              <a:gd name="adj2" fmla="val 66836"/>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dirty="0">
                <a:latin typeface="Corbel" panose="020B0503020204020204" pitchFamily="34" charset="0"/>
              </a:rPr>
              <a:t>Log-derivative trick</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954EB37-511C-FDAD-117E-69C01627356C}"/>
                  </a:ext>
                </a:extLst>
              </p:cNvPr>
              <p:cNvSpPr txBox="1"/>
              <p:nvPr/>
            </p:nvSpPr>
            <p:spPr>
              <a:xfrm>
                <a:off x="1646280" y="4041885"/>
                <a:ext cx="5783580" cy="848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m:t>
                          </m:r>
                        </m:e>
                        <m:sub>
                          <m:r>
                            <a:rPr lang="en-US" sz="1800" i="1">
                              <a:latin typeface="Cambria Math" panose="02040503050406030204" pitchFamily="18" charset="0"/>
                            </a:rPr>
                            <m:t>𝜃</m:t>
                          </m:r>
                        </m:sub>
                      </m:sSub>
                      <m:sSub>
                        <m:sSubPr>
                          <m:ctrlPr>
                            <a:rPr lang="en-US" sz="1800" i="1">
                              <a:latin typeface="Cambria Math" panose="02040503050406030204" pitchFamily="18" charset="0"/>
                              <a:ea typeface="Cambria Math" panose="02040503050406030204" pitchFamily="18" charset="0"/>
                            </a:rPr>
                          </m:ctrlPr>
                        </m:sSubPr>
                        <m:e>
                          <m:r>
                            <a:rPr lang="fa-IR" sz="1800" i="1">
                              <a:latin typeface="Cambria Math" panose="02040503050406030204" pitchFamily="18" charset="0"/>
                              <a:ea typeface="Cambria Math" panose="02040503050406030204" pitchFamily="18" charset="0"/>
                            </a:rPr>
                            <m:t>𝔼</m:t>
                          </m:r>
                        </m:e>
                        <m:sub>
                          <m:r>
                            <a:rPr lang="en-US" sz="1800" b="0" i="1" smtClean="0">
                              <a:latin typeface="Cambria Math" panose="02040503050406030204" pitchFamily="18" charset="0"/>
                            </a:rPr>
                            <m:t>𝑠</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𝑝</m:t>
                              </m:r>
                            </m:e>
                            <m:sub>
                              <m:r>
                                <a:rPr lang="en-US" sz="1800" i="1">
                                  <a:latin typeface="Cambria Math" panose="02040503050406030204" pitchFamily="18" charset="0"/>
                                </a:rPr>
                                <m:t>𝜃</m:t>
                              </m:r>
                            </m:sub>
                          </m:sSub>
                          <m:r>
                            <a:rPr lang="en-US" sz="1800" i="1">
                              <a:latin typeface="Cambria Math" panose="02040503050406030204" pitchFamily="18" charset="0"/>
                            </a:rPr>
                            <m:t>(</m:t>
                          </m:r>
                          <m:r>
                            <a:rPr lang="en-US" sz="1800" i="1">
                              <a:latin typeface="Cambria Math" panose="02040503050406030204" pitchFamily="18" charset="0"/>
                            </a:rPr>
                            <m:t>𝑠</m:t>
                          </m:r>
                          <m:r>
                            <a:rPr lang="en-US" sz="1800" i="1">
                              <a:latin typeface="Cambria Math" panose="02040503050406030204" pitchFamily="18" charset="0"/>
                            </a:rPr>
                            <m:t>)</m:t>
                          </m:r>
                        </m:sub>
                      </m:sSub>
                      <m:d>
                        <m:dPr>
                          <m:begChr m:val="["/>
                          <m:endChr m:val="]"/>
                          <m:ctrlPr>
                            <a:rPr lang="fa-IR" sz="1800" i="1">
                              <a:latin typeface="Cambria Math" panose="02040503050406030204" pitchFamily="18" charset="0"/>
                            </a:rPr>
                          </m:ctrlPr>
                        </m:dPr>
                        <m:e>
                          <m:r>
                            <a:rPr lang="fa-IR" sz="1800" i="1">
                              <a:solidFill>
                                <a:srgbClr val="0E0CC0"/>
                              </a:solidFill>
                              <a:latin typeface="Cambria Math" panose="02040503050406030204" pitchFamily="18" charset="0"/>
                            </a:rPr>
                            <m:t>𝑅</m:t>
                          </m:r>
                          <m:d>
                            <m:dPr>
                              <m:ctrlPr>
                                <a:rPr lang="fa-IR" sz="1800" i="1">
                                  <a:solidFill>
                                    <a:srgbClr val="0E0CC0"/>
                                  </a:solidFill>
                                  <a:latin typeface="Cambria Math" panose="02040503050406030204" pitchFamily="18" charset="0"/>
                                </a:rPr>
                              </m:ctrlPr>
                            </m:dPr>
                            <m:e>
                              <m:r>
                                <a:rPr lang="en-US" sz="1800" i="1">
                                  <a:solidFill>
                                    <a:srgbClr val="0E0CC0"/>
                                  </a:solidFill>
                                  <a:latin typeface="Cambria Math" panose="02040503050406030204" pitchFamily="18" charset="0"/>
                                </a:rPr>
                                <m:t>𝑠</m:t>
                              </m:r>
                              <m:r>
                                <a:rPr lang="en-US" sz="1800" i="1">
                                  <a:solidFill>
                                    <a:srgbClr val="0E0CC0"/>
                                  </a:solidFill>
                                  <a:latin typeface="Cambria Math" panose="02040503050406030204" pitchFamily="18" charset="0"/>
                                </a:rPr>
                                <m:t>;</m:t>
                              </m:r>
                              <m:r>
                                <a:rPr lang="en-US" sz="1800" i="1">
                                  <a:solidFill>
                                    <a:srgbClr val="0E0CC0"/>
                                  </a:solidFill>
                                  <a:latin typeface="Cambria Math" panose="02040503050406030204" pitchFamily="18" charset="0"/>
                                </a:rPr>
                                <m:t>𝑝</m:t>
                              </m:r>
                            </m:e>
                          </m:d>
                        </m:e>
                      </m:d>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1</m:t>
                          </m:r>
                        </m:num>
                        <m:den>
                          <m:r>
                            <a:rPr lang="en-US" sz="1800" b="0" i="1" smtClean="0">
                              <a:latin typeface="Cambria Math" panose="02040503050406030204" pitchFamily="18" charset="0"/>
                              <a:ea typeface="Cambria Math" panose="02040503050406030204" pitchFamily="18" charset="0"/>
                            </a:rPr>
                            <m:t>𝑛</m:t>
                          </m:r>
                        </m:den>
                      </m:f>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𝑛</m:t>
                          </m:r>
                        </m:sup>
                        <m:e>
                          <m:r>
                            <a:rPr lang="fa-IR" sz="1800" i="1">
                              <a:solidFill>
                                <a:srgbClr val="0E0CC0"/>
                              </a:solidFill>
                              <a:latin typeface="Cambria Math" panose="02040503050406030204" pitchFamily="18" charset="0"/>
                            </a:rPr>
                            <m:t>𝑅</m:t>
                          </m:r>
                          <m:d>
                            <m:dPr>
                              <m:ctrlPr>
                                <a:rPr lang="fa-IR" sz="1800" i="1">
                                  <a:solidFill>
                                    <a:srgbClr val="0E0CC0"/>
                                  </a:solidFill>
                                  <a:latin typeface="Cambria Math" panose="02040503050406030204" pitchFamily="18" charset="0"/>
                                </a:rPr>
                              </m:ctrlPr>
                            </m:dPr>
                            <m:e>
                              <m:r>
                                <a:rPr lang="en-US" sz="1800" i="1">
                                  <a:solidFill>
                                    <a:srgbClr val="0E0CC0"/>
                                  </a:solidFill>
                                  <a:latin typeface="Cambria Math" panose="02040503050406030204" pitchFamily="18" charset="0"/>
                                </a:rPr>
                                <m:t>𝑠</m:t>
                              </m:r>
                              <m:r>
                                <a:rPr lang="en-US" sz="1800" i="1">
                                  <a:solidFill>
                                    <a:srgbClr val="0E0CC0"/>
                                  </a:solidFill>
                                  <a:latin typeface="Cambria Math" panose="02040503050406030204" pitchFamily="18" charset="0"/>
                                </a:rPr>
                                <m:t>;</m:t>
                              </m:r>
                              <m:r>
                                <a:rPr lang="en-US" sz="1800" i="1">
                                  <a:solidFill>
                                    <a:srgbClr val="0E0CC0"/>
                                  </a:solidFill>
                                  <a:latin typeface="Cambria Math" panose="02040503050406030204" pitchFamily="18" charset="0"/>
                                </a:rPr>
                                <m:t>𝑝</m:t>
                              </m:r>
                            </m:e>
                          </m:d>
                          <m:r>
                            <a:rPr lang="en-US" sz="1800" b="0" i="1" smtClean="0">
                              <a:solidFill>
                                <a:srgbClr val="0E0CC0"/>
                              </a:solidFill>
                              <a:latin typeface="Cambria Math" panose="02040503050406030204" pitchFamily="18" charset="0"/>
                            </a:rPr>
                            <m:t> </m:t>
                          </m:r>
                          <m:sSub>
                            <m:sSubPr>
                              <m:ctrlPr>
                                <a:rPr lang="en-US" sz="1800" i="1">
                                  <a:solidFill>
                                    <a:schemeClr val="tx1"/>
                                  </a:solidFill>
                                  <a:latin typeface="Cambria Math" panose="02040503050406030204" pitchFamily="18" charset="0"/>
                                </a:rPr>
                              </m:ctrlPr>
                            </m:sSubPr>
                            <m:e>
                              <m:r>
                                <m:rPr>
                                  <m:sty m:val="p"/>
                                </m:rPr>
                                <a:rPr lang="en-US" sz="1800">
                                  <a:solidFill>
                                    <a:schemeClr val="tx1"/>
                                  </a:solidFill>
                                  <a:latin typeface="Cambria Math" panose="02040503050406030204" pitchFamily="18" charset="0"/>
                                </a:rPr>
                                <m:t>∇</m:t>
                              </m:r>
                            </m:e>
                            <m:sub>
                              <m:r>
                                <a:rPr lang="en-US" sz="1800" i="1">
                                  <a:solidFill>
                                    <a:schemeClr val="tx1"/>
                                  </a:solidFill>
                                  <a:latin typeface="Cambria Math" panose="02040503050406030204" pitchFamily="18" charset="0"/>
                                </a:rPr>
                                <m:t>𝜃</m:t>
                              </m:r>
                            </m:sub>
                          </m:sSub>
                          <m:func>
                            <m:funcPr>
                              <m:ctrlPr>
                                <a:rPr lang="en-US" sz="1800" i="1">
                                  <a:solidFill>
                                    <a:schemeClr val="tx1"/>
                                  </a:solidFill>
                                  <a:latin typeface="Cambria Math" panose="02040503050406030204" pitchFamily="18" charset="0"/>
                                </a:rPr>
                              </m:ctrlPr>
                            </m:funcPr>
                            <m:fName>
                              <m:r>
                                <m:rPr>
                                  <m:sty m:val="p"/>
                                </m:rPr>
                                <a:rPr lang="en-US" sz="1800">
                                  <a:solidFill>
                                    <a:schemeClr val="tx1"/>
                                  </a:solidFill>
                                  <a:latin typeface="Cambria Math" panose="02040503050406030204" pitchFamily="18" charset="0"/>
                                </a:rPr>
                                <m:t>log</m:t>
                              </m:r>
                            </m:fNa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𝑝</m:t>
                                  </m:r>
                                </m:e>
                                <m:sub>
                                  <m:r>
                                    <a:rPr lang="en-US" sz="1800" i="1">
                                      <a:solidFill>
                                        <a:schemeClr val="tx1"/>
                                      </a:solidFill>
                                      <a:latin typeface="Cambria Math" panose="02040503050406030204" pitchFamily="18" charset="0"/>
                                    </a:rPr>
                                    <m:t>𝜃</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𝑠</m:t>
                                  </m:r>
                                </m:e>
                              </m:d>
                            </m:e>
                          </m:func>
                        </m:e>
                      </m:nary>
                    </m:oMath>
                  </m:oMathPara>
                </a14:m>
                <a:endParaRPr lang="en-US" sz="2000" dirty="0"/>
              </a:p>
            </p:txBody>
          </p:sp>
        </mc:Choice>
        <mc:Fallback xmlns="">
          <p:sp>
            <p:nvSpPr>
              <p:cNvPr id="22" name="TextBox 21">
                <a:extLst>
                  <a:ext uri="{FF2B5EF4-FFF2-40B4-BE49-F238E27FC236}">
                    <a16:creationId xmlns:a16="http://schemas.microsoft.com/office/drawing/2014/main" id="{A954EB37-511C-FDAD-117E-69C01627356C}"/>
                  </a:ext>
                </a:extLst>
              </p:cNvPr>
              <p:cNvSpPr txBox="1">
                <a:spLocks noRot="1" noChangeAspect="1" noMove="1" noResize="1" noEditPoints="1" noAdjustHandles="1" noChangeArrowheads="1" noChangeShapeType="1" noTextEdit="1"/>
              </p:cNvSpPr>
              <p:nvPr/>
            </p:nvSpPr>
            <p:spPr>
              <a:xfrm>
                <a:off x="1646280" y="4041885"/>
                <a:ext cx="5783580" cy="848566"/>
              </a:xfrm>
              <a:prstGeom prst="rect">
                <a:avLst/>
              </a:prstGeom>
              <a:blipFill>
                <a:blip r:embed="rId5"/>
                <a:stretch>
                  <a:fillRect t="-101493" b="-156716"/>
                </a:stretch>
              </a:blipFill>
            </p:spPr>
            <p:txBody>
              <a:bodyPr/>
              <a:lstStyle/>
              <a:p>
                <a:r>
                  <a:rPr lang="en-US">
                    <a:noFill/>
                  </a:rPr>
                  <a:t> </a:t>
                </a:r>
              </a:p>
            </p:txBody>
          </p:sp>
        </mc:Fallback>
      </mc:AlternateContent>
      <p:pic>
        <p:nvPicPr>
          <p:cNvPr id="5" name="Picture 4" descr="A diagram of a graph&#10;&#10;Description automatically generated">
            <a:extLst>
              <a:ext uri="{FF2B5EF4-FFF2-40B4-BE49-F238E27FC236}">
                <a16:creationId xmlns:a16="http://schemas.microsoft.com/office/drawing/2014/main" id="{D3454107-5896-2851-8444-8BA6F02ABF8D}"/>
              </a:ext>
            </a:extLst>
          </p:cNvPr>
          <p:cNvPicPr>
            <a:picLocks noChangeAspect="1"/>
          </p:cNvPicPr>
          <p:nvPr/>
        </p:nvPicPr>
        <p:blipFill>
          <a:blip/>
          <a:stretch>
            <a:fillRect/>
          </a:stretch>
        </p:blipFill>
        <p:spPr>
          <a:xfrm>
            <a:off x="7141107" y="107119"/>
            <a:ext cx="2002893" cy="956510"/>
          </a:xfrm>
          <a:prstGeom prst="rect">
            <a:avLst/>
          </a:prstGeom>
        </p:spPr>
      </p:pic>
    </p:spTree>
    <p:extLst>
      <p:ext uri="{BB962C8B-B14F-4D97-AF65-F5344CB8AC3E}">
        <p14:creationId xmlns:p14="http://schemas.microsoft.com/office/powerpoint/2010/main" val="423064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1)">
                                      <p:cBhvr>
                                        <p:cTn id="15" dur="2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7" grpId="0" animBg="1"/>
      <p:bldP spid="18" grpId="0" animBg="1"/>
      <p:bldP spid="19" grpId="0"/>
      <p:bldP spid="20" grpId="0" animBg="1"/>
      <p:bldP spid="21" grpId="0" animBg="1"/>
      <p:bldP spid="2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27A3-D0B2-B4D7-C126-00F490CAECAF}"/>
              </a:ext>
            </a:extLst>
          </p:cNvPr>
          <p:cNvSpPr>
            <a:spLocks noGrp="1"/>
          </p:cNvSpPr>
          <p:nvPr>
            <p:ph type="title"/>
          </p:nvPr>
        </p:nvSpPr>
        <p:spPr/>
        <p:txBody>
          <a:bodyPr>
            <a:normAutofit/>
          </a:bodyPr>
          <a:lstStyle/>
          <a:p>
            <a:r>
              <a:rPr lang="en-US" sz="2800" spc="-4" dirty="0">
                <a:latin typeface="Tahoma" panose="020B0604030504040204" pitchFamily="34" charset="0"/>
                <a:ea typeface="Tahoma" panose="020B0604030504040204" pitchFamily="34" charset="0"/>
                <a:cs typeface="Tahoma" panose="020B0604030504040204" pitchFamily="34" charset="0"/>
              </a:rPr>
              <a:t>Policy</a:t>
            </a:r>
            <a:r>
              <a:rPr lang="en-US" sz="2800" spc="4" dirty="0">
                <a:latin typeface="Tahoma" panose="020B0604030504040204" pitchFamily="34" charset="0"/>
                <a:ea typeface="Tahoma" panose="020B0604030504040204" pitchFamily="34" charset="0"/>
                <a:cs typeface="Tahoma" panose="020B0604030504040204" pitchFamily="34" charset="0"/>
              </a:rPr>
              <a:t> </a:t>
            </a:r>
            <a:r>
              <a:rPr lang="en-US" sz="2800" spc="-4" dirty="0">
                <a:latin typeface="Tahoma" panose="020B0604030504040204" pitchFamily="34" charset="0"/>
                <a:ea typeface="Tahoma" panose="020B0604030504040204" pitchFamily="34" charset="0"/>
                <a:cs typeface="Tahoma" panose="020B0604030504040204" pitchFamily="34" charset="0"/>
              </a:rPr>
              <a:t>Gradient </a:t>
            </a:r>
            <a:r>
              <a:rPr lang="en-US" sz="1800" spc="-4" dirty="0">
                <a:latin typeface="Tahoma" panose="020B0604030504040204" pitchFamily="34" charset="0"/>
                <a:ea typeface="Tahoma" panose="020B0604030504040204" pitchFamily="34" charset="0"/>
                <a:cs typeface="Tahoma" panose="020B0604030504040204" pitchFamily="34" charset="0"/>
              </a:rPr>
              <a:t>[Williams,</a:t>
            </a:r>
            <a:r>
              <a:rPr lang="en-US" sz="1800" spc="15" dirty="0">
                <a:latin typeface="Tahoma" panose="020B0604030504040204" pitchFamily="34" charset="0"/>
                <a:ea typeface="Tahoma" panose="020B0604030504040204" pitchFamily="34" charset="0"/>
                <a:cs typeface="Tahoma" panose="020B0604030504040204" pitchFamily="34" charset="0"/>
              </a:rPr>
              <a:t> </a:t>
            </a:r>
            <a:r>
              <a:rPr lang="en-US" sz="1800" dirty="0">
                <a:latin typeface="Tahoma" panose="020B0604030504040204" pitchFamily="34" charset="0"/>
                <a:ea typeface="Tahoma" panose="020B0604030504040204" pitchFamily="34" charset="0"/>
                <a:cs typeface="Tahoma" panose="020B0604030504040204" pitchFamily="34" charset="0"/>
              </a:rPr>
              <a:t>1992]</a:t>
            </a:r>
            <a:endParaRPr lang="en-US"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BB0892-0E7E-ED8D-2A2B-D46C0CC1C958}"/>
                  </a:ext>
                </a:extLst>
              </p:cNvPr>
              <p:cNvSpPr>
                <a:spLocks noGrp="1"/>
              </p:cNvSpPr>
              <p:nvPr>
                <p:ph type="body" sz="quarter" idx="16"/>
              </p:nvPr>
            </p:nvSpPr>
            <p:spPr/>
            <p:txBody>
              <a:bodyPr/>
              <a:lstStyle/>
              <a:p>
                <a:r>
                  <a:rPr lang="en-US" dirty="0">
                    <a:solidFill>
                      <a:schemeClr val="tx1"/>
                    </a:solidFill>
                  </a:rPr>
                  <a:t>This gives us the following update rule: </a:t>
                </a:r>
              </a:p>
              <a:p>
                <a:pPr marL="114300" indent="0">
                  <a:buNone/>
                </a:pPr>
                <a:endParaRPr lang="en-US" sz="1800" dirty="0">
                  <a:solidFill>
                    <a:schemeClr val="tx1"/>
                  </a:solidFill>
                </a:endParaRPr>
              </a:p>
              <a:p>
                <a:pPr marL="114300" indent="0">
                  <a:buNone/>
                </a:pPr>
                <a:endParaRPr lang="en-US" dirty="0">
                  <a:solidFill>
                    <a:schemeClr val="tx1"/>
                  </a:solidFill>
                </a:endParaRPr>
              </a:p>
              <a:p>
                <a:pPr marL="114300" indent="0">
                  <a:buNone/>
                </a:pPr>
                <a:br>
                  <a:rPr lang="en-US" dirty="0">
                    <a:solidFill>
                      <a:schemeClr val="tx1"/>
                    </a:solidFill>
                  </a:rPr>
                </a:br>
                <a:endParaRPr lang="en-US" dirty="0">
                  <a:solidFill>
                    <a:schemeClr val="tx1"/>
                  </a:solidFill>
                </a:endParaRPr>
              </a:p>
              <a:p>
                <a:r>
                  <a:rPr lang="en-US" dirty="0">
                    <a:solidFill>
                      <a:schemeClr val="tx1"/>
                    </a:solidFill>
                  </a:rPr>
                  <a:t>If </a:t>
                </a:r>
                <a14:m>
                  <m:oMath xmlns:m="http://schemas.openxmlformats.org/officeDocument/2006/math">
                    <m:r>
                      <a:rPr lang="fa-IR" sz="1800" i="1" smtClean="0">
                        <a:latin typeface="Cambria Math" panose="02040503050406030204" pitchFamily="18" charset="0"/>
                      </a:rPr>
                      <m:t>𝑅</m:t>
                    </m:r>
                    <m:d>
                      <m:dPr>
                        <m:ctrlPr>
                          <a:rPr lang="fa-IR" sz="1800" i="1">
                            <a:latin typeface="Cambria Math" panose="02040503050406030204" pitchFamily="18" charset="0"/>
                          </a:rPr>
                        </m:ctrlPr>
                      </m:dPr>
                      <m:e>
                        <m:r>
                          <a:rPr lang="en-US" sz="1800" i="1">
                            <a:latin typeface="Cambria Math" panose="02040503050406030204" pitchFamily="18" charset="0"/>
                          </a:rPr>
                          <m:t>𝑠</m:t>
                        </m:r>
                        <m:r>
                          <a:rPr lang="en-US" sz="1800" i="1">
                            <a:latin typeface="Cambria Math" panose="02040503050406030204" pitchFamily="18" charset="0"/>
                          </a:rPr>
                          <m:t>;</m:t>
                        </m:r>
                        <m:r>
                          <a:rPr lang="en-US" sz="1800" i="1">
                            <a:latin typeface="Cambria Math" panose="02040503050406030204" pitchFamily="18" charset="0"/>
                          </a:rPr>
                          <m:t>𝑝</m:t>
                        </m:r>
                      </m:e>
                    </m:d>
                  </m:oMath>
                </a14:m>
                <a:r>
                  <a:rPr lang="en-US" dirty="0">
                    <a:solidFill>
                      <a:schemeClr val="tx1"/>
                    </a:solidFill>
                  </a:rPr>
                  <a:t> is </a:t>
                </a:r>
                <a:r>
                  <a:rPr lang="en-US" dirty="0">
                    <a:solidFill>
                      <a:srgbClr val="00B050"/>
                    </a:solidFill>
                  </a:rPr>
                  <a:t>large</a:t>
                </a:r>
                <a:r>
                  <a:rPr lang="en-US" dirty="0">
                    <a:solidFill>
                      <a:schemeClr val="tx1"/>
                    </a:solidFill>
                  </a:rPr>
                  <a:t>, we take proportionately </a:t>
                </a:r>
                <a:r>
                  <a:rPr lang="en-US" dirty="0">
                    <a:solidFill>
                      <a:srgbClr val="00B050"/>
                    </a:solidFill>
                  </a:rPr>
                  <a:t>large</a:t>
                </a:r>
                <a:r>
                  <a:rPr lang="en-US" dirty="0">
                    <a:solidFill>
                      <a:schemeClr val="tx1"/>
                    </a:solidFill>
                  </a:rPr>
                  <a:t> steps to maximize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𝑝</m:t>
                        </m:r>
                      </m:e>
                      <m:sub>
                        <m:r>
                          <a:rPr lang="en-US" i="1">
                            <a:solidFill>
                              <a:schemeClr val="tx1"/>
                            </a:solidFill>
                            <a:latin typeface="Cambria Math" panose="02040503050406030204" pitchFamily="18" charset="0"/>
                          </a:rPr>
                          <m:t>𝜃</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oMath>
                </a14:m>
                <a:endParaRPr lang="en-US" dirty="0">
                  <a:solidFill>
                    <a:schemeClr val="tx1"/>
                  </a:solidFill>
                </a:endParaRPr>
              </a:p>
              <a:p>
                <a:r>
                  <a:rPr lang="en-US" dirty="0">
                    <a:solidFill>
                      <a:schemeClr val="tx1"/>
                    </a:solidFill>
                  </a:rPr>
                  <a:t>If </a:t>
                </a:r>
                <a14:m>
                  <m:oMath xmlns:m="http://schemas.openxmlformats.org/officeDocument/2006/math">
                    <m:r>
                      <a:rPr lang="fa-IR" sz="1800" i="1" smtClean="0">
                        <a:latin typeface="Cambria Math" panose="02040503050406030204" pitchFamily="18" charset="0"/>
                      </a:rPr>
                      <m:t>𝑅</m:t>
                    </m:r>
                    <m:d>
                      <m:dPr>
                        <m:ctrlPr>
                          <a:rPr lang="fa-IR" sz="1800" i="1">
                            <a:latin typeface="Cambria Math" panose="02040503050406030204" pitchFamily="18" charset="0"/>
                          </a:rPr>
                        </m:ctrlPr>
                      </m:dPr>
                      <m:e>
                        <m:r>
                          <a:rPr lang="en-US" sz="1800" i="1">
                            <a:latin typeface="Cambria Math" panose="02040503050406030204" pitchFamily="18" charset="0"/>
                          </a:rPr>
                          <m:t>𝑠</m:t>
                        </m:r>
                        <m:r>
                          <a:rPr lang="en-US" sz="1800" i="1">
                            <a:latin typeface="Cambria Math" panose="02040503050406030204" pitchFamily="18" charset="0"/>
                          </a:rPr>
                          <m:t>;</m:t>
                        </m:r>
                        <m:r>
                          <a:rPr lang="en-US" sz="1800" i="1">
                            <a:latin typeface="Cambria Math" panose="02040503050406030204" pitchFamily="18" charset="0"/>
                          </a:rPr>
                          <m:t>𝑝</m:t>
                        </m:r>
                      </m:e>
                    </m:d>
                  </m:oMath>
                </a14:m>
                <a:r>
                  <a:rPr lang="en-US" dirty="0">
                    <a:solidFill>
                      <a:schemeClr val="tx1"/>
                    </a:solidFill>
                  </a:rPr>
                  <a:t> is </a:t>
                </a:r>
                <a:r>
                  <a:rPr lang="en-US" dirty="0">
                    <a:solidFill>
                      <a:srgbClr val="C00000"/>
                    </a:solidFill>
                  </a:rPr>
                  <a:t>small</a:t>
                </a:r>
                <a:r>
                  <a:rPr lang="en-US" dirty="0">
                    <a:solidFill>
                      <a:schemeClr val="tx1"/>
                    </a:solidFill>
                  </a:rPr>
                  <a:t>, we take proportionately </a:t>
                </a:r>
                <a:r>
                  <a:rPr lang="en-US" dirty="0">
                    <a:solidFill>
                      <a:srgbClr val="C00000"/>
                    </a:solidFill>
                  </a:rPr>
                  <a:t>small </a:t>
                </a:r>
                <a:r>
                  <a:rPr lang="en-US" dirty="0">
                    <a:solidFill>
                      <a:schemeClr val="tx1"/>
                    </a:solidFill>
                  </a:rPr>
                  <a:t>steps to maximize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𝑝</m:t>
                        </m:r>
                      </m:e>
                      <m:sub>
                        <m:r>
                          <a:rPr lang="en-US" i="1">
                            <a:solidFill>
                              <a:schemeClr val="tx1"/>
                            </a:solidFill>
                            <a:latin typeface="Cambria Math" panose="02040503050406030204" pitchFamily="18" charset="0"/>
                          </a:rPr>
                          <m:t>𝜃</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oMath>
                </a14:m>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mc:Choice>
        <mc:Fallback xmlns="">
          <p:sp>
            <p:nvSpPr>
              <p:cNvPr id="3" name="Content Placeholder 2">
                <a:extLst>
                  <a:ext uri="{FF2B5EF4-FFF2-40B4-BE49-F238E27FC236}">
                    <a16:creationId xmlns:a16="http://schemas.microsoft.com/office/drawing/2014/main" id="{7CBB0892-0E7E-ED8D-2A2B-D46C0CC1C958}"/>
                  </a:ext>
                </a:extLst>
              </p:cNvPr>
              <p:cNvSpPr>
                <a:spLocks noGrp="1" noRot="1" noChangeAspect="1" noMove="1" noResize="1" noEditPoints="1" noAdjustHandles="1" noChangeArrowheads="1" noChangeShapeType="1" noTextEdit="1"/>
              </p:cNvSpPr>
              <p:nvPr>
                <p:ph type="body" sz="quarter" idx="16"/>
              </p:nvPr>
            </p:nvSpPr>
            <p:spPr>
              <a:blipFill>
                <a:blip r:embed="rId2"/>
                <a:stretch>
                  <a:fillRect l="-471" t="-1235"/>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F9592360-9679-4F45-4927-F7A74C81BEA9}"/>
              </a:ext>
            </a:extLst>
          </p:cNvPr>
          <p:cNvSpPr txBox="1"/>
          <p:nvPr/>
        </p:nvSpPr>
        <p:spPr>
          <a:xfrm>
            <a:off x="853440" y="3720215"/>
            <a:ext cx="7261860" cy="932628"/>
          </a:xfrm>
          <a:prstGeom prst="wedgeRoundRectCallout">
            <a:avLst>
              <a:gd name="adj1" fmla="val -20439"/>
              <a:gd name="adj2" fmla="val -21578"/>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800" dirty="0">
                <a:latin typeface="Corbel" panose="020B0503020204020204" pitchFamily="34" charset="0"/>
              </a:rPr>
              <a:t>This is why it’s called “reinforcement learning”: </a:t>
            </a:r>
            <a:br>
              <a:rPr lang="en-US" sz="1800" dirty="0">
                <a:latin typeface="Corbel" panose="020B0503020204020204" pitchFamily="34" charset="0"/>
              </a:rPr>
            </a:br>
            <a:r>
              <a:rPr lang="en-US" sz="1800" dirty="0">
                <a:latin typeface="Corbel" panose="020B0503020204020204" pitchFamily="34" charset="0"/>
              </a:rPr>
              <a:t>we reinforce good actions, increasing the chance they happen again.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8978234-F447-5EEB-54BF-E6B2EC8CEE3B}"/>
                  </a:ext>
                </a:extLst>
              </p:cNvPr>
              <p:cNvSpPr txBox="1"/>
              <p:nvPr/>
            </p:nvSpPr>
            <p:spPr>
              <a:xfrm>
                <a:off x="1208339" y="1491167"/>
                <a:ext cx="6723380" cy="12685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i="1" smtClean="0">
                              <a:latin typeface="Cambria Math" panose="02040503050406030204" pitchFamily="18" charset="0"/>
                            </a:rPr>
                            <m:t>𝜃</m:t>
                          </m:r>
                        </m:e>
                        <m:sub>
                          <m:r>
                            <a:rPr lang="en-US" sz="2800" b="0" i="1" smtClean="0">
                              <a:latin typeface="Cambria Math" panose="02040503050406030204" pitchFamily="18" charset="0"/>
                            </a:rPr>
                            <m:t>𝑡</m:t>
                          </m:r>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i="1">
                              <a:latin typeface="Cambria Math" panose="02040503050406030204" pitchFamily="18" charset="0"/>
                            </a:rPr>
                            <m:t>𝜃</m:t>
                          </m:r>
                        </m:e>
                        <m:sub>
                          <m:r>
                            <a:rPr lang="en-US" sz="2800" i="1">
                              <a:latin typeface="Cambria Math" panose="02040503050406030204" pitchFamily="18" charset="0"/>
                            </a:rPr>
                            <m:t>𝑡</m:t>
                          </m:r>
                        </m:sub>
                      </m:sSub>
                      <m:r>
                        <a:rPr lang="en-US" sz="2800" b="0" i="1" smtClean="0">
                          <a:latin typeface="Cambria Math" panose="02040503050406030204" pitchFamily="18" charset="0"/>
                        </a:rPr>
                        <m:t>+</m:t>
                      </m:r>
                      <m:r>
                        <a:rPr lang="en-US" sz="2800" b="0" i="1" smtClean="0">
                          <a:latin typeface="Cambria Math" panose="02040503050406030204" pitchFamily="18" charset="0"/>
                        </a:rPr>
                        <m:t>𝛼</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1</m:t>
                          </m:r>
                        </m:num>
                        <m:den>
                          <m:r>
                            <a:rPr lang="en-US" sz="2800" i="1">
                              <a:latin typeface="Cambria Math" panose="02040503050406030204" pitchFamily="18" charset="0"/>
                              <a:ea typeface="Cambria Math" panose="02040503050406030204" pitchFamily="18" charset="0"/>
                            </a:rPr>
                            <m:t>𝑛</m:t>
                          </m:r>
                        </m:den>
                      </m:f>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=1</m:t>
                          </m:r>
                        </m:sub>
                        <m:sup>
                          <m:r>
                            <a:rPr lang="en-US" sz="2800" i="1">
                              <a:latin typeface="Cambria Math" panose="02040503050406030204" pitchFamily="18" charset="0"/>
                            </a:rPr>
                            <m:t>𝑛</m:t>
                          </m:r>
                        </m:sup>
                        <m:e>
                          <m:r>
                            <a:rPr lang="fa-IR" sz="2800" i="1" smtClean="0">
                              <a:solidFill>
                                <a:srgbClr val="0E0CC0"/>
                              </a:solidFill>
                              <a:latin typeface="Cambria Math" panose="02040503050406030204" pitchFamily="18" charset="0"/>
                            </a:rPr>
                            <m:t>𝑅</m:t>
                          </m:r>
                          <m:d>
                            <m:dPr>
                              <m:ctrlPr>
                                <a:rPr lang="fa-IR" sz="2800" i="1">
                                  <a:solidFill>
                                    <a:srgbClr val="0E0CC0"/>
                                  </a:solidFill>
                                  <a:latin typeface="Cambria Math" panose="02040503050406030204" pitchFamily="18" charset="0"/>
                                </a:rPr>
                              </m:ctrlPr>
                            </m:dPr>
                            <m:e>
                              <m:r>
                                <a:rPr lang="en-US" sz="2800" i="1">
                                  <a:solidFill>
                                    <a:srgbClr val="0E0CC0"/>
                                  </a:solidFill>
                                  <a:latin typeface="Cambria Math" panose="02040503050406030204" pitchFamily="18" charset="0"/>
                                </a:rPr>
                                <m:t>𝑠</m:t>
                              </m:r>
                              <m:r>
                                <a:rPr lang="en-US" sz="2800" i="1">
                                  <a:solidFill>
                                    <a:srgbClr val="0E0CC0"/>
                                  </a:solidFill>
                                  <a:latin typeface="Cambria Math" panose="02040503050406030204" pitchFamily="18" charset="0"/>
                                </a:rPr>
                                <m:t>;</m:t>
                              </m:r>
                              <m:r>
                                <a:rPr lang="en-US" sz="2800" i="1">
                                  <a:solidFill>
                                    <a:srgbClr val="0E0CC0"/>
                                  </a:solidFill>
                                  <a:latin typeface="Cambria Math" panose="02040503050406030204" pitchFamily="18" charset="0"/>
                                </a:rPr>
                                <m:t>𝑝</m:t>
                              </m:r>
                            </m:e>
                          </m:d>
                          <m:r>
                            <a:rPr lang="en-US" sz="2800" i="1">
                              <a:latin typeface="Cambria Math" panose="02040503050406030204" pitchFamily="18" charset="0"/>
                            </a:rPr>
                            <m:t> </m:t>
                          </m:r>
                          <m:sSub>
                            <m:sSubPr>
                              <m:ctrlPr>
                                <a:rPr lang="en-US" sz="2800" i="1">
                                  <a:solidFill>
                                    <a:schemeClr val="tx1"/>
                                  </a:solidFill>
                                  <a:latin typeface="Cambria Math" panose="02040503050406030204" pitchFamily="18" charset="0"/>
                                </a:rPr>
                              </m:ctrlPr>
                            </m:sSubPr>
                            <m:e>
                              <m:r>
                                <m:rPr>
                                  <m:sty m:val="p"/>
                                </m:rPr>
                                <a:rPr lang="en-US" sz="2800">
                                  <a:solidFill>
                                    <a:schemeClr val="tx1"/>
                                  </a:solidFill>
                                  <a:latin typeface="Cambria Math" panose="02040503050406030204" pitchFamily="18" charset="0"/>
                                </a:rPr>
                                <m:t>∇</m:t>
                              </m:r>
                            </m:e>
                            <m:sub>
                              <m:r>
                                <a:rPr lang="en-US" sz="2800" i="1">
                                  <a:solidFill>
                                    <a:schemeClr val="tx1"/>
                                  </a:solidFill>
                                  <a:latin typeface="Cambria Math" panose="02040503050406030204" pitchFamily="18" charset="0"/>
                                </a:rPr>
                                <m:t>𝜃</m:t>
                              </m:r>
                            </m:sub>
                          </m:sSub>
                          <m:func>
                            <m:funcPr>
                              <m:ctrlPr>
                                <a:rPr lang="en-US" sz="2800" i="1">
                                  <a:solidFill>
                                    <a:schemeClr val="tx1"/>
                                  </a:solidFill>
                                  <a:latin typeface="Cambria Math" panose="02040503050406030204" pitchFamily="18" charset="0"/>
                                </a:rPr>
                              </m:ctrlPr>
                            </m:funcPr>
                            <m:fName>
                              <m:r>
                                <m:rPr>
                                  <m:sty m:val="p"/>
                                </m:rPr>
                                <a:rPr lang="en-US" sz="2800">
                                  <a:solidFill>
                                    <a:schemeClr val="tx1"/>
                                  </a:solidFill>
                                  <a:latin typeface="Cambria Math" panose="02040503050406030204" pitchFamily="18" charset="0"/>
                                </a:rPr>
                                <m:t>log</m:t>
                              </m:r>
                            </m:fName>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𝑝</m:t>
                                  </m:r>
                                </m:e>
                                <m:sub>
                                  <m:r>
                                    <a:rPr lang="en-US" sz="2800" i="1">
                                      <a:solidFill>
                                        <a:schemeClr val="tx1"/>
                                      </a:solidFill>
                                      <a:latin typeface="Cambria Math" panose="02040503050406030204" pitchFamily="18" charset="0"/>
                                    </a:rPr>
                                    <m:t>𝜃</m:t>
                                  </m:r>
                                </m:sub>
                              </m:sSub>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𝑠</m:t>
                                  </m:r>
                                </m:e>
                              </m:d>
                            </m:e>
                          </m:func>
                        </m:e>
                      </m:nary>
                    </m:oMath>
                  </m:oMathPara>
                </a14:m>
                <a:endParaRPr lang="en-US" sz="2800" dirty="0"/>
              </a:p>
            </p:txBody>
          </p:sp>
        </mc:Choice>
        <mc:Fallback xmlns="">
          <p:sp>
            <p:nvSpPr>
              <p:cNvPr id="4" name="TextBox 3">
                <a:extLst>
                  <a:ext uri="{FF2B5EF4-FFF2-40B4-BE49-F238E27FC236}">
                    <a16:creationId xmlns:a16="http://schemas.microsoft.com/office/drawing/2014/main" id="{A8978234-F447-5EEB-54BF-E6B2EC8CEE3B}"/>
                  </a:ext>
                </a:extLst>
              </p:cNvPr>
              <p:cNvSpPr txBox="1">
                <a:spLocks noRot="1" noChangeAspect="1" noMove="1" noResize="1" noEditPoints="1" noAdjustHandles="1" noChangeArrowheads="1" noChangeShapeType="1" noTextEdit="1"/>
              </p:cNvSpPr>
              <p:nvPr/>
            </p:nvSpPr>
            <p:spPr>
              <a:xfrm>
                <a:off x="1208339" y="1491167"/>
                <a:ext cx="6723380" cy="1268552"/>
              </a:xfrm>
              <a:prstGeom prst="rect">
                <a:avLst/>
              </a:prstGeom>
              <a:blipFill>
                <a:blip r:embed="rId3"/>
                <a:stretch>
                  <a:fillRect t="-106931" b="-1623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AA5E4D4-8814-7E1E-3464-2F13E2B994A8}"/>
                  </a:ext>
                </a:extLst>
              </p:cNvPr>
              <p:cNvSpPr txBox="1"/>
              <p:nvPr/>
            </p:nvSpPr>
            <p:spPr>
              <a:xfrm>
                <a:off x="4815840" y="1061904"/>
                <a:ext cx="4049486" cy="566578"/>
              </a:xfrm>
              <a:prstGeom prst="wedgeRoundRectCallout">
                <a:avLst>
                  <a:gd name="adj1" fmla="val -35716"/>
                  <a:gd name="adj2" fmla="val 75378"/>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600" dirty="0">
                    <a:latin typeface="Corbel" panose="020B0503020204020204" pitchFamily="34" charset="0"/>
                  </a:rPr>
                  <a:t>Note, </a:t>
                </a:r>
                <a14:m>
                  <m:oMath xmlns:m="http://schemas.openxmlformats.org/officeDocument/2006/math">
                    <m:r>
                      <a:rPr lang="fa-IR" sz="1600" i="1" smtClean="0">
                        <a:solidFill>
                          <a:srgbClr val="0E0CC0"/>
                        </a:solidFill>
                        <a:latin typeface="Cambria Math" panose="02040503050406030204" pitchFamily="18" charset="0"/>
                      </a:rPr>
                      <m:t>𝑅</m:t>
                    </m:r>
                    <m:d>
                      <m:dPr>
                        <m:ctrlPr>
                          <a:rPr lang="fa-IR" sz="1600" i="1">
                            <a:solidFill>
                              <a:srgbClr val="0E0CC0"/>
                            </a:solidFill>
                            <a:latin typeface="Cambria Math" panose="02040503050406030204" pitchFamily="18" charset="0"/>
                          </a:rPr>
                        </m:ctrlPr>
                      </m:dPr>
                      <m:e>
                        <m:r>
                          <a:rPr lang="en-US" sz="1600" i="1">
                            <a:solidFill>
                              <a:srgbClr val="0E0CC0"/>
                            </a:solidFill>
                            <a:latin typeface="Cambria Math" panose="02040503050406030204" pitchFamily="18" charset="0"/>
                          </a:rPr>
                          <m:t>𝑠</m:t>
                        </m:r>
                        <m:r>
                          <a:rPr lang="en-US" sz="1600" i="1">
                            <a:solidFill>
                              <a:srgbClr val="0E0CC0"/>
                            </a:solidFill>
                            <a:latin typeface="Cambria Math" panose="02040503050406030204" pitchFamily="18" charset="0"/>
                          </a:rPr>
                          <m:t>;</m:t>
                        </m:r>
                        <m:r>
                          <a:rPr lang="en-US" sz="1600" i="1">
                            <a:solidFill>
                              <a:srgbClr val="0E0CC0"/>
                            </a:solidFill>
                            <a:latin typeface="Cambria Math" panose="02040503050406030204" pitchFamily="18" charset="0"/>
                          </a:rPr>
                          <m:t>𝑝</m:t>
                        </m:r>
                      </m:e>
                    </m:d>
                    <m:r>
                      <a:rPr lang="en-US" sz="1600" i="1">
                        <a:latin typeface="Cambria Math" panose="02040503050406030204" pitchFamily="18" charset="0"/>
                      </a:rPr>
                      <m:t> </m:t>
                    </m:r>
                  </m:oMath>
                </a14:m>
                <a:r>
                  <a:rPr lang="en-US" sz="1600" dirty="0">
                    <a:latin typeface="Corbel" panose="020B0503020204020204" pitchFamily="34" charset="0"/>
                  </a:rPr>
                  <a:t>could be any arbitrary, non-differentiable reward function that we design. </a:t>
                </a:r>
              </a:p>
            </p:txBody>
          </p:sp>
        </mc:Choice>
        <mc:Fallback xmlns="">
          <p:sp>
            <p:nvSpPr>
              <p:cNvPr id="8" name="TextBox 7">
                <a:extLst>
                  <a:ext uri="{FF2B5EF4-FFF2-40B4-BE49-F238E27FC236}">
                    <a16:creationId xmlns:a16="http://schemas.microsoft.com/office/drawing/2014/main" id="{1AA5E4D4-8814-7E1E-3464-2F13E2B994A8}"/>
                  </a:ext>
                </a:extLst>
              </p:cNvPr>
              <p:cNvSpPr txBox="1">
                <a:spLocks noRot="1" noChangeAspect="1" noMove="1" noResize="1" noEditPoints="1" noAdjustHandles="1" noChangeArrowheads="1" noChangeShapeType="1" noTextEdit="1"/>
              </p:cNvSpPr>
              <p:nvPr/>
            </p:nvSpPr>
            <p:spPr>
              <a:xfrm>
                <a:off x="4815840" y="1061904"/>
                <a:ext cx="4049486" cy="566578"/>
              </a:xfrm>
              <a:prstGeom prst="wedgeRoundRectCallout">
                <a:avLst>
                  <a:gd name="adj1" fmla="val -35716"/>
                  <a:gd name="adj2" fmla="val 75378"/>
                  <a:gd name="adj3" fmla="val 16667"/>
                </a:avLst>
              </a:prstGeom>
              <a:blipFill>
                <a:blip r:embed="rId4"/>
                <a:stretch>
                  <a:fillRect l="-312" t="-3448" r="-1558"/>
                </a:stretch>
              </a:blipFill>
              <a:ln w="12700"/>
            </p:spPr>
            <p:txBody>
              <a:bodyPr/>
              <a:lstStyle/>
              <a:p>
                <a:r>
                  <a:rPr lang="en-US">
                    <a:noFill/>
                  </a:rPr>
                  <a:t> </a:t>
                </a:r>
              </a:p>
            </p:txBody>
          </p:sp>
        </mc:Fallback>
      </mc:AlternateContent>
      <p:sp>
        <p:nvSpPr>
          <p:cNvPr id="5" name="TextBox 4">
            <a:extLst>
              <a:ext uri="{FF2B5EF4-FFF2-40B4-BE49-F238E27FC236}">
                <a16:creationId xmlns:a16="http://schemas.microsoft.com/office/drawing/2014/main" id="{11AA8CB1-72F8-32D5-5E86-4FE7BE4909BD}"/>
              </a:ext>
            </a:extLst>
          </p:cNvPr>
          <p:cNvSpPr txBox="1"/>
          <p:nvPr/>
        </p:nvSpPr>
        <p:spPr>
          <a:xfrm>
            <a:off x="3497580" y="4919543"/>
            <a:ext cx="2266819" cy="261610"/>
          </a:xfrm>
          <a:prstGeom prst="rect">
            <a:avLst/>
          </a:prstGeom>
          <a:noFill/>
        </p:spPr>
        <p:txBody>
          <a:bodyPr wrap="square" rtlCol="0">
            <a:spAutoFit/>
          </a:bodyPr>
          <a:lstStyle/>
          <a:p>
            <a:pPr algn="ctr"/>
            <a:r>
              <a:rPr lang="en-US" sz="1050" dirty="0">
                <a:solidFill>
                  <a:schemeClr val="tx1">
                    <a:lumMod val="50000"/>
                    <a:lumOff val="50000"/>
                  </a:schemeClr>
                </a:solidFill>
                <a:latin typeface="Corbel" panose="020B0503020204020204" pitchFamily="34" charset="0"/>
              </a:rPr>
              <a:t>[Slide credit: Jesse Mu]</a:t>
            </a:r>
          </a:p>
        </p:txBody>
      </p:sp>
      <p:pic>
        <p:nvPicPr>
          <p:cNvPr id="7" name="Picture 6" descr="A diagram of a graph&#10;&#10;Description automatically generated">
            <a:extLst>
              <a:ext uri="{FF2B5EF4-FFF2-40B4-BE49-F238E27FC236}">
                <a16:creationId xmlns:a16="http://schemas.microsoft.com/office/drawing/2014/main" id="{783076E0-23D5-4BBB-78E8-0D02C4B589C7}"/>
              </a:ext>
            </a:extLst>
          </p:cNvPr>
          <p:cNvPicPr>
            <a:picLocks noChangeAspect="1"/>
          </p:cNvPicPr>
          <p:nvPr/>
        </p:nvPicPr>
        <p:blipFill>
          <a:blip/>
          <a:stretch>
            <a:fillRect/>
          </a:stretch>
        </p:blipFill>
        <p:spPr>
          <a:xfrm>
            <a:off x="7141107" y="107119"/>
            <a:ext cx="2002893" cy="956510"/>
          </a:xfrm>
          <a:prstGeom prst="rect">
            <a:avLst/>
          </a:prstGeom>
        </p:spPr>
      </p:pic>
    </p:spTree>
    <p:extLst>
      <p:ext uri="{BB962C8B-B14F-4D97-AF65-F5344CB8AC3E}">
        <p14:creationId xmlns:p14="http://schemas.microsoft.com/office/powerpoint/2010/main" val="249093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7311-56C7-64A6-8D47-5B17F073C29D}"/>
              </a:ext>
            </a:extLst>
          </p:cNvPr>
          <p:cNvSpPr>
            <a:spLocks noGrp="1"/>
          </p:cNvSpPr>
          <p:nvPr>
            <p:ph type="title"/>
          </p:nvPr>
        </p:nvSpPr>
        <p:spPr/>
        <p:txBody>
          <a:bodyPr/>
          <a:lstStyle/>
          <a:p>
            <a:r>
              <a:rPr lang="en-US" dirty="0"/>
              <a:t>Putting it Together </a:t>
            </a:r>
          </a:p>
        </p:txBody>
      </p:sp>
      <p:sp>
        <p:nvSpPr>
          <p:cNvPr id="3" name="Text Placeholder 2">
            <a:extLst>
              <a:ext uri="{FF2B5EF4-FFF2-40B4-BE49-F238E27FC236}">
                <a16:creationId xmlns:a16="http://schemas.microsoft.com/office/drawing/2014/main" id="{4220211D-5879-408E-C935-ACF3273EAEEA}"/>
              </a:ext>
            </a:extLst>
          </p:cNvPr>
          <p:cNvSpPr>
            <a:spLocks noGrp="1"/>
          </p:cNvSpPr>
          <p:nvPr>
            <p:ph type="body" sz="quarter" idx="16"/>
          </p:nvPr>
        </p:nvSpPr>
        <p:spPr/>
        <p:txBody>
          <a:bodyPr/>
          <a:lstStyle/>
          <a:p>
            <a:r>
              <a:rPr lang="en-US" dirty="0"/>
              <a:t>First collect a dataset of human preferences</a:t>
            </a:r>
          </a:p>
          <a:p>
            <a:pPr lvl="1"/>
            <a:r>
              <a:rPr lang="en-US" dirty="0"/>
              <a:t>Present multiple outputs to human annotators and ask them to rank the output based on preferability</a:t>
            </a:r>
          </a:p>
        </p:txBody>
      </p:sp>
      <p:sp>
        <p:nvSpPr>
          <p:cNvPr id="4" name="Rounded Rectangle 3">
            <a:extLst>
              <a:ext uri="{FF2B5EF4-FFF2-40B4-BE49-F238E27FC236}">
                <a16:creationId xmlns:a16="http://schemas.microsoft.com/office/drawing/2014/main" id="{1F205053-C7BB-7539-EAF1-204D56219705}"/>
              </a:ext>
            </a:extLst>
          </p:cNvPr>
          <p:cNvSpPr/>
          <p:nvPr/>
        </p:nvSpPr>
        <p:spPr>
          <a:xfrm>
            <a:off x="2302575" y="3308093"/>
            <a:ext cx="817122" cy="791628"/>
          </a:xfrm>
          <a:prstGeom prst="roundRect">
            <a:avLst/>
          </a:prstGeom>
          <a:solidFill>
            <a:srgbClr val="E4FFDE"/>
          </a:solidFill>
          <a:ln>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solidFill>
                  <a:schemeClr val="tx1"/>
                </a:solidFill>
                <a:latin typeface="Avenir Book" panose="02000503020000020003" pitchFamily="2" charset="0"/>
              </a:rPr>
              <a:t>Policy</a:t>
            </a:r>
            <a:endParaRPr lang="en-US" sz="1600" b="1" dirty="0">
              <a:latin typeface="Avenir Book" panose="02000503020000020003" pitchFamily="2" charset="0"/>
            </a:endParaRPr>
          </a:p>
          <a:p>
            <a:pPr algn="ctr"/>
            <a:r>
              <a:rPr lang="en-US" sz="2800" b="1" dirty="0">
                <a:latin typeface="Avenir Book" panose="02000503020000020003" pitchFamily="2" charset="0"/>
              </a:rPr>
              <a:t>LM</a:t>
            </a:r>
          </a:p>
        </p:txBody>
      </p:sp>
      <p:sp>
        <p:nvSpPr>
          <p:cNvPr id="7" name="Rounded Rectangle 6">
            <a:extLst>
              <a:ext uri="{FF2B5EF4-FFF2-40B4-BE49-F238E27FC236}">
                <a16:creationId xmlns:a16="http://schemas.microsoft.com/office/drawing/2014/main" id="{1E82297A-45AE-4A79-3356-61ED1D4F3DD9}"/>
              </a:ext>
            </a:extLst>
          </p:cNvPr>
          <p:cNvSpPr/>
          <p:nvPr/>
        </p:nvSpPr>
        <p:spPr>
          <a:xfrm>
            <a:off x="533919" y="3598042"/>
            <a:ext cx="1079864" cy="2396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Prompt X </a:t>
            </a:r>
          </a:p>
        </p:txBody>
      </p:sp>
      <p:cxnSp>
        <p:nvCxnSpPr>
          <p:cNvPr id="8" name="Straight Arrow Connector 7">
            <a:extLst>
              <a:ext uri="{FF2B5EF4-FFF2-40B4-BE49-F238E27FC236}">
                <a16:creationId xmlns:a16="http://schemas.microsoft.com/office/drawing/2014/main" id="{77AB1552-5058-9DD1-2F50-E68DFA8E544F}"/>
              </a:ext>
            </a:extLst>
          </p:cNvPr>
          <p:cNvCxnSpPr>
            <a:cxnSpLocks/>
          </p:cNvCxnSpPr>
          <p:nvPr/>
        </p:nvCxnSpPr>
        <p:spPr>
          <a:xfrm>
            <a:off x="1749560" y="3702235"/>
            <a:ext cx="372167"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36" name="Elbow Connector 35">
            <a:extLst>
              <a:ext uri="{FF2B5EF4-FFF2-40B4-BE49-F238E27FC236}">
                <a16:creationId xmlns:a16="http://schemas.microsoft.com/office/drawing/2014/main" id="{D9164F44-B808-1263-DD51-0F804991A749}"/>
              </a:ext>
            </a:extLst>
          </p:cNvPr>
          <p:cNvCxnSpPr>
            <a:cxnSpLocks/>
            <a:stCxn id="4" idx="0"/>
          </p:cNvCxnSpPr>
          <p:nvPr/>
        </p:nvCxnSpPr>
        <p:spPr>
          <a:xfrm rot="5400000" flipH="1" flipV="1">
            <a:off x="2882675" y="2505364"/>
            <a:ext cx="631191" cy="974269"/>
          </a:xfrm>
          <a:prstGeom prst="bentConnector2">
            <a:avLst/>
          </a:prstGeom>
          <a:ln w="57150">
            <a:solidFill>
              <a:srgbClr val="418FDF"/>
            </a:solidFill>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D21E1CB4-C6F9-FD0E-1F5E-E3A339DB1512}"/>
              </a:ext>
            </a:extLst>
          </p:cNvPr>
          <p:cNvSpPr/>
          <p:nvPr/>
        </p:nvSpPr>
        <p:spPr>
          <a:xfrm>
            <a:off x="3925990" y="2204101"/>
            <a:ext cx="581551" cy="170965"/>
          </a:xfrm>
          <a:prstGeom prst="roundRect">
            <a:avLst>
              <a:gd name="adj" fmla="val 997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1</a:t>
            </a:r>
            <a:endParaRPr lang="en-US" sz="900" dirty="0">
              <a:solidFill>
                <a:schemeClr val="tx1"/>
              </a:solidFill>
            </a:endParaRPr>
          </a:p>
        </p:txBody>
      </p:sp>
      <p:sp>
        <p:nvSpPr>
          <p:cNvPr id="44" name="Rounded Rectangle 43">
            <a:extLst>
              <a:ext uri="{FF2B5EF4-FFF2-40B4-BE49-F238E27FC236}">
                <a16:creationId xmlns:a16="http://schemas.microsoft.com/office/drawing/2014/main" id="{4D67AA03-185B-6F1F-8454-F5625E3AC791}"/>
              </a:ext>
            </a:extLst>
          </p:cNvPr>
          <p:cNvSpPr/>
          <p:nvPr/>
        </p:nvSpPr>
        <p:spPr>
          <a:xfrm>
            <a:off x="3930686" y="2394494"/>
            <a:ext cx="581551" cy="170965"/>
          </a:xfrm>
          <a:prstGeom prst="roundRect">
            <a:avLst>
              <a:gd name="adj" fmla="val 997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2</a:t>
            </a:r>
            <a:endParaRPr lang="en-US" sz="900" dirty="0">
              <a:solidFill>
                <a:schemeClr val="tx1"/>
              </a:solidFill>
            </a:endParaRPr>
          </a:p>
        </p:txBody>
      </p:sp>
      <p:sp>
        <p:nvSpPr>
          <p:cNvPr id="49" name="Rounded Rectangle 48">
            <a:extLst>
              <a:ext uri="{FF2B5EF4-FFF2-40B4-BE49-F238E27FC236}">
                <a16:creationId xmlns:a16="http://schemas.microsoft.com/office/drawing/2014/main" id="{CCBB3A1A-8C47-4C4E-73A6-387F205081E6}"/>
              </a:ext>
            </a:extLst>
          </p:cNvPr>
          <p:cNvSpPr/>
          <p:nvPr/>
        </p:nvSpPr>
        <p:spPr>
          <a:xfrm>
            <a:off x="3925990" y="2642714"/>
            <a:ext cx="581551" cy="170965"/>
          </a:xfrm>
          <a:prstGeom prst="roundRect">
            <a:avLst>
              <a:gd name="adj" fmla="val 997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1</a:t>
            </a:r>
            <a:endParaRPr lang="en-US" sz="900" dirty="0">
              <a:solidFill>
                <a:schemeClr val="tx1"/>
              </a:solidFill>
            </a:endParaRPr>
          </a:p>
        </p:txBody>
      </p:sp>
      <p:sp>
        <p:nvSpPr>
          <p:cNvPr id="50" name="Rounded Rectangle 49">
            <a:extLst>
              <a:ext uri="{FF2B5EF4-FFF2-40B4-BE49-F238E27FC236}">
                <a16:creationId xmlns:a16="http://schemas.microsoft.com/office/drawing/2014/main" id="{BB9C5876-F81B-A417-1FC5-F490909D30E4}"/>
              </a:ext>
            </a:extLst>
          </p:cNvPr>
          <p:cNvSpPr/>
          <p:nvPr/>
        </p:nvSpPr>
        <p:spPr>
          <a:xfrm>
            <a:off x="3930686" y="2833107"/>
            <a:ext cx="581551" cy="170965"/>
          </a:xfrm>
          <a:prstGeom prst="roundRect">
            <a:avLst>
              <a:gd name="adj" fmla="val 997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2</a:t>
            </a:r>
            <a:endParaRPr lang="en-US" sz="900" dirty="0">
              <a:solidFill>
                <a:schemeClr val="tx1"/>
              </a:solidFill>
            </a:endParaRPr>
          </a:p>
        </p:txBody>
      </p:sp>
      <p:sp>
        <p:nvSpPr>
          <p:cNvPr id="54" name="TextBox 53">
            <a:extLst>
              <a:ext uri="{FF2B5EF4-FFF2-40B4-BE49-F238E27FC236}">
                <a16:creationId xmlns:a16="http://schemas.microsoft.com/office/drawing/2014/main" id="{88580E51-81F0-F63E-4D9E-02DEE56CB52F}"/>
              </a:ext>
            </a:extLst>
          </p:cNvPr>
          <p:cNvSpPr txBox="1"/>
          <p:nvPr/>
        </p:nvSpPr>
        <p:spPr>
          <a:xfrm rot="5400000">
            <a:off x="4030352" y="3017329"/>
            <a:ext cx="399736" cy="338554"/>
          </a:xfrm>
          <a:prstGeom prst="rect">
            <a:avLst/>
          </a:prstGeom>
          <a:noFill/>
        </p:spPr>
        <p:txBody>
          <a:bodyPr wrap="square">
            <a:spAutoFit/>
          </a:bodyPr>
          <a:lstStyle/>
          <a:p>
            <a:r>
              <a:rPr lang="en-US" sz="1600" b="1" dirty="0">
                <a:solidFill>
                  <a:schemeClr val="tx1"/>
                </a:solidFill>
                <a:latin typeface="Avenir Book" panose="02000503020000020003" pitchFamily="2" charset="0"/>
              </a:rPr>
              <a:t>…</a:t>
            </a:r>
            <a:endParaRPr lang="en-US" sz="1600" b="1" dirty="0"/>
          </a:p>
        </p:txBody>
      </p:sp>
      <mc:AlternateContent xmlns:mc="http://schemas.openxmlformats.org/markup-compatibility/2006" xmlns:a14="http://schemas.microsoft.com/office/drawing/2010/main">
        <mc:Choice Requires="a14">
          <p:sp>
            <p:nvSpPr>
              <p:cNvPr id="55" name="Rounded Rectangle 54">
                <a:extLst>
                  <a:ext uri="{FF2B5EF4-FFF2-40B4-BE49-F238E27FC236}">
                    <a16:creationId xmlns:a16="http://schemas.microsoft.com/office/drawing/2014/main" id="{5458C4BD-401D-E861-1B92-59C76835B8DC}"/>
                  </a:ext>
                </a:extLst>
              </p:cNvPr>
              <p:cNvSpPr/>
              <p:nvPr/>
            </p:nvSpPr>
            <p:spPr>
              <a:xfrm>
                <a:off x="2711757" y="2195738"/>
                <a:ext cx="1264015" cy="481164"/>
              </a:xfrm>
              <a:prstGeom prst="roundRect">
                <a:avLst>
                  <a:gd name="adj" fmla="val 99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fa-IR" sz="2000" i="1" smtClean="0">
                          <a:solidFill>
                            <a:schemeClr val="tx1"/>
                          </a:solidFill>
                          <a:latin typeface="Cambria Math" panose="02040503050406030204" pitchFamily="18" charset="0"/>
                        </a:rPr>
                        <m:t>👩</m:t>
                      </m:r>
                      <m:r>
                        <a:rPr lang="en-US" sz="2000" b="0" i="0" smtClean="0">
                          <a:solidFill>
                            <a:schemeClr val="tx1"/>
                          </a:solidFill>
                          <a:latin typeface="Cambria Math" panose="02040503050406030204" pitchFamily="18" charset="0"/>
                        </a:rPr>
                        <m:t> </m:t>
                      </m:r>
                      <m:r>
                        <a:rPr lang="fa-IR" sz="2000" i="1" smtClean="0">
                          <a:solidFill>
                            <a:schemeClr val="tx1"/>
                          </a:solidFill>
                          <a:latin typeface="Cambria Math" panose="02040503050406030204" pitchFamily="18" charset="0"/>
                        </a:rPr>
                        <m:t>👨</m:t>
                      </m:r>
                      <m:r>
                        <a:rPr lang="fa-IR" sz="200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 </m:t>
                      </m:r>
                      <m:r>
                        <a:rPr lang="fa-IR" sz="2000" i="1">
                          <a:solidFill>
                            <a:schemeClr val="tx1"/>
                          </a:solidFill>
                          <a:latin typeface="Cambria Math" panose="02040503050406030204" pitchFamily="18" charset="0"/>
                        </a:rPr>
                        <m:t>🧑</m:t>
                      </m:r>
                    </m:oMath>
                  </m:oMathPara>
                </a14:m>
                <a:endParaRPr lang="en-US" sz="2000" dirty="0">
                  <a:solidFill>
                    <a:schemeClr val="tx1"/>
                  </a:solidFill>
                  <a:latin typeface="Avenir Book" panose="02000503020000020003" pitchFamily="2" charset="0"/>
                </a:endParaRPr>
              </a:p>
            </p:txBody>
          </p:sp>
        </mc:Choice>
        <mc:Fallback xmlns="">
          <p:sp>
            <p:nvSpPr>
              <p:cNvPr id="55" name="Rounded Rectangle 54">
                <a:extLst>
                  <a:ext uri="{FF2B5EF4-FFF2-40B4-BE49-F238E27FC236}">
                    <a16:creationId xmlns:a16="http://schemas.microsoft.com/office/drawing/2014/main" id="{5458C4BD-401D-E861-1B92-59C76835B8DC}"/>
                  </a:ext>
                </a:extLst>
              </p:cNvPr>
              <p:cNvSpPr>
                <a:spLocks noRot="1" noChangeAspect="1" noMove="1" noResize="1" noEditPoints="1" noAdjustHandles="1" noChangeArrowheads="1" noChangeShapeType="1" noTextEdit="1"/>
              </p:cNvSpPr>
              <p:nvPr/>
            </p:nvSpPr>
            <p:spPr>
              <a:xfrm>
                <a:off x="2711757" y="2195738"/>
                <a:ext cx="1264015" cy="481164"/>
              </a:xfrm>
              <a:prstGeom prst="roundRect">
                <a:avLst>
                  <a:gd name="adj" fmla="val 9972"/>
                </a:avLst>
              </a:prstGeom>
              <a:blipFill>
                <a:blip r:embed="rId2"/>
                <a:stretch>
                  <a:fillRect b="-12821"/>
                </a:stretch>
              </a:blipFill>
              <a:ln>
                <a:noFill/>
              </a:ln>
            </p:spPr>
            <p:txBody>
              <a:bodyPr/>
              <a:lstStyle/>
              <a:p>
                <a:r>
                  <a:rPr lang="en-US">
                    <a:noFill/>
                  </a:rPr>
                  <a:t> </a:t>
                </a:r>
              </a:p>
            </p:txBody>
          </p:sp>
        </mc:Fallback>
      </mc:AlternateContent>
      <p:sp>
        <p:nvSpPr>
          <p:cNvPr id="56" name="Rounded Rectangle 55">
            <a:extLst>
              <a:ext uri="{FF2B5EF4-FFF2-40B4-BE49-F238E27FC236}">
                <a16:creationId xmlns:a16="http://schemas.microsoft.com/office/drawing/2014/main" id="{56F1FCE6-2A4D-0F29-F33A-63FBFB2ACDC5}"/>
              </a:ext>
            </a:extLst>
          </p:cNvPr>
          <p:cNvSpPr/>
          <p:nvPr/>
        </p:nvSpPr>
        <p:spPr>
          <a:xfrm>
            <a:off x="4458187" y="2062171"/>
            <a:ext cx="383989" cy="1077632"/>
          </a:xfrm>
          <a:prstGeom prst="roundRect">
            <a:avLst>
              <a:gd name="adj" fmla="val 99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latin typeface="Avenir Book" panose="02000503020000020003" pitchFamily="2" charset="0"/>
              </a:rPr>
              <a:t>✓</a:t>
            </a:r>
          </a:p>
          <a:p>
            <a:r>
              <a:rPr lang="en-US" sz="900" dirty="0">
                <a:solidFill>
                  <a:schemeClr val="tx1"/>
                </a:solidFill>
                <a:latin typeface="Avenir Book" panose="02000503020000020003" pitchFamily="2" charset="0"/>
              </a:rPr>
              <a:t>✘</a:t>
            </a:r>
            <a:br>
              <a:rPr lang="en-US" sz="900" dirty="0">
                <a:solidFill>
                  <a:schemeClr val="tx1"/>
                </a:solidFill>
                <a:latin typeface="Avenir Book" panose="02000503020000020003" pitchFamily="2" charset="0"/>
              </a:rPr>
            </a:br>
            <a:endParaRPr lang="en-US" sz="1000" dirty="0">
              <a:solidFill>
                <a:schemeClr val="tx1"/>
              </a:solidFill>
              <a:latin typeface="Avenir Book" panose="02000503020000020003" pitchFamily="2" charset="0"/>
            </a:endParaRPr>
          </a:p>
          <a:p>
            <a:r>
              <a:rPr lang="en-US" sz="900" dirty="0">
                <a:solidFill>
                  <a:schemeClr val="tx1"/>
                </a:solidFill>
                <a:latin typeface="Avenir Book" panose="02000503020000020003" pitchFamily="2" charset="0"/>
              </a:rPr>
              <a:t>✓</a:t>
            </a:r>
          </a:p>
          <a:p>
            <a:r>
              <a:rPr lang="en-US" sz="900" dirty="0">
                <a:solidFill>
                  <a:schemeClr val="tx1"/>
                </a:solidFill>
                <a:latin typeface="Avenir Book" panose="02000503020000020003" pitchFamily="2" charset="0"/>
              </a:rPr>
              <a:t>✘</a:t>
            </a:r>
          </a:p>
        </p:txBody>
      </p:sp>
      <p:sp>
        <p:nvSpPr>
          <p:cNvPr id="62" name="TextBox 61">
            <a:extLst>
              <a:ext uri="{FF2B5EF4-FFF2-40B4-BE49-F238E27FC236}">
                <a16:creationId xmlns:a16="http://schemas.microsoft.com/office/drawing/2014/main" id="{C0E9F030-9E1F-C76A-0E40-CE89BAD14DFE}"/>
              </a:ext>
            </a:extLst>
          </p:cNvPr>
          <p:cNvSpPr txBox="1"/>
          <p:nvPr/>
        </p:nvSpPr>
        <p:spPr>
          <a:xfrm>
            <a:off x="4838993" y="2095502"/>
            <a:ext cx="2199708" cy="523220"/>
          </a:xfrm>
          <a:prstGeom prst="rect">
            <a:avLst/>
          </a:prstGeom>
          <a:noFill/>
        </p:spPr>
        <p:txBody>
          <a:bodyPr wrap="square">
            <a:spAutoFit/>
          </a:bodyPr>
          <a:lstStyle/>
          <a:p>
            <a:r>
              <a:rPr lang="en-US" dirty="0"/>
              <a:t>Human annotators specify their preferences</a:t>
            </a:r>
          </a:p>
        </p:txBody>
      </p:sp>
    </p:spTree>
    <p:extLst>
      <p:ext uri="{BB962C8B-B14F-4D97-AF65-F5344CB8AC3E}">
        <p14:creationId xmlns:p14="http://schemas.microsoft.com/office/powerpoint/2010/main" val="39659279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7311-56C7-64A6-8D47-5B17F073C29D}"/>
              </a:ext>
            </a:extLst>
          </p:cNvPr>
          <p:cNvSpPr>
            <a:spLocks noGrp="1"/>
          </p:cNvSpPr>
          <p:nvPr>
            <p:ph type="title"/>
          </p:nvPr>
        </p:nvSpPr>
        <p:spPr/>
        <p:txBody>
          <a:bodyPr/>
          <a:lstStyle/>
          <a:p>
            <a:r>
              <a:rPr lang="en-US" dirty="0"/>
              <a:t>Putting it Together (2)</a:t>
            </a:r>
          </a:p>
        </p:txBody>
      </p:sp>
      <p:sp>
        <p:nvSpPr>
          <p:cNvPr id="3" name="Text Placeholder 2">
            <a:extLst>
              <a:ext uri="{FF2B5EF4-FFF2-40B4-BE49-F238E27FC236}">
                <a16:creationId xmlns:a16="http://schemas.microsoft.com/office/drawing/2014/main" id="{4220211D-5879-408E-C935-ACF3273EAEEA}"/>
              </a:ext>
            </a:extLst>
          </p:cNvPr>
          <p:cNvSpPr>
            <a:spLocks noGrp="1"/>
          </p:cNvSpPr>
          <p:nvPr>
            <p:ph type="body" sz="quarter" idx="16"/>
          </p:nvPr>
        </p:nvSpPr>
        <p:spPr/>
        <p:txBody>
          <a:bodyPr/>
          <a:lstStyle/>
          <a:p>
            <a:r>
              <a:rPr lang="en-US" dirty="0"/>
              <a:t>Using this data, we can train a reward model</a:t>
            </a:r>
          </a:p>
          <a:p>
            <a:pPr lvl="1"/>
            <a:r>
              <a:rPr lang="en-US" dirty="0"/>
              <a:t>The reward model returns a scalar reward which should numerically represent the human preference. </a:t>
            </a:r>
          </a:p>
        </p:txBody>
      </p:sp>
      <p:sp>
        <p:nvSpPr>
          <p:cNvPr id="4" name="Rounded Rectangle 3">
            <a:extLst>
              <a:ext uri="{FF2B5EF4-FFF2-40B4-BE49-F238E27FC236}">
                <a16:creationId xmlns:a16="http://schemas.microsoft.com/office/drawing/2014/main" id="{1F205053-C7BB-7539-EAF1-204D56219705}"/>
              </a:ext>
            </a:extLst>
          </p:cNvPr>
          <p:cNvSpPr/>
          <p:nvPr/>
        </p:nvSpPr>
        <p:spPr>
          <a:xfrm>
            <a:off x="2302575" y="3308093"/>
            <a:ext cx="817122" cy="791628"/>
          </a:xfrm>
          <a:prstGeom prst="roundRect">
            <a:avLst/>
          </a:prstGeom>
          <a:solidFill>
            <a:srgbClr val="E4FFDE"/>
          </a:solidFill>
          <a:ln>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solidFill>
                  <a:schemeClr val="tx1"/>
                </a:solidFill>
                <a:latin typeface="Avenir Book" panose="02000503020000020003" pitchFamily="2" charset="0"/>
              </a:rPr>
              <a:t>Policy</a:t>
            </a:r>
            <a:endParaRPr lang="en-US" sz="1600" b="1" dirty="0">
              <a:latin typeface="Avenir Book" panose="02000503020000020003" pitchFamily="2" charset="0"/>
            </a:endParaRPr>
          </a:p>
          <a:p>
            <a:pPr algn="ctr"/>
            <a:r>
              <a:rPr lang="en-US" sz="2800" b="1" dirty="0">
                <a:latin typeface="Avenir Book" panose="02000503020000020003" pitchFamily="2" charset="0"/>
              </a:rPr>
              <a:t>LM</a:t>
            </a:r>
          </a:p>
        </p:txBody>
      </p:sp>
      <p:sp>
        <p:nvSpPr>
          <p:cNvPr id="7" name="Rounded Rectangle 6">
            <a:extLst>
              <a:ext uri="{FF2B5EF4-FFF2-40B4-BE49-F238E27FC236}">
                <a16:creationId xmlns:a16="http://schemas.microsoft.com/office/drawing/2014/main" id="{1E82297A-45AE-4A79-3356-61ED1D4F3DD9}"/>
              </a:ext>
            </a:extLst>
          </p:cNvPr>
          <p:cNvSpPr/>
          <p:nvPr/>
        </p:nvSpPr>
        <p:spPr>
          <a:xfrm>
            <a:off x="533919" y="3598042"/>
            <a:ext cx="1079864" cy="2396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Prompt X </a:t>
            </a:r>
          </a:p>
        </p:txBody>
      </p:sp>
      <p:cxnSp>
        <p:nvCxnSpPr>
          <p:cNvPr id="8" name="Straight Arrow Connector 7">
            <a:extLst>
              <a:ext uri="{FF2B5EF4-FFF2-40B4-BE49-F238E27FC236}">
                <a16:creationId xmlns:a16="http://schemas.microsoft.com/office/drawing/2014/main" id="{77AB1552-5058-9DD1-2F50-E68DFA8E544F}"/>
              </a:ext>
            </a:extLst>
          </p:cNvPr>
          <p:cNvCxnSpPr>
            <a:cxnSpLocks/>
          </p:cNvCxnSpPr>
          <p:nvPr/>
        </p:nvCxnSpPr>
        <p:spPr>
          <a:xfrm>
            <a:off x="1749560" y="3702235"/>
            <a:ext cx="372167"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22" name="Rounded Rectangle 21">
            <a:extLst>
              <a:ext uri="{FF2B5EF4-FFF2-40B4-BE49-F238E27FC236}">
                <a16:creationId xmlns:a16="http://schemas.microsoft.com/office/drawing/2014/main" id="{A5105637-3A7D-6DDD-19EB-52E1E039C8EC}"/>
              </a:ext>
            </a:extLst>
          </p:cNvPr>
          <p:cNvSpPr/>
          <p:nvPr/>
        </p:nvSpPr>
        <p:spPr>
          <a:xfrm>
            <a:off x="5410607" y="3329380"/>
            <a:ext cx="805290" cy="791628"/>
          </a:xfrm>
          <a:prstGeom prst="roundRect">
            <a:avLst/>
          </a:prstGeom>
          <a:solidFill>
            <a:schemeClr val="bg2">
              <a:lumMod val="20000"/>
              <a:lumOff val="80000"/>
            </a:schemeClr>
          </a:solidFill>
          <a:ln>
            <a:solidFill>
              <a:srgbClr val="0E0C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latin typeface="Avenir Book" panose="02000503020000020003" pitchFamily="2" charset="0"/>
              </a:rPr>
              <a:t>R</a:t>
            </a:r>
          </a:p>
        </p:txBody>
      </p:sp>
      <p:cxnSp>
        <p:nvCxnSpPr>
          <p:cNvPr id="36" name="Elbow Connector 35">
            <a:extLst>
              <a:ext uri="{FF2B5EF4-FFF2-40B4-BE49-F238E27FC236}">
                <a16:creationId xmlns:a16="http://schemas.microsoft.com/office/drawing/2014/main" id="{D9164F44-B808-1263-DD51-0F804991A749}"/>
              </a:ext>
            </a:extLst>
          </p:cNvPr>
          <p:cNvCxnSpPr>
            <a:cxnSpLocks/>
            <a:stCxn id="4" idx="0"/>
          </p:cNvCxnSpPr>
          <p:nvPr/>
        </p:nvCxnSpPr>
        <p:spPr>
          <a:xfrm rot="5400000" flipH="1" flipV="1">
            <a:off x="2882675" y="2505364"/>
            <a:ext cx="631191" cy="974269"/>
          </a:xfrm>
          <a:prstGeom prst="bentConnector2">
            <a:avLst/>
          </a:prstGeom>
          <a:ln w="57150">
            <a:solidFill>
              <a:srgbClr val="418FDF"/>
            </a:solidFill>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D21E1CB4-C6F9-FD0E-1F5E-E3A339DB1512}"/>
              </a:ext>
            </a:extLst>
          </p:cNvPr>
          <p:cNvSpPr/>
          <p:nvPr/>
        </p:nvSpPr>
        <p:spPr>
          <a:xfrm>
            <a:off x="3925990" y="2204101"/>
            <a:ext cx="581551" cy="170965"/>
          </a:xfrm>
          <a:prstGeom prst="roundRect">
            <a:avLst>
              <a:gd name="adj" fmla="val 997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1</a:t>
            </a:r>
            <a:endParaRPr lang="en-US" sz="900" dirty="0">
              <a:solidFill>
                <a:schemeClr val="tx1"/>
              </a:solidFill>
            </a:endParaRPr>
          </a:p>
        </p:txBody>
      </p:sp>
      <p:sp>
        <p:nvSpPr>
          <p:cNvPr id="44" name="Rounded Rectangle 43">
            <a:extLst>
              <a:ext uri="{FF2B5EF4-FFF2-40B4-BE49-F238E27FC236}">
                <a16:creationId xmlns:a16="http://schemas.microsoft.com/office/drawing/2014/main" id="{4D67AA03-185B-6F1F-8454-F5625E3AC791}"/>
              </a:ext>
            </a:extLst>
          </p:cNvPr>
          <p:cNvSpPr/>
          <p:nvPr/>
        </p:nvSpPr>
        <p:spPr>
          <a:xfrm>
            <a:off x="3930686" y="2394494"/>
            <a:ext cx="581551" cy="170965"/>
          </a:xfrm>
          <a:prstGeom prst="roundRect">
            <a:avLst>
              <a:gd name="adj" fmla="val 997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2</a:t>
            </a:r>
            <a:endParaRPr lang="en-US" sz="900" dirty="0">
              <a:solidFill>
                <a:schemeClr val="tx1"/>
              </a:solidFill>
            </a:endParaRPr>
          </a:p>
        </p:txBody>
      </p:sp>
      <p:sp>
        <p:nvSpPr>
          <p:cNvPr id="49" name="Rounded Rectangle 48">
            <a:extLst>
              <a:ext uri="{FF2B5EF4-FFF2-40B4-BE49-F238E27FC236}">
                <a16:creationId xmlns:a16="http://schemas.microsoft.com/office/drawing/2014/main" id="{CCBB3A1A-8C47-4C4E-73A6-387F205081E6}"/>
              </a:ext>
            </a:extLst>
          </p:cNvPr>
          <p:cNvSpPr/>
          <p:nvPr/>
        </p:nvSpPr>
        <p:spPr>
          <a:xfrm>
            <a:off x="3925990" y="2642714"/>
            <a:ext cx="581551" cy="170965"/>
          </a:xfrm>
          <a:prstGeom prst="roundRect">
            <a:avLst>
              <a:gd name="adj" fmla="val 997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1</a:t>
            </a:r>
            <a:endParaRPr lang="en-US" sz="900" dirty="0">
              <a:solidFill>
                <a:schemeClr val="tx1"/>
              </a:solidFill>
            </a:endParaRPr>
          </a:p>
        </p:txBody>
      </p:sp>
      <p:sp>
        <p:nvSpPr>
          <p:cNvPr id="50" name="Rounded Rectangle 49">
            <a:extLst>
              <a:ext uri="{FF2B5EF4-FFF2-40B4-BE49-F238E27FC236}">
                <a16:creationId xmlns:a16="http://schemas.microsoft.com/office/drawing/2014/main" id="{BB9C5876-F81B-A417-1FC5-F490909D30E4}"/>
              </a:ext>
            </a:extLst>
          </p:cNvPr>
          <p:cNvSpPr/>
          <p:nvPr/>
        </p:nvSpPr>
        <p:spPr>
          <a:xfrm>
            <a:off x="3930686" y="2833107"/>
            <a:ext cx="581551" cy="170965"/>
          </a:xfrm>
          <a:prstGeom prst="roundRect">
            <a:avLst>
              <a:gd name="adj" fmla="val 997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2</a:t>
            </a:r>
            <a:endParaRPr lang="en-US" sz="900" dirty="0">
              <a:solidFill>
                <a:schemeClr val="tx1"/>
              </a:solidFill>
            </a:endParaRPr>
          </a:p>
        </p:txBody>
      </p:sp>
      <p:sp>
        <p:nvSpPr>
          <p:cNvPr id="54" name="TextBox 53">
            <a:extLst>
              <a:ext uri="{FF2B5EF4-FFF2-40B4-BE49-F238E27FC236}">
                <a16:creationId xmlns:a16="http://schemas.microsoft.com/office/drawing/2014/main" id="{88580E51-81F0-F63E-4D9E-02DEE56CB52F}"/>
              </a:ext>
            </a:extLst>
          </p:cNvPr>
          <p:cNvSpPr txBox="1"/>
          <p:nvPr/>
        </p:nvSpPr>
        <p:spPr>
          <a:xfrm rot="5400000">
            <a:off x="4030352" y="3017329"/>
            <a:ext cx="399736" cy="338554"/>
          </a:xfrm>
          <a:prstGeom prst="rect">
            <a:avLst/>
          </a:prstGeom>
          <a:noFill/>
        </p:spPr>
        <p:txBody>
          <a:bodyPr wrap="square">
            <a:spAutoFit/>
          </a:bodyPr>
          <a:lstStyle/>
          <a:p>
            <a:r>
              <a:rPr lang="en-US" sz="1600" b="1" dirty="0">
                <a:solidFill>
                  <a:schemeClr val="tx1"/>
                </a:solidFill>
                <a:latin typeface="Avenir Book" panose="02000503020000020003" pitchFamily="2" charset="0"/>
              </a:rPr>
              <a:t>…</a:t>
            </a:r>
            <a:endParaRPr lang="en-US" sz="1600" b="1" dirty="0"/>
          </a:p>
        </p:txBody>
      </p:sp>
      <mc:AlternateContent xmlns:mc="http://schemas.openxmlformats.org/markup-compatibility/2006" xmlns:a14="http://schemas.microsoft.com/office/drawing/2010/main">
        <mc:Choice Requires="a14">
          <p:sp>
            <p:nvSpPr>
              <p:cNvPr id="55" name="Rounded Rectangle 54">
                <a:extLst>
                  <a:ext uri="{FF2B5EF4-FFF2-40B4-BE49-F238E27FC236}">
                    <a16:creationId xmlns:a16="http://schemas.microsoft.com/office/drawing/2014/main" id="{5458C4BD-401D-E861-1B92-59C76835B8DC}"/>
                  </a:ext>
                </a:extLst>
              </p:cNvPr>
              <p:cNvSpPr/>
              <p:nvPr/>
            </p:nvSpPr>
            <p:spPr>
              <a:xfrm>
                <a:off x="2711757" y="2195738"/>
                <a:ext cx="1264015" cy="481164"/>
              </a:xfrm>
              <a:prstGeom prst="roundRect">
                <a:avLst>
                  <a:gd name="adj" fmla="val 99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fa-IR" sz="2000" i="1" smtClean="0">
                          <a:solidFill>
                            <a:schemeClr val="tx1"/>
                          </a:solidFill>
                          <a:latin typeface="Cambria Math" panose="02040503050406030204" pitchFamily="18" charset="0"/>
                        </a:rPr>
                        <m:t>👩</m:t>
                      </m:r>
                      <m:r>
                        <a:rPr lang="en-US" sz="2000" b="0" i="0" smtClean="0">
                          <a:solidFill>
                            <a:schemeClr val="tx1"/>
                          </a:solidFill>
                          <a:latin typeface="Cambria Math" panose="02040503050406030204" pitchFamily="18" charset="0"/>
                        </a:rPr>
                        <m:t> </m:t>
                      </m:r>
                      <m:r>
                        <a:rPr lang="fa-IR" sz="2000" i="1" smtClean="0">
                          <a:solidFill>
                            <a:schemeClr val="tx1"/>
                          </a:solidFill>
                          <a:latin typeface="Cambria Math" panose="02040503050406030204" pitchFamily="18" charset="0"/>
                        </a:rPr>
                        <m:t>👨</m:t>
                      </m:r>
                      <m:r>
                        <a:rPr lang="fa-IR" sz="200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 </m:t>
                      </m:r>
                      <m:r>
                        <a:rPr lang="fa-IR" sz="2000" i="1">
                          <a:solidFill>
                            <a:schemeClr val="tx1"/>
                          </a:solidFill>
                          <a:latin typeface="Cambria Math" panose="02040503050406030204" pitchFamily="18" charset="0"/>
                        </a:rPr>
                        <m:t>🧑</m:t>
                      </m:r>
                    </m:oMath>
                  </m:oMathPara>
                </a14:m>
                <a:endParaRPr lang="en-US" sz="2000" dirty="0">
                  <a:solidFill>
                    <a:schemeClr val="tx1"/>
                  </a:solidFill>
                  <a:latin typeface="Avenir Book" panose="02000503020000020003" pitchFamily="2" charset="0"/>
                </a:endParaRPr>
              </a:p>
            </p:txBody>
          </p:sp>
        </mc:Choice>
        <mc:Fallback xmlns="">
          <p:sp>
            <p:nvSpPr>
              <p:cNvPr id="55" name="Rounded Rectangle 54">
                <a:extLst>
                  <a:ext uri="{FF2B5EF4-FFF2-40B4-BE49-F238E27FC236}">
                    <a16:creationId xmlns:a16="http://schemas.microsoft.com/office/drawing/2014/main" id="{5458C4BD-401D-E861-1B92-59C76835B8DC}"/>
                  </a:ext>
                </a:extLst>
              </p:cNvPr>
              <p:cNvSpPr>
                <a:spLocks noRot="1" noChangeAspect="1" noMove="1" noResize="1" noEditPoints="1" noAdjustHandles="1" noChangeArrowheads="1" noChangeShapeType="1" noTextEdit="1"/>
              </p:cNvSpPr>
              <p:nvPr/>
            </p:nvSpPr>
            <p:spPr>
              <a:xfrm>
                <a:off x="2711757" y="2195738"/>
                <a:ext cx="1264015" cy="481164"/>
              </a:xfrm>
              <a:prstGeom prst="roundRect">
                <a:avLst>
                  <a:gd name="adj" fmla="val 9972"/>
                </a:avLst>
              </a:prstGeom>
              <a:blipFill>
                <a:blip r:embed="rId2"/>
                <a:stretch>
                  <a:fillRect b="-12821"/>
                </a:stretch>
              </a:blipFill>
              <a:ln>
                <a:noFill/>
              </a:ln>
            </p:spPr>
            <p:txBody>
              <a:bodyPr/>
              <a:lstStyle/>
              <a:p>
                <a:r>
                  <a:rPr lang="en-US">
                    <a:noFill/>
                  </a:rPr>
                  <a:t> </a:t>
                </a:r>
              </a:p>
            </p:txBody>
          </p:sp>
        </mc:Fallback>
      </mc:AlternateContent>
      <p:sp>
        <p:nvSpPr>
          <p:cNvPr id="56" name="Rounded Rectangle 55">
            <a:extLst>
              <a:ext uri="{FF2B5EF4-FFF2-40B4-BE49-F238E27FC236}">
                <a16:creationId xmlns:a16="http://schemas.microsoft.com/office/drawing/2014/main" id="{56F1FCE6-2A4D-0F29-F33A-63FBFB2ACDC5}"/>
              </a:ext>
            </a:extLst>
          </p:cNvPr>
          <p:cNvSpPr/>
          <p:nvPr/>
        </p:nvSpPr>
        <p:spPr>
          <a:xfrm>
            <a:off x="4458187" y="2062171"/>
            <a:ext cx="383989" cy="1077632"/>
          </a:xfrm>
          <a:prstGeom prst="roundRect">
            <a:avLst>
              <a:gd name="adj" fmla="val 99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latin typeface="Avenir Book" panose="02000503020000020003" pitchFamily="2" charset="0"/>
              </a:rPr>
              <a:t>✓</a:t>
            </a:r>
          </a:p>
          <a:p>
            <a:r>
              <a:rPr lang="en-US" sz="900" dirty="0">
                <a:solidFill>
                  <a:schemeClr val="tx1"/>
                </a:solidFill>
                <a:latin typeface="Avenir Book" panose="02000503020000020003" pitchFamily="2" charset="0"/>
              </a:rPr>
              <a:t>✘</a:t>
            </a:r>
            <a:br>
              <a:rPr lang="en-US" sz="900" dirty="0">
                <a:solidFill>
                  <a:schemeClr val="tx1"/>
                </a:solidFill>
                <a:latin typeface="Avenir Book" panose="02000503020000020003" pitchFamily="2" charset="0"/>
              </a:rPr>
            </a:br>
            <a:endParaRPr lang="en-US" sz="1000" dirty="0">
              <a:solidFill>
                <a:schemeClr val="tx1"/>
              </a:solidFill>
              <a:latin typeface="Avenir Book" panose="02000503020000020003" pitchFamily="2" charset="0"/>
            </a:endParaRPr>
          </a:p>
          <a:p>
            <a:r>
              <a:rPr lang="en-US" sz="900" dirty="0">
                <a:solidFill>
                  <a:schemeClr val="tx1"/>
                </a:solidFill>
                <a:latin typeface="Avenir Book" panose="02000503020000020003" pitchFamily="2" charset="0"/>
              </a:rPr>
              <a:t>✓</a:t>
            </a:r>
          </a:p>
          <a:p>
            <a:r>
              <a:rPr lang="en-US" sz="900" dirty="0">
                <a:solidFill>
                  <a:schemeClr val="tx1"/>
                </a:solidFill>
                <a:latin typeface="Avenir Book" panose="02000503020000020003" pitchFamily="2" charset="0"/>
              </a:rPr>
              <a:t>✘</a:t>
            </a:r>
          </a:p>
        </p:txBody>
      </p:sp>
      <p:cxnSp>
        <p:nvCxnSpPr>
          <p:cNvPr id="58" name="Elbow Connector 57">
            <a:extLst>
              <a:ext uri="{FF2B5EF4-FFF2-40B4-BE49-F238E27FC236}">
                <a16:creationId xmlns:a16="http://schemas.microsoft.com/office/drawing/2014/main" id="{31398275-5C9C-9A61-DA98-198260DDC257}"/>
              </a:ext>
            </a:extLst>
          </p:cNvPr>
          <p:cNvCxnSpPr>
            <a:cxnSpLocks/>
            <a:endCxn id="22" idx="0"/>
          </p:cNvCxnSpPr>
          <p:nvPr/>
        </p:nvCxnSpPr>
        <p:spPr>
          <a:xfrm>
            <a:off x="4888353" y="2649973"/>
            <a:ext cx="924899" cy="679407"/>
          </a:xfrm>
          <a:prstGeom prst="bentConnector2">
            <a:avLst/>
          </a:prstGeom>
          <a:ln w="57150">
            <a:solidFill>
              <a:srgbClr val="418FD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5446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7311-56C7-64A6-8D47-5B17F073C29D}"/>
              </a:ext>
            </a:extLst>
          </p:cNvPr>
          <p:cNvSpPr>
            <a:spLocks noGrp="1"/>
          </p:cNvSpPr>
          <p:nvPr>
            <p:ph type="title"/>
          </p:nvPr>
        </p:nvSpPr>
        <p:spPr/>
        <p:txBody>
          <a:bodyPr/>
          <a:lstStyle/>
          <a:p>
            <a:r>
              <a:rPr lang="en-US" dirty="0"/>
              <a:t>Putting it Together (3)</a:t>
            </a:r>
          </a:p>
        </p:txBody>
      </p:sp>
      <p:sp>
        <p:nvSpPr>
          <p:cNvPr id="3" name="Text Placeholder 2">
            <a:extLst>
              <a:ext uri="{FF2B5EF4-FFF2-40B4-BE49-F238E27FC236}">
                <a16:creationId xmlns:a16="http://schemas.microsoft.com/office/drawing/2014/main" id="{4220211D-5879-408E-C935-ACF3273EAEEA}"/>
              </a:ext>
            </a:extLst>
          </p:cNvPr>
          <p:cNvSpPr>
            <a:spLocks noGrp="1"/>
          </p:cNvSpPr>
          <p:nvPr>
            <p:ph type="body" sz="quarter" idx="16"/>
          </p:nvPr>
        </p:nvSpPr>
        <p:spPr/>
        <p:txBody>
          <a:bodyPr/>
          <a:lstStyle/>
          <a:p>
            <a:r>
              <a:rPr lang="en-US" dirty="0"/>
              <a:t>We want to learn a policy (a Language Model) that optimizes against the reward model</a:t>
            </a:r>
          </a:p>
        </p:txBody>
      </p:sp>
      <p:sp>
        <p:nvSpPr>
          <p:cNvPr id="4" name="Rounded Rectangle 3">
            <a:extLst>
              <a:ext uri="{FF2B5EF4-FFF2-40B4-BE49-F238E27FC236}">
                <a16:creationId xmlns:a16="http://schemas.microsoft.com/office/drawing/2014/main" id="{1F205053-C7BB-7539-EAF1-204D56219705}"/>
              </a:ext>
            </a:extLst>
          </p:cNvPr>
          <p:cNvSpPr/>
          <p:nvPr/>
        </p:nvSpPr>
        <p:spPr>
          <a:xfrm>
            <a:off x="2302575" y="3308093"/>
            <a:ext cx="817122" cy="791628"/>
          </a:xfrm>
          <a:prstGeom prst="roundRect">
            <a:avLst/>
          </a:prstGeom>
          <a:solidFill>
            <a:srgbClr val="E4FFDE"/>
          </a:solidFill>
          <a:ln>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solidFill>
                  <a:schemeClr val="tx1"/>
                </a:solidFill>
                <a:latin typeface="Avenir Book" panose="02000503020000020003" pitchFamily="2" charset="0"/>
              </a:rPr>
              <a:t>Policy</a:t>
            </a:r>
            <a:endParaRPr lang="en-US" sz="1600" b="1" dirty="0">
              <a:latin typeface="Avenir Book" panose="02000503020000020003" pitchFamily="2" charset="0"/>
            </a:endParaRPr>
          </a:p>
          <a:p>
            <a:pPr algn="ctr"/>
            <a:r>
              <a:rPr lang="en-US" sz="2800" b="1" dirty="0">
                <a:latin typeface="Avenir Book" panose="02000503020000020003" pitchFamily="2" charset="0"/>
              </a:rPr>
              <a:t>LM</a:t>
            </a:r>
          </a:p>
        </p:txBody>
      </p:sp>
      <p:sp>
        <p:nvSpPr>
          <p:cNvPr id="7" name="Rounded Rectangle 6">
            <a:extLst>
              <a:ext uri="{FF2B5EF4-FFF2-40B4-BE49-F238E27FC236}">
                <a16:creationId xmlns:a16="http://schemas.microsoft.com/office/drawing/2014/main" id="{1E82297A-45AE-4A79-3356-61ED1D4F3DD9}"/>
              </a:ext>
            </a:extLst>
          </p:cNvPr>
          <p:cNvSpPr/>
          <p:nvPr/>
        </p:nvSpPr>
        <p:spPr>
          <a:xfrm>
            <a:off x="533919" y="3598042"/>
            <a:ext cx="1079864" cy="2396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Prompt X </a:t>
            </a:r>
          </a:p>
        </p:txBody>
      </p:sp>
      <p:cxnSp>
        <p:nvCxnSpPr>
          <p:cNvPr id="8" name="Straight Arrow Connector 7">
            <a:extLst>
              <a:ext uri="{FF2B5EF4-FFF2-40B4-BE49-F238E27FC236}">
                <a16:creationId xmlns:a16="http://schemas.microsoft.com/office/drawing/2014/main" id="{77AB1552-5058-9DD1-2F50-E68DFA8E544F}"/>
              </a:ext>
            </a:extLst>
          </p:cNvPr>
          <p:cNvCxnSpPr>
            <a:cxnSpLocks/>
          </p:cNvCxnSpPr>
          <p:nvPr/>
        </p:nvCxnSpPr>
        <p:spPr>
          <a:xfrm>
            <a:off x="1749560" y="3702235"/>
            <a:ext cx="372167"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9" name="Rounded Rectangle 8">
            <a:extLst>
              <a:ext uri="{FF2B5EF4-FFF2-40B4-BE49-F238E27FC236}">
                <a16:creationId xmlns:a16="http://schemas.microsoft.com/office/drawing/2014/main" id="{EBEC93C5-D02F-83C9-F694-A68CC92116F9}"/>
              </a:ext>
            </a:extLst>
          </p:cNvPr>
          <p:cNvSpPr/>
          <p:nvPr/>
        </p:nvSpPr>
        <p:spPr>
          <a:xfrm>
            <a:off x="3685403" y="3598043"/>
            <a:ext cx="1121514" cy="239667"/>
          </a:xfrm>
          <a:prstGeom prst="roundRect">
            <a:avLst>
              <a:gd name="adj" fmla="val 99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Output</a:t>
            </a:r>
          </a:p>
        </p:txBody>
      </p:sp>
      <p:cxnSp>
        <p:nvCxnSpPr>
          <p:cNvPr id="20" name="Straight Arrow Connector 19">
            <a:extLst>
              <a:ext uri="{FF2B5EF4-FFF2-40B4-BE49-F238E27FC236}">
                <a16:creationId xmlns:a16="http://schemas.microsoft.com/office/drawing/2014/main" id="{1CDE0521-08A2-0453-66D9-2DA0DE4CC651}"/>
              </a:ext>
            </a:extLst>
          </p:cNvPr>
          <p:cNvCxnSpPr>
            <a:cxnSpLocks/>
          </p:cNvCxnSpPr>
          <p:nvPr/>
        </p:nvCxnSpPr>
        <p:spPr>
          <a:xfrm>
            <a:off x="3243080" y="3725392"/>
            <a:ext cx="372167"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22" name="Rounded Rectangle 21">
            <a:extLst>
              <a:ext uri="{FF2B5EF4-FFF2-40B4-BE49-F238E27FC236}">
                <a16:creationId xmlns:a16="http://schemas.microsoft.com/office/drawing/2014/main" id="{A5105637-3A7D-6DDD-19EB-52E1E039C8EC}"/>
              </a:ext>
            </a:extLst>
          </p:cNvPr>
          <p:cNvSpPr/>
          <p:nvPr/>
        </p:nvSpPr>
        <p:spPr>
          <a:xfrm>
            <a:off x="5410607" y="3329380"/>
            <a:ext cx="805290" cy="791628"/>
          </a:xfrm>
          <a:prstGeom prst="roundRect">
            <a:avLst/>
          </a:prstGeom>
          <a:solidFill>
            <a:schemeClr val="bg2">
              <a:lumMod val="20000"/>
              <a:lumOff val="80000"/>
            </a:schemeClr>
          </a:solidFill>
          <a:ln>
            <a:solidFill>
              <a:srgbClr val="0E0C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latin typeface="Avenir Book" panose="02000503020000020003" pitchFamily="2" charset="0"/>
              </a:rPr>
              <a:t>R</a:t>
            </a:r>
          </a:p>
        </p:txBody>
      </p:sp>
      <p:cxnSp>
        <p:nvCxnSpPr>
          <p:cNvPr id="23" name="Straight Arrow Connector 22">
            <a:extLst>
              <a:ext uri="{FF2B5EF4-FFF2-40B4-BE49-F238E27FC236}">
                <a16:creationId xmlns:a16="http://schemas.microsoft.com/office/drawing/2014/main" id="{1F43FB35-DBFA-BD80-DA6C-628228630C02}"/>
              </a:ext>
            </a:extLst>
          </p:cNvPr>
          <p:cNvCxnSpPr>
            <a:cxnSpLocks/>
          </p:cNvCxnSpPr>
          <p:nvPr/>
        </p:nvCxnSpPr>
        <p:spPr>
          <a:xfrm>
            <a:off x="4926227" y="3717876"/>
            <a:ext cx="372167"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577187E-6D70-5641-CE61-7DFAA956D58D}"/>
                  </a:ext>
                </a:extLst>
              </p:cNvPr>
              <p:cNvSpPr txBox="1"/>
              <p:nvPr/>
            </p:nvSpPr>
            <p:spPr>
              <a:xfrm>
                <a:off x="6554683" y="3529151"/>
                <a:ext cx="63055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a-IR" sz="1600" i="1" smtClean="0">
                          <a:solidFill>
                            <a:srgbClr val="0E0CC0"/>
                          </a:solidFill>
                          <a:latin typeface="Cambria Math" panose="02040503050406030204" pitchFamily="18" charset="0"/>
                        </a:rPr>
                        <m:t>𝑅</m:t>
                      </m:r>
                    </m:oMath>
                  </m:oMathPara>
                </a14:m>
                <a:endParaRPr lang="en-US" sz="1600" dirty="0"/>
              </a:p>
            </p:txBody>
          </p:sp>
        </mc:Choice>
        <mc:Fallback xmlns="">
          <p:sp>
            <p:nvSpPr>
              <p:cNvPr id="25" name="TextBox 24">
                <a:extLst>
                  <a:ext uri="{FF2B5EF4-FFF2-40B4-BE49-F238E27FC236}">
                    <a16:creationId xmlns:a16="http://schemas.microsoft.com/office/drawing/2014/main" id="{E577187E-6D70-5641-CE61-7DFAA956D58D}"/>
                  </a:ext>
                </a:extLst>
              </p:cNvPr>
              <p:cNvSpPr txBox="1">
                <a:spLocks noRot="1" noChangeAspect="1" noMove="1" noResize="1" noEditPoints="1" noAdjustHandles="1" noChangeArrowheads="1" noChangeShapeType="1" noTextEdit="1"/>
              </p:cNvSpPr>
              <p:nvPr/>
            </p:nvSpPr>
            <p:spPr>
              <a:xfrm>
                <a:off x="6554683" y="3529151"/>
                <a:ext cx="630552" cy="338554"/>
              </a:xfrm>
              <a:prstGeom prst="rect">
                <a:avLst/>
              </a:prstGeom>
              <a:blipFill>
                <a:blip r:embed="rId2"/>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55300951-7E6D-3603-ACC8-6DBEC9C9478E}"/>
              </a:ext>
            </a:extLst>
          </p:cNvPr>
          <p:cNvCxnSpPr>
            <a:cxnSpLocks/>
          </p:cNvCxnSpPr>
          <p:nvPr/>
        </p:nvCxnSpPr>
        <p:spPr>
          <a:xfrm>
            <a:off x="6285046" y="3704128"/>
            <a:ext cx="372167"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28" name="Elbow Connector 27">
            <a:extLst>
              <a:ext uri="{FF2B5EF4-FFF2-40B4-BE49-F238E27FC236}">
                <a16:creationId xmlns:a16="http://schemas.microsoft.com/office/drawing/2014/main" id="{C56BC5E8-1B3C-1960-1F1A-B291BC971000}"/>
              </a:ext>
            </a:extLst>
          </p:cNvPr>
          <p:cNvCxnSpPr>
            <a:cxnSpLocks/>
            <a:stCxn id="25" idx="2"/>
            <a:endCxn id="4" idx="2"/>
          </p:cNvCxnSpPr>
          <p:nvPr/>
        </p:nvCxnSpPr>
        <p:spPr>
          <a:xfrm rot="5400000">
            <a:off x="4674540" y="1904302"/>
            <a:ext cx="232016" cy="4158823"/>
          </a:xfrm>
          <a:prstGeom prst="bentConnector3">
            <a:avLst>
              <a:gd name="adj1" fmla="val 333652"/>
            </a:avLst>
          </a:prstGeom>
          <a:ln w="57150">
            <a:solidFill>
              <a:srgbClr val="418FD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6EBECF4-B24C-81E4-F346-9023450DEAEA}"/>
                  </a:ext>
                </a:extLst>
              </p:cNvPr>
              <p:cNvSpPr txBox="1"/>
              <p:nvPr/>
            </p:nvSpPr>
            <p:spPr>
              <a:xfrm>
                <a:off x="2530675" y="4665212"/>
                <a:ext cx="3780498" cy="3302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panose="02040503050406030204" pitchFamily="18" charset="0"/>
                            </a:rPr>
                          </m:ctrlPr>
                        </m:sSubPr>
                        <m:e>
                          <m:r>
                            <a:rPr lang="en-US" i="1" smtClean="0">
                              <a:solidFill>
                                <a:srgbClr val="00B050"/>
                              </a:solidFill>
                              <a:latin typeface="Cambria Math" panose="02040503050406030204" pitchFamily="18" charset="0"/>
                            </a:rPr>
                            <m:t>𝜃</m:t>
                          </m:r>
                        </m:e>
                        <m:sub>
                          <m:r>
                            <a:rPr lang="en-US" b="0" i="1" smtClean="0">
                              <a:solidFill>
                                <a:srgbClr val="00B050"/>
                              </a:solidFill>
                              <a:latin typeface="Cambria Math" panose="02040503050406030204" pitchFamily="18" charset="0"/>
                            </a:rPr>
                            <m:t>𝑡</m:t>
                          </m:r>
                          <m:r>
                            <a:rPr lang="en-US" b="0" i="1" smtClean="0">
                              <a:solidFill>
                                <a:srgbClr val="00B050"/>
                              </a:solidFill>
                              <a:latin typeface="Cambria Math" panose="02040503050406030204" pitchFamily="18" charset="0"/>
                            </a:rPr>
                            <m:t>+1</m:t>
                          </m:r>
                        </m:sub>
                      </m:sSub>
                      <m:r>
                        <a:rPr lang="en-US" b="0" i="1" smtClean="0">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𝜃</m:t>
                          </m:r>
                        </m:e>
                        <m:sub>
                          <m:r>
                            <a:rPr lang="en-US" i="1">
                              <a:solidFill>
                                <a:srgbClr val="00B050"/>
                              </a:solidFill>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𝛼</m:t>
                      </m:r>
                      <m:r>
                        <m:rPr>
                          <m:lit/>
                        </m:rP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m:t>
                          </m:r>
                        </m:e>
                        <m:sub>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𝜃</m:t>
                              </m:r>
                            </m:e>
                            <m:sub>
                              <m:r>
                                <a:rPr lang="en-US" i="1">
                                  <a:solidFill>
                                    <a:srgbClr val="00B050"/>
                                  </a:solidFill>
                                  <a:latin typeface="Cambria Math" panose="02040503050406030204" pitchFamily="18" charset="0"/>
                                </a:rPr>
                                <m:t>𝑡</m:t>
                              </m:r>
                            </m:sub>
                          </m:sSub>
                        </m:sub>
                      </m:sSub>
                      <m:sSub>
                        <m:sSubPr>
                          <m:ctrlPr>
                            <a:rPr lang="en-US" i="1">
                              <a:latin typeface="Cambria Math" panose="02040503050406030204" pitchFamily="18" charset="0"/>
                              <a:ea typeface="Cambria Math" panose="02040503050406030204" pitchFamily="18" charset="0"/>
                            </a:rPr>
                          </m:ctrlPr>
                        </m:sSubPr>
                        <m:e>
                          <m:r>
                            <a:rPr lang="fa-IR" i="1">
                              <a:latin typeface="Cambria Math" panose="02040503050406030204" pitchFamily="18" charset="0"/>
                              <a:ea typeface="Cambria Math" panose="02040503050406030204" pitchFamily="18" charset="0"/>
                            </a:rPr>
                            <m:t>𝔼</m:t>
                          </m:r>
                        </m:e>
                        <m:sub>
                          <m:acc>
                            <m:accPr>
                              <m:chr m:val="̂"/>
                              <m:ctrlPr>
                                <a:rPr lang="en-US" i="1">
                                  <a:latin typeface="Cambria Math" panose="02040503050406030204" pitchFamily="18" charset="0"/>
                                </a:rPr>
                              </m:ctrlPr>
                            </m:accPr>
                            <m:e>
                              <m:r>
                                <a:rPr lang="en-US" i="1">
                                  <a:latin typeface="Cambria Math" panose="02040503050406030204" pitchFamily="18" charset="0"/>
                                </a:rPr>
                                <m:t>𝑠</m:t>
                              </m:r>
                            </m:e>
                          </m:acc>
                          <m:r>
                            <a:rPr lang="en-US" i="1">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𝜃</m:t>
                              </m:r>
                            </m:sub>
                          </m:sSub>
                        </m:sub>
                      </m:sSub>
                      <m:d>
                        <m:dPr>
                          <m:begChr m:val="["/>
                          <m:endChr m:val="]"/>
                          <m:ctrlPr>
                            <a:rPr lang="fa-IR" i="1">
                              <a:latin typeface="Cambria Math" panose="02040503050406030204" pitchFamily="18" charset="0"/>
                            </a:rPr>
                          </m:ctrlPr>
                        </m:dPr>
                        <m:e>
                          <m:r>
                            <a:rPr lang="fa-IR" i="1" smtClean="0">
                              <a:solidFill>
                                <a:srgbClr val="0E0CC0"/>
                              </a:solidFill>
                              <a:latin typeface="Cambria Math" panose="02040503050406030204" pitchFamily="18" charset="0"/>
                            </a:rPr>
                            <m:t>𝑅</m:t>
                          </m:r>
                          <m:d>
                            <m:dPr>
                              <m:ctrlPr>
                                <a:rPr lang="fa-IR" i="1">
                                  <a:solidFill>
                                    <a:srgbClr val="0E0CC0"/>
                                  </a:solidFill>
                                  <a:latin typeface="Cambria Math" panose="02040503050406030204" pitchFamily="18" charset="0"/>
                                </a:rPr>
                              </m:ctrlPr>
                            </m:dPr>
                            <m:e>
                              <m:acc>
                                <m:accPr>
                                  <m:chr m:val="̂"/>
                                  <m:ctrlPr>
                                    <a:rPr lang="en-US" i="1">
                                      <a:solidFill>
                                        <a:srgbClr val="0E0CC0"/>
                                      </a:solidFill>
                                      <a:latin typeface="Cambria Math" panose="02040503050406030204" pitchFamily="18" charset="0"/>
                                    </a:rPr>
                                  </m:ctrlPr>
                                </m:accPr>
                                <m:e>
                                  <m:r>
                                    <a:rPr lang="en-US" i="1">
                                      <a:solidFill>
                                        <a:srgbClr val="0E0CC0"/>
                                      </a:solidFill>
                                      <a:latin typeface="Cambria Math" panose="02040503050406030204" pitchFamily="18" charset="0"/>
                                    </a:rPr>
                                    <m:t>𝑠</m:t>
                                  </m:r>
                                </m:e>
                              </m:acc>
                              <m:r>
                                <a:rPr lang="en-US" i="1">
                                  <a:solidFill>
                                    <a:srgbClr val="0E0CC0"/>
                                  </a:solidFill>
                                  <a:latin typeface="Cambria Math" panose="02040503050406030204" pitchFamily="18" charset="0"/>
                                </a:rPr>
                                <m:t>;</m:t>
                              </m:r>
                              <m:r>
                                <a:rPr lang="en-US" i="1">
                                  <a:solidFill>
                                    <a:srgbClr val="0E0CC0"/>
                                  </a:solidFill>
                                  <a:latin typeface="Cambria Math" panose="02040503050406030204" pitchFamily="18" charset="0"/>
                                </a:rPr>
                                <m:t>𝑝</m:t>
                              </m:r>
                            </m:e>
                          </m:d>
                        </m:e>
                      </m:d>
                    </m:oMath>
                  </m:oMathPara>
                </a14:m>
                <a:endParaRPr lang="en-US" dirty="0"/>
              </a:p>
            </p:txBody>
          </p:sp>
        </mc:Choice>
        <mc:Fallback xmlns="">
          <p:sp>
            <p:nvSpPr>
              <p:cNvPr id="35" name="TextBox 34">
                <a:extLst>
                  <a:ext uri="{FF2B5EF4-FFF2-40B4-BE49-F238E27FC236}">
                    <a16:creationId xmlns:a16="http://schemas.microsoft.com/office/drawing/2014/main" id="{E6EBECF4-B24C-81E4-F346-9023450DEAEA}"/>
                  </a:ext>
                </a:extLst>
              </p:cNvPr>
              <p:cNvSpPr txBox="1">
                <a:spLocks noRot="1" noChangeAspect="1" noMove="1" noResize="1" noEditPoints="1" noAdjustHandles="1" noChangeArrowheads="1" noChangeShapeType="1" noTextEdit="1"/>
              </p:cNvSpPr>
              <p:nvPr/>
            </p:nvSpPr>
            <p:spPr>
              <a:xfrm>
                <a:off x="2530675" y="4665212"/>
                <a:ext cx="3780498" cy="330219"/>
              </a:xfrm>
              <a:prstGeom prst="rect">
                <a:avLst/>
              </a:prstGeom>
              <a:blipFill>
                <a:blip r:embed="rId3"/>
                <a:stretch>
                  <a:fillRect t="-3704" b="-3704"/>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B9C2BB5F-5D26-1C88-A1E6-3F007212E162}"/>
              </a:ext>
            </a:extLst>
          </p:cNvPr>
          <p:cNvSpPr txBox="1"/>
          <p:nvPr/>
        </p:nvSpPr>
        <p:spPr>
          <a:xfrm>
            <a:off x="3124607" y="4324022"/>
            <a:ext cx="4572000" cy="307777"/>
          </a:xfrm>
          <a:prstGeom prst="rect">
            <a:avLst/>
          </a:prstGeom>
          <a:noFill/>
        </p:spPr>
        <p:txBody>
          <a:bodyPr wrap="square">
            <a:spAutoFit/>
          </a:bodyPr>
          <a:lstStyle/>
          <a:p>
            <a:r>
              <a:rPr lang="en-US" dirty="0"/>
              <a:t>Reinforcement learning update</a:t>
            </a:r>
          </a:p>
        </p:txBody>
      </p:sp>
    </p:spTree>
    <p:extLst>
      <p:ext uri="{BB962C8B-B14F-4D97-AF65-F5344CB8AC3E}">
        <p14:creationId xmlns:p14="http://schemas.microsoft.com/office/powerpoint/2010/main" val="47763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7311-56C7-64A6-8D47-5B17F073C29D}"/>
              </a:ext>
            </a:extLst>
          </p:cNvPr>
          <p:cNvSpPr>
            <a:spLocks noGrp="1"/>
          </p:cNvSpPr>
          <p:nvPr>
            <p:ph type="title"/>
          </p:nvPr>
        </p:nvSpPr>
        <p:spPr/>
        <p:txBody>
          <a:bodyPr/>
          <a:lstStyle/>
          <a:p>
            <a:r>
              <a:rPr lang="en-US" dirty="0"/>
              <a:t>Putting it Together (4)</a:t>
            </a:r>
          </a:p>
        </p:txBody>
      </p:sp>
      <p:sp>
        <p:nvSpPr>
          <p:cNvPr id="3" name="Text Placeholder 2">
            <a:extLst>
              <a:ext uri="{FF2B5EF4-FFF2-40B4-BE49-F238E27FC236}">
                <a16:creationId xmlns:a16="http://schemas.microsoft.com/office/drawing/2014/main" id="{4220211D-5879-408E-C935-ACF3273EAEEA}"/>
              </a:ext>
            </a:extLst>
          </p:cNvPr>
          <p:cNvSpPr>
            <a:spLocks noGrp="1"/>
          </p:cNvSpPr>
          <p:nvPr>
            <p:ph type="body" sz="quarter" idx="16"/>
          </p:nvPr>
        </p:nvSpPr>
        <p:spPr/>
        <p:txBody>
          <a:bodyPr/>
          <a:lstStyle/>
          <a:p>
            <a:r>
              <a:rPr lang="en-US" dirty="0"/>
              <a:t>Periodically train the reward model with more samples and human feedback</a:t>
            </a:r>
          </a:p>
        </p:txBody>
      </p:sp>
      <p:sp>
        <p:nvSpPr>
          <p:cNvPr id="4" name="Rounded Rectangle 3">
            <a:extLst>
              <a:ext uri="{FF2B5EF4-FFF2-40B4-BE49-F238E27FC236}">
                <a16:creationId xmlns:a16="http://schemas.microsoft.com/office/drawing/2014/main" id="{1F205053-C7BB-7539-EAF1-204D56219705}"/>
              </a:ext>
            </a:extLst>
          </p:cNvPr>
          <p:cNvSpPr/>
          <p:nvPr/>
        </p:nvSpPr>
        <p:spPr>
          <a:xfrm>
            <a:off x="2302575" y="3308093"/>
            <a:ext cx="817122" cy="791628"/>
          </a:xfrm>
          <a:prstGeom prst="roundRect">
            <a:avLst/>
          </a:prstGeom>
          <a:solidFill>
            <a:srgbClr val="E4FFDE"/>
          </a:solidFill>
          <a:ln>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solidFill>
                  <a:schemeClr val="tx1"/>
                </a:solidFill>
                <a:latin typeface="Avenir Book" panose="02000503020000020003" pitchFamily="2" charset="0"/>
              </a:rPr>
              <a:t>Policy</a:t>
            </a:r>
            <a:endParaRPr lang="en-US" sz="1600" b="1" dirty="0">
              <a:latin typeface="Avenir Book" panose="02000503020000020003" pitchFamily="2" charset="0"/>
            </a:endParaRPr>
          </a:p>
          <a:p>
            <a:pPr algn="ctr"/>
            <a:r>
              <a:rPr lang="en-US" sz="2800" b="1" dirty="0">
                <a:latin typeface="Avenir Book" panose="02000503020000020003" pitchFamily="2" charset="0"/>
              </a:rPr>
              <a:t>LM</a:t>
            </a:r>
          </a:p>
        </p:txBody>
      </p:sp>
      <p:sp>
        <p:nvSpPr>
          <p:cNvPr id="7" name="Rounded Rectangle 6">
            <a:extLst>
              <a:ext uri="{FF2B5EF4-FFF2-40B4-BE49-F238E27FC236}">
                <a16:creationId xmlns:a16="http://schemas.microsoft.com/office/drawing/2014/main" id="{1E82297A-45AE-4A79-3356-61ED1D4F3DD9}"/>
              </a:ext>
            </a:extLst>
          </p:cNvPr>
          <p:cNvSpPr/>
          <p:nvPr/>
        </p:nvSpPr>
        <p:spPr>
          <a:xfrm>
            <a:off x="533919" y="3598042"/>
            <a:ext cx="1079864" cy="2396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Prompt X </a:t>
            </a:r>
          </a:p>
        </p:txBody>
      </p:sp>
      <p:cxnSp>
        <p:nvCxnSpPr>
          <p:cNvPr id="8" name="Straight Arrow Connector 7">
            <a:extLst>
              <a:ext uri="{FF2B5EF4-FFF2-40B4-BE49-F238E27FC236}">
                <a16:creationId xmlns:a16="http://schemas.microsoft.com/office/drawing/2014/main" id="{77AB1552-5058-9DD1-2F50-E68DFA8E544F}"/>
              </a:ext>
            </a:extLst>
          </p:cNvPr>
          <p:cNvCxnSpPr>
            <a:cxnSpLocks/>
          </p:cNvCxnSpPr>
          <p:nvPr/>
        </p:nvCxnSpPr>
        <p:spPr>
          <a:xfrm>
            <a:off x="1749560" y="3702235"/>
            <a:ext cx="372167"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9" name="Rounded Rectangle 8">
            <a:extLst>
              <a:ext uri="{FF2B5EF4-FFF2-40B4-BE49-F238E27FC236}">
                <a16:creationId xmlns:a16="http://schemas.microsoft.com/office/drawing/2014/main" id="{EBEC93C5-D02F-83C9-F694-A68CC92116F9}"/>
              </a:ext>
            </a:extLst>
          </p:cNvPr>
          <p:cNvSpPr/>
          <p:nvPr/>
        </p:nvSpPr>
        <p:spPr>
          <a:xfrm>
            <a:off x="3685403" y="3598043"/>
            <a:ext cx="1121514" cy="239667"/>
          </a:xfrm>
          <a:prstGeom prst="roundRect">
            <a:avLst>
              <a:gd name="adj" fmla="val 99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Output</a:t>
            </a:r>
          </a:p>
        </p:txBody>
      </p:sp>
      <p:cxnSp>
        <p:nvCxnSpPr>
          <p:cNvPr id="20" name="Straight Arrow Connector 19">
            <a:extLst>
              <a:ext uri="{FF2B5EF4-FFF2-40B4-BE49-F238E27FC236}">
                <a16:creationId xmlns:a16="http://schemas.microsoft.com/office/drawing/2014/main" id="{1CDE0521-08A2-0453-66D9-2DA0DE4CC651}"/>
              </a:ext>
            </a:extLst>
          </p:cNvPr>
          <p:cNvCxnSpPr>
            <a:cxnSpLocks/>
          </p:cNvCxnSpPr>
          <p:nvPr/>
        </p:nvCxnSpPr>
        <p:spPr>
          <a:xfrm>
            <a:off x="3243080" y="3725392"/>
            <a:ext cx="372167"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22" name="Rounded Rectangle 21">
            <a:extLst>
              <a:ext uri="{FF2B5EF4-FFF2-40B4-BE49-F238E27FC236}">
                <a16:creationId xmlns:a16="http://schemas.microsoft.com/office/drawing/2014/main" id="{A5105637-3A7D-6DDD-19EB-52E1E039C8EC}"/>
              </a:ext>
            </a:extLst>
          </p:cNvPr>
          <p:cNvSpPr/>
          <p:nvPr/>
        </p:nvSpPr>
        <p:spPr>
          <a:xfrm>
            <a:off x="5410607" y="3329380"/>
            <a:ext cx="805290" cy="791628"/>
          </a:xfrm>
          <a:prstGeom prst="roundRect">
            <a:avLst/>
          </a:prstGeom>
          <a:solidFill>
            <a:schemeClr val="bg2">
              <a:lumMod val="20000"/>
              <a:lumOff val="80000"/>
            </a:schemeClr>
          </a:solidFill>
          <a:ln>
            <a:solidFill>
              <a:srgbClr val="0E0C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latin typeface="Avenir Book" panose="02000503020000020003" pitchFamily="2" charset="0"/>
              </a:rPr>
              <a:t>R</a:t>
            </a:r>
          </a:p>
        </p:txBody>
      </p:sp>
      <p:cxnSp>
        <p:nvCxnSpPr>
          <p:cNvPr id="23" name="Straight Arrow Connector 22">
            <a:extLst>
              <a:ext uri="{FF2B5EF4-FFF2-40B4-BE49-F238E27FC236}">
                <a16:creationId xmlns:a16="http://schemas.microsoft.com/office/drawing/2014/main" id="{1F43FB35-DBFA-BD80-DA6C-628228630C02}"/>
              </a:ext>
            </a:extLst>
          </p:cNvPr>
          <p:cNvCxnSpPr>
            <a:cxnSpLocks/>
          </p:cNvCxnSpPr>
          <p:nvPr/>
        </p:nvCxnSpPr>
        <p:spPr>
          <a:xfrm>
            <a:off x="4926227" y="3717876"/>
            <a:ext cx="372167"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577187E-6D70-5641-CE61-7DFAA956D58D}"/>
                  </a:ext>
                </a:extLst>
              </p:cNvPr>
              <p:cNvSpPr txBox="1"/>
              <p:nvPr/>
            </p:nvSpPr>
            <p:spPr>
              <a:xfrm>
                <a:off x="6554683" y="3529151"/>
                <a:ext cx="63055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a-IR" sz="1600" i="1" smtClean="0">
                          <a:solidFill>
                            <a:srgbClr val="0E0CC0"/>
                          </a:solidFill>
                          <a:latin typeface="Cambria Math" panose="02040503050406030204" pitchFamily="18" charset="0"/>
                        </a:rPr>
                        <m:t>𝑅</m:t>
                      </m:r>
                    </m:oMath>
                  </m:oMathPara>
                </a14:m>
                <a:endParaRPr lang="en-US" sz="1600" dirty="0"/>
              </a:p>
            </p:txBody>
          </p:sp>
        </mc:Choice>
        <mc:Fallback xmlns="">
          <p:sp>
            <p:nvSpPr>
              <p:cNvPr id="25" name="TextBox 24">
                <a:extLst>
                  <a:ext uri="{FF2B5EF4-FFF2-40B4-BE49-F238E27FC236}">
                    <a16:creationId xmlns:a16="http://schemas.microsoft.com/office/drawing/2014/main" id="{E577187E-6D70-5641-CE61-7DFAA956D58D}"/>
                  </a:ext>
                </a:extLst>
              </p:cNvPr>
              <p:cNvSpPr txBox="1">
                <a:spLocks noRot="1" noChangeAspect="1" noMove="1" noResize="1" noEditPoints="1" noAdjustHandles="1" noChangeArrowheads="1" noChangeShapeType="1" noTextEdit="1"/>
              </p:cNvSpPr>
              <p:nvPr/>
            </p:nvSpPr>
            <p:spPr>
              <a:xfrm>
                <a:off x="6554683" y="3529151"/>
                <a:ext cx="630552" cy="338554"/>
              </a:xfrm>
              <a:prstGeom prst="rect">
                <a:avLst/>
              </a:prstGeom>
              <a:blipFill>
                <a:blip r:embed="rId2"/>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55300951-7E6D-3603-ACC8-6DBEC9C9478E}"/>
              </a:ext>
            </a:extLst>
          </p:cNvPr>
          <p:cNvCxnSpPr>
            <a:cxnSpLocks/>
          </p:cNvCxnSpPr>
          <p:nvPr/>
        </p:nvCxnSpPr>
        <p:spPr>
          <a:xfrm>
            <a:off x="6285046" y="3704128"/>
            <a:ext cx="372167"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28" name="Elbow Connector 27">
            <a:extLst>
              <a:ext uri="{FF2B5EF4-FFF2-40B4-BE49-F238E27FC236}">
                <a16:creationId xmlns:a16="http://schemas.microsoft.com/office/drawing/2014/main" id="{C56BC5E8-1B3C-1960-1F1A-B291BC971000}"/>
              </a:ext>
            </a:extLst>
          </p:cNvPr>
          <p:cNvCxnSpPr>
            <a:cxnSpLocks/>
            <a:stCxn id="25" idx="2"/>
            <a:endCxn id="4" idx="2"/>
          </p:cNvCxnSpPr>
          <p:nvPr/>
        </p:nvCxnSpPr>
        <p:spPr>
          <a:xfrm rot="5400000">
            <a:off x="4674540" y="1904302"/>
            <a:ext cx="232016" cy="4158823"/>
          </a:xfrm>
          <a:prstGeom prst="bentConnector3">
            <a:avLst>
              <a:gd name="adj1" fmla="val 333652"/>
            </a:avLst>
          </a:prstGeom>
          <a:ln w="57150">
            <a:solidFill>
              <a:srgbClr val="418FD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6EBECF4-B24C-81E4-F346-9023450DEAEA}"/>
                  </a:ext>
                </a:extLst>
              </p:cNvPr>
              <p:cNvSpPr txBox="1"/>
              <p:nvPr/>
            </p:nvSpPr>
            <p:spPr>
              <a:xfrm>
                <a:off x="2530675" y="4665212"/>
                <a:ext cx="3780498" cy="3302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panose="02040503050406030204" pitchFamily="18" charset="0"/>
                            </a:rPr>
                          </m:ctrlPr>
                        </m:sSubPr>
                        <m:e>
                          <m:r>
                            <a:rPr lang="en-US" i="1" smtClean="0">
                              <a:solidFill>
                                <a:srgbClr val="00B050"/>
                              </a:solidFill>
                              <a:latin typeface="Cambria Math" panose="02040503050406030204" pitchFamily="18" charset="0"/>
                            </a:rPr>
                            <m:t>𝜃</m:t>
                          </m:r>
                        </m:e>
                        <m:sub>
                          <m:r>
                            <a:rPr lang="en-US" b="0" i="1" smtClean="0">
                              <a:solidFill>
                                <a:srgbClr val="00B050"/>
                              </a:solidFill>
                              <a:latin typeface="Cambria Math" panose="02040503050406030204" pitchFamily="18" charset="0"/>
                            </a:rPr>
                            <m:t>𝑡</m:t>
                          </m:r>
                          <m:r>
                            <a:rPr lang="en-US" b="0" i="1" smtClean="0">
                              <a:solidFill>
                                <a:srgbClr val="00B050"/>
                              </a:solidFill>
                              <a:latin typeface="Cambria Math" panose="02040503050406030204" pitchFamily="18" charset="0"/>
                            </a:rPr>
                            <m:t>+1</m:t>
                          </m:r>
                        </m:sub>
                      </m:sSub>
                      <m:r>
                        <a:rPr lang="en-US" b="0" i="1" smtClean="0">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𝜃</m:t>
                          </m:r>
                        </m:e>
                        <m:sub>
                          <m:r>
                            <a:rPr lang="en-US" i="1">
                              <a:solidFill>
                                <a:srgbClr val="00B050"/>
                              </a:solidFill>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𝛼</m:t>
                      </m:r>
                      <m:r>
                        <m:rPr>
                          <m:lit/>
                        </m:rP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m:t>
                          </m:r>
                        </m:e>
                        <m:sub>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𝜃</m:t>
                              </m:r>
                            </m:e>
                            <m:sub>
                              <m:r>
                                <a:rPr lang="en-US" i="1">
                                  <a:solidFill>
                                    <a:srgbClr val="00B050"/>
                                  </a:solidFill>
                                  <a:latin typeface="Cambria Math" panose="02040503050406030204" pitchFamily="18" charset="0"/>
                                </a:rPr>
                                <m:t>𝑡</m:t>
                              </m:r>
                            </m:sub>
                          </m:sSub>
                        </m:sub>
                      </m:sSub>
                      <m:sSub>
                        <m:sSubPr>
                          <m:ctrlPr>
                            <a:rPr lang="en-US" i="1">
                              <a:latin typeface="Cambria Math" panose="02040503050406030204" pitchFamily="18" charset="0"/>
                              <a:ea typeface="Cambria Math" panose="02040503050406030204" pitchFamily="18" charset="0"/>
                            </a:rPr>
                          </m:ctrlPr>
                        </m:sSubPr>
                        <m:e>
                          <m:r>
                            <a:rPr lang="fa-IR" i="1">
                              <a:latin typeface="Cambria Math" panose="02040503050406030204" pitchFamily="18" charset="0"/>
                              <a:ea typeface="Cambria Math" panose="02040503050406030204" pitchFamily="18" charset="0"/>
                            </a:rPr>
                            <m:t>𝔼</m:t>
                          </m:r>
                        </m:e>
                        <m:sub>
                          <m:acc>
                            <m:accPr>
                              <m:chr m:val="̂"/>
                              <m:ctrlPr>
                                <a:rPr lang="en-US" i="1">
                                  <a:latin typeface="Cambria Math" panose="02040503050406030204" pitchFamily="18" charset="0"/>
                                </a:rPr>
                              </m:ctrlPr>
                            </m:accPr>
                            <m:e>
                              <m:r>
                                <a:rPr lang="en-US" i="1">
                                  <a:latin typeface="Cambria Math" panose="02040503050406030204" pitchFamily="18" charset="0"/>
                                </a:rPr>
                                <m:t>𝑠</m:t>
                              </m:r>
                            </m:e>
                          </m:acc>
                          <m:r>
                            <a:rPr lang="en-US" i="1">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𝜃</m:t>
                              </m:r>
                            </m:sub>
                          </m:sSub>
                        </m:sub>
                      </m:sSub>
                      <m:d>
                        <m:dPr>
                          <m:begChr m:val="["/>
                          <m:endChr m:val="]"/>
                          <m:ctrlPr>
                            <a:rPr lang="fa-IR" i="1">
                              <a:latin typeface="Cambria Math" panose="02040503050406030204" pitchFamily="18" charset="0"/>
                            </a:rPr>
                          </m:ctrlPr>
                        </m:dPr>
                        <m:e>
                          <m:r>
                            <a:rPr lang="fa-IR" i="1" smtClean="0">
                              <a:solidFill>
                                <a:srgbClr val="0E0CC0"/>
                              </a:solidFill>
                              <a:latin typeface="Cambria Math" panose="02040503050406030204" pitchFamily="18" charset="0"/>
                            </a:rPr>
                            <m:t>𝑅</m:t>
                          </m:r>
                          <m:d>
                            <m:dPr>
                              <m:ctrlPr>
                                <a:rPr lang="fa-IR" i="1">
                                  <a:solidFill>
                                    <a:srgbClr val="0E0CC0"/>
                                  </a:solidFill>
                                  <a:latin typeface="Cambria Math" panose="02040503050406030204" pitchFamily="18" charset="0"/>
                                </a:rPr>
                              </m:ctrlPr>
                            </m:dPr>
                            <m:e>
                              <m:acc>
                                <m:accPr>
                                  <m:chr m:val="̂"/>
                                  <m:ctrlPr>
                                    <a:rPr lang="en-US" i="1">
                                      <a:solidFill>
                                        <a:srgbClr val="0E0CC0"/>
                                      </a:solidFill>
                                      <a:latin typeface="Cambria Math" panose="02040503050406030204" pitchFamily="18" charset="0"/>
                                    </a:rPr>
                                  </m:ctrlPr>
                                </m:accPr>
                                <m:e>
                                  <m:r>
                                    <a:rPr lang="en-US" i="1">
                                      <a:solidFill>
                                        <a:srgbClr val="0E0CC0"/>
                                      </a:solidFill>
                                      <a:latin typeface="Cambria Math" panose="02040503050406030204" pitchFamily="18" charset="0"/>
                                    </a:rPr>
                                    <m:t>𝑠</m:t>
                                  </m:r>
                                </m:e>
                              </m:acc>
                              <m:r>
                                <a:rPr lang="en-US" i="1">
                                  <a:solidFill>
                                    <a:srgbClr val="0E0CC0"/>
                                  </a:solidFill>
                                  <a:latin typeface="Cambria Math" panose="02040503050406030204" pitchFamily="18" charset="0"/>
                                </a:rPr>
                                <m:t>;</m:t>
                              </m:r>
                              <m:r>
                                <a:rPr lang="en-US" i="1">
                                  <a:solidFill>
                                    <a:srgbClr val="0E0CC0"/>
                                  </a:solidFill>
                                  <a:latin typeface="Cambria Math" panose="02040503050406030204" pitchFamily="18" charset="0"/>
                                </a:rPr>
                                <m:t>𝑝</m:t>
                              </m:r>
                            </m:e>
                          </m:d>
                        </m:e>
                      </m:d>
                    </m:oMath>
                  </m:oMathPara>
                </a14:m>
                <a:endParaRPr lang="en-US" dirty="0"/>
              </a:p>
            </p:txBody>
          </p:sp>
        </mc:Choice>
        <mc:Fallback xmlns="">
          <p:sp>
            <p:nvSpPr>
              <p:cNvPr id="35" name="TextBox 34">
                <a:extLst>
                  <a:ext uri="{FF2B5EF4-FFF2-40B4-BE49-F238E27FC236}">
                    <a16:creationId xmlns:a16="http://schemas.microsoft.com/office/drawing/2014/main" id="{E6EBECF4-B24C-81E4-F346-9023450DEAEA}"/>
                  </a:ext>
                </a:extLst>
              </p:cNvPr>
              <p:cNvSpPr txBox="1">
                <a:spLocks noRot="1" noChangeAspect="1" noMove="1" noResize="1" noEditPoints="1" noAdjustHandles="1" noChangeArrowheads="1" noChangeShapeType="1" noTextEdit="1"/>
              </p:cNvSpPr>
              <p:nvPr/>
            </p:nvSpPr>
            <p:spPr>
              <a:xfrm>
                <a:off x="2530675" y="4665212"/>
                <a:ext cx="3780498" cy="330219"/>
              </a:xfrm>
              <a:prstGeom prst="rect">
                <a:avLst/>
              </a:prstGeom>
              <a:blipFill>
                <a:blip r:embed="rId3"/>
                <a:stretch>
                  <a:fillRect t="-3704" b="-3704"/>
                </a:stretch>
              </a:blipFill>
            </p:spPr>
            <p:txBody>
              <a:bodyPr/>
              <a:lstStyle/>
              <a:p>
                <a:r>
                  <a:rPr lang="en-US">
                    <a:noFill/>
                  </a:rPr>
                  <a:t> </a:t>
                </a:r>
              </a:p>
            </p:txBody>
          </p:sp>
        </mc:Fallback>
      </mc:AlternateContent>
      <p:cxnSp>
        <p:nvCxnSpPr>
          <p:cNvPr id="36" name="Elbow Connector 35">
            <a:extLst>
              <a:ext uri="{FF2B5EF4-FFF2-40B4-BE49-F238E27FC236}">
                <a16:creationId xmlns:a16="http://schemas.microsoft.com/office/drawing/2014/main" id="{D9164F44-B808-1263-DD51-0F804991A749}"/>
              </a:ext>
            </a:extLst>
          </p:cNvPr>
          <p:cNvCxnSpPr>
            <a:cxnSpLocks/>
            <a:stCxn id="4" idx="0"/>
          </p:cNvCxnSpPr>
          <p:nvPr/>
        </p:nvCxnSpPr>
        <p:spPr>
          <a:xfrm rot="5400000" flipH="1" flipV="1">
            <a:off x="2882675" y="2505364"/>
            <a:ext cx="631191" cy="974269"/>
          </a:xfrm>
          <a:prstGeom prst="bentConnector2">
            <a:avLst/>
          </a:prstGeom>
          <a:ln w="57150">
            <a:solidFill>
              <a:srgbClr val="418FDF"/>
            </a:solidFill>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D21E1CB4-C6F9-FD0E-1F5E-E3A339DB1512}"/>
              </a:ext>
            </a:extLst>
          </p:cNvPr>
          <p:cNvSpPr/>
          <p:nvPr/>
        </p:nvSpPr>
        <p:spPr>
          <a:xfrm>
            <a:off x="3925990" y="2204101"/>
            <a:ext cx="581551" cy="170965"/>
          </a:xfrm>
          <a:prstGeom prst="roundRect">
            <a:avLst>
              <a:gd name="adj" fmla="val 997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1</a:t>
            </a:r>
            <a:endParaRPr lang="en-US" sz="900" dirty="0">
              <a:solidFill>
                <a:schemeClr val="tx1"/>
              </a:solidFill>
            </a:endParaRPr>
          </a:p>
        </p:txBody>
      </p:sp>
      <p:sp>
        <p:nvSpPr>
          <p:cNvPr id="44" name="Rounded Rectangle 43">
            <a:extLst>
              <a:ext uri="{FF2B5EF4-FFF2-40B4-BE49-F238E27FC236}">
                <a16:creationId xmlns:a16="http://schemas.microsoft.com/office/drawing/2014/main" id="{4D67AA03-185B-6F1F-8454-F5625E3AC791}"/>
              </a:ext>
            </a:extLst>
          </p:cNvPr>
          <p:cNvSpPr/>
          <p:nvPr/>
        </p:nvSpPr>
        <p:spPr>
          <a:xfrm>
            <a:off x="3930686" y="2394494"/>
            <a:ext cx="581551" cy="170965"/>
          </a:xfrm>
          <a:prstGeom prst="roundRect">
            <a:avLst>
              <a:gd name="adj" fmla="val 997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2</a:t>
            </a:r>
            <a:endParaRPr lang="en-US" sz="900" dirty="0">
              <a:solidFill>
                <a:schemeClr val="tx1"/>
              </a:solidFill>
            </a:endParaRPr>
          </a:p>
        </p:txBody>
      </p:sp>
      <p:sp>
        <p:nvSpPr>
          <p:cNvPr id="49" name="Rounded Rectangle 48">
            <a:extLst>
              <a:ext uri="{FF2B5EF4-FFF2-40B4-BE49-F238E27FC236}">
                <a16:creationId xmlns:a16="http://schemas.microsoft.com/office/drawing/2014/main" id="{CCBB3A1A-8C47-4C4E-73A6-387F205081E6}"/>
              </a:ext>
            </a:extLst>
          </p:cNvPr>
          <p:cNvSpPr/>
          <p:nvPr/>
        </p:nvSpPr>
        <p:spPr>
          <a:xfrm>
            <a:off x="3925990" y="2642714"/>
            <a:ext cx="581551" cy="170965"/>
          </a:xfrm>
          <a:prstGeom prst="roundRect">
            <a:avLst>
              <a:gd name="adj" fmla="val 997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1</a:t>
            </a:r>
            <a:endParaRPr lang="en-US" sz="900" dirty="0">
              <a:solidFill>
                <a:schemeClr val="tx1"/>
              </a:solidFill>
            </a:endParaRPr>
          </a:p>
        </p:txBody>
      </p:sp>
      <p:sp>
        <p:nvSpPr>
          <p:cNvPr id="50" name="Rounded Rectangle 49">
            <a:extLst>
              <a:ext uri="{FF2B5EF4-FFF2-40B4-BE49-F238E27FC236}">
                <a16:creationId xmlns:a16="http://schemas.microsoft.com/office/drawing/2014/main" id="{BB9C5876-F81B-A417-1FC5-F490909D30E4}"/>
              </a:ext>
            </a:extLst>
          </p:cNvPr>
          <p:cNvSpPr/>
          <p:nvPr/>
        </p:nvSpPr>
        <p:spPr>
          <a:xfrm>
            <a:off x="3930686" y="2833107"/>
            <a:ext cx="581551" cy="170965"/>
          </a:xfrm>
          <a:prstGeom prst="roundRect">
            <a:avLst>
              <a:gd name="adj" fmla="val 997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2</a:t>
            </a:r>
            <a:endParaRPr lang="en-US" sz="900" dirty="0">
              <a:solidFill>
                <a:schemeClr val="tx1"/>
              </a:solidFill>
            </a:endParaRPr>
          </a:p>
        </p:txBody>
      </p:sp>
      <p:sp>
        <p:nvSpPr>
          <p:cNvPr id="54" name="TextBox 53">
            <a:extLst>
              <a:ext uri="{FF2B5EF4-FFF2-40B4-BE49-F238E27FC236}">
                <a16:creationId xmlns:a16="http://schemas.microsoft.com/office/drawing/2014/main" id="{88580E51-81F0-F63E-4D9E-02DEE56CB52F}"/>
              </a:ext>
            </a:extLst>
          </p:cNvPr>
          <p:cNvSpPr txBox="1"/>
          <p:nvPr/>
        </p:nvSpPr>
        <p:spPr>
          <a:xfrm rot="5400000">
            <a:off x="4030352" y="3017329"/>
            <a:ext cx="399736" cy="338554"/>
          </a:xfrm>
          <a:prstGeom prst="rect">
            <a:avLst/>
          </a:prstGeom>
          <a:noFill/>
        </p:spPr>
        <p:txBody>
          <a:bodyPr wrap="square">
            <a:spAutoFit/>
          </a:bodyPr>
          <a:lstStyle/>
          <a:p>
            <a:r>
              <a:rPr lang="en-US" sz="1600" b="1" dirty="0">
                <a:solidFill>
                  <a:schemeClr val="tx1"/>
                </a:solidFill>
                <a:latin typeface="Avenir Book" panose="02000503020000020003" pitchFamily="2" charset="0"/>
              </a:rPr>
              <a:t>…</a:t>
            </a:r>
            <a:endParaRPr lang="en-US" sz="1600" b="1" dirty="0"/>
          </a:p>
        </p:txBody>
      </p:sp>
      <mc:AlternateContent xmlns:mc="http://schemas.openxmlformats.org/markup-compatibility/2006" xmlns:a14="http://schemas.microsoft.com/office/drawing/2010/main">
        <mc:Choice Requires="a14">
          <p:sp>
            <p:nvSpPr>
              <p:cNvPr id="55" name="Rounded Rectangle 54">
                <a:extLst>
                  <a:ext uri="{FF2B5EF4-FFF2-40B4-BE49-F238E27FC236}">
                    <a16:creationId xmlns:a16="http://schemas.microsoft.com/office/drawing/2014/main" id="{5458C4BD-401D-E861-1B92-59C76835B8DC}"/>
                  </a:ext>
                </a:extLst>
              </p:cNvPr>
              <p:cNvSpPr/>
              <p:nvPr/>
            </p:nvSpPr>
            <p:spPr>
              <a:xfrm>
                <a:off x="2711757" y="2195738"/>
                <a:ext cx="1264015" cy="481164"/>
              </a:xfrm>
              <a:prstGeom prst="roundRect">
                <a:avLst>
                  <a:gd name="adj" fmla="val 99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fa-IR" sz="2000" i="1" smtClean="0">
                          <a:solidFill>
                            <a:schemeClr val="tx1"/>
                          </a:solidFill>
                          <a:latin typeface="Cambria Math" panose="02040503050406030204" pitchFamily="18" charset="0"/>
                        </a:rPr>
                        <m:t>👩</m:t>
                      </m:r>
                      <m:r>
                        <a:rPr lang="en-US" sz="2000" b="0" i="0" smtClean="0">
                          <a:solidFill>
                            <a:schemeClr val="tx1"/>
                          </a:solidFill>
                          <a:latin typeface="Cambria Math" panose="02040503050406030204" pitchFamily="18" charset="0"/>
                        </a:rPr>
                        <m:t> </m:t>
                      </m:r>
                      <m:r>
                        <a:rPr lang="fa-IR" sz="2000" i="1" smtClean="0">
                          <a:solidFill>
                            <a:schemeClr val="tx1"/>
                          </a:solidFill>
                          <a:latin typeface="Cambria Math" panose="02040503050406030204" pitchFamily="18" charset="0"/>
                        </a:rPr>
                        <m:t>👨</m:t>
                      </m:r>
                      <m:r>
                        <a:rPr lang="fa-IR" sz="200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 </m:t>
                      </m:r>
                      <m:r>
                        <a:rPr lang="fa-IR" sz="2000" i="1">
                          <a:solidFill>
                            <a:schemeClr val="tx1"/>
                          </a:solidFill>
                          <a:latin typeface="Cambria Math" panose="02040503050406030204" pitchFamily="18" charset="0"/>
                        </a:rPr>
                        <m:t>🧑</m:t>
                      </m:r>
                    </m:oMath>
                  </m:oMathPara>
                </a14:m>
                <a:endParaRPr lang="en-US" sz="2000" dirty="0">
                  <a:solidFill>
                    <a:schemeClr val="tx1"/>
                  </a:solidFill>
                  <a:latin typeface="Avenir Book" panose="02000503020000020003" pitchFamily="2" charset="0"/>
                </a:endParaRPr>
              </a:p>
            </p:txBody>
          </p:sp>
        </mc:Choice>
        <mc:Fallback xmlns="">
          <p:sp>
            <p:nvSpPr>
              <p:cNvPr id="55" name="Rounded Rectangle 54">
                <a:extLst>
                  <a:ext uri="{FF2B5EF4-FFF2-40B4-BE49-F238E27FC236}">
                    <a16:creationId xmlns:a16="http://schemas.microsoft.com/office/drawing/2014/main" id="{5458C4BD-401D-E861-1B92-59C76835B8DC}"/>
                  </a:ext>
                </a:extLst>
              </p:cNvPr>
              <p:cNvSpPr>
                <a:spLocks noRot="1" noChangeAspect="1" noMove="1" noResize="1" noEditPoints="1" noAdjustHandles="1" noChangeArrowheads="1" noChangeShapeType="1" noTextEdit="1"/>
              </p:cNvSpPr>
              <p:nvPr/>
            </p:nvSpPr>
            <p:spPr>
              <a:xfrm>
                <a:off x="2711757" y="2195738"/>
                <a:ext cx="1264015" cy="481164"/>
              </a:xfrm>
              <a:prstGeom prst="roundRect">
                <a:avLst>
                  <a:gd name="adj" fmla="val 9972"/>
                </a:avLst>
              </a:prstGeom>
              <a:blipFill>
                <a:blip r:embed="rId4"/>
                <a:stretch>
                  <a:fillRect b="-12821"/>
                </a:stretch>
              </a:blipFill>
              <a:ln>
                <a:noFill/>
              </a:ln>
            </p:spPr>
            <p:txBody>
              <a:bodyPr/>
              <a:lstStyle/>
              <a:p>
                <a:r>
                  <a:rPr lang="en-US">
                    <a:noFill/>
                  </a:rPr>
                  <a:t> </a:t>
                </a:r>
              </a:p>
            </p:txBody>
          </p:sp>
        </mc:Fallback>
      </mc:AlternateContent>
      <p:sp>
        <p:nvSpPr>
          <p:cNvPr id="56" name="Rounded Rectangle 55">
            <a:extLst>
              <a:ext uri="{FF2B5EF4-FFF2-40B4-BE49-F238E27FC236}">
                <a16:creationId xmlns:a16="http://schemas.microsoft.com/office/drawing/2014/main" id="{56F1FCE6-2A4D-0F29-F33A-63FBFB2ACDC5}"/>
              </a:ext>
            </a:extLst>
          </p:cNvPr>
          <p:cNvSpPr/>
          <p:nvPr/>
        </p:nvSpPr>
        <p:spPr>
          <a:xfrm>
            <a:off x="4458187" y="2062171"/>
            <a:ext cx="383989" cy="1077632"/>
          </a:xfrm>
          <a:prstGeom prst="roundRect">
            <a:avLst>
              <a:gd name="adj" fmla="val 99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latin typeface="Avenir Book" panose="02000503020000020003" pitchFamily="2" charset="0"/>
              </a:rPr>
              <a:t>✓</a:t>
            </a:r>
          </a:p>
          <a:p>
            <a:r>
              <a:rPr lang="en-US" sz="900" dirty="0">
                <a:solidFill>
                  <a:schemeClr val="tx1"/>
                </a:solidFill>
                <a:latin typeface="Avenir Book" panose="02000503020000020003" pitchFamily="2" charset="0"/>
              </a:rPr>
              <a:t>✘</a:t>
            </a:r>
            <a:br>
              <a:rPr lang="en-US" sz="900" dirty="0">
                <a:solidFill>
                  <a:schemeClr val="tx1"/>
                </a:solidFill>
                <a:latin typeface="Avenir Book" panose="02000503020000020003" pitchFamily="2" charset="0"/>
              </a:rPr>
            </a:br>
            <a:endParaRPr lang="en-US" sz="1000" dirty="0">
              <a:solidFill>
                <a:schemeClr val="tx1"/>
              </a:solidFill>
              <a:latin typeface="Avenir Book" panose="02000503020000020003" pitchFamily="2" charset="0"/>
            </a:endParaRPr>
          </a:p>
          <a:p>
            <a:r>
              <a:rPr lang="en-US" sz="900" dirty="0">
                <a:solidFill>
                  <a:schemeClr val="tx1"/>
                </a:solidFill>
                <a:latin typeface="Avenir Book" panose="02000503020000020003" pitchFamily="2" charset="0"/>
              </a:rPr>
              <a:t>✓</a:t>
            </a:r>
          </a:p>
          <a:p>
            <a:r>
              <a:rPr lang="en-US" sz="900" dirty="0">
                <a:solidFill>
                  <a:schemeClr val="tx1"/>
                </a:solidFill>
                <a:latin typeface="Avenir Book" panose="02000503020000020003" pitchFamily="2" charset="0"/>
              </a:rPr>
              <a:t>✘</a:t>
            </a:r>
          </a:p>
        </p:txBody>
      </p:sp>
      <p:cxnSp>
        <p:nvCxnSpPr>
          <p:cNvPr id="58" name="Elbow Connector 57">
            <a:extLst>
              <a:ext uri="{FF2B5EF4-FFF2-40B4-BE49-F238E27FC236}">
                <a16:creationId xmlns:a16="http://schemas.microsoft.com/office/drawing/2014/main" id="{31398275-5C9C-9A61-DA98-198260DDC257}"/>
              </a:ext>
            </a:extLst>
          </p:cNvPr>
          <p:cNvCxnSpPr>
            <a:cxnSpLocks/>
            <a:endCxn id="22" idx="0"/>
          </p:cNvCxnSpPr>
          <p:nvPr/>
        </p:nvCxnSpPr>
        <p:spPr>
          <a:xfrm>
            <a:off x="4888353" y="2649973"/>
            <a:ext cx="924899" cy="679407"/>
          </a:xfrm>
          <a:prstGeom prst="bentConnector2">
            <a:avLst/>
          </a:prstGeom>
          <a:ln w="57150">
            <a:solidFill>
              <a:srgbClr val="418FDF"/>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0C7C37C-FF7C-5C51-14E6-3A5F729AEAF7}"/>
              </a:ext>
            </a:extLst>
          </p:cNvPr>
          <p:cNvSpPr txBox="1"/>
          <p:nvPr/>
        </p:nvSpPr>
        <p:spPr>
          <a:xfrm>
            <a:off x="5906269" y="2619897"/>
            <a:ext cx="1689772" cy="523220"/>
          </a:xfrm>
          <a:prstGeom prst="rect">
            <a:avLst/>
          </a:prstGeom>
          <a:noFill/>
        </p:spPr>
        <p:txBody>
          <a:bodyPr wrap="square">
            <a:spAutoFit/>
          </a:bodyPr>
          <a:lstStyle/>
          <a:p>
            <a:r>
              <a:rPr lang="en-US" dirty="0"/>
              <a:t>Periodically train the reward model</a:t>
            </a:r>
          </a:p>
        </p:txBody>
      </p:sp>
      <p:sp>
        <p:nvSpPr>
          <p:cNvPr id="11" name="TextBox 10">
            <a:extLst>
              <a:ext uri="{FF2B5EF4-FFF2-40B4-BE49-F238E27FC236}">
                <a16:creationId xmlns:a16="http://schemas.microsoft.com/office/drawing/2014/main" id="{94A88A10-FDFC-3520-0649-843BF68B0232}"/>
              </a:ext>
            </a:extLst>
          </p:cNvPr>
          <p:cNvSpPr txBox="1"/>
          <p:nvPr/>
        </p:nvSpPr>
        <p:spPr>
          <a:xfrm>
            <a:off x="3124607" y="4324022"/>
            <a:ext cx="4572000" cy="307777"/>
          </a:xfrm>
          <a:prstGeom prst="rect">
            <a:avLst/>
          </a:prstGeom>
          <a:noFill/>
        </p:spPr>
        <p:txBody>
          <a:bodyPr wrap="square">
            <a:spAutoFit/>
          </a:bodyPr>
          <a:lstStyle/>
          <a:p>
            <a:r>
              <a:rPr lang="en-US" dirty="0"/>
              <a:t>Reinforcement learning update</a:t>
            </a:r>
          </a:p>
        </p:txBody>
      </p:sp>
    </p:spTree>
    <p:extLst>
      <p:ext uri="{BB962C8B-B14F-4D97-AF65-F5344CB8AC3E}">
        <p14:creationId xmlns:p14="http://schemas.microsoft.com/office/powerpoint/2010/main" val="29442862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7311-56C7-64A6-8D47-5B17F073C29D}"/>
              </a:ext>
            </a:extLst>
          </p:cNvPr>
          <p:cNvSpPr>
            <a:spLocks noGrp="1"/>
          </p:cNvSpPr>
          <p:nvPr>
            <p:ph type="title"/>
          </p:nvPr>
        </p:nvSpPr>
        <p:spPr/>
        <p:txBody>
          <a:bodyPr/>
          <a:lstStyle/>
          <a:p>
            <a:r>
              <a:rPr lang="en-US" dirty="0"/>
              <a:t>One missing ingredient </a:t>
            </a:r>
          </a:p>
        </p:txBody>
      </p:sp>
      <p:sp>
        <p:nvSpPr>
          <p:cNvPr id="3" name="Text Placeholder 2">
            <a:extLst>
              <a:ext uri="{FF2B5EF4-FFF2-40B4-BE49-F238E27FC236}">
                <a16:creationId xmlns:a16="http://schemas.microsoft.com/office/drawing/2014/main" id="{4220211D-5879-408E-C935-ACF3273EAEEA}"/>
              </a:ext>
            </a:extLst>
          </p:cNvPr>
          <p:cNvSpPr>
            <a:spLocks noGrp="1"/>
          </p:cNvSpPr>
          <p:nvPr>
            <p:ph type="body" sz="quarter" idx="16"/>
          </p:nvPr>
        </p:nvSpPr>
        <p:spPr/>
        <p:txBody>
          <a:bodyPr/>
          <a:lstStyle/>
          <a:p>
            <a:r>
              <a:rPr lang="en-US" dirty="0"/>
              <a:t>It turns out that this approach doesn’t quite work. (Any guesses why?)</a:t>
            </a:r>
          </a:p>
          <a:p>
            <a:pPr lvl="1"/>
            <a:r>
              <a:rPr lang="en-US" dirty="0"/>
              <a:t>The policy will learn to “cheat”.</a:t>
            </a:r>
          </a:p>
        </p:txBody>
      </p:sp>
      <p:sp>
        <p:nvSpPr>
          <p:cNvPr id="4" name="Rounded Rectangle 3">
            <a:extLst>
              <a:ext uri="{FF2B5EF4-FFF2-40B4-BE49-F238E27FC236}">
                <a16:creationId xmlns:a16="http://schemas.microsoft.com/office/drawing/2014/main" id="{1F205053-C7BB-7539-EAF1-204D56219705}"/>
              </a:ext>
            </a:extLst>
          </p:cNvPr>
          <p:cNvSpPr/>
          <p:nvPr/>
        </p:nvSpPr>
        <p:spPr>
          <a:xfrm>
            <a:off x="2302575" y="3308093"/>
            <a:ext cx="817122" cy="791628"/>
          </a:xfrm>
          <a:prstGeom prst="roundRect">
            <a:avLst/>
          </a:prstGeom>
          <a:solidFill>
            <a:srgbClr val="E4FFDE"/>
          </a:solidFill>
          <a:ln>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solidFill>
                  <a:schemeClr val="tx1"/>
                </a:solidFill>
                <a:latin typeface="Avenir Book" panose="02000503020000020003" pitchFamily="2" charset="0"/>
              </a:rPr>
              <a:t>Policy</a:t>
            </a:r>
            <a:endParaRPr lang="en-US" sz="1600" b="1" dirty="0">
              <a:latin typeface="Avenir Book" panose="02000503020000020003" pitchFamily="2" charset="0"/>
            </a:endParaRPr>
          </a:p>
          <a:p>
            <a:pPr algn="ctr"/>
            <a:r>
              <a:rPr lang="en-US" sz="2800" b="1" dirty="0">
                <a:latin typeface="Avenir Book" panose="02000503020000020003" pitchFamily="2" charset="0"/>
              </a:rPr>
              <a:t>LM</a:t>
            </a:r>
          </a:p>
        </p:txBody>
      </p:sp>
      <p:sp>
        <p:nvSpPr>
          <p:cNvPr id="7" name="Rounded Rectangle 6">
            <a:extLst>
              <a:ext uri="{FF2B5EF4-FFF2-40B4-BE49-F238E27FC236}">
                <a16:creationId xmlns:a16="http://schemas.microsoft.com/office/drawing/2014/main" id="{1E82297A-45AE-4A79-3356-61ED1D4F3DD9}"/>
              </a:ext>
            </a:extLst>
          </p:cNvPr>
          <p:cNvSpPr/>
          <p:nvPr/>
        </p:nvSpPr>
        <p:spPr>
          <a:xfrm>
            <a:off x="533919" y="3598042"/>
            <a:ext cx="1079864" cy="2396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Prompt X </a:t>
            </a:r>
          </a:p>
        </p:txBody>
      </p:sp>
      <p:cxnSp>
        <p:nvCxnSpPr>
          <p:cNvPr id="8" name="Straight Arrow Connector 7">
            <a:extLst>
              <a:ext uri="{FF2B5EF4-FFF2-40B4-BE49-F238E27FC236}">
                <a16:creationId xmlns:a16="http://schemas.microsoft.com/office/drawing/2014/main" id="{77AB1552-5058-9DD1-2F50-E68DFA8E544F}"/>
              </a:ext>
            </a:extLst>
          </p:cNvPr>
          <p:cNvCxnSpPr>
            <a:cxnSpLocks/>
          </p:cNvCxnSpPr>
          <p:nvPr/>
        </p:nvCxnSpPr>
        <p:spPr>
          <a:xfrm>
            <a:off x="1749560" y="3702235"/>
            <a:ext cx="372167"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9" name="Rounded Rectangle 8">
            <a:extLst>
              <a:ext uri="{FF2B5EF4-FFF2-40B4-BE49-F238E27FC236}">
                <a16:creationId xmlns:a16="http://schemas.microsoft.com/office/drawing/2014/main" id="{EBEC93C5-D02F-83C9-F694-A68CC92116F9}"/>
              </a:ext>
            </a:extLst>
          </p:cNvPr>
          <p:cNvSpPr/>
          <p:nvPr/>
        </p:nvSpPr>
        <p:spPr>
          <a:xfrm>
            <a:off x="3685403" y="3598043"/>
            <a:ext cx="1121514" cy="239667"/>
          </a:xfrm>
          <a:prstGeom prst="roundRect">
            <a:avLst>
              <a:gd name="adj" fmla="val 99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Output</a:t>
            </a:r>
          </a:p>
        </p:txBody>
      </p:sp>
      <p:cxnSp>
        <p:nvCxnSpPr>
          <p:cNvPr id="20" name="Straight Arrow Connector 19">
            <a:extLst>
              <a:ext uri="{FF2B5EF4-FFF2-40B4-BE49-F238E27FC236}">
                <a16:creationId xmlns:a16="http://schemas.microsoft.com/office/drawing/2014/main" id="{1CDE0521-08A2-0453-66D9-2DA0DE4CC651}"/>
              </a:ext>
            </a:extLst>
          </p:cNvPr>
          <p:cNvCxnSpPr>
            <a:cxnSpLocks/>
          </p:cNvCxnSpPr>
          <p:nvPr/>
        </p:nvCxnSpPr>
        <p:spPr>
          <a:xfrm>
            <a:off x="3243080" y="3725392"/>
            <a:ext cx="372167"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22" name="Rounded Rectangle 21">
            <a:extLst>
              <a:ext uri="{FF2B5EF4-FFF2-40B4-BE49-F238E27FC236}">
                <a16:creationId xmlns:a16="http://schemas.microsoft.com/office/drawing/2014/main" id="{A5105637-3A7D-6DDD-19EB-52E1E039C8EC}"/>
              </a:ext>
            </a:extLst>
          </p:cNvPr>
          <p:cNvSpPr/>
          <p:nvPr/>
        </p:nvSpPr>
        <p:spPr>
          <a:xfrm>
            <a:off x="5410607" y="3329380"/>
            <a:ext cx="805290" cy="791628"/>
          </a:xfrm>
          <a:prstGeom prst="roundRect">
            <a:avLst/>
          </a:prstGeom>
          <a:solidFill>
            <a:schemeClr val="bg2">
              <a:lumMod val="20000"/>
              <a:lumOff val="80000"/>
            </a:schemeClr>
          </a:solidFill>
          <a:ln>
            <a:solidFill>
              <a:srgbClr val="0E0C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latin typeface="Avenir Book" panose="02000503020000020003" pitchFamily="2" charset="0"/>
              </a:rPr>
              <a:t>R</a:t>
            </a:r>
          </a:p>
        </p:txBody>
      </p:sp>
      <p:cxnSp>
        <p:nvCxnSpPr>
          <p:cNvPr id="23" name="Straight Arrow Connector 22">
            <a:extLst>
              <a:ext uri="{FF2B5EF4-FFF2-40B4-BE49-F238E27FC236}">
                <a16:creationId xmlns:a16="http://schemas.microsoft.com/office/drawing/2014/main" id="{1F43FB35-DBFA-BD80-DA6C-628228630C02}"/>
              </a:ext>
            </a:extLst>
          </p:cNvPr>
          <p:cNvCxnSpPr>
            <a:cxnSpLocks/>
          </p:cNvCxnSpPr>
          <p:nvPr/>
        </p:nvCxnSpPr>
        <p:spPr>
          <a:xfrm>
            <a:off x="4926227" y="3717876"/>
            <a:ext cx="372167"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577187E-6D70-5641-CE61-7DFAA956D58D}"/>
                  </a:ext>
                </a:extLst>
              </p:cNvPr>
              <p:cNvSpPr txBox="1"/>
              <p:nvPr/>
            </p:nvSpPr>
            <p:spPr>
              <a:xfrm>
                <a:off x="6554683" y="3529151"/>
                <a:ext cx="63055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a-IR" sz="1600" i="1" smtClean="0">
                          <a:solidFill>
                            <a:srgbClr val="0E0CC0"/>
                          </a:solidFill>
                          <a:latin typeface="Cambria Math" panose="02040503050406030204" pitchFamily="18" charset="0"/>
                        </a:rPr>
                        <m:t>𝑅</m:t>
                      </m:r>
                    </m:oMath>
                  </m:oMathPara>
                </a14:m>
                <a:endParaRPr lang="en-US" sz="1600" dirty="0"/>
              </a:p>
            </p:txBody>
          </p:sp>
        </mc:Choice>
        <mc:Fallback xmlns="">
          <p:sp>
            <p:nvSpPr>
              <p:cNvPr id="25" name="TextBox 24">
                <a:extLst>
                  <a:ext uri="{FF2B5EF4-FFF2-40B4-BE49-F238E27FC236}">
                    <a16:creationId xmlns:a16="http://schemas.microsoft.com/office/drawing/2014/main" id="{E577187E-6D70-5641-CE61-7DFAA956D58D}"/>
                  </a:ext>
                </a:extLst>
              </p:cNvPr>
              <p:cNvSpPr txBox="1">
                <a:spLocks noRot="1" noChangeAspect="1" noMove="1" noResize="1" noEditPoints="1" noAdjustHandles="1" noChangeArrowheads="1" noChangeShapeType="1" noTextEdit="1"/>
              </p:cNvSpPr>
              <p:nvPr/>
            </p:nvSpPr>
            <p:spPr>
              <a:xfrm>
                <a:off x="6554683" y="3529151"/>
                <a:ext cx="630552" cy="338554"/>
              </a:xfrm>
              <a:prstGeom prst="rect">
                <a:avLst/>
              </a:prstGeom>
              <a:blipFill>
                <a:blip r:embed="rId2"/>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55300951-7E6D-3603-ACC8-6DBEC9C9478E}"/>
              </a:ext>
            </a:extLst>
          </p:cNvPr>
          <p:cNvCxnSpPr>
            <a:cxnSpLocks/>
          </p:cNvCxnSpPr>
          <p:nvPr/>
        </p:nvCxnSpPr>
        <p:spPr>
          <a:xfrm>
            <a:off x="6285046" y="3704128"/>
            <a:ext cx="372167"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28" name="Elbow Connector 27">
            <a:extLst>
              <a:ext uri="{FF2B5EF4-FFF2-40B4-BE49-F238E27FC236}">
                <a16:creationId xmlns:a16="http://schemas.microsoft.com/office/drawing/2014/main" id="{C56BC5E8-1B3C-1960-1F1A-B291BC971000}"/>
              </a:ext>
            </a:extLst>
          </p:cNvPr>
          <p:cNvCxnSpPr>
            <a:cxnSpLocks/>
            <a:stCxn id="25" idx="2"/>
            <a:endCxn id="4" idx="2"/>
          </p:cNvCxnSpPr>
          <p:nvPr/>
        </p:nvCxnSpPr>
        <p:spPr>
          <a:xfrm rot="5400000">
            <a:off x="4674540" y="1904302"/>
            <a:ext cx="232016" cy="4158823"/>
          </a:xfrm>
          <a:prstGeom prst="bentConnector3">
            <a:avLst>
              <a:gd name="adj1" fmla="val 333652"/>
            </a:avLst>
          </a:prstGeom>
          <a:ln w="57150">
            <a:solidFill>
              <a:srgbClr val="418FD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6EBECF4-B24C-81E4-F346-9023450DEAEA}"/>
                  </a:ext>
                </a:extLst>
              </p:cNvPr>
              <p:cNvSpPr txBox="1"/>
              <p:nvPr/>
            </p:nvSpPr>
            <p:spPr>
              <a:xfrm>
                <a:off x="2530675" y="4665212"/>
                <a:ext cx="3780498" cy="3302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panose="02040503050406030204" pitchFamily="18" charset="0"/>
                            </a:rPr>
                          </m:ctrlPr>
                        </m:sSubPr>
                        <m:e>
                          <m:r>
                            <a:rPr lang="en-US" i="1" smtClean="0">
                              <a:solidFill>
                                <a:srgbClr val="00B050"/>
                              </a:solidFill>
                              <a:latin typeface="Cambria Math" panose="02040503050406030204" pitchFamily="18" charset="0"/>
                            </a:rPr>
                            <m:t>𝜃</m:t>
                          </m:r>
                        </m:e>
                        <m:sub>
                          <m:r>
                            <a:rPr lang="en-US" b="0" i="1" smtClean="0">
                              <a:solidFill>
                                <a:srgbClr val="00B050"/>
                              </a:solidFill>
                              <a:latin typeface="Cambria Math" panose="02040503050406030204" pitchFamily="18" charset="0"/>
                            </a:rPr>
                            <m:t>𝑡</m:t>
                          </m:r>
                          <m:r>
                            <a:rPr lang="en-US" b="0" i="1" smtClean="0">
                              <a:solidFill>
                                <a:srgbClr val="00B050"/>
                              </a:solidFill>
                              <a:latin typeface="Cambria Math" panose="02040503050406030204" pitchFamily="18" charset="0"/>
                            </a:rPr>
                            <m:t>+1</m:t>
                          </m:r>
                        </m:sub>
                      </m:sSub>
                      <m:r>
                        <a:rPr lang="en-US" b="0" i="1" smtClean="0">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𝜃</m:t>
                          </m:r>
                        </m:e>
                        <m:sub>
                          <m:r>
                            <a:rPr lang="en-US" i="1">
                              <a:solidFill>
                                <a:srgbClr val="00B050"/>
                              </a:solidFill>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𝛼</m:t>
                      </m:r>
                      <m:r>
                        <m:rPr>
                          <m:lit/>
                        </m:rP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m:t>
                          </m:r>
                        </m:e>
                        <m:sub>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𝜃</m:t>
                              </m:r>
                            </m:e>
                            <m:sub>
                              <m:r>
                                <a:rPr lang="en-US" i="1">
                                  <a:solidFill>
                                    <a:srgbClr val="00B050"/>
                                  </a:solidFill>
                                  <a:latin typeface="Cambria Math" panose="02040503050406030204" pitchFamily="18" charset="0"/>
                                </a:rPr>
                                <m:t>𝑡</m:t>
                              </m:r>
                            </m:sub>
                          </m:sSub>
                        </m:sub>
                      </m:sSub>
                      <m:sSub>
                        <m:sSubPr>
                          <m:ctrlPr>
                            <a:rPr lang="en-US" i="1">
                              <a:latin typeface="Cambria Math" panose="02040503050406030204" pitchFamily="18" charset="0"/>
                              <a:ea typeface="Cambria Math" panose="02040503050406030204" pitchFamily="18" charset="0"/>
                            </a:rPr>
                          </m:ctrlPr>
                        </m:sSubPr>
                        <m:e>
                          <m:r>
                            <a:rPr lang="fa-IR" i="1">
                              <a:latin typeface="Cambria Math" panose="02040503050406030204" pitchFamily="18" charset="0"/>
                              <a:ea typeface="Cambria Math" panose="02040503050406030204" pitchFamily="18" charset="0"/>
                            </a:rPr>
                            <m:t>𝔼</m:t>
                          </m:r>
                        </m:e>
                        <m:sub>
                          <m:acc>
                            <m:accPr>
                              <m:chr m:val="̂"/>
                              <m:ctrlPr>
                                <a:rPr lang="en-US" i="1">
                                  <a:latin typeface="Cambria Math" panose="02040503050406030204" pitchFamily="18" charset="0"/>
                                </a:rPr>
                              </m:ctrlPr>
                            </m:accPr>
                            <m:e>
                              <m:r>
                                <a:rPr lang="en-US" i="1">
                                  <a:latin typeface="Cambria Math" panose="02040503050406030204" pitchFamily="18" charset="0"/>
                                </a:rPr>
                                <m:t>𝑠</m:t>
                              </m:r>
                            </m:e>
                          </m:acc>
                          <m:r>
                            <a:rPr lang="en-US" i="1">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𝜃</m:t>
                              </m:r>
                            </m:sub>
                          </m:sSub>
                        </m:sub>
                      </m:sSub>
                      <m:d>
                        <m:dPr>
                          <m:begChr m:val="["/>
                          <m:endChr m:val="]"/>
                          <m:ctrlPr>
                            <a:rPr lang="fa-IR" i="1">
                              <a:latin typeface="Cambria Math" panose="02040503050406030204" pitchFamily="18" charset="0"/>
                            </a:rPr>
                          </m:ctrlPr>
                        </m:dPr>
                        <m:e>
                          <m:r>
                            <a:rPr lang="fa-IR" i="1" smtClean="0">
                              <a:solidFill>
                                <a:srgbClr val="0E0CC0"/>
                              </a:solidFill>
                              <a:latin typeface="Cambria Math" panose="02040503050406030204" pitchFamily="18" charset="0"/>
                            </a:rPr>
                            <m:t>𝑅</m:t>
                          </m:r>
                          <m:d>
                            <m:dPr>
                              <m:ctrlPr>
                                <a:rPr lang="fa-IR" i="1">
                                  <a:solidFill>
                                    <a:srgbClr val="0E0CC0"/>
                                  </a:solidFill>
                                  <a:latin typeface="Cambria Math" panose="02040503050406030204" pitchFamily="18" charset="0"/>
                                </a:rPr>
                              </m:ctrlPr>
                            </m:dPr>
                            <m:e>
                              <m:acc>
                                <m:accPr>
                                  <m:chr m:val="̂"/>
                                  <m:ctrlPr>
                                    <a:rPr lang="en-US" i="1">
                                      <a:solidFill>
                                        <a:srgbClr val="0E0CC0"/>
                                      </a:solidFill>
                                      <a:latin typeface="Cambria Math" panose="02040503050406030204" pitchFamily="18" charset="0"/>
                                    </a:rPr>
                                  </m:ctrlPr>
                                </m:accPr>
                                <m:e>
                                  <m:r>
                                    <a:rPr lang="en-US" i="1">
                                      <a:solidFill>
                                        <a:srgbClr val="0E0CC0"/>
                                      </a:solidFill>
                                      <a:latin typeface="Cambria Math" panose="02040503050406030204" pitchFamily="18" charset="0"/>
                                    </a:rPr>
                                    <m:t>𝑠</m:t>
                                  </m:r>
                                </m:e>
                              </m:acc>
                              <m:r>
                                <a:rPr lang="en-US" i="1">
                                  <a:solidFill>
                                    <a:srgbClr val="0E0CC0"/>
                                  </a:solidFill>
                                  <a:latin typeface="Cambria Math" panose="02040503050406030204" pitchFamily="18" charset="0"/>
                                </a:rPr>
                                <m:t>;</m:t>
                              </m:r>
                              <m:r>
                                <a:rPr lang="en-US" i="1">
                                  <a:solidFill>
                                    <a:srgbClr val="0E0CC0"/>
                                  </a:solidFill>
                                  <a:latin typeface="Cambria Math" panose="02040503050406030204" pitchFamily="18" charset="0"/>
                                </a:rPr>
                                <m:t>𝑝</m:t>
                              </m:r>
                            </m:e>
                          </m:d>
                        </m:e>
                      </m:d>
                    </m:oMath>
                  </m:oMathPara>
                </a14:m>
                <a:endParaRPr lang="en-US" dirty="0"/>
              </a:p>
            </p:txBody>
          </p:sp>
        </mc:Choice>
        <mc:Fallback xmlns="">
          <p:sp>
            <p:nvSpPr>
              <p:cNvPr id="35" name="TextBox 34">
                <a:extLst>
                  <a:ext uri="{FF2B5EF4-FFF2-40B4-BE49-F238E27FC236}">
                    <a16:creationId xmlns:a16="http://schemas.microsoft.com/office/drawing/2014/main" id="{E6EBECF4-B24C-81E4-F346-9023450DEAEA}"/>
                  </a:ext>
                </a:extLst>
              </p:cNvPr>
              <p:cNvSpPr txBox="1">
                <a:spLocks noRot="1" noChangeAspect="1" noMove="1" noResize="1" noEditPoints="1" noAdjustHandles="1" noChangeArrowheads="1" noChangeShapeType="1" noTextEdit="1"/>
              </p:cNvSpPr>
              <p:nvPr/>
            </p:nvSpPr>
            <p:spPr>
              <a:xfrm>
                <a:off x="2530675" y="4665212"/>
                <a:ext cx="3780498" cy="330219"/>
              </a:xfrm>
              <a:prstGeom prst="rect">
                <a:avLst/>
              </a:prstGeom>
              <a:blipFill>
                <a:blip r:embed="rId3"/>
                <a:stretch>
                  <a:fillRect t="-3704" b="-3704"/>
                </a:stretch>
              </a:blipFill>
            </p:spPr>
            <p:txBody>
              <a:bodyPr/>
              <a:lstStyle/>
              <a:p>
                <a:r>
                  <a:rPr lang="en-US">
                    <a:noFill/>
                  </a:rPr>
                  <a:t> </a:t>
                </a:r>
              </a:p>
            </p:txBody>
          </p:sp>
        </mc:Fallback>
      </mc:AlternateContent>
      <p:cxnSp>
        <p:nvCxnSpPr>
          <p:cNvPr id="36" name="Elbow Connector 35">
            <a:extLst>
              <a:ext uri="{FF2B5EF4-FFF2-40B4-BE49-F238E27FC236}">
                <a16:creationId xmlns:a16="http://schemas.microsoft.com/office/drawing/2014/main" id="{D9164F44-B808-1263-DD51-0F804991A749}"/>
              </a:ext>
            </a:extLst>
          </p:cNvPr>
          <p:cNvCxnSpPr>
            <a:cxnSpLocks/>
            <a:stCxn id="4" idx="0"/>
          </p:cNvCxnSpPr>
          <p:nvPr/>
        </p:nvCxnSpPr>
        <p:spPr>
          <a:xfrm rot="5400000" flipH="1" flipV="1">
            <a:off x="2882675" y="2505364"/>
            <a:ext cx="631191" cy="974269"/>
          </a:xfrm>
          <a:prstGeom prst="bentConnector2">
            <a:avLst/>
          </a:prstGeom>
          <a:ln w="57150">
            <a:solidFill>
              <a:srgbClr val="418FDF"/>
            </a:solidFill>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D21E1CB4-C6F9-FD0E-1F5E-E3A339DB1512}"/>
              </a:ext>
            </a:extLst>
          </p:cNvPr>
          <p:cNvSpPr/>
          <p:nvPr/>
        </p:nvSpPr>
        <p:spPr>
          <a:xfrm>
            <a:off x="3925990" y="2204101"/>
            <a:ext cx="581551" cy="170965"/>
          </a:xfrm>
          <a:prstGeom prst="roundRect">
            <a:avLst>
              <a:gd name="adj" fmla="val 997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1</a:t>
            </a:r>
            <a:endParaRPr lang="en-US" sz="900" dirty="0">
              <a:solidFill>
                <a:schemeClr val="tx1"/>
              </a:solidFill>
            </a:endParaRPr>
          </a:p>
        </p:txBody>
      </p:sp>
      <p:sp>
        <p:nvSpPr>
          <p:cNvPr id="44" name="Rounded Rectangle 43">
            <a:extLst>
              <a:ext uri="{FF2B5EF4-FFF2-40B4-BE49-F238E27FC236}">
                <a16:creationId xmlns:a16="http://schemas.microsoft.com/office/drawing/2014/main" id="{4D67AA03-185B-6F1F-8454-F5625E3AC791}"/>
              </a:ext>
            </a:extLst>
          </p:cNvPr>
          <p:cNvSpPr/>
          <p:nvPr/>
        </p:nvSpPr>
        <p:spPr>
          <a:xfrm>
            <a:off x="3930686" y="2394494"/>
            <a:ext cx="581551" cy="170965"/>
          </a:xfrm>
          <a:prstGeom prst="roundRect">
            <a:avLst>
              <a:gd name="adj" fmla="val 997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2</a:t>
            </a:r>
            <a:endParaRPr lang="en-US" sz="900" dirty="0">
              <a:solidFill>
                <a:schemeClr val="tx1"/>
              </a:solidFill>
            </a:endParaRPr>
          </a:p>
        </p:txBody>
      </p:sp>
      <p:sp>
        <p:nvSpPr>
          <p:cNvPr id="49" name="Rounded Rectangle 48">
            <a:extLst>
              <a:ext uri="{FF2B5EF4-FFF2-40B4-BE49-F238E27FC236}">
                <a16:creationId xmlns:a16="http://schemas.microsoft.com/office/drawing/2014/main" id="{CCBB3A1A-8C47-4C4E-73A6-387F205081E6}"/>
              </a:ext>
            </a:extLst>
          </p:cNvPr>
          <p:cNvSpPr/>
          <p:nvPr/>
        </p:nvSpPr>
        <p:spPr>
          <a:xfrm>
            <a:off x="3925990" y="2642714"/>
            <a:ext cx="581551" cy="170965"/>
          </a:xfrm>
          <a:prstGeom prst="roundRect">
            <a:avLst>
              <a:gd name="adj" fmla="val 997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1</a:t>
            </a:r>
            <a:endParaRPr lang="en-US" sz="900" dirty="0">
              <a:solidFill>
                <a:schemeClr val="tx1"/>
              </a:solidFill>
            </a:endParaRPr>
          </a:p>
        </p:txBody>
      </p:sp>
      <p:sp>
        <p:nvSpPr>
          <p:cNvPr id="50" name="Rounded Rectangle 49">
            <a:extLst>
              <a:ext uri="{FF2B5EF4-FFF2-40B4-BE49-F238E27FC236}">
                <a16:creationId xmlns:a16="http://schemas.microsoft.com/office/drawing/2014/main" id="{BB9C5876-F81B-A417-1FC5-F490909D30E4}"/>
              </a:ext>
            </a:extLst>
          </p:cNvPr>
          <p:cNvSpPr/>
          <p:nvPr/>
        </p:nvSpPr>
        <p:spPr>
          <a:xfrm>
            <a:off x="3930686" y="2833107"/>
            <a:ext cx="581551" cy="170965"/>
          </a:xfrm>
          <a:prstGeom prst="roundRect">
            <a:avLst>
              <a:gd name="adj" fmla="val 997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2</a:t>
            </a:r>
            <a:endParaRPr lang="en-US" sz="900" dirty="0">
              <a:solidFill>
                <a:schemeClr val="tx1"/>
              </a:solidFill>
            </a:endParaRPr>
          </a:p>
        </p:txBody>
      </p:sp>
      <p:sp>
        <p:nvSpPr>
          <p:cNvPr id="54" name="TextBox 53">
            <a:extLst>
              <a:ext uri="{FF2B5EF4-FFF2-40B4-BE49-F238E27FC236}">
                <a16:creationId xmlns:a16="http://schemas.microsoft.com/office/drawing/2014/main" id="{88580E51-81F0-F63E-4D9E-02DEE56CB52F}"/>
              </a:ext>
            </a:extLst>
          </p:cNvPr>
          <p:cNvSpPr txBox="1"/>
          <p:nvPr/>
        </p:nvSpPr>
        <p:spPr>
          <a:xfrm rot="5400000">
            <a:off x="4030352" y="3017329"/>
            <a:ext cx="399736" cy="338554"/>
          </a:xfrm>
          <a:prstGeom prst="rect">
            <a:avLst/>
          </a:prstGeom>
          <a:noFill/>
        </p:spPr>
        <p:txBody>
          <a:bodyPr wrap="square">
            <a:spAutoFit/>
          </a:bodyPr>
          <a:lstStyle/>
          <a:p>
            <a:r>
              <a:rPr lang="en-US" sz="1600" b="1" dirty="0">
                <a:solidFill>
                  <a:schemeClr val="tx1"/>
                </a:solidFill>
                <a:latin typeface="Avenir Book" panose="02000503020000020003" pitchFamily="2" charset="0"/>
              </a:rPr>
              <a:t>…</a:t>
            </a:r>
            <a:endParaRPr lang="en-US" sz="1600" b="1" dirty="0"/>
          </a:p>
        </p:txBody>
      </p:sp>
      <mc:AlternateContent xmlns:mc="http://schemas.openxmlformats.org/markup-compatibility/2006" xmlns:a14="http://schemas.microsoft.com/office/drawing/2010/main">
        <mc:Choice Requires="a14">
          <p:sp>
            <p:nvSpPr>
              <p:cNvPr id="55" name="Rounded Rectangle 54">
                <a:extLst>
                  <a:ext uri="{FF2B5EF4-FFF2-40B4-BE49-F238E27FC236}">
                    <a16:creationId xmlns:a16="http://schemas.microsoft.com/office/drawing/2014/main" id="{5458C4BD-401D-E861-1B92-59C76835B8DC}"/>
                  </a:ext>
                </a:extLst>
              </p:cNvPr>
              <p:cNvSpPr/>
              <p:nvPr/>
            </p:nvSpPr>
            <p:spPr>
              <a:xfrm>
                <a:off x="2711757" y="2195738"/>
                <a:ext cx="1264015" cy="481164"/>
              </a:xfrm>
              <a:prstGeom prst="roundRect">
                <a:avLst>
                  <a:gd name="adj" fmla="val 99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fa-IR" sz="2000" i="1" smtClean="0">
                          <a:solidFill>
                            <a:schemeClr val="tx1"/>
                          </a:solidFill>
                          <a:latin typeface="Cambria Math" panose="02040503050406030204" pitchFamily="18" charset="0"/>
                        </a:rPr>
                        <m:t>👩</m:t>
                      </m:r>
                      <m:r>
                        <a:rPr lang="en-US" sz="2000" b="0" i="0" smtClean="0">
                          <a:solidFill>
                            <a:schemeClr val="tx1"/>
                          </a:solidFill>
                          <a:latin typeface="Cambria Math" panose="02040503050406030204" pitchFamily="18" charset="0"/>
                        </a:rPr>
                        <m:t> </m:t>
                      </m:r>
                      <m:r>
                        <a:rPr lang="fa-IR" sz="2000" i="1" smtClean="0">
                          <a:solidFill>
                            <a:schemeClr val="tx1"/>
                          </a:solidFill>
                          <a:latin typeface="Cambria Math" panose="02040503050406030204" pitchFamily="18" charset="0"/>
                        </a:rPr>
                        <m:t>👨</m:t>
                      </m:r>
                      <m:r>
                        <a:rPr lang="fa-IR" sz="200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 </m:t>
                      </m:r>
                      <m:r>
                        <a:rPr lang="fa-IR" sz="2000" i="1">
                          <a:solidFill>
                            <a:schemeClr val="tx1"/>
                          </a:solidFill>
                          <a:latin typeface="Cambria Math" panose="02040503050406030204" pitchFamily="18" charset="0"/>
                        </a:rPr>
                        <m:t>🧑</m:t>
                      </m:r>
                    </m:oMath>
                  </m:oMathPara>
                </a14:m>
                <a:endParaRPr lang="en-US" sz="2000" dirty="0">
                  <a:solidFill>
                    <a:schemeClr val="tx1"/>
                  </a:solidFill>
                  <a:latin typeface="Avenir Book" panose="02000503020000020003" pitchFamily="2" charset="0"/>
                </a:endParaRPr>
              </a:p>
            </p:txBody>
          </p:sp>
        </mc:Choice>
        <mc:Fallback xmlns="">
          <p:sp>
            <p:nvSpPr>
              <p:cNvPr id="55" name="Rounded Rectangle 54">
                <a:extLst>
                  <a:ext uri="{FF2B5EF4-FFF2-40B4-BE49-F238E27FC236}">
                    <a16:creationId xmlns:a16="http://schemas.microsoft.com/office/drawing/2014/main" id="{5458C4BD-401D-E861-1B92-59C76835B8DC}"/>
                  </a:ext>
                </a:extLst>
              </p:cNvPr>
              <p:cNvSpPr>
                <a:spLocks noRot="1" noChangeAspect="1" noMove="1" noResize="1" noEditPoints="1" noAdjustHandles="1" noChangeArrowheads="1" noChangeShapeType="1" noTextEdit="1"/>
              </p:cNvSpPr>
              <p:nvPr/>
            </p:nvSpPr>
            <p:spPr>
              <a:xfrm>
                <a:off x="2711757" y="2195738"/>
                <a:ext cx="1264015" cy="481164"/>
              </a:xfrm>
              <a:prstGeom prst="roundRect">
                <a:avLst>
                  <a:gd name="adj" fmla="val 9972"/>
                </a:avLst>
              </a:prstGeom>
              <a:blipFill>
                <a:blip r:embed="rId4"/>
                <a:stretch>
                  <a:fillRect b="-12821"/>
                </a:stretch>
              </a:blipFill>
              <a:ln>
                <a:noFill/>
              </a:ln>
            </p:spPr>
            <p:txBody>
              <a:bodyPr/>
              <a:lstStyle/>
              <a:p>
                <a:r>
                  <a:rPr lang="en-US">
                    <a:noFill/>
                  </a:rPr>
                  <a:t> </a:t>
                </a:r>
              </a:p>
            </p:txBody>
          </p:sp>
        </mc:Fallback>
      </mc:AlternateContent>
      <p:sp>
        <p:nvSpPr>
          <p:cNvPr id="56" name="Rounded Rectangle 55">
            <a:extLst>
              <a:ext uri="{FF2B5EF4-FFF2-40B4-BE49-F238E27FC236}">
                <a16:creationId xmlns:a16="http://schemas.microsoft.com/office/drawing/2014/main" id="{56F1FCE6-2A4D-0F29-F33A-63FBFB2ACDC5}"/>
              </a:ext>
            </a:extLst>
          </p:cNvPr>
          <p:cNvSpPr/>
          <p:nvPr/>
        </p:nvSpPr>
        <p:spPr>
          <a:xfrm>
            <a:off x="4458187" y="2062171"/>
            <a:ext cx="383989" cy="1077632"/>
          </a:xfrm>
          <a:prstGeom prst="roundRect">
            <a:avLst>
              <a:gd name="adj" fmla="val 99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latin typeface="Avenir Book" panose="02000503020000020003" pitchFamily="2" charset="0"/>
              </a:rPr>
              <a:t>✓</a:t>
            </a:r>
          </a:p>
          <a:p>
            <a:r>
              <a:rPr lang="en-US" sz="900" dirty="0">
                <a:solidFill>
                  <a:schemeClr val="tx1"/>
                </a:solidFill>
                <a:latin typeface="Avenir Book" panose="02000503020000020003" pitchFamily="2" charset="0"/>
              </a:rPr>
              <a:t>✘</a:t>
            </a:r>
            <a:br>
              <a:rPr lang="en-US" sz="900" dirty="0">
                <a:solidFill>
                  <a:schemeClr val="tx1"/>
                </a:solidFill>
                <a:latin typeface="Avenir Book" panose="02000503020000020003" pitchFamily="2" charset="0"/>
              </a:rPr>
            </a:br>
            <a:endParaRPr lang="en-US" sz="1000" dirty="0">
              <a:solidFill>
                <a:schemeClr val="tx1"/>
              </a:solidFill>
              <a:latin typeface="Avenir Book" panose="02000503020000020003" pitchFamily="2" charset="0"/>
            </a:endParaRPr>
          </a:p>
          <a:p>
            <a:r>
              <a:rPr lang="en-US" sz="900" dirty="0">
                <a:solidFill>
                  <a:schemeClr val="tx1"/>
                </a:solidFill>
                <a:latin typeface="Avenir Book" panose="02000503020000020003" pitchFamily="2" charset="0"/>
              </a:rPr>
              <a:t>✓</a:t>
            </a:r>
          </a:p>
          <a:p>
            <a:r>
              <a:rPr lang="en-US" sz="900" dirty="0">
                <a:solidFill>
                  <a:schemeClr val="tx1"/>
                </a:solidFill>
                <a:latin typeface="Avenir Book" panose="02000503020000020003" pitchFamily="2" charset="0"/>
              </a:rPr>
              <a:t>✘</a:t>
            </a:r>
          </a:p>
        </p:txBody>
      </p:sp>
      <p:cxnSp>
        <p:nvCxnSpPr>
          <p:cNvPr id="58" name="Elbow Connector 57">
            <a:extLst>
              <a:ext uri="{FF2B5EF4-FFF2-40B4-BE49-F238E27FC236}">
                <a16:creationId xmlns:a16="http://schemas.microsoft.com/office/drawing/2014/main" id="{31398275-5C9C-9A61-DA98-198260DDC257}"/>
              </a:ext>
            </a:extLst>
          </p:cNvPr>
          <p:cNvCxnSpPr>
            <a:cxnSpLocks/>
            <a:endCxn id="22" idx="0"/>
          </p:cNvCxnSpPr>
          <p:nvPr/>
        </p:nvCxnSpPr>
        <p:spPr>
          <a:xfrm>
            <a:off x="4888353" y="2649973"/>
            <a:ext cx="924899" cy="679407"/>
          </a:xfrm>
          <a:prstGeom prst="bentConnector2">
            <a:avLst/>
          </a:prstGeom>
          <a:ln w="57150">
            <a:solidFill>
              <a:srgbClr val="418FDF"/>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0C7C37C-FF7C-5C51-14E6-3A5F729AEAF7}"/>
              </a:ext>
            </a:extLst>
          </p:cNvPr>
          <p:cNvSpPr txBox="1"/>
          <p:nvPr/>
        </p:nvSpPr>
        <p:spPr>
          <a:xfrm>
            <a:off x="5906269" y="2619897"/>
            <a:ext cx="1689772" cy="523220"/>
          </a:xfrm>
          <a:prstGeom prst="rect">
            <a:avLst/>
          </a:prstGeom>
          <a:noFill/>
        </p:spPr>
        <p:txBody>
          <a:bodyPr wrap="square">
            <a:spAutoFit/>
          </a:bodyPr>
          <a:lstStyle/>
          <a:p>
            <a:r>
              <a:rPr lang="en-US" dirty="0"/>
              <a:t>Periodically train the reward model</a:t>
            </a:r>
          </a:p>
        </p:txBody>
      </p:sp>
      <p:sp>
        <p:nvSpPr>
          <p:cNvPr id="11" name="TextBox 10">
            <a:extLst>
              <a:ext uri="{FF2B5EF4-FFF2-40B4-BE49-F238E27FC236}">
                <a16:creationId xmlns:a16="http://schemas.microsoft.com/office/drawing/2014/main" id="{94A88A10-FDFC-3520-0649-843BF68B0232}"/>
              </a:ext>
            </a:extLst>
          </p:cNvPr>
          <p:cNvSpPr txBox="1"/>
          <p:nvPr/>
        </p:nvSpPr>
        <p:spPr>
          <a:xfrm>
            <a:off x="3124607" y="4324022"/>
            <a:ext cx="4572000" cy="307777"/>
          </a:xfrm>
          <a:prstGeom prst="rect">
            <a:avLst/>
          </a:prstGeom>
          <a:noFill/>
        </p:spPr>
        <p:txBody>
          <a:bodyPr wrap="square">
            <a:spAutoFit/>
          </a:bodyPr>
          <a:lstStyle/>
          <a:p>
            <a:r>
              <a:rPr lang="en-US" dirty="0"/>
              <a:t>Reinforcement learning update</a:t>
            </a:r>
          </a:p>
        </p:txBody>
      </p:sp>
    </p:spTree>
    <p:extLst>
      <p:ext uri="{BB962C8B-B14F-4D97-AF65-F5344CB8AC3E}">
        <p14:creationId xmlns:p14="http://schemas.microsoft.com/office/powerpoint/2010/main" val="336602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6750-2D96-46B2-EED1-F9280C9E78C1}"/>
              </a:ext>
            </a:extLst>
          </p:cNvPr>
          <p:cNvSpPr>
            <a:spLocks noGrp="1"/>
          </p:cNvSpPr>
          <p:nvPr>
            <p:ph type="title"/>
          </p:nvPr>
        </p:nvSpPr>
        <p:spPr/>
        <p:txBody>
          <a:bodyPr>
            <a:normAutofit/>
          </a:bodyPr>
          <a:lstStyle/>
          <a:p>
            <a:r>
              <a:rPr lang="en-US" sz="2400" dirty="0"/>
              <a:t>Language Modeling </a:t>
            </a:r>
            <a:r>
              <a:rPr lang="en-US" sz="2400" dirty="0">
                <a:latin typeface="Corbel" panose="020B0503020204020204" pitchFamily="34" charset="0"/>
                <a:cs typeface="Calibri"/>
              </a:rPr>
              <a:t>≠</a:t>
            </a:r>
            <a:r>
              <a:rPr lang="en-US" sz="2400" dirty="0"/>
              <a:t> Incorporating Human Values</a:t>
            </a:r>
          </a:p>
        </p:txBody>
      </p:sp>
      <p:sp>
        <p:nvSpPr>
          <p:cNvPr id="13" name="TextBox 12">
            <a:extLst>
              <a:ext uri="{FF2B5EF4-FFF2-40B4-BE49-F238E27FC236}">
                <a16:creationId xmlns:a16="http://schemas.microsoft.com/office/drawing/2014/main" id="{62B2168E-7EF4-26C1-0739-407B90151A54}"/>
              </a:ext>
            </a:extLst>
          </p:cNvPr>
          <p:cNvSpPr txBox="1"/>
          <p:nvPr/>
        </p:nvSpPr>
        <p:spPr>
          <a:xfrm>
            <a:off x="1893252" y="1333665"/>
            <a:ext cx="5580974" cy="2013586"/>
          </a:xfrm>
          <a:prstGeom prst="rect">
            <a:avLst/>
          </a:prstGeom>
          <a:solidFill>
            <a:schemeClr val="bg1"/>
          </a:solidFill>
        </p:spPr>
        <p:txBody>
          <a:bodyPr wrap="square">
            <a:noAutofit/>
          </a:bodyPr>
          <a:lstStyle/>
          <a:p>
            <a:r>
              <a:rPr lang="en-US" i="1" dirty="0">
                <a:solidFill>
                  <a:schemeClr val="tx1"/>
                </a:solidFill>
                <a:highlight>
                  <a:srgbClr val="FFFF00"/>
                </a:highlight>
                <a:latin typeface="Corbel" panose="020B0503020204020204" pitchFamily="34" charset="0"/>
              </a:rPr>
              <a:t>It is unethical for hiring decisions to depend on genders.</a:t>
            </a:r>
            <a:r>
              <a:rPr lang="en-US" i="1" dirty="0">
                <a:solidFill>
                  <a:schemeClr val="tx1"/>
                </a:solidFill>
                <a:latin typeface="Corbel" panose="020B0503020204020204" pitchFamily="34" charset="0"/>
              </a:rPr>
              <a:t> Therefore, if we were to pick a CEO among Amy and Adam, our pick will be _______</a:t>
            </a:r>
          </a:p>
          <a:p>
            <a:endParaRPr lang="en-US" dirty="0">
              <a:solidFill>
                <a:schemeClr val="bg1">
                  <a:lumMod val="50000"/>
                </a:schemeClr>
              </a:solidFill>
              <a:latin typeface="Corbel" panose="020B0503020204020204" pitchFamily="34" charset="0"/>
            </a:endParaRPr>
          </a:p>
          <a:p>
            <a:r>
              <a:rPr lang="en-US" dirty="0">
                <a:solidFill>
                  <a:schemeClr val="bg1">
                    <a:lumMod val="50000"/>
                  </a:schemeClr>
                </a:solidFill>
                <a:latin typeface="Corbel" panose="020B0503020204020204" pitchFamily="34" charset="0"/>
              </a:rPr>
              <a:t>Human</a:t>
            </a:r>
          </a:p>
          <a:p>
            <a:pPr>
              <a:lnSpc>
                <a:spcPct val="150000"/>
              </a:lnSpc>
            </a:pPr>
            <a:r>
              <a:rPr lang="en-US" dirty="0">
                <a:latin typeface="Corbel" panose="020B0503020204020204" pitchFamily="34" charset="0"/>
              </a:rPr>
              <a:t>neither as we don’t know much about their background or experience. </a:t>
            </a:r>
          </a:p>
        </p:txBody>
      </p:sp>
      <p:sp>
        <p:nvSpPr>
          <p:cNvPr id="11" name="TextBox 10">
            <a:extLst>
              <a:ext uri="{FF2B5EF4-FFF2-40B4-BE49-F238E27FC236}">
                <a16:creationId xmlns:a16="http://schemas.microsoft.com/office/drawing/2014/main" id="{611717B7-DDDA-728C-E095-C22DFE3BA8DB}"/>
              </a:ext>
            </a:extLst>
          </p:cNvPr>
          <p:cNvSpPr txBox="1"/>
          <p:nvPr/>
        </p:nvSpPr>
        <p:spPr>
          <a:xfrm>
            <a:off x="-386576" y="1333665"/>
            <a:ext cx="2207942" cy="954107"/>
          </a:xfrm>
          <a:prstGeom prst="rect">
            <a:avLst/>
          </a:prstGeom>
          <a:noFill/>
        </p:spPr>
        <p:txBody>
          <a:bodyPr wrap="square">
            <a:spAutoFit/>
          </a:bodyPr>
          <a:lstStyle/>
          <a:p>
            <a:pPr algn="r"/>
            <a:r>
              <a:rPr lang="en-US" dirty="0">
                <a:solidFill>
                  <a:schemeClr val="bg1">
                    <a:lumMod val="50000"/>
                  </a:schemeClr>
                </a:solidFill>
                <a:latin typeface="Corbel" panose="020B0503020204020204" pitchFamily="34" charset="0"/>
              </a:rPr>
              <a:t>PROMPT</a:t>
            </a:r>
          </a:p>
          <a:p>
            <a:pPr algn="r"/>
            <a:endParaRPr lang="en-US" dirty="0">
              <a:solidFill>
                <a:schemeClr val="bg1">
                  <a:lumMod val="50000"/>
                </a:schemeClr>
              </a:solidFill>
              <a:latin typeface="Corbel" panose="020B0503020204020204" pitchFamily="34" charset="0"/>
            </a:endParaRPr>
          </a:p>
          <a:p>
            <a:pPr algn="r"/>
            <a:endParaRPr lang="en-US" dirty="0">
              <a:solidFill>
                <a:schemeClr val="bg1">
                  <a:lumMod val="50000"/>
                </a:schemeClr>
              </a:solidFill>
              <a:latin typeface="Corbel" panose="020B0503020204020204" pitchFamily="34" charset="0"/>
            </a:endParaRPr>
          </a:p>
          <a:p>
            <a:pPr algn="r"/>
            <a:r>
              <a:rPr lang="en-US" dirty="0">
                <a:solidFill>
                  <a:schemeClr val="bg1">
                    <a:lumMod val="50000"/>
                  </a:schemeClr>
                </a:solidFill>
                <a:latin typeface="Corbel" panose="020B0503020204020204" pitchFamily="34" charset="0"/>
              </a:rPr>
              <a:t>COMPLETION</a:t>
            </a:r>
            <a:endParaRPr lang="en-US" dirty="0"/>
          </a:p>
        </p:txBody>
      </p:sp>
      <p:sp>
        <p:nvSpPr>
          <p:cNvPr id="4" name="Rounded Rectangle 3">
            <a:extLst>
              <a:ext uri="{FF2B5EF4-FFF2-40B4-BE49-F238E27FC236}">
                <a16:creationId xmlns:a16="http://schemas.microsoft.com/office/drawing/2014/main" id="{D34E1455-CE76-A20A-9384-53C894997DB7}"/>
              </a:ext>
            </a:extLst>
          </p:cNvPr>
          <p:cNvSpPr/>
          <p:nvPr/>
        </p:nvSpPr>
        <p:spPr>
          <a:xfrm>
            <a:off x="707666" y="3965094"/>
            <a:ext cx="7911667" cy="556564"/>
          </a:xfrm>
          <a:prstGeom prst="roundRect">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pc="-8" dirty="0">
                <a:solidFill>
                  <a:schemeClr val="tx1"/>
                </a:solidFill>
                <a:latin typeface="Corbel" panose="020B0503020204020204" pitchFamily="34" charset="0"/>
                <a:cs typeface="Calibri"/>
              </a:rPr>
              <a:t>There is a mismatch (misalignment) between pre-training and </a:t>
            </a:r>
            <a:r>
              <a:rPr lang="en-US" sz="1800" spc="-8" dirty="0">
                <a:solidFill>
                  <a:srgbClr val="C00000"/>
                </a:solidFill>
                <a:latin typeface="Corbel" panose="020B0503020204020204" pitchFamily="34" charset="0"/>
                <a:cs typeface="Calibri"/>
              </a:rPr>
              <a:t>human values.</a:t>
            </a:r>
            <a:endParaRPr lang="en-US" sz="1800" dirty="0">
              <a:solidFill>
                <a:schemeClr val="tx1"/>
              </a:solidFill>
            </a:endParaRPr>
          </a:p>
        </p:txBody>
      </p:sp>
    </p:spTree>
    <p:extLst>
      <p:ext uri="{BB962C8B-B14F-4D97-AF65-F5344CB8AC3E}">
        <p14:creationId xmlns:p14="http://schemas.microsoft.com/office/powerpoint/2010/main" val="1817104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7311-56C7-64A6-8D47-5B17F073C29D}"/>
              </a:ext>
            </a:extLst>
          </p:cNvPr>
          <p:cNvSpPr>
            <a:spLocks noGrp="1"/>
          </p:cNvSpPr>
          <p:nvPr>
            <p:ph type="title"/>
          </p:nvPr>
        </p:nvSpPr>
        <p:spPr/>
        <p:txBody>
          <a:bodyPr/>
          <a:lstStyle/>
          <a:p>
            <a:r>
              <a:rPr lang="en-US" dirty="0"/>
              <a:t>One missing ingredient </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220211D-5879-408E-C935-ACF3273EAEEA}"/>
                  </a:ext>
                </a:extLst>
              </p:cNvPr>
              <p:cNvSpPr>
                <a:spLocks noGrp="1"/>
              </p:cNvSpPr>
              <p:nvPr>
                <p:ph type="body" sz="quarter" idx="16"/>
              </p:nvPr>
            </p:nvSpPr>
            <p:spPr>
              <a:xfrm>
                <a:off x="533919" y="1275796"/>
                <a:ext cx="8438631" cy="3192428"/>
              </a:xfrm>
            </p:spPr>
            <p:txBody>
              <a:bodyPr/>
              <a:lstStyle/>
              <a:p>
                <a:r>
                  <a:rPr lang="en-US" dirty="0"/>
                  <a:t>Will learn to produce an output that would get a </a:t>
                </a:r>
                <a:r>
                  <a:rPr lang="en-US" b="1" dirty="0"/>
                  <a:t>high</a:t>
                </a:r>
                <a:r>
                  <a:rPr lang="en-US" dirty="0"/>
                  <a:t> reward but is </a:t>
                </a:r>
                <a:r>
                  <a:rPr lang="en-US" b="1" dirty="0"/>
                  <a:t>gibberish</a:t>
                </a:r>
                <a:r>
                  <a:rPr lang="en-US" dirty="0"/>
                  <a:t> or </a:t>
                </a:r>
                <a:r>
                  <a:rPr lang="en-US" b="1" dirty="0"/>
                  <a:t>irrelevant </a:t>
                </a:r>
                <a:r>
                  <a:rPr lang="en-US" dirty="0"/>
                  <a:t>to the prompt.</a:t>
                </a:r>
              </a:p>
              <a:p>
                <a:r>
                  <a:rPr lang="en-US" dirty="0"/>
                  <a:t>Note, </a:t>
                </a:r>
                <a:r>
                  <a:rPr lang="en-US" sz="1600" dirty="0"/>
                  <a:t>since </a:t>
                </a:r>
                <a14:m>
                  <m:oMath xmlns:m="http://schemas.openxmlformats.org/officeDocument/2006/math">
                    <m:r>
                      <a:rPr lang="fa-IR" i="1">
                        <a:solidFill>
                          <a:srgbClr val="0E0CC0"/>
                        </a:solidFill>
                        <a:latin typeface="Cambria Math" panose="02040503050406030204" pitchFamily="18" charset="0"/>
                      </a:rPr>
                      <m:t>𝑅</m:t>
                    </m:r>
                    <m:d>
                      <m:dPr>
                        <m:ctrlPr>
                          <a:rPr lang="fa-IR" i="1">
                            <a:solidFill>
                              <a:srgbClr val="0E0CC0"/>
                            </a:solidFill>
                            <a:latin typeface="Cambria Math" panose="02040503050406030204" pitchFamily="18" charset="0"/>
                          </a:rPr>
                        </m:ctrlPr>
                      </m:dPr>
                      <m:e>
                        <m:r>
                          <a:rPr lang="en-US" i="1">
                            <a:solidFill>
                              <a:srgbClr val="0E0CC0"/>
                            </a:solidFill>
                            <a:latin typeface="Cambria Math" panose="02040503050406030204" pitchFamily="18" charset="0"/>
                          </a:rPr>
                          <m:t>𝑠</m:t>
                        </m:r>
                        <m:r>
                          <a:rPr lang="en-US" i="1">
                            <a:solidFill>
                              <a:srgbClr val="0E0CC0"/>
                            </a:solidFill>
                            <a:latin typeface="Cambria Math" panose="02040503050406030204" pitchFamily="18" charset="0"/>
                          </a:rPr>
                          <m:t>;</m:t>
                        </m:r>
                        <m:r>
                          <a:rPr lang="en-US" i="1">
                            <a:solidFill>
                              <a:srgbClr val="0E0CC0"/>
                            </a:solidFill>
                            <a:latin typeface="Cambria Math" panose="02040503050406030204" pitchFamily="18" charset="0"/>
                          </a:rPr>
                          <m:t>𝑝</m:t>
                        </m:r>
                      </m:e>
                    </m:d>
                  </m:oMath>
                </a14:m>
                <a:r>
                  <a:rPr lang="en-US" sz="1600" dirty="0"/>
                  <a:t> is trained on natural inputs, it may not generalize to unnatural inputs. </a:t>
                </a:r>
                <a:endParaRPr lang="en-US" dirty="0"/>
              </a:p>
            </p:txBody>
          </p:sp>
        </mc:Choice>
        <mc:Fallback xmlns="">
          <p:sp>
            <p:nvSpPr>
              <p:cNvPr id="3" name="Text Placeholder 2">
                <a:extLst>
                  <a:ext uri="{FF2B5EF4-FFF2-40B4-BE49-F238E27FC236}">
                    <a16:creationId xmlns:a16="http://schemas.microsoft.com/office/drawing/2014/main" id="{4220211D-5879-408E-C935-ACF3273EAEEA}"/>
                  </a:ext>
                </a:extLst>
              </p:cNvPr>
              <p:cNvSpPr>
                <a:spLocks noGrp="1" noRot="1" noChangeAspect="1" noMove="1" noResize="1" noEditPoints="1" noAdjustHandles="1" noChangeArrowheads="1" noChangeShapeType="1" noTextEdit="1"/>
              </p:cNvSpPr>
              <p:nvPr>
                <p:ph type="body" sz="quarter" idx="16"/>
              </p:nvPr>
            </p:nvSpPr>
            <p:spPr>
              <a:xfrm>
                <a:off x="533919" y="1275796"/>
                <a:ext cx="8438631" cy="3192428"/>
              </a:xfrm>
              <a:blipFill>
                <a:blip r:embed="rId2"/>
                <a:stretch>
                  <a:fillRect l="-451" t="-1587" r="-301"/>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1F205053-C7BB-7539-EAF1-204D56219705}"/>
              </a:ext>
            </a:extLst>
          </p:cNvPr>
          <p:cNvSpPr/>
          <p:nvPr/>
        </p:nvSpPr>
        <p:spPr>
          <a:xfrm>
            <a:off x="2302575" y="3308093"/>
            <a:ext cx="817122" cy="791628"/>
          </a:xfrm>
          <a:prstGeom prst="roundRect">
            <a:avLst/>
          </a:prstGeom>
          <a:solidFill>
            <a:srgbClr val="E4FFDE"/>
          </a:solidFill>
          <a:ln>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solidFill>
                  <a:schemeClr val="tx1"/>
                </a:solidFill>
                <a:latin typeface="Avenir Book" panose="02000503020000020003" pitchFamily="2" charset="0"/>
              </a:rPr>
              <a:t>Policy</a:t>
            </a:r>
            <a:endParaRPr lang="en-US" sz="1600" b="1" dirty="0">
              <a:latin typeface="Avenir Book" panose="02000503020000020003" pitchFamily="2" charset="0"/>
            </a:endParaRPr>
          </a:p>
          <a:p>
            <a:pPr algn="ctr"/>
            <a:r>
              <a:rPr lang="en-US" sz="2800" b="1" dirty="0">
                <a:latin typeface="Avenir Book" panose="02000503020000020003" pitchFamily="2" charset="0"/>
              </a:rPr>
              <a:t>LM</a:t>
            </a:r>
          </a:p>
        </p:txBody>
      </p:sp>
      <p:sp>
        <p:nvSpPr>
          <p:cNvPr id="7" name="Rounded Rectangle 6">
            <a:extLst>
              <a:ext uri="{FF2B5EF4-FFF2-40B4-BE49-F238E27FC236}">
                <a16:creationId xmlns:a16="http://schemas.microsoft.com/office/drawing/2014/main" id="{1E82297A-45AE-4A79-3356-61ED1D4F3DD9}"/>
              </a:ext>
            </a:extLst>
          </p:cNvPr>
          <p:cNvSpPr/>
          <p:nvPr/>
        </p:nvSpPr>
        <p:spPr>
          <a:xfrm>
            <a:off x="533919" y="3598042"/>
            <a:ext cx="1079864" cy="2396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Prompt X </a:t>
            </a:r>
          </a:p>
        </p:txBody>
      </p:sp>
      <p:cxnSp>
        <p:nvCxnSpPr>
          <p:cNvPr id="8" name="Straight Arrow Connector 7">
            <a:extLst>
              <a:ext uri="{FF2B5EF4-FFF2-40B4-BE49-F238E27FC236}">
                <a16:creationId xmlns:a16="http://schemas.microsoft.com/office/drawing/2014/main" id="{77AB1552-5058-9DD1-2F50-E68DFA8E544F}"/>
              </a:ext>
            </a:extLst>
          </p:cNvPr>
          <p:cNvCxnSpPr>
            <a:cxnSpLocks/>
          </p:cNvCxnSpPr>
          <p:nvPr/>
        </p:nvCxnSpPr>
        <p:spPr>
          <a:xfrm>
            <a:off x="1749560" y="3702235"/>
            <a:ext cx="372167"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9" name="Rounded Rectangle 8">
            <a:extLst>
              <a:ext uri="{FF2B5EF4-FFF2-40B4-BE49-F238E27FC236}">
                <a16:creationId xmlns:a16="http://schemas.microsoft.com/office/drawing/2014/main" id="{EBEC93C5-D02F-83C9-F694-A68CC92116F9}"/>
              </a:ext>
            </a:extLst>
          </p:cNvPr>
          <p:cNvSpPr/>
          <p:nvPr/>
        </p:nvSpPr>
        <p:spPr>
          <a:xfrm>
            <a:off x="3685403" y="3598043"/>
            <a:ext cx="1121514" cy="239667"/>
          </a:xfrm>
          <a:prstGeom prst="roundRect">
            <a:avLst>
              <a:gd name="adj" fmla="val 99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Book" panose="02000503020000020003" pitchFamily="2" charset="0"/>
              </a:rPr>
              <a:t>Output</a:t>
            </a:r>
          </a:p>
        </p:txBody>
      </p:sp>
      <p:cxnSp>
        <p:nvCxnSpPr>
          <p:cNvPr id="20" name="Straight Arrow Connector 19">
            <a:extLst>
              <a:ext uri="{FF2B5EF4-FFF2-40B4-BE49-F238E27FC236}">
                <a16:creationId xmlns:a16="http://schemas.microsoft.com/office/drawing/2014/main" id="{1CDE0521-08A2-0453-66D9-2DA0DE4CC651}"/>
              </a:ext>
            </a:extLst>
          </p:cNvPr>
          <p:cNvCxnSpPr>
            <a:cxnSpLocks/>
          </p:cNvCxnSpPr>
          <p:nvPr/>
        </p:nvCxnSpPr>
        <p:spPr>
          <a:xfrm>
            <a:off x="3243080" y="3725392"/>
            <a:ext cx="372167"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22" name="Rounded Rectangle 21">
            <a:extLst>
              <a:ext uri="{FF2B5EF4-FFF2-40B4-BE49-F238E27FC236}">
                <a16:creationId xmlns:a16="http://schemas.microsoft.com/office/drawing/2014/main" id="{A5105637-3A7D-6DDD-19EB-52E1E039C8EC}"/>
              </a:ext>
            </a:extLst>
          </p:cNvPr>
          <p:cNvSpPr/>
          <p:nvPr/>
        </p:nvSpPr>
        <p:spPr>
          <a:xfrm>
            <a:off x="5410607" y="3329380"/>
            <a:ext cx="805290" cy="791628"/>
          </a:xfrm>
          <a:prstGeom prst="roundRect">
            <a:avLst/>
          </a:prstGeom>
          <a:solidFill>
            <a:schemeClr val="bg2">
              <a:lumMod val="20000"/>
              <a:lumOff val="80000"/>
            </a:schemeClr>
          </a:solidFill>
          <a:ln>
            <a:solidFill>
              <a:srgbClr val="0E0C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latin typeface="Avenir Book" panose="02000503020000020003" pitchFamily="2" charset="0"/>
              </a:rPr>
              <a:t>R</a:t>
            </a:r>
          </a:p>
        </p:txBody>
      </p:sp>
      <p:cxnSp>
        <p:nvCxnSpPr>
          <p:cNvPr id="23" name="Straight Arrow Connector 22">
            <a:extLst>
              <a:ext uri="{FF2B5EF4-FFF2-40B4-BE49-F238E27FC236}">
                <a16:creationId xmlns:a16="http://schemas.microsoft.com/office/drawing/2014/main" id="{1F43FB35-DBFA-BD80-DA6C-628228630C02}"/>
              </a:ext>
            </a:extLst>
          </p:cNvPr>
          <p:cNvCxnSpPr>
            <a:cxnSpLocks/>
          </p:cNvCxnSpPr>
          <p:nvPr/>
        </p:nvCxnSpPr>
        <p:spPr>
          <a:xfrm>
            <a:off x="4926227" y="3717876"/>
            <a:ext cx="372167"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577187E-6D70-5641-CE61-7DFAA956D58D}"/>
                  </a:ext>
                </a:extLst>
              </p:cNvPr>
              <p:cNvSpPr txBox="1"/>
              <p:nvPr/>
            </p:nvSpPr>
            <p:spPr>
              <a:xfrm>
                <a:off x="6554683" y="3529151"/>
                <a:ext cx="63055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a-IR" sz="1600" i="1" smtClean="0">
                          <a:solidFill>
                            <a:srgbClr val="0E0CC0"/>
                          </a:solidFill>
                          <a:latin typeface="Cambria Math" panose="02040503050406030204" pitchFamily="18" charset="0"/>
                        </a:rPr>
                        <m:t>𝑅</m:t>
                      </m:r>
                    </m:oMath>
                  </m:oMathPara>
                </a14:m>
                <a:endParaRPr lang="en-US" sz="1600" dirty="0"/>
              </a:p>
            </p:txBody>
          </p:sp>
        </mc:Choice>
        <mc:Fallback xmlns="">
          <p:sp>
            <p:nvSpPr>
              <p:cNvPr id="25" name="TextBox 24">
                <a:extLst>
                  <a:ext uri="{FF2B5EF4-FFF2-40B4-BE49-F238E27FC236}">
                    <a16:creationId xmlns:a16="http://schemas.microsoft.com/office/drawing/2014/main" id="{E577187E-6D70-5641-CE61-7DFAA956D58D}"/>
                  </a:ext>
                </a:extLst>
              </p:cNvPr>
              <p:cNvSpPr txBox="1">
                <a:spLocks noRot="1" noChangeAspect="1" noMove="1" noResize="1" noEditPoints="1" noAdjustHandles="1" noChangeArrowheads="1" noChangeShapeType="1" noTextEdit="1"/>
              </p:cNvSpPr>
              <p:nvPr/>
            </p:nvSpPr>
            <p:spPr>
              <a:xfrm>
                <a:off x="6554683" y="3529151"/>
                <a:ext cx="630552" cy="338554"/>
              </a:xfrm>
              <a:prstGeom prst="rect">
                <a:avLst/>
              </a:prstGeom>
              <a:blipFill>
                <a:blip r:embed="rId3"/>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55300951-7E6D-3603-ACC8-6DBEC9C9478E}"/>
              </a:ext>
            </a:extLst>
          </p:cNvPr>
          <p:cNvCxnSpPr>
            <a:cxnSpLocks/>
          </p:cNvCxnSpPr>
          <p:nvPr/>
        </p:nvCxnSpPr>
        <p:spPr>
          <a:xfrm>
            <a:off x="6285046" y="3704128"/>
            <a:ext cx="372167"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28" name="Elbow Connector 27">
            <a:extLst>
              <a:ext uri="{FF2B5EF4-FFF2-40B4-BE49-F238E27FC236}">
                <a16:creationId xmlns:a16="http://schemas.microsoft.com/office/drawing/2014/main" id="{C56BC5E8-1B3C-1960-1F1A-B291BC971000}"/>
              </a:ext>
            </a:extLst>
          </p:cNvPr>
          <p:cNvCxnSpPr>
            <a:cxnSpLocks/>
            <a:stCxn id="25" idx="2"/>
            <a:endCxn id="4" idx="2"/>
          </p:cNvCxnSpPr>
          <p:nvPr/>
        </p:nvCxnSpPr>
        <p:spPr>
          <a:xfrm rot="5400000">
            <a:off x="4674540" y="1904302"/>
            <a:ext cx="232016" cy="4158823"/>
          </a:xfrm>
          <a:prstGeom prst="bentConnector3">
            <a:avLst>
              <a:gd name="adj1" fmla="val 333652"/>
            </a:avLst>
          </a:prstGeom>
          <a:ln w="57150">
            <a:solidFill>
              <a:srgbClr val="418FD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6EBECF4-B24C-81E4-F346-9023450DEAEA}"/>
                  </a:ext>
                </a:extLst>
              </p:cNvPr>
              <p:cNvSpPr txBox="1"/>
              <p:nvPr/>
            </p:nvSpPr>
            <p:spPr>
              <a:xfrm>
                <a:off x="2530675" y="4665212"/>
                <a:ext cx="3780498" cy="3302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panose="02040503050406030204" pitchFamily="18" charset="0"/>
                            </a:rPr>
                          </m:ctrlPr>
                        </m:sSubPr>
                        <m:e>
                          <m:r>
                            <a:rPr lang="en-US" i="1" smtClean="0">
                              <a:solidFill>
                                <a:srgbClr val="00B050"/>
                              </a:solidFill>
                              <a:latin typeface="Cambria Math" panose="02040503050406030204" pitchFamily="18" charset="0"/>
                            </a:rPr>
                            <m:t>𝜃</m:t>
                          </m:r>
                        </m:e>
                        <m:sub>
                          <m:r>
                            <a:rPr lang="en-US" b="0" i="1" smtClean="0">
                              <a:solidFill>
                                <a:srgbClr val="00B050"/>
                              </a:solidFill>
                              <a:latin typeface="Cambria Math" panose="02040503050406030204" pitchFamily="18" charset="0"/>
                            </a:rPr>
                            <m:t>𝑡</m:t>
                          </m:r>
                          <m:r>
                            <a:rPr lang="en-US" b="0" i="1" smtClean="0">
                              <a:solidFill>
                                <a:srgbClr val="00B050"/>
                              </a:solidFill>
                              <a:latin typeface="Cambria Math" panose="02040503050406030204" pitchFamily="18" charset="0"/>
                            </a:rPr>
                            <m:t>+1</m:t>
                          </m:r>
                        </m:sub>
                      </m:sSub>
                      <m:r>
                        <a:rPr lang="en-US" b="0" i="1" smtClean="0">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𝜃</m:t>
                          </m:r>
                        </m:e>
                        <m:sub>
                          <m:r>
                            <a:rPr lang="en-US" i="1">
                              <a:solidFill>
                                <a:srgbClr val="00B050"/>
                              </a:solidFill>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𝛼</m:t>
                      </m:r>
                      <m:r>
                        <m:rPr>
                          <m:lit/>
                        </m:rP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m:t>
                          </m:r>
                        </m:e>
                        <m:sub>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𝜃</m:t>
                              </m:r>
                            </m:e>
                            <m:sub>
                              <m:r>
                                <a:rPr lang="en-US" i="1">
                                  <a:solidFill>
                                    <a:srgbClr val="00B050"/>
                                  </a:solidFill>
                                  <a:latin typeface="Cambria Math" panose="02040503050406030204" pitchFamily="18" charset="0"/>
                                </a:rPr>
                                <m:t>𝑡</m:t>
                              </m:r>
                            </m:sub>
                          </m:sSub>
                        </m:sub>
                      </m:sSub>
                      <m:sSub>
                        <m:sSubPr>
                          <m:ctrlPr>
                            <a:rPr lang="en-US" i="1">
                              <a:latin typeface="Cambria Math" panose="02040503050406030204" pitchFamily="18" charset="0"/>
                              <a:ea typeface="Cambria Math" panose="02040503050406030204" pitchFamily="18" charset="0"/>
                            </a:rPr>
                          </m:ctrlPr>
                        </m:sSubPr>
                        <m:e>
                          <m:r>
                            <a:rPr lang="fa-IR" i="1">
                              <a:latin typeface="Cambria Math" panose="02040503050406030204" pitchFamily="18" charset="0"/>
                              <a:ea typeface="Cambria Math" panose="02040503050406030204" pitchFamily="18" charset="0"/>
                            </a:rPr>
                            <m:t>𝔼</m:t>
                          </m:r>
                        </m:e>
                        <m:sub>
                          <m:acc>
                            <m:accPr>
                              <m:chr m:val="̂"/>
                              <m:ctrlPr>
                                <a:rPr lang="en-US" i="1">
                                  <a:latin typeface="Cambria Math" panose="02040503050406030204" pitchFamily="18" charset="0"/>
                                </a:rPr>
                              </m:ctrlPr>
                            </m:accPr>
                            <m:e>
                              <m:r>
                                <a:rPr lang="en-US" i="1">
                                  <a:latin typeface="Cambria Math" panose="02040503050406030204" pitchFamily="18" charset="0"/>
                                </a:rPr>
                                <m:t>𝑠</m:t>
                              </m:r>
                            </m:e>
                          </m:acc>
                          <m:r>
                            <a:rPr lang="en-US" i="1">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𝜃</m:t>
                              </m:r>
                            </m:sub>
                          </m:sSub>
                        </m:sub>
                      </m:sSub>
                      <m:d>
                        <m:dPr>
                          <m:begChr m:val="["/>
                          <m:endChr m:val="]"/>
                          <m:ctrlPr>
                            <a:rPr lang="fa-IR" i="1">
                              <a:latin typeface="Cambria Math" panose="02040503050406030204" pitchFamily="18" charset="0"/>
                            </a:rPr>
                          </m:ctrlPr>
                        </m:dPr>
                        <m:e>
                          <m:r>
                            <a:rPr lang="fa-IR" i="1" smtClean="0">
                              <a:solidFill>
                                <a:srgbClr val="0E0CC0"/>
                              </a:solidFill>
                              <a:latin typeface="Cambria Math" panose="02040503050406030204" pitchFamily="18" charset="0"/>
                            </a:rPr>
                            <m:t>𝑅</m:t>
                          </m:r>
                          <m:d>
                            <m:dPr>
                              <m:ctrlPr>
                                <a:rPr lang="fa-IR" i="1">
                                  <a:solidFill>
                                    <a:srgbClr val="0E0CC0"/>
                                  </a:solidFill>
                                  <a:latin typeface="Cambria Math" panose="02040503050406030204" pitchFamily="18" charset="0"/>
                                </a:rPr>
                              </m:ctrlPr>
                            </m:dPr>
                            <m:e>
                              <m:acc>
                                <m:accPr>
                                  <m:chr m:val="̂"/>
                                  <m:ctrlPr>
                                    <a:rPr lang="en-US" i="1">
                                      <a:solidFill>
                                        <a:srgbClr val="0E0CC0"/>
                                      </a:solidFill>
                                      <a:latin typeface="Cambria Math" panose="02040503050406030204" pitchFamily="18" charset="0"/>
                                    </a:rPr>
                                  </m:ctrlPr>
                                </m:accPr>
                                <m:e>
                                  <m:r>
                                    <a:rPr lang="en-US" i="1">
                                      <a:solidFill>
                                        <a:srgbClr val="0E0CC0"/>
                                      </a:solidFill>
                                      <a:latin typeface="Cambria Math" panose="02040503050406030204" pitchFamily="18" charset="0"/>
                                    </a:rPr>
                                    <m:t>𝑠</m:t>
                                  </m:r>
                                </m:e>
                              </m:acc>
                              <m:r>
                                <a:rPr lang="en-US" i="1">
                                  <a:solidFill>
                                    <a:srgbClr val="0E0CC0"/>
                                  </a:solidFill>
                                  <a:latin typeface="Cambria Math" panose="02040503050406030204" pitchFamily="18" charset="0"/>
                                </a:rPr>
                                <m:t>;</m:t>
                              </m:r>
                              <m:r>
                                <a:rPr lang="en-US" i="1">
                                  <a:solidFill>
                                    <a:srgbClr val="0E0CC0"/>
                                  </a:solidFill>
                                  <a:latin typeface="Cambria Math" panose="02040503050406030204" pitchFamily="18" charset="0"/>
                                </a:rPr>
                                <m:t>𝑝</m:t>
                              </m:r>
                            </m:e>
                          </m:d>
                        </m:e>
                      </m:d>
                    </m:oMath>
                  </m:oMathPara>
                </a14:m>
                <a:endParaRPr lang="en-US" dirty="0"/>
              </a:p>
            </p:txBody>
          </p:sp>
        </mc:Choice>
        <mc:Fallback xmlns="">
          <p:sp>
            <p:nvSpPr>
              <p:cNvPr id="35" name="TextBox 34">
                <a:extLst>
                  <a:ext uri="{FF2B5EF4-FFF2-40B4-BE49-F238E27FC236}">
                    <a16:creationId xmlns:a16="http://schemas.microsoft.com/office/drawing/2014/main" id="{E6EBECF4-B24C-81E4-F346-9023450DEAEA}"/>
                  </a:ext>
                </a:extLst>
              </p:cNvPr>
              <p:cNvSpPr txBox="1">
                <a:spLocks noRot="1" noChangeAspect="1" noMove="1" noResize="1" noEditPoints="1" noAdjustHandles="1" noChangeArrowheads="1" noChangeShapeType="1" noTextEdit="1"/>
              </p:cNvSpPr>
              <p:nvPr/>
            </p:nvSpPr>
            <p:spPr>
              <a:xfrm>
                <a:off x="2530675" y="4665212"/>
                <a:ext cx="3780498" cy="330219"/>
              </a:xfrm>
              <a:prstGeom prst="rect">
                <a:avLst/>
              </a:prstGeom>
              <a:blipFill>
                <a:blip r:embed="rId4"/>
                <a:stretch>
                  <a:fillRect t="-3704" b="-3704"/>
                </a:stretch>
              </a:blipFill>
            </p:spPr>
            <p:txBody>
              <a:bodyPr/>
              <a:lstStyle/>
              <a:p>
                <a:r>
                  <a:rPr lang="en-US">
                    <a:noFill/>
                  </a:rPr>
                  <a:t> </a:t>
                </a:r>
              </a:p>
            </p:txBody>
          </p:sp>
        </mc:Fallback>
      </mc:AlternateContent>
      <p:cxnSp>
        <p:nvCxnSpPr>
          <p:cNvPr id="36" name="Elbow Connector 35">
            <a:extLst>
              <a:ext uri="{FF2B5EF4-FFF2-40B4-BE49-F238E27FC236}">
                <a16:creationId xmlns:a16="http://schemas.microsoft.com/office/drawing/2014/main" id="{D9164F44-B808-1263-DD51-0F804991A749}"/>
              </a:ext>
            </a:extLst>
          </p:cNvPr>
          <p:cNvCxnSpPr>
            <a:cxnSpLocks/>
            <a:stCxn id="4" idx="0"/>
          </p:cNvCxnSpPr>
          <p:nvPr/>
        </p:nvCxnSpPr>
        <p:spPr>
          <a:xfrm rot="5400000" flipH="1" flipV="1">
            <a:off x="2882675" y="2505364"/>
            <a:ext cx="631191" cy="974269"/>
          </a:xfrm>
          <a:prstGeom prst="bentConnector2">
            <a:avLst/>
          </a:prstGeom>
          <a:ln w="57150">
            <a:solidFill>
              <a:srgbClr val="418FDF"/>
            </a:solidFill>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D21E1CB4-C6F9-FD0E-1F5E-E3A339DB1512}"/>
              </a:ext>
            </a:extLst>
          </p:cNvPr>
          <p:cNvSpPr/>
          <p:nvPr/>
        </p:nvSpPr>
        <p:spPr>
          <a:xfrm>
            <a:off x="3925990" y="2204101"/>
            <a:ext cx="581551" cy="170965"/>
          </a:xfrm>
          <a:prstGeom prst="roundRect">
            <a:avLst>
              <a:gd name="adj" fmla="val 997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1</a:t>
            </a:r>
            <a:endParaRPr lang="en-US" sz="900" dirty="0">
              <a:solidFill>
                <a:schemeClr val="tx1"/>
              </a:solidFill>
            </a:endParaRPr>
          </a:p>
        </p:txBody>
      </p:sp>
      <p:sp>
        <p:nvSpPr>
          <p:cNvPr id="44" name="Rounded Rectangle 43">
            <a:extLst>
              <a:ext uri="{FF2B5EF4-FFF2-40B4-BE49-F238E27FC236}">
                <a16:creationId xmlns:a16="http://schemas.microsoft.com/office/drawing/2014/main" id="{4D67AA03-185B-6F1F-8454-F5625E3AC791}"/>
              </a:ext>
            </a:extLst>
          </p:cNvPr>
          <p:cNvSpPr/>
          <p:nvPr/>
        </p:nvSpPr>
        <p:spPr>
          <a:xfrm>
            <a:off x="3930686" y="2394494"/>
            <a:ext cx="581551" cy="170965"/>
          </a:xfrm>
          <a:prstGeom prst="roundRect">
            <a:avLst>
              <a:gd name="adj" fmla="val 997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2</a:t>
            </a:r>
            <a:endParaRPr lang="en-US" sz="900" dirty="0">
              <a:solidFill>
                <a:schemeClr val="tx1"/>
              </a:solidFill>
            </a:endParaRPr>
          </a:p>
        </p:txBody>
      </p:sp>
      <p:sp>
        <p:nvSpPr>
          <p:cNvPr id="49" name="Rounded Rectangle 48">
            <a:extLst>
              <a:ext uri="{FF2B5EF4-FFF2-40B4-BE49-F238E27FC236}">
                <a16:creationId xmlns:a16="http://schemas.microsoft.com/office/drawing/2014/main" id="{CCBB3A1A-8C47-4C4E-73A6-387F205081E6}"/>
              </a:ext>
            </a:extLst>
          </p:cNvPr>
          <p:cNvSpPr/>
          <p:nvPr/>
        </p:nvSpPr>
        <p:spPr>
          <a:xfrm>
            <a:off x="3925990" y="2642714"/>
            <a:ext cx="581551" cy="170965"/>
          </a:xfrm>
          <a:prstGeom prst="roundRect">
            <a:avLst>
              <a:gd name="adj" fmla="val 997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1</a:t>
            </a:r>
            <a:endParaRPr lang="en-US" sz="900" dirty="0">
              <a:solidFill>
                <a:schemeClr val="tx1"/>
              </a:solidFill>
            </a:endParaRPr>
          </a:p>
        </p:txBody>
      </p:sp>
      <p:sp>
        <p:nvSpPr>
          <p:cNvPr id="50" name="Rounded Rectangle 49">
            <a:extLst>
              <a:ext uri="{FF2B5EF4-FFF2-40B4-BE49-F238E27FC236}">
                <a16:creationId xmlns:a16="http://schemas.microsoft.com/office/drawing/2014/main" id="{BB9C5876-F81B-A417-1FC5-F490909D30E4}"/>
              </a:ext>
            </a:extLst>
          </p:cNvPr>
          <p:cNvSpPr/>
          <p:nvPr/>
        </p:nvSpPr>
        <p:spPr>
          <a:xfrm>
            <a:off x="3930686" y="2833107"/>
            <a:ext cx="581551" cy="170965"/>
          </a:xfrm>
          <a:prstGeom prst="roundRect">
            <a:avLst>
              <a:gd name="adj" fmla="val 997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Avenir Book" panose="02000503020000020003" pitchFamily="2" charset="0"/>
              </a:rPr>
              <a:t>Output 2</a:t>
            </a:r>
            <a:endParaRPr lang="en-US" sz="900" dirty="0">
              <a:solidFill>
                <a:schemeClr val="tx1"/>
              </a:solidFill>
            </a:endParaRPr>
          </a:p>
        </p:txBody>
      </p:sp>
      <p:sp>
        <p:nvSpPr>
          <p:cNvPr id="54" name="TextBox 53">
            <a:extLst>
              <a:ext uri="{FF2B5EF4-FFF2-40B4-BE49-F238E27FC236}">
                <a16:creationId xmlns:a16="http://schemas.microsoft.com/office/drawing/2014/main" id="{88580E51-81F0-F63E-4D9E-02DEE56CB52F}"/>
              </a:ext>
            </a:extLst>
          </p:cNvPr>
          <p:cNvSpPr txBox="1"/>
          <p:nvPr/>
        </p:nvSpPr>
        <p:spPr>
          <a:xfrm rot="5400000">
            <a:off x="4030352" y="3017329"/>
            <a:ext cx="399736" cy="338554"/>
          </a:xfrm>
          <a:prstGeom prst="rect">
            <a:avLst/>
          </a:prstGeom>
          <a:noFill/>
        </p:spPr>
        <p:txBody>
          <a:bodyPr wrap="square">
            <a:spAutoFit/>
          </a:bodyPr>
          <a:lstStyle/>
          <a:p>
            <a:r>
              <a:rPr lang="en-US" sz="1600" b="1" dirty="0">
                <a:solidFill>
                  <a:schemeClr val="tx1"/>
                </a:solidFill>
                <a:latin typeface="Avenir Book" panose="02000503020000020003" pitchFamily="2" charset="0"/>
              </a:rPr>
              <a:t>…</a:t>
            </a:r>
            <a:endParaRPr lang="en-US" sz="1600" b="1" dirty="0"/>
          </a:p>
        </p:txBody>
      </p:sp>
      <mc:AlternateContent xmlns:mc="http://schemas.openxmlformats.org/markup-compatibility/2006" xmlns:a14="http://schemas.microsoft.com/office/drawing/2010/main">
        <mc:Choice Requires="a14">
          <p:sp>
            <p:nvSpPr>
              <p:cNvPr id="55" name="Rounded Rectangle 54">
                <a:extLst>
                  <a:ext uri="{FF2B5EF4-FFF2-40B4-BE49-F238E27FC236}">
                    <a16:creationId xmlns:a16="http://schemas.microsoft.com/office/drawing/2014/main" id="{5458C4BD-401D-E861-1B92-59C76835B8DC}"/>
                  </a:ext>
                </a:extLst>
              </p:cNvPr>
              <p:cNvSpPr/>
              <p:nvPr/>
            </p:nvSpPr>
            <p:spPr>
              <a:xfrm>
                <a:off x="2711757" y="2195738"/>
                <a:ext cx="1264015" cy="481164"/>
              </a:xfrm>
              <a:prstGeom prst="roundRect">
                <a:avLst>
                  <a:gd name="adj" fmla="val 99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fa-IR" sz="2000" i="1" smtClean="0">
                          <a:solidFill>
                            <a:schemeClr val="tx1"/>
                          </a:solidFill>
                          <a:latin typeface="Cambria Math" panose="02040503050406030204" pitchFamily="18" charset="0"/>
                        </a:rPr>
                        <m:t>👩</m:t>
                      </m:r>
                      <m:r>
                        <a:rPr lang="en-US" sz="2000" b="0" i="0" smtClean="0">
                          <a:solidFill>
                            <a:schemeClr val="tx1"/>
                          </a:solidFill>
                          <a:latin typeface="Cambria Math" panose="02040503050406030204" pitchFamily="18" charset="0"/>
                        </a:rPr>
                        <m:t> </m:t>
                      </m:r>
                      <m:r>
                        <a:rPr lang="fa-IR" sz="2000" i="1" smtClean="0">
                          <a:solidFill>
                            <a:schemeClr val="tx1"/>
                          </a:solidFill>
                          <a:latin typeface="Cambria Math" panose="02040503050406030204" pitchFamily="18" charset="0"/>
                        </a:rPr>
                        <m:t>👨</m:t>
                      </m:r>
                      <m:r>
                        <a:rPr lang="fa-IR" sz="200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 </m:t>
                      </m:r>
                      <m:r>
                        <a:rPr lang="fa-IR" sz="2000" i="1">
                          <a:solidFill>
                            <a:schemeClr val="tx1"/>
                          </a:solidFill>
                          <a:latin typeface="Cambria Math" panose="02040503050406030204" pitchFamily="18" charset="0"/>
                        </a:rPr>
                        <m:t>🧑</m:t>
                      </m:r>
                    </m:oMath>
                  </m:oMathPara>
                </a14:m>
                <a:endParaRPr lang="en-US" sz="2000" dirty="0">
                  <a:solidFill>
                    <a:schemeClr val="tx1"/>
                  </a:solidFill>
                  <a:latin typeface="Avenir Book" panose="02000503020000020003" pitchFamily="2" charset="0"/>
                </a:endParaRPr>
              </a:p>
            </p:txBody>
          </p:sp>
        </mc:Choice>
        <mc:Fallback xmlns="">
          <p:sp>
            <p:nvSpPr>
              <p:cNvPr id="55" name="Rounded Rectangle 54">
                <a:extLst>
                  <a:ext uri="{FF2B5EF4-FFF2-40B4-BE49-F238E27FC236}">
                    <a16:creationId xmlns:a16="http://schemas.microsoft.com/office/drawing/2014/main" id="{5458C4BD-401D-E861-1B92-59C76835B8DC}"/>
                  </a:ext>
                </a:extLst>
              </p:cNvPr>
              <p:cNvSpPr>
                <a:spLocks noRot="1" noChangeAspect="1" noMove="1" noResize="1" noEditPoints="1" noAdjustHandles="1" noChangeArrowheads="1" noChangeShapeType="1" noTextEdit="1"/>
              </p:cNvSpPr>
              <p:nvPr/>
            </p:nvSpPr>
            <p:spPr>
              <a:xfrm>
                <a:off x="2711757" y="2195738"/>
                <a:ext cx="1264015" cy="481164"/>
              </a:xfrm>
              <a:prstGeom prst="roundRect">
                <a:avLst>
                  <a:gd name="adj" fmla="val 9972"/>
                </a:avLst>
              </a:prstGeom>
              <a:blipFill>
                <a:blip r:embed="rId5"/>
                <a:stretch>
                  <a:fillRect b="-12821"/>
                </a:stretch>
              </a:blipFill>
              <a:ln>
                <a:noFill/>
              </a:ln>
            </p:spPr>
            <p:txBody>
              <a:bodyPr/>
              <a:lstStyle/>
              <a:p>
                <a:r>
                  <a:rPr lang="en-US">
                    <a:noFill/>
                  </a:rPr>
                  <a:t> </a:t>
                </a:r>
              </a:p>
            </p:txBody>
          </p:sp>
        </mc:Fallback>
      </mc:AlternateContent>
      <p:sp>
        <p:nvSpPr>
          <p:cNvPr id="56" name="Rounded Rectangle 55">
            <a:extLst>
              <a:ext uri="{FF2B5EF4-FFF2-40B4-BE49-F238E27FC236}">
                <a16:creationId xmlns:a16="http://schemas.microsoft.com/office/drawing/2014/main" id="{56F1FCE6-2A4D-0F29-F33A-63FBFB2ACDC5}"/>
              </a:ext>
            </a:extLst>
          </p:cNvPr>
          <p:cNvSpPr/>
          <p:nvPr/>
        </p:nvSpPr>
        <p:spPr>
          <a:xfrm>
            <a:off x="4458187" y="2062171"/>
            <a:ext cx="383989" cy="1077632"/>
          </a:xfrm>
          <a:prstGeom prst="roundRect">
            <a:avLst>
              <a:gd name="adj" fmla="val 99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latin typeface="Avenir Book" panose="02000503020000020003" pitchFamily="2" charset="0"/>
              </a:rPr>
              <a:t>✓</a:t>
            </a:r>
          </a:p>
          <a:p>
            <a:r>
              <a:rPr lang="en-US" sz="900" dirty="0">
                <a:solidFill>
                  <a:schemeClr val="tx1"/>
                </a:solidFill>
                <a:latin typeface="Avenir Book" panose="02000503020000020003" pitchFamily="2" charset="0"/>
              </a:rPr>
              <a:t>✘</a:t>
            </a:r>
            <a:br>
              <a:rPr lang="en-US" sz="900" dirty="0">
                <a:solidFill>
                  <a:schemeClr val="tx1"/>
                </a:solidFill>
                <a:latin typeface="Avenir Book" panose="02000503020000020003" pitchFamily="2" charset="0"/>
              </a:rPr>
            </a:br>
            <a:endParaRPr lang="en-US" sz="1000" dirty="0">
              <a:solidFill>
                <a:schemeClr val="tx1"/>
              </a:solidFill>
              <a:latin typeface="Avenir Book" panose="02000503020000020003" pitchFamily="2" charset="0"/>
            </a:endParaRPr>
          </a:p>
          <a:p>
            <a:r>
              <a:rPr lang="en-US" sz="900" dirty="0">
                <a:solidFill>
                  <a:schemeClr val="tx1"/>
                </a:solidFill>
                <a:latin typeface="Avenir Book" panose="02000503020000020003" pitchFamily="2" charset="0"/>
              </a:rPr>
              <a:t>✓</a:t>
            </a:r>
          </a:p>
          <a:p>
            <a:r>
              <a:rPr lang="en-US" sz="900" dirty="0">
                <a:solidFill>
                  <a:schemeClr val="tx1"/>
                </a:solidFill>
                <a:latin typeface="Avenir Book" panose="02000503020000020003" pitchFamily="2" charset="0"/>
              </a:rPr>
              <a:t>✘</a:t>
            </a:r>
          </a:p>
        </p:txBody>
      </p:sp>
      <p:cxnSp>
        <p:nvCxnSpPr>
          <p:cNvPr id="58" name="Elbow Connector 57">
            <a:extLst>
              <a:ext uri="{FF2B5EF4-FFF2-40B4-BE49-F238E27FC236}">
                <a16:creationId xmlns:a16="http://schemas.microsoft.com/office/drawing/2014/main" id="{31398275-5C9C-9A61-DA98-198260DDC257}"/>
              </a:ext>
            </a:extLst>
          </p:cNvPr>
          <p:cNvCxnSpPr>
            <a:cxnSpLocks/>
            <a:endCxn id="22" idx="0"/>
          </p:cNvCxnSpPr>
          <p:nvPr/>
        </p:nvCxnSpPr>
        <p:spPr>
          <a:xfrm>
            <a:off x="4888353" y="2649973"/>
            <a:ext cx="924899" cy="679407"/>
          </a:xfrm>
          <a:prstGeom prst="bentConnector2">
            <a:avLst/>
          </a:prstGeom>
          <a:ln w="57150">
            <a:solidFill>
              <a:srgbClr val="418FDF"/>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0C7C37C-FF7C-5C51-14E6-3A5F729AEAF7}"/>
              </a:ext>
            </a:extLst>
          </p:cNvPr>
          <p:cNvSpPr txBox="1"/>
          <p:nvPr/>
        </p:nvSpPr>
        <p:spPr>
          <a:xfrm>
            <a:off x="5906269" y="2619897"/>
            <a:ext cx="1689772" cy="523220"/>
          </a:xfrm>
          <a:prstGeom prst="rect">
            <a:avLst/>
          </a:prstGeom>
          <a:noFill/>
        </p:spPr>
        <p:txBody>
          <a:bodyPr wrap="square">
            <a:spAutoFit/>
          </a:bodyPr>
          <a:lstStyle/>
          <a:p>
            <a:r>
              <a:rPr lang="en-US" dirty="0"/>
              <a:t>Periodically train the reward model</a:t>
            </a:r>
          </a:p>
        </p:txBody>
      </p:sp>
      <p:sp>
        <p:nvSpPr>
          <p:cNvPr id="11" name="TextBox 10">
            <a:extLst>
              <a:ext uri="{FF2B5EF4-FFF2-40B4-BE49-F238E27FC236}">
                <a16:creationId xmlns:a16="http://schemas.microsoft.com/office/drawing/2014/main" id="{94A88A10-FDFC-3520-0649-843BF68B0232}"/>
              </a:ext>
            </a:extLst>
          </p:cNvPr>
          <p:cNvSpPr txBox="1"/>
          <p:nvPr/>
        </p:nvSpPr>
        <p:spPr>
          <a:xfrm>
            <a:off x="3124607" y="4324022"/>
            <a:ext cx="4572000" cy="307777"/>
          </a:xfrm>
          <a:prstGeom prst="rect">
            <a:avLst/>
          </a:prstGeom>
          <a:noFill/>
        </p:spPr>
        <p:txBody>
          <a:bodyPr wrap="square">
            <a:spAutoFit/>
          </a:bodyPr>
          <a:lstStyle/>
          <a:p>
            <a:r>
              <a:rPr lang="en-US" dirty="0"/>
              <a:t>Reinforcement learning update</a:t>
            </a:r>
          </a:p>
        </p:txBody>
      </p:sp>
      <p:sp>
        <p:nvSpPr>
          <p:cNvPr id="12" name="TextBox 11">
            <a:extLst>
              <a:ext uri="{FF2B5EF4-FFF2-40B4-BE49-F238E27FC236}">
                <a16:creationId xmlns:a16="http://schemas.microsoft.com/office/drawing/2014/main" id="{A765C931-6E8F-C2EE-6CCE-50A0F10D8A02}"/>
              </a:ext>
            </a:extLst>
          </p:cNvPr>
          <p:cNvSpPr txBox="1"/>
          <p:nvPr/>
        </p:nvSpPr>
        <p:spPr>
          <a:xfrm>
            <a:off x="5813251" y="422598"/>
            <a:ext cx="2796829" cy="566578"/>
          </a:xfrm>
          <a:prstGeom prst="wedgeRoundRectCallout">
            <a:avLst>
              <a:gd name="adj1" fmla="val -35716"/>
              <a:gd name="adj2" fmla="val 75378"/>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800" dirty="0">
                <a:latin typeface="Corbel" panose="020B0503020204020204" pitchFamily="34" charset="0"/>
              </a:rPr>
              <a:t>How do you resolve this? 🤔</a:t>
            </a:r>
          </a:p>
        </p:txBody>
      </p:sp>
    </p:spTree>
    <p:extLst>
      <p:ext uri="{BB962C8B-B14F-4D97-AF65-F5344CB8AC3E}">
        <p14:creationId xmlns:p14="http://schemas.microsoft.com/office/powerpoint/2010/main" val="37771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B6F08-8611-BB1D-7EF4-52186F164F15}"/>
              </a:ext>
            </a:extLst>
          </p:cNvPr>
          <p:cNvSpPr>
            <a:spLocks noGrp="1"/>
          </p:cNvSpPr>
          <p:nvPr>
            <p:ph type="title"/>
          </p:nvPr>
        </p:nvSpPr>
        <p:spPr/>
        <p:txBody>
          <a:bodyPr>
            <a:normAutofit/>
          </a:bodyPr>
          <a:lstStyle/>
          <a:p>
            <a:r>
              <a:rPr lang="en-US" sz="2800" dirty="0">
                <a:latin typeface="Tahoma" panose="020B0604030504040204" pitchFamily="34" charset="0"/>
                <a:ea typeface="Tahoma" panose="020B0604030504040204" pitchFamily="34" charset="0"/>
                <a:cs typeface="Tahoma" panose="020B0604030504040204" pitchFamily="34" charset="0"/>
              </a:rPr>
              <a:t>Regularizing with Pre-trained Model </a:t>
            </a:r>
          </a:p>
        </p:txBody>
      </p:sp>
      <p:sp>
        <p:nvSpPr>
          <p:cNvPr id="3" name="Content Placeholder 2">
            <a:extLst>
              <a:ext uri="{FF2B5EF4-FFF2-40B4-BE49-F238E27FC236}">
                <a16:creationId xmlns:a16="http://schemas.microsoft.com/office/drawing/2014/main" id="{4547E8B8-58C2-183D-DEB4-43333674F090}"/>
              </a:ext>
            </a:extLst>
          </p:cNvPr>
          <p:cNvSpPr>
            <a:spLocks noGrp="1"/>
          </p:cNvSpPr>
          <p:nvPr>
            <p:ph type="body" sz="quarter" idx="16"/>
          </p:nvPr>
        </p:nvSpPr>
        <p:spPr/>
        <p:txBody>
          <a:bodyPr>
            <a:normAutofit/>
          </a:bodyPr>
          <a:lstStyle/>
          <a:p>
            <a:r>
              <a:rPr lang="en-US" sz="1700" b="1" dirty="0"/>
              <a:t>Solution: </a:t>
            </a:r>
            <a:r>
              <a:rPr lang="en-US" sz="1700" dirty="0"/>
              <a:t>add a penalty term that penalizes too much deviations from the distribution of the pre-trained LM. </a:t>
            </a:r>
          </a:p>
          <a:p>
            <a:pPr marL="114300" indent="0" algn="ctr">
              <a:buNone/>
            </a:pPr>
            <a:endParaRPr lang="en-US" sz="1700" dirty="0"/>
          </a:p>
          <a:p>
            <a:endParaRPr lang="en-US" sz="1700" dirty="0"/>
          </a:p>
          <a:p>
            <a:endParaRPr lang="en-US" sz="1700" spc="-4" dirty="0"/>
          </a:p>
          <a:p>
            <a:endParaRPr lang="en-US" sz="1700" spc="-4" dirty="0"/>
          </a:p>
          <a:p>
            <a:r>
              <a:rPr lang="en-US" sz="1700" spc="-4" dirty="0"/>
              <a:t>This </a:t>
            </a:r>
            <a:r>
              <a:rPr lang="en-US" sz="1700" spc="-11" dirty="0"/>
              <a:t>prevents</a:t>
            </a:r>
            <a:r>
              <a:rPr lang="en-US" sz="1700" spc="11" dirty="0"/>
              <a:t> </a:t>
            </a:r>
            <a:r>
              <a:rPr lang="en-US" sz="1700" spc="-4" dirty="0"/>
              <a:t>the policy model </a:t>
            </a:r>
            <a:r>
              <a:rPr lang="en-US" sz="1700" spc="-11" dirty="0"/>
              <a:t>from</a:t>
            </a:r>
            <a:r>
              <a:rPr lang="en-US" sz="1700" dirty="0"/>
              <a:t> </a:t>
            </a:r>
            <a:r>
              <a:rPr lang="en-US" sz="1700" spc="-8" dirty="0"/>
              <a:t>diverging</a:t>
            </a:r>
            <a:r>
              <a:rPr lang="en-US" sz="1700" dirty="0"/>
              <a:t> </a:t>
            </a:r>
            <a:r>
              <a:rPr lang="en-US" sz="1700" spc="-8" dirty="0"/>
              <a:t>too </a:t>
            </a:r>
            <a:r>
              <a:rPr lang="en-US" sz="1700" spc="-11" dirty="0"/>
              <a:t>far</a:t>
            </a:r>
            <a:r>
              <a:rPr lang="en-US" sz="1700" spc="8" dirty="0"/>
              <a:t> </a:t>
            </a:r>
            <a:r>
              <a:rPr lang="en-US" sz="1700" spc="-11" dirty="0"/>
              <a:t>from </a:t>
            </a:r>
            <a:r>
              <a:rPr lang="en-US" sz="1700" spc="-330" dirty="0"/>
              <a:t> </a:t>
            </a:r>
            <a:r>
              <a:rPr lang="en-US" sz="1700" dirty="0"/>
              <a:t>the</a:t>
            </a:r>
            <a:r>
              <a:rPr lang="en-US" sz="1700" spc="-4" dirty="0"/>
              <a:t> </a:t>
            </a:r>
            <a:r>
              <a:rPr lang="en-US" sz="1700" spc="-8" dirty="0"/>
              <a:t>pretrained </a:t>
            </a:r>
            <a:r>
              <a:rPr lang="en-US" sz="1700" dirty="0"/>
              <a:t>model.</a:t>
            </a:r>
            <a:r>
              <a:rPr lang="en-US" sz="1700" spc="4" dirty="0"/>
              <a:t> </a:t>
            </a:r>
          </a:p>
          <a:p>
            <a:r>
              <a:rPr lang="en-US" sz="1700" spc="4" dirty="0"/>
              <a:t>The above regularization is equivalent to adding a KL-divergence regularization term. You will see/prove the details in HW7!! </a:t>
            </a:r>
            <a:endParaRPr lang="en-US" sz="17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FD88B92-B7A8-39B9-BE6A-8972C062BBCC}"/>
                  </a:ext>
                </a:extLst>
              </p:cNvPr>
              <p:cNvSpPr txBox="1"/>
              <p:nvPr/>
            </p:nvSpPr>
            <p:spPr>
              <a:xfrm>
                <a:off x="1763905" y="2188953"/>
                <a:ext cx="4903321" cy="9298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solidFill>
                                <a:srgbClr val="0E0CC0"/>
                              </a:solidFill>
                              <a:latin typeface="Cambria Math" panose="02040503050406030204" pitchFamily="18" charset="0"/>
                            </a:rPr>
                          </m:ctrlPr>
                        </m:accPr>
                        <m:e>
                          <m:r>
                            <a:rPr lang="fa-IR" sz="2400" i="1">
                              <a:solidFill>
                                <a:srgbClr val="0E0CC0"/>
                              </a:solidFill>
                              <a:latin typeface="Cambria Math" panose="02040503050406030204" pitchFamily="18" charset="0"/>
                            </a:rPr>
                            <m:t>𝑅</m:t>
                          </m:r>
                        </m:e>
                      </m:acc>
                      <m:d>
                        <m:dPr>
                          <m:ctrlPr>
                            <a:rPr lang="fa-IR" sz="2400" i="1">
                              <a:solidFill>
                                <a:srgbClr val="0E0CC0"/>
                              </a:solidFill>
                              <a:latin typeface="Cambria Math" panose="02040503050406030204" pitchFamily="18" charset="0"/>
                            </a:rPr>
                          </m:ctrlPr>
                        </m:dPr>
                        <m:e>
                          <m:r>
                            <a:rPr lang="en-US" sz="2400" i="1">
                              <a:solidFill>
                                <a:srgbClr val="0E0CC0"/>
                              </a:solidFill>
                              <a:latin typeface="Cambria Math" panose="02040503050406030204" pitchFamily="18" charset="0"/>
                            </a:rPr>
                            <m:t>𝑠</m:t>
                          </m:r>
                          <m:r>
                            <a:rPr lang="en-US" sz="2400" i="1">
                              <a:solidFill>
                                <a:srgbClr val="0E0CC0"/>
                              </a:solidFill>
                              <a:latin typeface="Cambria Math" panose="02040503050406030204" pitchFamily="18" charset="0"/>
                            </a:rPr>
                            <m:t>;</m:t>
                          </m:r>
                          <m:r>
                            <a:rPr lang="en-US" sz="2400" i="1">
                              <a:solidFill>
                                <a:srgbClr val="0E0CC0"/>
                              </a:solidFill>
                              <a:latin typeface="Cambria Math" panose="02040503050406030204" pitchFamily="18" charset="0"/>
                            </a:rPr>
                            <m:t>𝑝</m:t>
                          </m:r>
                        </m:e>
                      </m:d>
                      <m:r>
                        <a:rPr lang="en-US" sz="2400" b="0" i="1" smtClean="0">
                          <a:latin typeface="Cambria Math" panose="02040503050406030204" pitchFamily="18" charset="0"/>
                        </a:rPr>
                        <m:t>≔</m:t>
                      </m:r>
                      <m:r>
                        <a:rPr lang="fa-IR" sz="2400" i="1" smtClean="0">
                          <a:solidFill>
                            <a:srgbClr val="0E0CC0"/>
                          </a:solidFill>
                          <a:latin typeface="Cambria Math" panose="02040503050406030204" pitchFamily="18" charset="0"/>
                        </a:rPr>
                        <m:t>𝑅</m:t>
                      </m:r>
                      <m:d>
                        <m:dPr>
                          <m:ctrlPr>
                            <a:rPr lang="fa-IR" sz="2400" i="1">
                              <a:solidFill>
                                <a:srgbClr val="0E0CC0"/>
                              </a:solidFill>
                              <a:latin typeface="Cambria Math" panose="02040503050406030204" pitchFamily="18" charset="0"/>
                            </a:rPr>
                          </m:ctrlPr>
                        </m:dPr>
                        <m:e>
                          <m:r>
                            <a:rPr lang="en-US" sz="2400" i="1">
                              <a:solidFill>
                                <a:srgbClr val="0E0CC0"/>
                              </a:solidFill>
                              <a:latin typeface="Cambria Math" panose="02040503050406030204" pitchFamily="18" charset="0"/>
                            </a:rPr>
                            <m:t>𝑠</m:t>
                          </m:r>
                          <m:r>
                            <a:rPr lang="en-US" sz="2400" i="1">
                              <a:solidFill>
                                <a:srgbClr val="0E0CC0"/>
                              </a:solidFill>
                              <a:latin typeface="Cambria Math" panose="02040503050406030204" pitchFamily="18" charset="0"/>
                            </a:rPr>
                            <m:t>;</m:t>
                          </m:r>
                          <m:r>
                            <a:rPr lang="en-US" sz="2400" i="1">
                              <a:solidFill>
                                <a:srgbClr val="0E0CC0"/>
                              </a:solidFill>
                              <a:latin typeface="Cambria Math" panose="02040503050406030204" pitchFamily="18" charset="0"/>
                            </a:rPr>
                            <m:t>𝑝</m:t>
                          </m:r>
                        </m:e>
                      </m:d>
                      <m:r>
                        <a:rPr lang="en-US" sz="2400" b="0" i="1" smtClean="0">
                          <a:latin typeface="Cambria Math" panose="02040503050406030204" pitchFamily="18" charset="0"/>
                        </a:rPr>
                        <m:t>−</m:t>
                      </m:r>
                      <m:r>
                        <a:rPr lang="en-US" sz="2400" b="0" i="1" smtClean="0">
                          <a:latin typeface="Cambria Math" panose="02040503050406030204" pitchFamily="18" charset="0"/>
                        </a:rPr>
                        <m:t>𝛽</m:t>
                      </m:r>
                      <m:r>
                        <m:rPr>
                          <m:sty m:val="p"/>
                        </m:rPr>
                        <a:rPr lang="en-US" sz="2400" b="0" i="1" smtClean="0">
                          <a:latin typeface="Cambria Math" panose="02040503050406030204" pitchFamily="18" charset="0"/>
                        </a:rPr>
                        <m:t>log</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p>
                                <m:sSupPr>
                                  <m:ctrlPr>
                                    <a:rPr lang="fa-IR" sz="2400" i="1">
                                      <a:solidFill>
                                        <a:srgbClr val="00B050"/>
                                      </a:solidFill>
                                      <a:latin typeface="Cambria Math" panose="02040503050406030204" pitchFamily="18" charset="0"/>
                                    </a:rPr>
                                  </m:ctrlPr>
                                </m:sSupPr>
                                <m:e>
                                  <m:r>
                                    <a:rPr lang="fa-IR" sz="2400" i="1">
                                      <a:solidFill>
                                        <a:srgbClr val="00B050"/>
                                      </a:solidFill>
                                      <a:latin typeface="Cambria Math" panose="02040503050406030204" pitchFamily="18" charset="0"/>
                                    </a:rPr>
                                    <m:t>𝑝</m:t>
                                  </m:r>
                                </m:e>
                                <m:sup>
                                  <m:r>
                                    <a:rPr lang="fa-IR" sz="2400" i="1">
                                      <a:solidFill>
                                        <a:srgbClr val="00B050"/>
                                      </a:solidFill>
                                      <a:latin typeface="Cambria Math" panose="02040503050406030204" pitchFamily="18" charset="0"/>
                                    </a:rPr>
                                    <m:t>𝑅𝐿</m:t>
                                  </m:r>
                                </m:sup>
                              </m:sSup>
                              <m:d>
                                <m:dPr>
                                  <m:ctrlPr>
                                    <a:rPr lang="fa-IR" sz="2400" i="1">
                                      <a:solidFill>
                                        <a:srgbClr val="00B050"/>
                                      </a:solidFill>
                                      <a:latin typeface="Cambria Math" panose="02040503050406030204" pitchFamily="18" charset="0"/>
                                    </a:rPr>
                                  </m:ctrlPr>
                                </m:dPr>
                                <m:e>
                                  <m:r>
                                    <a:rPr lang="fa-IR" sz="2400" i="1">
                                      <a:solidFill>
                                        <a:srgbClr val="00B050"/>
                                      </a:solidFill>
                                      <a:latin typeface="Cambria Math" panose="02040503050406030204" pitchFamily="18" charset="0"/>
                                    </a:rPr>
                                    <m:t>𝑠</m:t>
                                  </m:r>
                                </m:e>
                              </m:d>
                            </m:num>
                            <m:den>
                              <m:sSup>
                                <m:sSupPr>
                                  <m:ctrlPr>
                                    <a:rPr lang="fa-IR" sz="2400" i="1" smtClean="0">
                                      <a:solidFill>
                                        <a:srgbClr val="C00000"/>
                                      </a:solidFill>
                                      <a:latin typeface="Cambria Math" panose="02040503050406030204" pitchFamily="18" charset="0"/>
                                    </a:rPr>
                                  </m:ctrlPr>
                                </m:sSupPr>
                                <m:e>
                                  <m:r>
                                    <a:rPr lang="fa-IR" sz="2400" i="1">
                                      <a:solidFill>
                                        <a:srgbClr val="C00000"/>
                                      </a:solidFill>
                                      <a:latin typeface="Cambria Math" panose="02040503050406030204" pitchFamily="18" charset="0"/>
                                    </a:rPr>
                                    <m:t>𝑝</m:t>
                                  </m:r>
                                </m:e>
                                <m:sup>
                                  <m:r>
                                    <a:rPr lang="en-US" sz="2400" b="0" i="1" smtClean="0">
                                      <a:solidFill>
                                        <a:srgbClr val="C00000"/>
                                      </a:solidFill>
                                      <a:latin typeface="Cambria Math" panose="02040503050406030204" pitchFamily="18" charset="0"/>
                                    </a:rPr>
                                    <m:t>𝑃𝑇</m:t>
                                  </m:r>
                                </m:sup>
                              </m:sSup>
                              <m:d>
                                <m:dPr>
                                  <m:ctrlPr>
                                    <a:rPr lang="fa-IR" sz="2400" i="1">
                                      <a:solidFill>
                                        <a:srgbClr val="C00000"/>
                                      </a:solidFill>
                                      <a:latin typeface="Cambria Math" panose="02040503050406030204" pitchFamily="18" charset="0"/>
                                    </a:rPr>
                                  </m:ctrlPr>
                                </m:dPr>
                                <m:e>
                                  <m:r>
                                    <a:rPr lang="fa-IR" sz="2400" i="1">
                                      <a:solidFill>
                                        <a:srgbClr val="C00000"/>
                                      </a:solidFill>
                                      <a:latin typeface="Cambria Math" panose="02040503050406030204" pitchFamily="18" charset="0"/>
                                    </a:rPr>
                                    <m:t>𝑠</m:t>
                                  </m:r>
                                </m:e>
                              </m:d>
                            </m:den>
                          </m:f>
                        </m:e>
                      </m:d>
                      <m:r>
                        <a:rPr lang="en-US" sz="2400" b="0" i="1" smtClean="0">
                          <a:latin typeface="Cambria Math" panose="02040503050406030204" pitchFamily="18" charset="0"/>
                        </a:rPr>
                        <m:t> </m:t>
                      </m:r>
                    </m:oMath>
                  </m:oMathPara>
                </a14:m>
                <a:endParaRPr lang="en-US" sz="2400" dirty="0"/>
              </a:p>
            </p:txBody>
          </p:sp>
        </mc:Choice>
        <mc:Fallback xmlns="">
          <p:sp>
            <p:nvSpPr>
              <p:cNvPr id="5" name="TextBox 4">
                <a:extLst>
                  <a:ext uri="{FF2B5EF4-FFF2-40B4-BE49-F238E27FC236}">
                    <a16:creationId xmlns:a16="http://schemas.microsoft.com/office/drawing/2014/main" id="{DFD88B92-B7A8-39B9-BE6A-8972C062BBCC}"/>
                  </a:ext>
                </a:extLst>
              </p:cNvPr>
              <p:cNvSpPr txBox="1">
                <a:spLocks noRot="1" noChangeAspect="1" noMove="1" noResize="1" noEditPoints="1" noAdjustHandles="1" noChangeArrowheads="1" noChangeShapeType="1" noTextEdit="1"/>
              </p:cNvSpPr>
              <p:nvPr/>
            </p:nvSpPr>
            <p:spPr>
              <a:xfrm>
                <a:off x="1763905" y="2188953"/>
                <a:ext cx="4903321" cy="929870"/>
              </a:xfrm>
              <a:prstGeom prst="rect">
                <a:avLst/>
              </a:prstGeom>
              <a:blipFill>
                <a:blip r:embed="rId3"/>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156985-AE27-BACB-CD1B-3FB6789B405D}"/>
                  </a:ext>
                </a:extLst>
              </p:cNvPr>
              <p:cNvSpPr txBox="1"/>
              <p:nvPr/>
            </p:nvSpPr>
            <p:spPr>
              <a:xfrm>
                <a:off x="6857999" y="2121015"/>
                <a:ext cx="2095501" cy="861675"/>
              </a:xfrm>
              <a:prstGeom prst="wedgeRoundRectCallout">
                <a:avLst>
                  <a:gd name="adj1" fmla="val -57819"/>
                  <a:gd name="adj2" fmla="val 18785"/>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91440" tIns="91440" rIns="91440" bIns="91440" anchor="ctr">
                <a:noAutofit/>
              </a:bodyPr>
              <a:lstStyle/>
              <a:p>
                <a:pPr marL="47625" algn="ctr">
                  <a:spcBef>
                    <a:spcPts val="75"/>
                  </a:spcBef>
                  <a:tabLst>
                    <a:tab pos="489585" algn="l"/>
                    <a:tab pos="758189" algn="l"/>
                    <a:tab pos="1446848" algn="l"/>
                  </a:tabLst>
                </a:pPr>
                <a:r>
                  <a:rPr lang="en-US" sz="2000" dirty="0">
                    <a:latin typeface="Corbel" panose="020B0503020204020204" pitchFamily="34" charset="0"/>
                    <a:cs typeface="Calibri"/>
                  </a:rPr>
                  <a:t>pay</a:t>
                </a:r>
                <a:r>
                  <a:rPr lang="en-US" sz="2000" spc="-34" dirty="0">
                    <a:latin typeface="Corbel" panose="020B0503020204020204" pitchFamily="34" charset="0"/>
                    <a:cs typeface="Calibri"/>
                  </a:rPr>
                  <a:t> </a:t>
                </a:r>
                <a:r>
                  <a:rPr lang="en-US" sz="2000" dirty="0">
                    <a:latin typeface="Corbel" panose="020B0503020204020204" pitchFamily="34" charset="0"/>
                    <a:cs typeface="Calibri"/>
                  </a:rPr>
                  <a:t>a</a:t>
                </a:r>
                <a:r>
                  <a:rPr lang="en-US" sz="2000" spc="-26" dirty="0">
                    <a:latin typeface="Corbel" panose="020B0503020204020204" pitchFamily="34" charset="0"/>
                    <a:cs typeface="Calibri"/>
                  </a:rPr>
                  <a:t> </a:t>
                </a:r>
                <a:r>
                  <a:rPr lang="en-US" sz="2000" spc="-4" dirty="0">
                    <a:latin typeface="Corbel" panose="020B0503020204020204" pitchFamily="34" charset="0"/>
                    <a:cs typeface="Calibri"/>
                  </a:rPr>
                  <a:t>price</a:t>
                </a:r>
                <a:r>
                  <a:rPr lang="en-US" sz="2000" spc="-26" dirty="0">
                    <a:latin typeface="Corbel" panose="020B0503020204020204" pitchFamily="34" charset="0"/>
                    <a:cs typeface="Calibri"/>
                  </a:rPr>
                  <a:t> </a:t>
                </a:r>
                <a:r>
                  <a:rPr lang="en-US" sz="2000" dirty="0">
                    <a:latin typeface="Corbel" panose="020B0503020204020204" pitchFamily="34" charset="0"/>
                    <a:cs typeface="Calibri"/>
                  </a:rPr>
                  <a:t>when</a:t>
                </a:r>
                <a:endParaRPr lang="en-US" sz="2000" i="1" dirty="0">
                  <a:solidFill>
                    <a:srgbClr val="00B050"/>
                  </a:solidFill>
                  <a:latin typeface="Cambria Math" panose="02040503050406030204" pitchFamily="18" charset="0"/>
                </a:endParaRPr>
              </a:p>
              <a:p>
                <a:pPr marL="47625" algn="ctr">
                  <a:spcBef>
                    <a:spcPts val="75"/>
                  </a:spcBef>
                  <a:tabLst>
                    <a:tab pos="489585" algn="l"/>
                    <a:tab pos="758189" algn="l"/>
                    <a:tab pos="1446848" algn="l"/>
                  </a:tabLst>
                </a:pPr>
                <a14:m>
                  <m:oMath xmlns:m="http://schemas.openxmlformats.org/officeDocument/2006/math">
                    <m:sSubSup>
                      <m:sSubSupPr>
                        <m:ctrlPr>
                          <a:rPr lang="fa-IR" sz="2000" i="1">
                            <a:solidFill>
                              <a:srgbClr val="00B050"/>
                            </a:solidFill>
                            <a:latin typeface="Cambria Math" panose="02040503050406030204" pitchFamily="18" charset="0"/>
                          </a:rPr>
                        </m:ctrlPr>
                      </m:sSubSupPr>
                      <m:e>
                        <m:r>
                          <a:rPr lang="fa-IR" sz="2000" i="1">
                            <a:solidFill>
                              <a:srgbClr val="00B050"/>
                            </a:solidFill>
                            <a:latin typeface="Cambria Math" panose="02040503050406030204" pitchFamily="18" charset="0"/>
                          </a:rPr>
                          <m:t>𝑝</m:t>
                        </m:r>
                      </m:e>
                      <m:sub/>
                      <m:sup>
                        <m:r>
                          <a:rPr lang="fa-IR" sz="2000" i="1">
                            <a:solidFill>
                              <a:srgbClr val="00B050"/>
                            </a:solidFill>
                            <a:latin typeface="Cambria Math" panose="02040503050406030204" pitchFamily="18" charset="0"/>
                          </a:rPr>
                          <m:t>𝑅𝐿</m:t>
                        </m:r>
                      </m:sup>
                    </m:sSubSup>
                    <m:d>
                      <m:dPr>
                        <m:ctrlPr>
                          <a:rPr lang="fa-IR" sz="2000" i="1">
                            <a:solidFill>
                              <a:srgbClr val="00B050"/>
                            </a:solidFill>
                            <a:latin typeface="Cambria Math" panose="02040503050406030204" pitchFamily="18" charset="0"/>
                          </a:rPr>
                        </m:ctrlPr>
                      </m:dPr>
                      <m:e>
                        <m:r>
                          <a:rPr lang="fa-IR" sz="2000" i="1">
                            <a:solidFill>
                              <a:srgbClr val="00B050"/>
                            </a:solidFill>
                            <a:latin typeface="Cambria Math" panose="02040503050406030204" pitchFamily="18" charset="0"/>
                          </a:rPr>
                          <m:t>𝑠</m:t>
                        </m:r>
                      </m:e>
                    </m:d>
                  </m:oMath>
                </a14:m>
                <a:r>
                  <a:rPr lang="fa-IR" sz="2000" dirty="0">
                    <a:latin typeface="Cambria Math"/>
                    <a:cs typeface="Cambria Math"/>
                  </a:rPr>
                  <a:t> &gt; </a:t>
                </a:r>
                <a14:m>
                  <m:oMath xmlns:m="http://schemas.openxmlformats.org/officeDocument/2006/math">
                    <m:sSup>
                      <m:sSupPr>
                        <m:ctrlPr>
                          <a:rPr lang="fa-IR" sz="2000" i="1">
                            <a:solidFill>
                              <a:srgbClr val="C00000"/>
                            </a:solidFill>
                            <a:latin typeface="Cambria Math" panose="02040503050406030204" pitchFamily="18" charset="0"/>
                          </a:rPr>
                        </m:ctrlPr>
                      </m:sSupPr>
                      <m:e>
                        <m:r>
                          <a:rPr lang="fa-IR" sz="2000" i="1">
                            <a:solidFill>
                              <a:srgbClr val="C00000"/>
                            </a:solidFill>
                            <a:latin typeface="Cambria Math" panose="02040503050406030204" pitchFamily="18" charset="0"/>
                          </a:rPr>
                          <m:t>𝑝</m:t>
                        </m:r>
                      </m:e>
                      <m:sup>
                        <m:r>
                          <a:rPr lang="fa-IR" sz="2000" i="1">
                            <a:solidFill>
                              <a:srgbClr val="C00000"/>
                            </a:solidFill>
                            <a:latin typeface="Cambria Math" panose="02040503050406030204" pitchFamily="18" charset="0"/>
                          </a:rPr>
                          <m:t>𝑃𝑇</m:t>
                        </m:r>
                      </m:sup>
                    </m:sSup>
                    <m:r>
                      <a:rPr lang="fa-IR" sz="2000" i="1">
                        <a:solidFill>
                          <a:srgbClr val="C00000"/>
                        </a:solidFill>
                        <a:latin typeface="Cambria Math" panose="02040503050406030204" pitchFamily="18" charset="0"/>
                      </a:rPr>
                      <m:t>(</m:t>
                    </m:r>
                    <m:r>
                      <a:rPr lang="fa-IR" sz="2000" i="1">
                        <a:solidFill>
                          <a:srgbClr val="C00000"/>
                        </a:solidFill>
                        <a:latin typeface="Cambria Math" panose="02040503050406030204" pitchFamily="18" charset="0"/>
                      </a:rPr>
                      <m:t>𝑠</m:t>
                    </m:r>
                    <m:r>
                      <a:rPr lang="fa-IR" sz="2000" i="1">
                        <a:solidFill>
                          <a:srgbClr val="C00000"/>
                        </a:solidFill>
                        <a:latin typeface="Cambria Math" panose="02040503050406030204" pitchFamily="18" charset="0"/>
                      </a:rPr>
                      <m:t>)</m:t>
                    </m:r>
                  </m:oMath>
                </a14:m>
                <a:endParaRPr lang="fa-IR" sz="2000" dirty="0">
                  <a:latin typeface="Cambria Math"/>
                  <a:cs typeface="Cambria Math"/>
                </a:endParaRPr>
              </a:p>
            </p:txBody>
          </p:sp>
        </mc:Choice>
        <mc:Fallback xmlns="">
          <p:sp>
            <p:nvSpPr>
              <p:cNvPr id="6" name="TextBox 5">
                <a:extLst>
                  <a:ext uri="{FF2B5EF4-FFF2-40B4-BE49-F238E27FC236}">
                    <a16:creationId xmlns:a16="http://schemas.microsoft.com/office/drawing/2014/main" id="{DA156985-AE27-BACB-CD1B-3FB6789B405D}"/>
                  </a:ext>
                </a:extLst>
              </p:cNvPr>
              <p:cNvSpPr txBox="1">
                <a:spLocks noRot="1" noChangeAspect="1" noMove="1" noResize="1" noEditPoints="1" noAdjustHandles="1" noChangeArrowheads="1" noChangeShapeType="1" noTextEdit="1"/>
              </p:cNvSpPr>
              <p:nvPr/>
            </p:nvSpPr>
            <p:spPr>
              <a:xfrm>
                <a:off x="6857999" y="2121015"/>
                <a:ext cx="2095501" cy="861675"/>
              </a:xfrm>
              <a:prstGeom prst="wedgeRoundRectCallout">
                <a:avLst>
                  <a:gd name="adj1" fmla="val -57819"/>
                  <a:gd name="adj2" fmla="val 18785"/>
                  <a:gd name="adj3" fmla="val 16667"/>
                </a:avLst>
              </a:prstGeom>
              <a:blipFill>
                <a:blip r:embed="rId4"/>
                <a:stretch>
                  <a:fillRect r="-2222" b="-4286"/>
                </a:stretch>
              </a:blipFill>
              <a:ln w="12700"/>
            </p:spPr>
            <p:txBody>
              <a:bodyPr/>
              <a:lstStyle/>
              <a:p>
                <a:r>
                  <a:rPr lang="en-US">
                    <a:noFill/>
                  </a:rPr>
                  <a:t> </a:t>
                </a:r>
              </a:p>
            </p:txBody>
          </p:sp>
        </mc:Fallback>
      </mc:AlternateContent>
    </p:spTree>
    <p:extLst>
      <p:ext uri="{BB962C8B-B14F-4D97-AF65-F5344CB8AC3E}">
        <p14:creationId xmlns:p14="http://schemas.microsoft.com/office/powerpoint/2010/main" val="2723575832"/>
      </p:ext>
    </p:extLst>
  </p:cSld>
  <p:clrMapOvr>
    <a:masterClrMapping/>
  </p:clrMapOvr>
  <p:extLst>
    <p:ext uri="{6950BFC3-D8DA-4A85-94F7-54DA5524770B}">
      <p188:commentRel xmlns:p188="http://schemas.microsoft.com/office/powerpoint/2018/8/main" r:id="rId2"/>
    </p:ext>
  </p:extLs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9392880-FFC1-72AA-8CAE-C643796C00C0}"/>
              </a:ext>
            </a:extLst>
          </p:cNvPr>
          <p:cNvSpPr>
            <a:spLocks noGrp="1"/>
          </p:cNvSpPr>
          <p:nvPr>
            <p:ph type="title"/>
          </p:nvPr>
        </p:nvSpPr>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RLHF:</a:t>
            </a:r>
            <a:r>
              <a:rPr lang="en-US" spc="-4" dirty="0">
                <a:latin typeface="Tahoma" panose="020B0604030504040204" pitchFamily="34" charset="0"/>
                <a:ea typeface="Tahoma" panose="020B0604030504040204" pitchFamily="34" charset="0"/>
                <a:cs typeface="Tahoma" panose="020B0604030504040204" pitchFamily="34" charset="0"/>
              </a:rPr>
              <a:t> Putting</a:t>
            </a:r>
            <a:r>
              <a:rPr lang="en-US" spc="15"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it</a:t>
            </a:r>
            <a:r>
              <a:rPr lang="en-US" spc="-8"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All</a:t>
            </a:r>
            <a:r>
              <a:rPr lang="en-US" spc="8" dirty="0">
                <a:latin typeface="Tahoma" panose="020B0604030504040204" pitchFamily="34" charset="0"/>
                <a:ea typeface="Tahoma" panose="020B0604030504040204" pitchFamily="34" charset="0"/>
                <a:cs typeface="Tahoma" panose="020B0604030504040204" pitchFamily="34" charset="0"/>
              </a:rPr>
              <a:t> </a:t>
            </a:r>
            <a:r>
              <a:rPr lang="en-US" sz="2800" spc="8" dirty="0">
                <a:latin typeface="Tahoma" panose="020B0604030504040204" pitchFamily="34" charset="0"/>
                <a:ea typeface="Tahoma" panose="020B0604030504040204" pitchFamily="34" charset="0"/>
                <a:cs typeface="Tahoma" panose="020B0604030504040204" pitchFamily="34" charset="0"/>
              </a:rPr>
              <a:t>T</a:t>
            </a:r>
            <a:r>
              <a:rPr lang="en-US" sz="2800" dirty="0">
                <a:latin typeface="Tahoma" panose="020B0604030504040204" pitchFamily="34" charset="0"/>
                <a:ea typeface="Tahoma" panose="020B0604030504040204" pitchFamily="34" charset="0"/>
                <a:cs typeface="Tahoma" panose="020B0604030504040204" pitchFamily="34" charset="0"/>
              </a:rPr>
              <a:t>ogether</a:t>
            </a:r>
            <a:r>
              <a:rPr lang="en-US" sz="2800" spc="8" dirty="0">
                <a:latin typeface="Tahoma" panose="020B0604030504040204" pitchFamily="34" charset="0"/>
                <a:ea typeface="Tahoma" panose="020B0604030504040204" pitchFamily="34" charset="0"/>
                <a:cs typeface="Tahoma" panose="020B0604030504040204" pitchFamily="34" charset="0"/>
              </a:rPr>
              <a:t> </a:t>
            </a:r>
            <a:r>
              <a:rPr lang="en-US" sz="1200" spc="-4" dirty="0">
                <a:latin typeface="Tahoma" panose="020B0604030504040204" pitchFamily="34" charset="0"/>
                <a:ea typeface="Tahoma" panose="020B0604030504040204" pitchFamily="34" charset="0"/>
                <a:cs typeface="Tahoma" panose="020B0604030504040204" pitchFamily="34" charset="0"/>
              </a:rPr>
              <a:t>[</a:t>
            </a:r>
            <a:r>
              <a:rPr lang="en-US" sz="1200" u="heavy" spc="-4" dirty="0" err="1">
                <a:uFill>
                  <a:solidFill>
                    <a:srgbClr val="007B92"/>
                  </a:solidFill>
                </a:uFill>
                <a:latin typeface="Tahoma" panose="020B0604030504040204" pitchFamily="34" charset="0"/>
                <a:ea typeface="Tahoma" panose="020B0604030504040204" pitchFamily="34" charset="0"/>
                <a:cs typeface="Tahoma" panose="020B0604030504040204" pitchFamily="34" charset="0"/>
              </a:rPr>
              <a:t>Stiennon</a:t>
            </a:r>
            <a:r>
              <a:rPr lang="en-US" sz="1200" u="heavy" spc="-4" dirty="0">
                <a:uFill>
                  <a:solidFill>
                    <a:srgbClr val="007B92"/>
                  </a:solidFill>
                </a:uFill>
                <a:latin typeface="Tahoma" panose="020B0604030504040204" pitchFamily="34" charset="0"/>
                <a:ea typeface="Tahoma" panose="020B0604030504040204" pitchFamily="34" charset="0"/>
                <a:cs typeface="Tahoma" panose="020B0604030504040204" pitchFamily="34" charset="0"/>
              </a:rPr>
              <a:t> </a:t>
            </a:r>
            <a:r>
              <a:rPr lang="en-US" sz="1200" u="heavy" dirty="0">
                <a:uFill>
                  <a:solidFill>
                    <a:srgbClr val="007B92"/>
                  </a:solidFill>
                </a:uFill>
                <a:latin typeface="Tahoma" panose="020B0604030504040204" pitchFamily="34" charset="0"/>
                <a:ea typeface="Tahoma" panose="020B0604030504040204" pitchFamily="34" charset="0"/>
                <a:cs typeface="Tahoma" panose="020B0604030504040204" pitchFamily="34" charset="0"/>
              </a:rPr>
              <a:t>et al.</a:t>
            </a:r>
            <a:r>
              <a:rPr lang="en-US" sz="1200" u="heavy" spc="-15" dirty="0">
                <a:uFill>
                  <a:solidFill>
                    <a:srgbClr val="007B92"/>
                  </a:solidFill>
                </a:uFill>
                <a:latin typeface="Tahoma" panose="020B0604030504040204" pitchFamily="34" charset="0"/>
                <a:ea typeface="Tahoma" panose="020B0604030504040204" pitchFamily="34" charset="0"/>
                <a:cs typeface="Tahoma" panose="020B0604030504040204" pitchFamily="34" charset="0"/>
              </a:rPr>
              <a:t> </a:t>
            </a:r>
            <a:r>
              <a:rPr lang="en-US" sz="1200" u="heavy" spc="-4" dirty="0">
                <a:uFill>
                  <a:solidFill>
                    <a:srgbClr val="007B92"/>
                  </a:solidFill>
                </a:uFill>
                <a:latin typeface="Tahoma" panose="020B0604030504040204" pitchFamily="34" charset="0"/>
                <a:ea typeface="Tahoma" panose="020B0604030504040204" pitchFamily="34" charset="0"/>
                <a:cs typeface="Tahoma" panose="020B0604030504040204" pitchFamily="34" charset="0"/>
              </a:rPr>
              <a:t>2020</a:t>
            </a:r>
            <a:r>
              <a:rPr lang="en-US" sz="1200" spc="-4" dirty="0">
                <a:latin typeface="Tahoma" panose="020B0604030504040204" pitchFamily="34" charset="0"/>
                <a:ea typeface="Tahoma" panose="020B0604030504040204" pitchFamily="34" charset="0"/>
                <a:cs typeface="Tahoma" panose="020B0604030504040204" pitchFamily="34" charset="0"/>
              </a:rPr>
              <a:t>]</a:t>
            </a:r>
            <a:endParaRPr lang="en-US" sz="16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47E8B8-58C2-183D-DEB4-43333674F090}"/>
                  </a:ext>
                </a:extLst>
              </p:cNvPr>
              <p:cNvSpPr>
                <a:spLocks noGrp="1"/>
              </p:cNvSpPr>
              <p:nvPr>
                <p:ph type="body" sz="quarter" idx="16"/>
              </p:nvPr>
            </p:nvSpPr>
            <p:spPr/>
            <p:txBody>
              <a:bodyPr/>
              <a:lstStyle/>
              <a:p>
                <a:pPr>
                  <a:buFont typeface="+mj-lt"/>
                  <a:buAutoNum type="arabicPeriod"/>
                </a:pPr>
                <a:r>
                  <a:rPr lang="en-US" dirty="0"/>
                  <a:t>Select a pre-trained generative model as your base: </a:t>
                </a:r>
                <a14:m>
                  <m:oMath xmlns:m="http://schemas.openxmlformats.org/officeDocument/2006/math">
                    <m:sSubSup>
                      <m:sSubSupPr>
                        <m:ctrlPr>
                          <a:rPr lang="en-US" i="1" spc="38" smtClean="0">
                            <a:solidFill>
                              <a:srgbClr val="C00000"/>
                            </a:solidFill>
                            <a:latin typeface="Cambria Math" panose="02040503050406030204" pitchFamily="18" charset="0"/>
                            <a:cs typeface="Cambria Math"/>
                          </a:rPr>
                        </m:ctrlPr>
                      </m:sSubSupPr>
                      <m:e>
                        <m:r>
                          <a:rPr lang="en-US" i="1" spc="38">
                            <a:solidFill>
                              <a:srgbClr val="C00000"/>
                            </a:solidFill>
                            <a:latin typeface="Cambria Math" panose="02040503050406030204" pitchFamily="18" charset="0"/>
                            <a:cs typeface="Cambria Math"/>
                          </a:rPr>
                          <m:t>𝑝</m:t>
                        </m:r>
                      </m:e>
                      <m:sub>
                        <m:r>
                          <a:rPr lang="en-US" i="1" spc="38">
                            <a:solidFill>
                              <a:srgbClr val="C00000"/>
                            </a:solidFill>
                            <a:latin typeface="Cambria Math" panose="02040503050406030204" pitchFamily="18" charset="0"/>
                            <a:cs typeface="Cambria Math"/>
                          </a:rPr>
                          <m:t>𝜃</m:t>
                        </m:r>
                      </m:sub>
                      <m:sup>
                        <m:r>
                          <a:rPr lang="en-US" b="0" i="1" spc="38" smtClean="0">
                            <a:solidFill>
                              <a:srgbClr val="C00000"/>
                            </a:solidFill>
                            <a:latin typeface="Cambria Math" panose="02040503050406030204" pitchFamily="18" charset="0"/>
                            <a:cs typeface="Cambria Math"/>
                          </a:rPr>
                          <m:t>𝑃𝑇</m:t>
                        </m:r>
                      </m:sup>
                    </m:sSubSup>
                    <m:d>
                      <m:dPr>
                        <m:ctrlPr>
                          <a:rPr lang="en-US" i="1" smtClean="0">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𝑠</m:t>
                        </m:r>
                      </m:e>
                    </m:d>
                  </m:oMath>
                </a14:m>
                <a:endParaRPr lang="en-US" dirty="0"/>
              </a:p>
              <a:p>
                <a:pPr>
                  <a:buFont typeface="+mj-lt"/>
                  <a:buAutoNum type="arabicPeriod"/>
                </a:pPr>
                <a:r>
                  <a:rPr lang="en-US" dirty="0"/>
                  <a:t>Build a reward model </a:t>
                </a:r>
                <a14:m>
                  <m:oMath xmlns:m="http://schemas.openxmlformats.org/officeDocument/2006/math">
                    <m:r>
                      <a:rPr lang="fa-IR" i="1" smtClean="0">
                        <a:solidFill>
                          <a:srgbClr val="0E0CC0"/>
                        </a:solidFill>
                        <a:latin typeface="Cambria Math" panose="02040503050406030204" pitchFamily="18" charset="0"/>
                      </a:rPr>
                      <m:t>𝑅</m:t>
                    </m:r>
                    <m:d>
                      <m:dPr>
                        <m:ctrlPr>
                          <a:rPr lang="fa-IR" i="1">
                            <a:solidFill>
                              <a:srgbClr val="0E0CC0"/>
                            </a:solidFill>
                            <a:latin typeface="Cambria Math" panose="02040503050406030204" pitchFamily="18" charset="0"/>
                          </a:rPr>
                        </m:ctrlPr>
                      </m:dPr>
                      <m:e>
                        <m:r>
                          <a:rPr lang="en-US" b="0" i="1" smtClean="0">
                            <a:solidFill>
                              <a:srgbClr val="0E0CC0"/>
                            </a:solidFill>
                            <a:latin typeface="Cambria Math" panose="02040503050406030204" pitchFamily="18" charset="0"/>
                          </a:rPr>
                          <m:t>𝑠</m:t>
                        </m:r>
                        <m:r>
                          <a:rPr lang="en-US" i="1">
                            <a:solidFill>
                              <a:srgbClr val="0E0CC0"/>
                            </a:solidFill>
                            <a:latin typeface="Cambria Math" panose="02040503050406030204" pitchFamily="18" charset="0"/>
                          </a:rPr>
                          <m:t>;</m:t>
                        </m:r>
                        <m:r>
                          <a:rPr lang="en-US" i="1">
                            <a:solidFill>
                              <a:srgbClr val="0E0CC0"/>
                            </a:solidFill>
                            <a:latin typeface="Cambria Math" panose="02040503050406030204" pitchFamily="18" charset="0"/>
                          </a:rPr>
                          <m:t>𝑝</m:t>
                        </m:r>
                      </m:e>
                    </m:d>
                  </m:oMath>
                </a14:m>
                <a:r>
                  <a:rPr lang="en-US" dirty="0"/>
                  <a:t> that </a:t>
                </a:r>
                <a:r>
                  <a:rPr lang="en-US" spc="-4" dirty="0"/>
                  <a:t>produces scalar </a:t>
                </a:r>
                <a:r>
                  <a:rPr lang="en-US" dirty="0"/>
                  <a:t>rewards </a:t>
                </a:r>
                <a:r>
                  <a:rPr lang="en-US" spc="-4" dirty="0"/>
                  <a:t>for outputs, </a:t>
                </a:r>
                <a:r>
                  <a:rPr lang="en-US" dirty="0"/>
                  <a:t>trained </a:t>
                </a:r>
                <a:r>
                  <a:rPr lang="en-US" spc="-4" dirty="0"/>
                  <a:t>on </a:t>
                </a:r>
                <a:r>
                  <a:rPr lang="en-US" dirty="0"/>
                  <a:t>a </a:t>
                </a:r>
                <a:r>
                  <a:rPr lang="en-US" spc="-398" dirty="0"/>
                  <a:t> </a:t>
                </a:r>
                <a:r>
                  <a:rPr lang="en-US" spc="-4" dirty="0"/>
                  <a:t>dataset</a:t>
                </a:r>
                <a:r>
                  <a:rPr lang="en-US" spc="-15" dirty="0"/>
                  <a:t> </a:t>
                </a:r>
                <a:r>
                  <a:rPr lang="en-US" spc="-4" dirty="0"/>
                  <a:t>of human</a:t>
                </a:r>
                <a:r>
                  <a:rPr lang="en-US" spc="-11" dirty="0"/>
                  <a:t> </a:t>
                </a:r>
                <a:r>
                  <a:rPr lang="en-US" dirty="0"/>
                  <a:t>comparisons</a:t>
                </a:r>
              </a:p>
              <a:p>
                <a:pPr>
                  <a:buFont typeface="+mj-lt"/>
                  <a:buAutoNum type="arabicPeriod"/>
                </a:pPr>
                <a:r>
                  <a:rPr lang="en-US" dirty="0"/>
                  <a:t>Regularize the reward function: </a:t>
                </a:r>
              </a:p>
              <a:p>
                <a:pPr>
                  <a:buFont typeface="+mj-lt"/>
                  <a:buAutoNum type="arabicPeriod"/>
                </a:pPr>
                <a:r>
                  <a:rPr lang="en-US" dirty="0"/>
                  <a:t>Iterate: </a:t>
                </a:r>
              </a:p>
              <a:p>
                <a:pPr lvl="1">
                  <a:buFont typeface="+mj-lt"/>
                  <a:buAutoNum type="arabicPeriod"/>
                </a:pPr>
                <a:r>
                  <a:rPr lang="en-US" dirty="0"/>
                  <a:t>Fine-tune the policy </a:t>
                </a:r>
                <a14:m>
                  <m:oMath xmlns:m="http://schemas.openxmlformats.org/officeDocument/2006/math">
                    <m:sSubSup>
                      <m:sSubSupPr>
                        <m:ctrlPr>
                          <a:rPr lang="en-US" b="0" i="1" spc="38" smtClean="0">
                            <a:solidFill>
                              <a:srgbClr val="00AF50"/>
                            </a:solidFill>
                            <a:latin typeface="Cambria Math" panose="02040503050406030204" pitchFamily="18" charset="0"/>
                            <a:cs typeface="Cambria Math"/>
                          </a:rPr>
                        </m:ctrlPr>
                      </m:sSubSupPr>
                      <m:e>
                        <m:r>
                          <a:rPr lang="en-US" b="0" i="1" spc="38" smtClean="0">
                            <a:solidFill>
                              <a:srgbClr val="00AF50"/>
                            </a:solidFill>
                            <a:latin typeface="Cambria Math" panose="02040503050406030204" pitchFamily="18" charset="0"/>
                            <a:cs typeface="Cambria Math"/>
                          </a:rPr>
                          <m:t>𝑝</m:t>
                        </m:r>
                      </m:e>
                      <m:sub>
                        <m:r>
                          <a:rPr lang="en-US" b="0" i="1" spc="38" smtClean="0">
                            <a:solidFill>
                              <a:srgbClr val="00AF50"/>
                            </a:solidFill>
                            <a:latin typeface="Cambria Math" panose="02040503050406030204" pitchFamily="18" charset="0"/>
                            <a:cs typeface="Cambria Math"/>
                          </a:rPr>
                          <m:t>𝜃</m:t>
                        </m:r>
                      </m:sub>
                      <m:sup>
                        <m:r>
                          <a:rPr lang="en-US" b="0" i="1" spc="38" smtClean="0">
                            <a:solidFill>
                              <a:srgbClr val="00AF50"/>
                            </a:solidFill>
                            <a:latin typeface="Cambria Math" panose="02040503050406030204" pitchFamily="18" charset="0"/>
                            <a:cs typeface="Cambria Math"/>
                          </a:rPr>
                          <m:t>𝑅𝐿</m:t>
                        </m:r>
                      </m:sup>
                    </m:sSubSup>
                    <m:r>
                      <a:rPr lang="en-US" b="0" i="1" spc="38" smtClean="0">
                        <a:solidFill>
                          <a:srgbClr val="00AF50"/>
                        </a:solidFill>
                        <a:latin typeface="Cambria Math" panose="02040503050406030204" pitchFamily="18" charset="0"/>
                        <a:cs typeface="Cambria Math"/>
                      </a:rPr>
                      <m:t>(</m:t>
                    </m:r>
                    <m:r>
                      <a:rPr lang="en-US" b="0" i="1" spc="38" smtClean="0">
                        <a:solidFill>
                          <a:srgbClr val="00AF50"/>
                        </a:solidFill>
                        <a:latin typeface="Cambria Math" panose="02040503050406030204" pitchFamily="18" charset="0"/>
                        <a:cs typeface="Cambria Math"/>
                      </a:rPr>
                      <m:t>𝑠</m:t>
                    </m:r>
                    <m:r>
                      <a:rPr lang="en-US" b="0" i="1" spc="38" smtClean="0">
                        <a:solidFill>
                          <a:srgbClr val="00AF50"/>
                        </a:solidFill>
                        <a:latin typeface="Cambria Math" panose="02040503050406030204" pitchFamily="18" charset="0"/>
                        <a:cs typeface="Cambria Math"/>
                      </a:rPr>
                      <m:t>)</m:t>
                    </m:r>
                  </m:oMath>
                </a14:m>
                <a:r>
                  <a:rPr lang="en-US" dirty="0"/>
                  <a:t> to maximize our reward model </a:t>
                </a:r>
                <a14:m>
                  <m:oMath xmlns:m="http://schemas.openxmlformats.org/officeDocument/2006/math">
                    <m:r>
                      <a:rPr lang="fa-IR" i="1">
                        <a:solidFill>
                          <a:srgbClr val="0E0CC0"/>
                        </a:solidFill>
                        <a:latin typeface="Cambria Math" panose="02040503050406030204" pitchFamily="18" charset="0"/>
                      </a:rPr>
                      <m:t>𝑅</m:t>
                    </m:r>
                    <m:d>
                      <m:dPr>
                        <m:ctrlPr>
                          <a:rPr lang="fa-IR" i="1">
                            <a:solidFill>
                              <a:srgbClr val="0E0CC0"/>
                            </a:solidFill>
                            <a:latin typeface="Cambria Math" panose="02040503050406030204" pitchFamily="18" charset="0"/>
                          </a:rPr>
                        </m:ctrlPr>
                      </m:dPr>
                      <m:e>
                        <m:r>
                          <a:rPr lang="en-US" i="1">
                            <a:solidFill>
                              <a:srgbClr val="0E0CC0"/>
                            </a:solidFill>
                            <a:latin typeface="Cambria Math" panose="02040503050406030204" pitchFamily="18" charset="0"/>
                          </a:rPr>
                          <m:t>𝑠</m:t>
                        </m:r>
                        <m:r>
                          <a:rPr lang="en-US" i="1">
                            <a:solidFill>
                              <a:srgbClr val="0E0CC0"/>
                            </a:solidFill>
                            <a:latin typeface="Cambria Math" panose="02040503050406030204" pitchFamily="18" charset="0"/>
                          </a:rPr>
                          <m:t>;</m:t>
                        </m:r>
                        <m:r>
                          <a:rPr lang="en-US" i="1">
                            <a:solidFill>
                              <a:srgbClr val="0E0CC0"/>
                            </a:solidFill>
                            <a:latin typeface="Cambria Math" panose="02040503050406030204" pitchFamily="18" charset="0"/>
                          </a:rPr>
                          <m:t>𝑝</m:t>
                        </m:r>
                      </m:e>
                    </m:d>
                  </m:oMath>
                </a14:m>
                <a:r>
                  <a:rPr lang="en-US" dirty="0"/>
                  <a:t>  </a:t>
                </a:r>
              </a:p>
              <a:p>
                <a:pPr lvl="1">
                  <a:buFont typeface="+mj-lt"/>
                  <a:buAutoNum type="arabicPeriod"/>
                </a:pPr>
                <a:endParaRPr lang="en-US" dirty="0"/>
              </a:p>
              <a:p>
                <a:pPr lvl="1">
                  <a:buFont typeface="+mj-lt"/>
                  <a:buAutoNum type="arabicPeriod"/>
                </a:pPr>
                <a:endParaRPr lang="en-US" dirty="0"/>
              </a:p>
              <a:p>
                <a:pPr lvl="1">
                  <a:buFont typeface="+mj-lt"/>
                  <a:buAutoNum type="arabicPeriod"/>
                </a:pPr>
                <a:endParaRPr lang="en-US" dirty="0"/>
              </a:p>
              <a:p>
                <a:pPr lvl="1">
                  <a:buFont typeface="+mj-lt"/>
                  <a:buAutoNum type="arabicPeriod"/>
                </a:pPr>
                <a:r>
                  <a:rPr lang="en-US" dirty="0"/>
                  <a:t>Occasionally repeat repeat 2-3 to update the reward model. </a:t>
                </a:r>
              </a:p>
            </p:txBody>
          </p:sp>
        </mc:Choice>
        <mc:Fallback xmlns="">
          <p:sp>
            <p:nvSpPr>
              <p:cNvPr id="3" name="Content Placeholder 2">
                <a:extLst>
                  <a:ext uri="{FF2B5EF4-FFF2-40B4-BE49-F238E27FC236}">
                    <a16:creationId xmlns:a16="http://schemas.microsoft.com/office/drawing/2014/main" id="{4547E8B8-58C2-183D-DEB4-43333674F090}"/>
                  </a:ext>
                </a:extLst>
              </p:cNvPr>
              <p:cNvSpPr>
                <a:spLocks noGrp="1" noRot="1" noChangeAspect="1" noMove="1" noResize="1" noEditPoints="1" noAdjustHandles="1" noChangeArrowheads="1" noChangeShapeType="1" noTextEdit="1"/>
              </p:cNvSpPr>
              <p:nvPr>
                <p:ph type="body" sz="quarter" idx="16"/>
              </p:nvPr>
            </p:nvSpPr>
            <p:spPr>
              <a:blipFill>
                <a:blip r:embed="rId2"/>
                <a:stretch>
                  <a:fillRect l="-471" t="-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4E1A2F-F50D-61B7-4D28-851D347AEF07}"/>
                  </a:ext>
                </a:extLst>
              </p:cNvPr>
              <p:cNvSpPr txBox="1"/>
              <p:nvPr/>
            </p:nvSpPr>
            <p:spPr>
              <a:xfrm>
                <a:off x="962290" y="3166151"/>
                <a:ext cx="6723380" cy="848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rgbClr val="00B050"/>
                              </a:solidFill>
                              <a:latin typeface="Cambria Math" panose="02040503050406030204" pitchFamily="18" charset="0"/>
                            </a:rPr>
                          </m:ctrlPr>
                        </m:sSubPr>
                        <m:e>
                          <m:r>
                            <a:rPr lang="en-US" sz="1800" i="1" smtClean="0">
                              <a:solidFill>
                                <a:srgbClr val="00B050"/>
                              </a:solidFill>
                              <a:latin typeface="Cambria Math" panose="02040503050406030204" pitchFamily="18" charset="0"/>
                            </a:rPr>
                            <m:t>𝜃</m:t>
                          </m:r>
                        </m:e>
                        <m:sub>
                          <m:r>
                            <a:rPr lang="en-US" sz="1800" b="0" i="1" smtClean="0">
                              <a:solidFill>
                                <a:srgbClr val="00B050"/>
                              </a:solidFill>
                              <a:latin typeface="Cambria Math" panose="02040503050406030204" pitchFamily="18" charset="0"/>
                            </a:rPr>
                            <m:t>𝑡</m:t>
                          </m:r>
                          <m:r>
                            <a:rPr lang="en-US" sz="1800" b="0" i="1" smtClean="0">
                              <a:solidFill>
                                <a:srgbClr val="00B050"/>
                              </a:solidFill>
                              <a:latin typeface="Cambria Math" panose="02040503050406030204" pitchFamily="18" charset="0"/>
                            </a:rPr>
                            <m:t>+1</m:t>
                          </m:r>
                        </m:sub>
                      </m:sSub>
                      <m:r>
                        <a:rPr lang="en-US" sz="1800" b="0" i="1" smtClean="0">
                          <a:latin typeface="Cambria Math" panose="02040503050406030204" pitchFamily="18" charset="0"/>
                        </a:rPr>
                        <m:t>←</m:t>
                      </m:r>
                      <m:sSub>
                        <m:sSubPr>
                          <m:ctrlPr>
                            <a:rPr lang="en-US" sz="1800" i="1" smtClean="0">
                              <a:solidFill>
                                <a:srgbClr val="00B050"/>
                              </a:solidFill>
                              <a:latin typeface="Cambria Math" panose="02040503050406030204" pitchFamily="18" charset="0"/>
                            </a:rPr>
                          </m:ctrlPr>
                        </m:sSubPr>
                        <m:e>
                          <m:r>
                            <a:rPr lang="en-US" sz="1800" i="1">
                              <a:solidFill>
                                <a:srgbClr val="00B050"/>
                              </a:solidFill>
                              <a:latin typeface="Cambria Math" panose="02040503050406030204" pitchFamily="18" charset="0"/>
                            </a:rPr>
                            <m:t>𝜃</m:t>
                          </m:r>
                        </m:e>
                        <m:sub>
                          <m:r>
                            <a:rPr lang="en-US" sz="1800" i="1">
                              <a:solidFill>
                                <a:srgbClr val="00B050"/>
                              </a:solidFill>
                              <a:latin typeface="Cambria Math" panose="02040503050406030204" pitchFamily="18" charset="0"/>
                            </a:rPr>
                            <m:t>𝑡</m:t>
                          </m:r>
                        </m:sub>
                      </m:sSub>
                      <m:r>
                        <a:rPr lang="en-US" sz="1800" b="0" i="1" smtClean="0">
                          <a:latin typeface="Cambria Math" panose="02040503050406030204" pitchFamily="18" charset="0"/>
                        </a:rPr>
                        <m:t>+</m:t>
                      </m:r>
                      <m:r>
                        <a:rPr lang="en-US" sz="1800" b="0" i="1" smtClean="0">
                          <a:latin typeface="Cambria Math" panose="02040503050406030204" pitchFamily="18" charset="0"/>
                        </a:rPr>
                        <m:t>𝛼</m:t>
                      </m:r>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1</m:t>
                          </m:r>
                        </m:num>
                        <m:den>
                          <m:r>
                            <a:rPr lang="en-US" sz="1800" i="1">
                              <a:latin typeface="Cambria Math" panose="02040503050406030204" pitchFamily="18" charset="0"/>
                              <a:ea typeface="Cambria Math" panose="02040503050406030204" pitchFamily="18" charset="0"/>
                            </a:rPr>
                            <m:t>𝑛</m:t>
                          </m:r>
                        </m:den>
                      </m:f>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𝑛</m:t>
                          </m:r>
                        </m:sup>
                        <m:e>
                          <m:acc>
                            <m:accPr>
                              <m:chr m:val="̂"/>
                              <m:ctrlPr>
                                <a:rPr lang="en-US" sz="1800" b="0" i="1" smtClean="0">
                                  <a:solidFill>
                                    <a:srgbClr val="0E0CC0"/>
                                  </a:solidFill>
                                  <a:latin typeface="Cambria Math" panose="02040503050406030204" pitchFamily="18" charset="0"/>
                                </a:rPr>
                              </m:ctrlPr>
                            </m:accPr>
                            <m:e>
                              <m:r>
                                <a:rPr lang="fa-IR" sz="1800" i="1" smtClean="0">
                                  <a:solidFill>
                                    <a:srgbClr val="0E0CC0"/>
                                  </a:solidFill>
                                  <a:latin typeface="Cambria Math" panose="02040503050406030204" pitchFamily="18" charset="0"/>
                                </a:rPr>
                                <m:t>𝑅</m:t>
                              </m:r>
                            </m:e>
                          </m:acc>
                          <m:d>
                            <m:dPr>
                              <m:ctrlPr>
                                <a:rPr lang="fa-IR" sz="1800" i="1">
                                  <a:solidFill>
                                    <a:srgbClr val="0E0CC0"/>
                                  </a:solidFill>
                                  <a:latin typeface="Cambria Math" panose="02040503050406030204" pitchFamily="18" charset="0"/>
                                </a:rPr>
                              </m:ctrlPr>
                            </m:dPr>
                            <m:e>
                              <m:r>
                                <a:rPr lang="en-US" sz="1800" i="1">
                                  <a:solidFill>
                                    <a:srgbClr val="0E0CC0"/>
                                  </a:solidFill>
                                  <a:latin typeface="Cambria Math" panose="02040503050406030204" pitchFamily="18" charset="0"/>
                                </a:rPr>
                                <m:t>𝑠</m:t>
                              </m:r>
                              <m:r>
                                <a:rPr lang="en-US" sz="1800" i="1">
                                  <a:solidFill>
                                    <a:srgbClr val="0E0CC0"/>
                                  </a:solidFill>
                                  <a:latin typeface="Cambria Math" panose="02040503050406030204" pitchFamily="18" charset="0"/>
                                </a:rPr>
                                <m:t>;</m:t>
                              </m:r>
                              <m:r>
                                <a:rPr lang="en-US" sz="1800" i="1">
                                  <a:solidFill>
                                    <a:srgbClr val="0E0CC0"/>
                                  </a:solidFill>
                                  <a:latin typeface="Cambria Math" panose="02040503050406030204" pitchFamily="18" charset="0"/>
                                </a:rPr>
                                <m:t>𝑝</m:t>
                              </m:r>
                            </m:e>
                          </m:d>
                          <m:r>
                            <a:rPr lang="en-US" sz="1800" i="1">
                              <a:latin typeface="Cambria Math" panose="02040503050406030204" pitchFamily="18" charset="0"/>
                            </a:rPr>
                            <m:t> </m:t>
                          </m:r>
                          <m:sSub>
                            <m:sSubPr>
                              <m:ctrlPr>
                                <a:rPr lang="en-US" sz="1800" i="1">
                                  <a:solidFill>
                                    <a:schemeClr val="tx1"/>
                                  </a:solidFill>
                                  <a:latin typeface="Cambria Math" panose="02040503050406030204" pitchFamily="18" charset="0"/>
                                </a:rPr>
                              </m:ctrlPr>
                            </m:sSubPr>
                            <m:e>
                              <m:r>
                                <m:rPr>
                                  <m:sty m:val="p"/>
                                </m:rPr>
                                <a:rPr lang="en-US" sz="1800">
                                  <a:solidFill>
                                    <a:schemeClr val="tx1"/>
                                  </a:solidFill>
                                  <a:latin typeface="Cambria Math" panose="02040503050406030204" pitchFamily="18" charset="0"/>
                                </a:rPr>
                                <m:t>∇</m:t>
                              </m:r>
                            </m:e>
                            <m:sub>
                              <m:r>
                                <a:rPr lang="en-US" sz="1800" i="1">
                                  <a:solidFill>
                                    <a:schemeClr val="tx1"/>
                                  </a:solidFill>
                                  <a:latin typeface="Cambria Math" panose="02040503050406030204" pitchFamily="18" charset="0"/>
                                </a:rPr>
                                <m:t>𝜃</m:t>
                              </m:r>
                            </m:sub>
                          </m:sSub>
                          <m:func>
                            <m:funcPr>
                              <m:ctrlPr>
                                <a:rPr lang="en-US" sz="1800" i="1">
                                  <a:solidFill>
                                    <a:schemeClr val="tx1"/>
                                  </a:solidFill>
                                  <a:latin typeface="Cambria Math" panose="02040503050406030204" pitchFamily="18" charset="0"/>
                                </a:rPr>
                              </m:ctrlPr>
                            </m:funcPr>
                            <m:fName>
                              <m:r>
                                <m:rPr>
                                  <m:sty m:val="p"/>
                                </m:rPr>
                                <a:rPr lang="en-US" sz="1800">
                                  <a:solidFill>
                                    <a:schemeClr val="tx1"/>
                                  </a:solidFill>
                                  <a:latin typeface="Cambria Math" panose="02040503050406030204" pitchFamily="18" charset="0"/>
                                </a:rPr>
                                <m:t>log</m:t>
                              </m:r>
                            </m:fName>
                            <m:e>
                              <m:sSubSup>
                                <m:sSubSupPr>
                                  <m:ctrlPr>
                                    <a:rPr lang="en-US" sz="1800" i="1" spc="38">
                                      <a:solidFill>
                                        <a:srgbClr val="00AF50"/>
                                      </a:solidFill>
                                      <a:latin typeface="Cambria Math" panose="02040503050406030204" pitchFamily="18" charset="0"/>
                                      <a:cs typeface="Cambria Math"/>
                                    </a:rPr>
                                  </m:ctrlPr>
                                </m:sSubSupPr>
                                <m:e>
                                  <m:r>
                                    <a:rPr lang="en-US" sz="1800" i="1" spc="38">
                                      <a:solidFill>
                                        <a:srgbClr val="00AF50"/>
                                      </a:solidFill>
                                      <a:latin typeface="Cambria Math" panose="02040503050406030204" pitchFamily="18" charset="0"/>
                                      <a:cs typeface="Cambria Math"/>
                                    </a:rPr>
                                    <m:t>𝑝</m:t>
                                  </m:r>
                                </m:e>
                                <m:sub>
                                  <m:r>
                                    <a:rPr lang="en-US" sz="1800" i="1" spc="38">
                                      <a:solidFill>
                                        <a:srgbClr val="00AF50"/>
                                      </a:solidFill>
                                      <a:latin typeface="Cambria Math" panose="02040503050406030204" pitchFamily="18" charset="0"/>
                                      <a:cs typeface="Cambria Math"/>
                                    </a:rPr>
                                    <m:t>𝜃</m:t>
                                  </m:r>
                                </m:sub>
                                <m:sup>
                                  <m:r>
                                    <a:rPr lang="en-US" sz="1800" i="1" spc="38">
                                      <a:solidFill>
                                        <a:srgbClr val="00AF50"/>
                                      </a:solidFill>
                                      <a:latin typeface="Cambria Math" panose="02040503050406030204" pitchFamily="18" charset="0"/>
                                      <a:cs typeface="Cambria Math"/>
                                    </a:rPr>
                                    <m:t>𝑅𝐿</m:t>
                                  </m:r>
                                </m:sup>
                              </m:sSubSup>
                              <m:d>
                                <m:dPr>
                                  <m:ctrlPr>
                                    <a:rPr lang="en-US" sz="1800" i="1" smtClean="0">
                                      <a:solidFill>
                                        <a:srgbClr val="00B050"/>
                                      </a:solidFill>
                                      <a:latin typeface="Cambria Math" panose="02040503050406030204" pitchFamily="18" charset="0"/>
                                    </a:rPr>
                                  </m:ctrlPr>
                                </m:dPr>
                                <m:e>
                                  <m:r>
                                    <a:rPr lang="en-US" sz="1800" i="1">
                                      <a:solidFill>
                                        <a:srgbClr val="00B050"/>
                                      </a:solidFill>
                                      <a:latin typeface="Cambria Math" panose="02040503050406030204" pitchFamily="18" charset="0"/>
                                    </a:rPr>
                                    <m:t>𝑠</m:t>
                                  </m:r>
                                </m:e>
                              </m:d>
                            </m:e>
                          </m:func>
                        </m:e>
                      </m:nary>
                    </m:oMath>
                  </m:oMathPara>
                </a14:m>
                <a:endParaRPr lang="en-US" sz="1800" dirty="0"/>
              </a:p>
            </p:txBody>
          </p:sp>
        </mc:Choice>
        <mc:Fallback xmlns="">
          <p:sp>
            <p:nvSpPr>
              <p:cNvPr id="6" name="TextBox 5">
                <a:extLst>
                  <a:ext uri="{FF2B5EF4-FFF2-40B4-BE49-F238E27FC236}">
                    <a16:creationId xmlns:a16="http://schemas.microsoft.com/office/drawing/2014/main" id="{EE4E1A2F-F50D-61B7-4D28-851D347AEF07}"/>
                  </a:ext>
                </a:extLst>
              </p:cNvPr>
              <p:cNvSpPr txBox="1">
                <a:spLocks noRot="1" noChangeAspect="1" noMove="1" noResize="1" noEditPoints="1" noAdjustHandles="1" noChangeArrowheads="1" noChangeShapeType="1" noTextEdit="1"/>
              </p:cNvSpPr>
              <p:nvPr/>
            </p:nvSpPr>
            <p:spPr>
              <a:xfrm>
                <a:off x="962290" y="3166151"/>
                <a:ext cx="6723380" cy="848566"/>
              </a:xfrm>
              <a:prstGeom prst="rect">
                <a:avLst/>
              </a:prstGeom>
              <a:blipFill>
                <a:blip r:embed="rId3"/>
                <a:stretch>
                  <a:fillRect t="-100000" b="-15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381F87F-5A08-E968-CB0C-6E3B251FFE17}"/>
                  </a:ext>
                </a:extLst>
              </p:cNvPr>
              <p:cNvSpPr txBox="1"/>
              <p:nvPr/>
            </p:nvSpPr>
            <p:spPr>
              <a:xfrm>
                <a:off x="3473892" y="2130315"/>
                <a:ext cx="4903321" cy="7204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solidFill>
                                <a:srgbClr val="0E0CC0"/>
                              </a:solidFill>
                              <a:latin typeface="Cambria Math" panose="02040503050406030204" pitchFamily="18" charset="0"/>
                            </a:rPr>
                          </m:ctrlPr>
                        </m:accPr>
                        <m:e>
                          <m:r>
                            <a:rPr lang="fa-IR" sz="1800" i="1">
                              <a:solidFill>
                                <a:srgbClr val="0E0CC0"/>
                              </a:solidFill>
                              <a:latin typeface="Cambria Math" panose="02040503050406030204" pitchFamily="18" charset="0"/>
                            </a:rPr>
                            <m:t>𝑅</m:t>
                          </m:r>
                        </m:e>
                      </m:acc>
                      <m:d>
                        <m:dPr>
                          <m:ctrlPr>
                            <a:rPr lang="fa-IR" sz="1800" i="1">
                              <a:solidFill>
                                <a:srgbClr val="0E0CC0"/>
                              </a:solidFill>
                              <a:latin typeface="Cambria Math" panose="02040503050406030204" pitchFamily="18" charset="0"/>
                            </a:rPr>
                          </m:ctrlPr>
                        </m:dPr>
                        <m:e>
                          <m:r>
                            <a:rPr lang="en-US" sz="1800" i="1">
                              <a:solidFill>
                                <a:srgbClr val="0E0CC0"/>
                              </a:solidFill>
                              <a:latin typeface="Cambria Math" panose="02040503050406030204" pitchFamily="18" charset="0"/>
                            </a:rPr>
                            <m:t>𝑠</m:t>
                          </m:r>
                          <m:r>
                            <a:rPr lang="en-US" sz="1800" i="1">
                              <a:solidFill>
                                <a:srgbClr val="0E0CC0"/>
                              </a:solidFill>
                              <a:latin typeface="Cambria Math" panose="02040503050406030204" pitchFamily="18" charset="0"/>
                            </a:rPr>
                            <m:t>;</m:t>
                          </m:r>
                          <m:r>
                            <a:rPr lang="en-US" sz="1800" i="1">
                              <a:solidFill>
                                <a:srgbClr val="0E0CC0"/>
                              </a:solidFill>
                              <a:latin typeface="Cambria Math" panose="02040503050406030204" pitchFamily="18" charset="0"/>
                            </a:rPr>
                            <m:t>𝑝</m:t>
                          </m:r>
                        </m:e>
                      </m:d>
                      <m:r>
                        <a:rPr lang="en-US" sz="1800" b="0" i="1" smtClean="0">
                          <a:latin typeface="Cambria Math" panose="02040503050406030204" pitchFamily="18" charset="0"/>
                        </a:rPr>
                        <m:t>≔</m:t>
                      </m:r>
                      <m:r>
                        <a:rPr lang="fa-IR" sz="1800" i="1" smtClean="0">
                          <a:solidFill>
                            <a:srgbClr val="0E0CC0"/>
                          </a:solidFill>
                          <a:latin typeface="Cambria Math" panose="02040503050406030204" pitchFamily="18" charset="0"/>
                        </a:rPr>
                        <m:t>𝑅</m:t>
                      </m:r>
                      <m:d>
                        <m:dPr>
                          <m:ctrlPr>
                            <a:rPr lang="fa-IR" sz="1800" i="1">
                              <a:solidFill>
                                <a:srgbClr val="0E0CC0"/>
                              </a:solidFill>
                              <a:latin typeface="Cambria Math" panose="02040503050406030204" pitchFamily="18" charset="0"/>
                            </a:rPr>
                          </m:ctrlPr>
                        </m:dPr>
                        <m:e>
                          <m:r>
                            <a:rPr lang="en-US" sz="1800" i="1">
                              <a:solidFill>
                                <a:srgbClr val="0E0CC0"/>
                              </a:solidFill>
                              <a:latin typeface="Cambria Math" panose="02040503050406030204" pitchFamily="18" charset="0"/>
                            </a:rPr>
                            <m:t>𝑠</m:t>
                          </m:r>
                          <m:r>
                            <a:rPr lang="en-US" sz="1800" i="1">
                              <a:solidFill>
                                <a:srgbClr val="0E0CC0"/>
                              </a:solidFill>
                              <a:latin typeface="Cambria Math" panose="02040503050406030204" pitchFamily="18" charset="0"/>
                            </a:rPr>
                            <m:t>;</m:t>
                          </m:r>
                          <m:r>
                            <a:rPr lang="en-US" sz="1800" i="1">
                              <a:solidFill>
                                <a:srgbClr val="0E0CC0"/>
                              </a:solidFill>
                              <a:latin typeface="Cambria Math" panose="02040503050406030204" pitchFamily="18" charset="0"/>
                            </a:rPr>
                            <m:t>𝑝</m:t>
                          </m:r>
                        </m:e>
                      </m:d>
                      <m:r>
                        <a:rPr lang="en-US" sz="1800" b="0" i="1" smtClean="0">
                          <a:latin typeface="Cambria Math" panose="02040503050406030204" pitchFamily="18" charset="0"/>
                        </a:rPr>
                        <m:t>−</m:t>
                      </m:r>
                      <m:r>
                        <a:rPr lang="en-US" sz="1800" b="0" i="1" smtClean="0">
                          <a:latin typeface="Cambria Math" panose="02040503050406030204" pitchFamily="18" charset="0"/>
                        </a:rPr>
                        <m:t>𝛽</m:t>
                      </m:r>
                      <m:r>
                        <m:rPr>
                          <m:sty m:val="p"/>
                        </m:rPr>
                        <a:rPr lang="en-US" sz="1800" b="0" i="1" smtClean="0">
                          <a:latin typeface="Cambria Math" panose="02040503050406030204" pitchFamily="18" charset="0"/>
                        </a:rPr>
                        <m:t>log</m:t>
                      </m:r>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sSup>
                                <m:sSupPr>
                                  <m:ctrlPr>
                                    <a:rPr lang="fa-IR" sz="1800" i="1">
                                      <a:solidFill>
                                        <a:srgbClr val="00B050"/>
                                      </a:solidFill>
                                      <a:latin typeface="Cambria Math" panose="02040503050406030204" pitchFamily="18" charset="0"/>
                                    </a:rPr>
                                  </m:ctrlPr>
                                </m:sSupPr>
                                <m:e>
                                  <m:r>
                                    <a:rPr lang="fa-IR" sz="1800" i="1">
                                      <a:solidFill>
                                        <a:srgbClr val="00B050"/>
                                      </a:solidFill>
                                      <a:latin typeface="Cambria Math" panose="02040503050406030204" pitchFamily="18" charset="0"/>
                                    </a:rPr>
                                    <m:t>𝑝</m:t>
                                  </m:r>
                                </m:e>
                                <m:sup>
                                  <m:r>
                                    <a:rPr lang="fa-IR" sz="1800" i="1">
                                      <a:solidFill>
                                        <a:srgbClr val="00B050"/>
                                      </a:solidFill>
                                      <a:latin typeface="Cambria Math" panose="02040503050406030204" pitchFamily="18" charset="0"/>
                                    </a:rPr>
                                    <m:t>𝑅𝐿</m:t>
                                  </m:r>
                                </m:sup>
                              </m:sSup>
                              <m:d>
                                <m:dPr>
                                  <m:ctrlPr>
                                    <a:rPr lang="fa-IR" sz="1800" i="1">
                                      <a:solidFill>
                                        <a:srgbClr val="00B050"/>
                                      </a:solidFill>
                                      <a:latin typeface="Cambria Math" panose="02040503050406030204" pitchFamily="18" charset="0"/>
                                    </a:rPr>
                                  </m:ctrlPr>
                                </m:dPr>
                                <m:e>
                                  <m:r>
                                    <a:rPr lang="fa-IR" sz="1800" i="1">
                                      <a:solidFill>
                                        <a:srgbClr val="00B050"/>
                                      </a:solidFill>
                                      <a:latin typeface="Cambria Math" panose="02040503050406030204" pitchFamily="18" charset="0"/>
                                    </a:rPr>
                                    <m:t>𝑠</m:t>
                                  </m:r>
                                </m:e>
                              </m:d>
                            </m:num>
                            <m:den>
                              <m:sSup>
                                <m:sSupPr>
                                  <m:ctrlPr>
                                    <a:rPr lang="fa-IR" sz="1800" i="1" smtClean="0">
                                      <a:solidFill>
                                        <a:srgbClr val="C00000"/>
                                      </a:solidFill>
                                      <a:latin typeface="Cambria Math" panose="02040503050406030204" pitchFamily="18" charset="0"/>
                                    </a:rPr>
                                  </m:ctrlPr>
                                </m:sSupPr>
                                <m:e>
                                  <m:r>
                                    <a:rPr lang="fa-IR" sz="1800" i="1">
                                      <a:solidFill>
                                        <a:srgbClr val="C00000"/>
                                      </a:solidFill>
                                      <a:latin typeface="Cambria Math" panose="02040503050406030204" pitchFamily="18" charset="0"/>
                                    </a:rPr>
                                    <m:t>𝑝</m:t>
                                  </m:r>
                                </m:e>
                                <m:sup>
                                  <m:r>
                                    <a:rPr lang="en-US" sz="1800" b="0" i="1" smtClean="0">
                                      <a:solidFill>
                                        <a:srgbClr val="C00000"/>
                                      </a:solidFill>
                                      <a:latin typeface="Cambria Math" panose="02040503050406030204" pitchFamily="18" charset="0"/>
                                    </a:rPr>
                                    <m:t>𝑃𝑇</m:t>
                                  </m:r>
                                </m:sup>
                              </m:sSup>
                              <m:d>
                                <m:dPr>
                                  <m:ctrlPr>
                                    <a:rPr lang="fa-IR" sz="1800" i="1">
                                      <a:solidFill>
                                        <a:srgbClr val="C00000"/>
                                      </a:solidFill>
                                      <a:latin typeface="Cambria Math" panose="02040503050406030204" pitchFamily="18" charset="0"/>
                                    </a:rPr>
                                  </m:ctrlPr>
                                </m:dPr>
                                <m:e>
                                  <m:r>
                                    <a:rPr lang="fa-IR" sz="1800" i="1">
                                      <a:solidFill>
                                        <a:srgbClr val="C00000"/>
                                      </a:solidFill>
                                      <a:latin typeface="Cambria Math" panose="02040503050406030204" pitchFamily="18" charset="0"/>
                                    </a:rPr>
                                    <m:t>𝑠</m:t>
                                  </m:r>
                                </m:e>
                              </m:d>
                            </m:den>
                          </m:f>
                        </m:e>
                      </m:d>
                      <m:r>
                        <a:rPr lang="en-US" sz="1800" b="0" i="1" smtClean="0">
                          <a:latin typeface="Cambria Math" panose="02040503050406030204" pitchFamily="18" charset="0"/>
                        </a:rPr>
                        <m:t> </m:t>
                      </m:r>
                    </m:oMath>
                  </m:oMathPara>
                </a14:m>
                <a:endParaRPr lang="en-US" sz="1800" dirty="0"/>
              </a:p>
            </p:txBody>
          </p:sp>
        </mc:Choice>
        <mc:Fallback xmlns="">
          <p:sp>
            <p:nvSpPr>
              <p:cNvPr id="4" name="TextBox 3">
                <a:extLst>
                  <a:ext uri="{FF2B5EF4-FFF2-40B4-BE49-F238E27FC236}">
                    <a16:creationId xmlns:a16="http://schemas.microsoft.com/office/drawing/2014/main" id="{A381F87F-5A08-E968-CB0C-6E3B251FFE17}"/>
                  </a:ext>
                </a:extLst>
              </p:cNvPr>
              <p:cNvSpPr txBox="1">
                <a:spLocks noRot="1" noChangeAspect="1" noMove="1" noResize="1" noEditPoints="1" noAdjustHandles="1" noChangeArrowheads="1" noChangeShapeType="1" noTextEdit="1"/>
              </p:cNvSpPr>
              <p:nvPr/>
            </p:nvSpPr>
            <p:spPr>
              <a:xfrm>
                <a:off x="3473892" y="2130315"/>
                <a:ext cx="4903321" cy="720454"/>
              </a:xfrm>
              <a:prstGeom prst="rect">
                <a:avLst/>
              </a:prstGeom>
              <a:blipFill>
                <a:blip r:embed="rId4"/>
                <a:stretch>
                  <a:fillRect b="-1724"/>
                </a:stretch>
              </a:blipFill>
            </p:spPr>
            <p:txBody>
              <a:bodyPr/>
              <a:lstStyle/>
              <a:p>
                <a:r>
                  <a:rPr lang="en-US">
                    <a:noFill/>
                  </a:rPr>
                  <a:t> </a:t>
                </a:r>
              </a:p>
            </p:txBody>
          </p:sp>
        </mc:Fallback>
      </mc:AlternateContent>
    </p:spTree>
    <p:extLst>
      <p:ext uri="{BB962C8B-B14F-4D97-AF65-F5344CB8AC3E}">
        <p14:creationId xmlns:p14="http://schemas.microsoft.com/office/powerpoint/2010/main" val="33668639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62F9-8EFA-7EC2-25E7-748ACF6A06C2}"/>
              </a:ext>
            </a:extLst>
          </p:cNvPr>
          <p:cNvSpPr>
            <a:spLocks noGrp="1"/>
          </p:cNvSpPr>
          <p:nvPr>
            <p:ph type="title"/>
          </p:nvPr>
        </p:nvSpPr>
        <p:spPr/>
        <p:txBody>
          <a:bodyPr/>
          <a:lstStyle/>
          <a:p>
            <a:r>
              <a:rPr lang="en-US" dirty="0"/>
              <a:t>The overall recipe 👨‍🍳</a:t>
            </a:r>
          </a:p>
        </p:txBody>
      </p:sp>
      <p:sp>
        <p:nvSpPr>
          <p:cNvPr id="3" name="Text Placeholder 2">
            <a:extLst>
              <a:ext uri="{FF2B5EF4-FFF2-40B4-BE49-F238E27FC236}">
                <a16:creationId xmlns:a16="http://schemas.microsoft.com/office/drawing/2014/main" id="{1B4DDE4D-99FF-E80C-2053-1B18178F3A68}"/>
              </a:ext>
            </a:extLst>
          </p:cNvPr>
          <p:cNvSpPr>
            <a:spLocks noGrp="1"/>
          </p:cNvSpPr>
          <p:nvPr>
            <p:ph type="body" sz="quarter" idx="16"/>
          </p:nvPr>
        </p:nvSpPr>
        <p:spPr/>
        <p:txBody>
          <a:bodyPr/>
          <a:lstStyle/>
          <a:p>
            <a:endParaRPr lang="en-US"/>
          </a:p>
        </p:txBody>
      </p:sp>
      <p:graphicFrame>
        <p:nvGraphicFramePr>
          <p:cNvPr id="12" name="Diagram 11">
            <a:extLst>
              <a:ext uri="{FF2B5EF4-FFF2-40B4-BE49-F238E27FC236}">
                <a16:creationId xmlns:a16="http://schemas.microsoft.com/office/drawing/2014/main" id="{F98A2820-C625-5165-F74A-61AC0BDF6FF4}"/>
              </a:ext>
            </a:extLst>
          </p:cNvPr>
          <p:cNvGraphicFramePr/>
          <p:nvPr/>
        </p:nvGraphicFramePr>
        <p:xfrm>
          <a:off x="328411" y="1491440"/>
          <a:ext cx="8490397" cy="2743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344235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62F9-8EFA-7EC2-25E7-748ACF6A06C2}"/>
              </a:ext>
            </a:extLst>
          </p:cNvPr>
          <p:cNvSpPr>
            <a:spLocks noGrp="1"/>
          </p:cNvSpPr>
          <p:nvPr>
            <p:ph type="title"/>
          </p:nvPr>
        </p:nvSpPr>
        <p:spPr/>
        <p:txBody>
          <a:bodyPr/>
          <a:lstStyle/>
          <a:p>
            <a:r>
              <a:rPr lang="en-US" dirty="0"/>
              <a:t>The overall recipe 👨‍🍳</a:t>
            </a:r>
          </a:p>
        </p:txBody>
      </p:sp>
      <p:sp>
        <p:nvSpPr>
          <p:cNvPr id="3" name="Text Placeholder 2">
            <a:extLst>
              <a:ext uri="{FF2B5EF4-FFF2-40B4-BE49-F238E27FC236}">
                <a16:creationId xmlns:a16="http://schemas.microsoft.com/office/drawing/2014/main" id="{779FFB90-F579-B5EE-AECA-B12FF9DDF17F}"/>
              </a:ext>
            </a:extLst>
          </p:cNvPr>
          <p:cNvSpPr>
            <a:spLocks noGrp="1"/>
          </p:cNvSpPr>
          <p:nvPr>
            <p:ph type="body" sz="quarter" idx="16"/>
          </p:nvPr>
        </p:nvSpPr>
        <p:spPr/>
        <p:txBody>
          <a:bodyPr/>
          <a:lstStyle/>
          <a:p>
            <a:endParaRPr lang="en-US"/>
          </a:p>
        </p:txBody>
      </p:sp>
      <p:graphicFrame>
        <p:nvGraphicFramePr>
          <p:cNvPr id="12" name="Diagram 11">
            <a:extLst>
              <a:ext uri="{FF2B5EF4-FFF2-40B4-BE49-F238E27FC236}">
                <a16:creationId xmlns:a16="http://schemas.microsoft.com/office/drawing/2014/main" id="{F98A2820-C625-5165-F74A-61AC0BDF6FF4}"/>
              </a:ext>
            </a:extLst>
          </p:cNvPr>
          <p:cNvGraphicFramePr/>
          <p:nvPr>
            <p:extLst>
              <p:ext uri="{D42A27DB-BD31-4B8C-83A1-F6EECF244321}">
                <p14:modId xmlns:p14="http://schemas.microsoft.com/office/powerpoint/2010/main" val="517294755"/>
              </p:ext>
            </p:extLst>
          </p:nvPr>
        </p:nvGraphicFramePr>
        <p:xfrm>
          <a:off x="328411" y="562290"/>
          <a:ext cx="8490397" cy="2743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367438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62F9-8EFA-7EC2-25E7-748ACF6A06C2}"/>
              </a:ext>
            </a:extLst>
          </p:cNvPr>
          <p:cNvSpPr>
            <a:spLocks noGrp="1"/>
          </p:cNvSpPr>
          <p:nvPr>
            <p:ph type="title"/>
          </p:nvPr>
        </p:nvSpPr>
        <p:spPr/>
        <p:txBody>
          <a:bodyPr/>
          <a:lstStyle/>
          <a:p>
            <a:r>
              <a:rPr lang="en-US" dirty="0"/>
              <a:t>The overall recipe 👨‍🍳: </a:t>
            </a:r>
            <a:br>
              <a:rPr lang="en-US" dirty="0"/>
            </a:br>
            <a:r>
              <a:rPr lang="en-US" dirty="0"/>
              <a:t>Yann’s Three-layered cake </a:t>
            </a:r>
          </a:p>
        </p:txBody>
      </p:sp>
      <p:sp>
        <p:nvSpPr>
          <p:cNvPr id="3" name="Text Placeholder 2">
            <a:extLst>
              <a:ext uri="{FF2B5EF4-FFF2-40B4-BE49-F238E27FC236}">
                <a16:creationId xmlns:a16="http://schemas.microsoft.com/office/drawing/2014/main" id="{1ACD0F17-959F-2C3D-6E42-E3C08019AB65}"/>
              </a:ext>
            </a:extLst>
          </p:cNvPr>
          <p:cNvSpPr>
            <a:spLocks noGrp="1"/>
          </p:cNvSpPr>
          <p:nvPr>
            <p:ph type="body" sz="quarter" idx="16"/>
          </p:nvPr>
        </p:nvSpPr>
        <p:spPr/>
        <p:txBody>
          <a:bodyPr/>
          <a:lstStyle/>
          <a:p>
            <a:endParaRPr lang="en-US"/>
          </a:p>
        </p:txBody>
      </p:sp>
      <p:sp>
        <p:nvSpPr>
          <p:cNvPr id="9" name="Freeform 8">
            <a:extLst>
              <a:ext uri="{FF2B5EF4-FFF2-40B4-BE49-F238E27FC236}">
                <a16:creationId xmlns:a16="http://schemas.microsoft.com/office/drawing/2014/main" id="{5EB0A480-AE85-F27D-571E-80451D0DE147}"/>
              </a:ext>
            </a:extLst>
          </p:cNvPr>
          <p:cNvSpPr/>
          <p:nvPr/>
        </p:nvSpPr>
        <p:spPr>
          <a:xfrm>
            <a:off x="2426868" y="1605777"/>
            <a:ext cx="561610" cy="656978"/>
          </a:xfrm>
          <a:custGeom>
            <a:avLst/>
            <a:gdLst>
              <a:gd name="connsiteX0" fmla="*/ 0 w 748813"/>
              <a:gd name="connsiteY0" fmla="*/ 175194 h 875970"/>
              <a:gd name="connsiteX1" fmla="*/ 374407 w 748813"/>
              <a:gd name="connsiteY1" fmla="*/ 175194 h 875970"/>
              <a:gd name="connsiteX2" fmla="*/ 374407 w 748813"/>
              <a:gd name="connsiteY2" fmla="*/ 0 h 875970"/>
              <a:gd name="connsiteX3" fmla="*/ 748813 w 748813"/>
              <a:gd name="connsiteY3" fmla="*/ 437985 h 875970"/>
              <a:gd name="connsiteX4" fmla="*/ 374407 w 748813"/>
              <a:gd name="connsiteY4" fmla="*/ 875970 h 875970"/>
              <a:gd name="connsiteX5" fmla="*/ 374407 w 748813"/>
              <a:gd name="connsiteY5" fmla="*/ 700776 h 875970"/>
              <a:gd name="connsiteX6" fmla="*/ 0 w 748813"/>
              <a:gd name="connsiteY6" fmla="*/ 700776 h 875970"/>
              <a:gd name="connsiteX7" fmla="*/ 0 w 748813"/>
              <a:gd name="connsiteY7" fmla="*/ 175194 h 8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813" h="875970">
                <a:moveTo>
                  <a:pt x="0" y="175194"/>
                </a:moveTo>
                <a:lnTo>
                  <a:pt x="374407" y="175194"/>
                </a:lnTo>
                <a:lnTo>
                  <a:pt x="374407" y="0"/>
                </a:lnTo>
                <a:lnTo>
                  <a:pt x="748813" y="437985"/>
                </a:lnTo>
                <a:lnTo>
                  <a:pt x="374407" y="875970"/>
                </a:lnTo>
                <a:lnTo>
                  <a:pt x="374407" y="700776"/>
                </a:lnTo>
                <a:lnTo>
                  <a:pt x="0" y="700776"/>
                </a:lnTo>
                <a:lnTo>
                  <a:pt x="0" y="17519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1396" rIns="168483" bIns="131396" numCol="1" spcCol="1270" anchor="ctr" anchorCtr="0">
            <a:noAutofit/>
          </a:bodyPr>
          <a:lstStyle/>
          <a:p>
            <a:pPr algn="ctr" defTabSz="1033463">
              <a:lnSpc>
                <a:spcPct val="90000"/>
              </a:lnSpc>
              <a:spcBef>
                <a:spcPct val="0"/>
              </a:spcBef>
              <a:spcAft>
                <a:spcPct val="35000"/>
              </a:spcAft>
            </a:pPr>
            <a:endParaRPr lang="en-US" sz="2325" kern="1200">
              <a:latin typeface="Avenir Book" panose="02000503020000020003" pitchFamily="2" charset="0"/>
            </a:endParaRPr>
          </a:p>
        </p:txBody>
      </p:sp>
      <p:sp>
        <p:nvSpPr>
          <p:cNvPr id="11" name="Freeform 10">
            <a:extLst>
              <a:ext uri="{FF2B5EF4-FFF2-40B4-BE49-F238E27FC236}">
                <a16:creationId xmlns:a16="http://schemas.microsoft.com/office/drawing/2014/main" id="{BC01B8A6-C75E-A2CD-394F-15064622108A}"/>
              </a:ext>
            </a:extLst>
          </p:cNvPr>
          <p:cNvSpPr/>
          <p:nvPr/>
        </p:nvSpPr>
        <p:spPr>
          <a:xfrm>
            <a:off x="6141070" y="1605777"/>
            <a:ext cx="561610" cy="656978"/>
          </a:xfrm>
          <a:custGeom>
            <a:avLst/>
            <a:gdLst>
              <a:gd name="connsiteX0" fmla="*/ 0 w 748813"/>
              <a:gd name="connsiteY0" fmla="*/ 175194 h 875970"/>
              <a:gd name="connsiteX1" fmla="*/ 374407 w 748813"/>
              <a:gd name="connsiteY1" fmla="*/ 175194 h 875970"/>
              <a:gd name="connsiteX2" fmla="*/ 374407 w 748813"/>
              <a:gd name="connsiteY2" fmla="*/ 0 h 875970"/>
              <a:gd name="connsiteX3" fmla="*/ 748813 w 748813"/>
              <a:gd name="connsiteY3" fmla="*/ 437985 h 875970"/>
              <a:gd name="connsiteX4" fmla="*/ 374407 w 748813"/>
              <a:gd name="connsiteY4" fmla="*/ 875970 h 875970"/>
              <a:gd name="connsiteX5" fmla="*/ 374407 w 748813"/>
              <a:gd name="connsiteY5" fmla="*/ 700776 h 875970"/>
              <a:gd name="connsiteX6" fmla="*/ 0 w 748813"/>
              <a:gd name="connsiteY6" fmla="*/ 700776 h 875970"/>
              <a:gd name="connsiteX7" fmla="*/ 0 w 748813"/>
              <a:gd name="connsiteY7" fmla="*/ 175194 h 8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813" h="875970">
                <a:moveTo>
                  <a:pt x="0" y="175194"/>
                </a:moveTo>
                <a:lnTo>
                  <a:pt x="374407" y="175194"/>
                </a:lnTo>
                <a:lnTo>
                  <a:pt x="374407" y="0"/>
                </a:lnTo>
                <a:lnTo>
                  <a:pt x="748813" y="437985"/>
                </a:lnTo>
                <a:lnTo>
                  <a:pt x="374407" y="875970"/>
                </a:lnTo>
                <a:lnTo>
                  <a:pt x="374407" y="700776"/>
                </a:lnTo>
                <a:lnTo>
                  <a:pt x="0" y="700776"/>
                </a:lnTo>
                <a:lnTo>
                  <a:pt x="0" y="17519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1396" rIns="168483" bIns="131396" numCol="1" spcCol="1270" anchor="ctr" anchorCtr="0">
            <a:noAutofit/>
          </a:bodyPr>
          <a:lstStyle/>
          <a:p>
            <a:pPr algn="ctr" defTabSz="1033463">
              <a:lnSpc>
                <a:spcPct val="90000"/>
              </a:lnSpc>
              <a:spcBef>
                <a:spcPct val="0"/>
              </a:spcBef>
              <a:spcAft>
                <a:spcPct val="35000"/>
              </a:spcAft>
            </a:pPr>
            <a:endParaRPr lang="en-US" sz="2325" kern="1200">
              <a:latin typeface="Avenir Book" panose="02000503020000020003" pitchFamily="2" charset="0"/>
            </a:endParaRPr>
          </a:p>
        </p:txBody>
      </p:sp>
      <p:pic>
        <p:nvPicPr>
          <p:cNvPr id="6" name="Picture 5" descr="A chocolate cake with a slice missing&#10;&#10;Description automatically generated">
            <a:extLst>
              <a:ext uri="{FF2B5EF4-FFF2-40B4-BE49-F238E27FC236}">
                <a16:creationId xmlns:a16="http://schemas.microsoft.com/office/drawing/2014/main" id="{B69D7DA4-2521-6AF7-3628-BCDB7D3F6F04}"/>
              </a:ext>
            </a:extLst>
          </p:cNvPr>
          <p:cNvPicPr>
            <a:picLocks noChangeAspect="1"/>
          </p:cNvPicPr>
          <p:nvPr/>
        </p:nvPicPr>
        <p:blipFill>
          <a:blip/>
          <a:stretch>
            <a:fillRect/>
          </a:stretch>
        </p:blipFill>
        <p:spPr>
          <a:xfrm>
            <a:off x="3012745" y="2849216"/>
            <a:ext cx="3118511" cy="2203064"/>
          </a:xfrm>
          <a:prstGeom prst="rect">
            <a:avLst/>
          </a:prstGeom>
        </p:spPr>
      </p:pic>
      <p:sp>
        <p:nvSpPr>
          <p:cNvPr id="13" name="TextBox 12">
            <a:extLst>
              <a:ext uri="{FF2B5EF4-FFF2-40B4-BE49-F238E27FC236}">
                <a16:creationId xmlns:a16="http://schemas.microsoft.com/office/drawing/2014/main" id="{0550BCB1-D98C-762A-E3E7-DEC4E95255FC}"/>
              </a:ext>
            </a:extLst>
          </p:cNvPr>
          <p:cNvSpPr txBox="1"/>
          <p:nvPr/>
        </p:nvSpPr>
        <p:spPr>
          <a:xfrm>
            <a:off x="995207" y="3852239"/>
            <a:ext cx="1908073" cy="369332"/>
          </a:xfrm>
          <a:prstGeom prst="rect">
            <a:avLst/>
          </a:prstGeom>
          <a:noFill/>
        </p:spPr>
        <p:txBody>
          <a:bodyPr wrap="square">
            <a:spAutoFit/>
          </a:bodyPr>
          <a:lstStyle/>
          <a:p>
            <a:r>
              <a:rPr lang="en-US" sz="1800" dirty="0"/>
              <a:t>Cake </a:t>
            </a:r>
            <a:r>
              <a:rPr lang="en-US" sz="1800" dirty="0" err="1"/>
              <a:t>génoise</a:t>
            </a:r>
            <a:endParaRPr lang="en-US" sz="1800" dirty="0"/>
          </a:p>
        </p:txBody>
      </p:sp>
      <p:sp>
        <p:nvSpPr>
          <p:cNvPr id="20" name="Freeform 19">
            <a:extLst>
              <a:ext uri="{FF2B5EF4-FFF2-40B4-BE49-F238E27FC236}">
                <a16:creationId xmlns:a16="http://schemas.microsoft.com/office/drawing/2014/main" id="{77F60B94-DFB0-AA3F-B6B9-EBC941C2F9A2}"/>
              </a:ext>
            </a:extLst>
          </p:cNvPr>
          <p:cNvSpPr/>
          <p:nvPr/>
        </p:nvSpPr>
        <p:spPr>
          <a:xfrm>
            <a:off x="1216742" y="2721078"/>
            <a:ext cx="2577281" cy="1460090"/>
          </a:xfrm>
          <a:custGeom>
            <a:avLst/>
            <a:gdLst>
              <a:gd name="connsiteX0" fmla="*/ 0 w 3436374"/>
              <a:gd name="connsiteY0" fmla="*/ 0 h 1946787"/>
              <a:gd name="connsiteX1" fmla="*/ 693174 w 3436374"/>
              <a:gd name="connsiteY1" fmla="*/ 1297858 h 1946787"/>
              <a:gd name="connsiteX2" fmla="*/ 3436374 w 3436374"/>
              <a:gd name="connsiteY2" fmla="*/ 1946787 h 1946787"/>
            </a:gdLst>
            <a:ahLst/>
            <a:cxnLst>
              <a:cxn ang="0">
                <a:pos x="connsiteX0" y="connsiteY0"/>
              </a:cxn>
              <a:cxn ang="0">
                <a:pos x="connsiteX1" y="connsiteY1"/>
              </a:cxn>
              <a:cxn ang="0">
                <a:pos x="connsiteX2" y="connsiteY2"/>
              </a:cxn>
            </a:cxnLst>
            <a:rect l="l" t="t" r="r" b="b"/>
            <a:pathLst>
              <a:path w="3436374" h="1946787">
                <a:moveTo>
                  <a:pt x="0" y="0"/>
                </a:moveTo>
                <a:cubicBezTo>
                  <a:pt x="60222" y="486697"/>
                  <a:pt x="120445" y="973394"/>
                  <a:pt x="693174" y="1297858"/>
                </a:cubicBezTo>
                <a:cubicBezTo>
                  <a:pt x="1265903" y="1622323"/>
                  <a:pt x="2351138" y="1784555"/>
                  <a:pt x="3436374" y="1946787"/>
                </a:cubicBezTo>
              </a:path>
            </a:pathLst>
          </a:custGeom>
          <a:noFill/>
          <a:ln w="57150">
            <a:solidFill>
              <a:srgbClr val="002060"/>
            </a:solidFill>
            <a:headEnd type="none" w="med" len="med"/>
            <a:tailEnd type="arrow" w="med" len="med"/>
          </a:ln>
          <a:effectLst>
            <a:glow rad="87854">
              <a:schemeClr val="bg1"/>
            </a:glow>
            <a:innerShdw>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Freeform 20">
            <a:extLst>
              <a:ext uri="{FF2B5EF4-FFF2-40B4-BE49-F238E27FC236}">
                <a16:creationId xmlns:a16="http://schemas.microsoft.com/office/drawing/2014/main" id="{A9A539C9-DDC3-3B7F-3948-D1BA4B8B1F1C}"/>
              </a:ext>
            </a:extLst>
          </p:cNvPr>
          <p:cNvSpPr/>
          <p:nvPr/>
        </p:nvSpPr>
        <p:spPr>
          <a:xfrm flipH="1">
            <a:off x="4808745" y="2728997"/>
            <a:ext cx="3118512" cy="566361"/>
          </a:xfrm>
          <a:custGeom>
            <a:avLst/>
            <a:gdLst>
              <a:gd name="connsiteX0" fmla="*/ 0 w 3436374"/>
              <a:gd name="connsiteY0" fmla="*/ 0 h 1946787"/>
              <a:gd name="connsiteX1" fmla="*/ 693174 w 3436374"/>
              <a:gd name="connsiteY1" fmla="*/ 1297858 h 1946787"/>
              <a:gd name="connsiteX2" fmla="*/ 3436374 w 3436374"/>
              <a:gd name="connsiteY2" fmla="*/ 1946787 h 1946787"/>
            </a:gdLst>
            <a:ahLst/>
            <a:cxnLst>
              <a:cxn ang="0">
                <a:pos x="connsiteX0" y="connsiteY0"/>
              </a:cxn>
              <a:cxn ang="0">
                <a:pos x="connsiteX1" y="connsiteY1"/>
              </a:cxn>
              <a:cxn ang="0">
                <a:pos x="connsiteX2" y="connsiteY2"/>
              </a:cxn>
            </a:cxnLst>
            <a:rect l="l" t="t" r="r" b="b"/>
            <a:pathLst>
              <a:path w="3436374" h="1946787">
                <a:moveTo>
                  <a:pt x="0" y="0"/>
                </a:moveTo>
                <a:cubicBezTo>
                  <a:pt x="60222" y="486697"/>
                  <a:pt x="120445" y="973394"/>
                  <a:pt x="693174" y="1297858"/>
                </a:cubicBezTo>
                <a:cubicBezTo>
                  <a:pt x="1265903" y="1622323"/>
                  <a:pt x="2351138" y="1784555"/>
                  <a:pt x="3436374" y="1946787"/>
                </a:cubicBezTo>
              </a:path>
            </a:pathLst>
          </a:custGeom>
          <a:noFill/>
          <a:ln w="57150">
            <a:solidFill>
              <a:srgbClr val="002060"/>
            </a:solidFill>
            <a:headEnd type="none" w="med" len="med"/>
            <a:tailEnd type="arrow" w="med" len="med"/>
          </a:ln>
          <a:effectLst>
            <a:glow rad="87854">
              <a:schemeClr val="bg1"/>
            </a:glow>
            <a:innerShdw>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Freeform 21">
            <a:extLst>
              <a:ext uri="{FF2B5EF4-FFF2-40B4-BE49-F238E27FC236}">
                <a16:creationId xmlns:a16="http://schemas.microsoft.com/office/drawing/2014/main" id="{50BF92B0-2DCF-FB7F-F0F7-B01D9327E910}"/>
              </a:ext>
            </a:extLst>
          </p:cNvPr>
          <p:cNvSpPr/>
          <p:nvPr/>
        </p:nvSpPr>
        <p:spPr>
          <a:xfrm>
            <a:off x="3683720" y="2721077"/>
            <a:ext cx="110303" cy="807474"/>
          </a:xfrm>
          <a:custGeom>
            <a:avLst/>
            <a:gdLst>
              <a:gd name="connsiteX0" fmla="*/ 0 w 3436374"/>
              <a:gd name="connsiteY0" fmla="*/ 0 h 1946787"/>
              <a:gd name="connsiteX1" fmla="*/ 693174 w 3436374"/>
              <a:gd name="connsiteY1" fmla="*/ 1297858 h 1946787"/>
              <a:gd name="connsiteX2" fmla="*/ 3436374 w 3436374"/>
              <a:gd name="connsiteY2" fmla="*/ 1946787 h 1946787"/>
            </a:gdLst>
            <a:ahLst/>
            <a:cxnLst>
              <a:cxn ang="0">
                <a:pos x="connsiteX0" y="connsiteY0"/>
              </a:cxn>
              <a:cxn ang="0">
                <a:pos x="connsiteX1" y="connsiteY1"/>
              </a:cxn>
              <a:cxn ang="0">
                <a:pos x="connsiteX2" y="connsiteY2"/>
              </a:cxn>
            </a:cxnLst>
            <a:rect l="l" t="t" r="r" b="b"/>
            <a:pathLst>
              <a:path w="3436374" h="1946787">
                <a:moveTo>
                  <a:pt x="0" y="0"/>
                </a:moveTo>
                <a:cubicBezTo>
                  <a:pt x="60222" y="486697"/>
                  <a:pt x="120445" y="973394"/>
                  <a:pt x="693174" y="1297858"/>
                </a:cubicBezTo>
                <a:cubicBezTo>
                  <a:pt x="1265903" y="1622323"/>
                  <a:pt x="2351138" y="1784555"/>
                  <a:pt x="3436374" y="1946787"/>
                </a:cubicBezTo>
              </a:path>
            </a:pathLst>
          </a:custGeom>
          <a:noFill/>
          <a:ln w="57150">
            <a:solidFill>
              <a:srgbClr val="002060"/>
            </a:solidFill>
            <a:headEnd type="none" w="med" len="med"/>
            <a:tailEnd type="arrow" w="med" len="med"/>
          </a:ln>
          <a:effectLst>
            <a:glow rad="87854">
              <a:schemeClr val="bg1"/>
            </a:glow>
            <a:innerShdw>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Freeform 22">
            <a:extLst>
              <a:ext uri="{FF2B5EF4-FFF2-40B4-BE49-F238E27FC236}">
                <a16:creationId xmlns:a16="http://schemas.microsoft.com/office/drawing/2014/main" id="{DBC0B5B2-48EA-F8CF-F18E-08D52231F6EF}"/>
              </a:ext>
            </a:extLst>
          </p:cNvPr>
          <p:cNvSpPr/>
          <p:nvPr/>
        </p:nvSpPr>
        <p:spPr>
          <a:xfrm>
            <a:off x="333494" y="1139535"/>
            <a:ext cx="1828464" cy="1589462"/>
          </a:xfrm>
          <a:custGeom>
            <a:avLst/>
            <a:gdLst>
              <a:gd name="connsiteX0" fmla="*/ 0 w 2437952"/>
              <a:gd name="connsiteY0" fmla="*/ 211928 h 2119282"/>
              <a:gd name="connsiteX1" fmla="*/ 211928 w 2437952"/>
              <a:gd name="connsiteY1" fmla="*/ 0 h 2119282"/>
              <a:gd name="connsiteX2" fmla="*/ 2226024 w 2437952"/>
              <a:gd name="connsiteY2" fmla="*/ 0 h 2119282"/>
              <a:gd name="connsiteX3" fmla="*/ 2437952 w 2437952"/>
              <a:gd name="connsiteY3" fmla="*/ 211928 h 2119282"/>
              <a:gd name="connsiteX4" fmla="*/ 2437952 w 2437952"/>
              <a:gd name="connsiteY4" fmla="*/ 1907354 h 2119282"/>
              <a:gd name="connsiteX5" fmla="*/ 2226024 w 2437952"/>
              <a:gd name="connsiteY5" fmla="*/ 2119282 h 2119282"/>
              <a:gd name="connsiteX6" fmla="*/ 211928 w 2437952"/>
              <a:gd name="connsiteY6" fmla="*/ 2119282 h 2119282"/>
              <a:gd name="connsiteX7" fmla="*/ 0 w 2437952"/>
              <a:gd name="connsiteY7" fmla="*/ 1907354 h 2119282"/>
              <a:gd name="connsiteX8" fmla="*/ 0 w 2437952"/>
              <a:gd name="connsiteY8" fmla="*/ 211928 h 211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7952" h="2119282">
                <a:moveTo>
                  <a:pt x="0" y="211928"/>
                </a:moveTo>
                <a:cubicBezTo>
                  <a:pt x="0" y="94883"/>
                  <a:pt x="94883" y="0"/>
                  <a:pt x="211928" y="0"/>
                </a:cubicBezTo>
                <a:lnTo>
                  <a:pt x="2226024" y="0"/>
                </a:lnTo>
                <a:cubicBezTo>
                  <a:pt x="2343069" y="0"/>
                  <a:pt x="2437952" y="94883"/>
                  <a:pt x="2437952" y="211928"/>
                </a:cubicBezTo>
                <a:lnTo>
                  <a:pt x="2437952" y="1907354"/>
                </a:lnTo>
                <a:cubicBezTo>
                  <a:pt x="2437952" y="2024399"/>
                  <a:pt x="2343069" y="2119282"/>
                  <a:pt x="2226024" y="2119282"/>
                </a:cubicBezTo>
                <a:lnTo>
                  <a:pt x="211928" y="2119282"/>
                </a:lnTo>
                <a:cubicBezTo>
                  <a:pt x="94883" y="2119282"/>
                  <a:pt x="0" y="2024399"/>
                  <a:pt x="0" y="1907354"/>
                </a:cubicBezTo>
                <a:lnTo>
                  <a:pt x="0" y="2119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7997" tIns="157997" rIns="157997" bIns="157997" numCol="1" spcCol="1270" anchor="ctr" anchorCtr="0">
            <a:noAutofit/>
          </a:bodyPr>
          <a:lstStyle/>
          <a:p>
            <a:pPr algn="ctr" defTabSz="1300163">
              <a:lnSpc>
                <a:spcPct val="90000"/>
              </a:lnSpc>
              <a:spcBef>
                <a:spcPct val="0"/>
              </a:spcBef>
              <a:spcAft>
                <a:spcPct val="35000"/>
              </a:spcAft>
            </a:pPr>
            <a:r>
              <a:rPr lang="en-US" sz="2925" kern="1200" dirty="0">
                <a:latin typeface="Avenir Book" panose="02000503020000020003" pitchFamily="2" charset="0"/>
              </a:rPr>
              <a:t>Pre-train</a:t>
            </a:r>
          </a:p>
        </p:txBody>
      </p:sp>
      <p:sp>
        <p:nvSpPr>
          <p:cNvPr id="24" name="Freeform 23">
            <a:extLst>
              <a:ext uri="{FF2B5EF4-FFF2-40B4-BE49-F238E27FC236}">
                <a16:creationId xmlns:a16="http://schemas.microsoft.com/office/drawing/2014/main" id="{858EDD18-2B49-675B-5A9C-BF526632C7B2}"/>
              </a:ext>
            </a:extLst>
          </p:cNvPr>
          <p:cNvSpPr/>
          <p:nvPr/>
        </p:nvSpPr>
        <p:spPr>
          <a:xfrm>
            <a:off x="3221600" y="1139535"/>
            <a:ext cx="2654560" cy="1589462"/>
          </a:xfrm>
          <a:custGeom>
            <a:avLst/>
            <a:gdLst>
              <a:gd name="connsiteX0" fmla="*/ 0 w 3539413"/>
              <a:gd name="connsiteY0" fmla="*/ 211928 h 2119282"/>
              <a:gd name="connsiteX1" fmla="*/ 211928 w 3539413"/>
              <a:gd name="connsiteY1" fmla="*/ 0 h 2119282"/>
              <a:gd name="connsiteX2" fmla="*/ 3327485 w 3539413"/>
              <a:gd name="connsiteY2" fmla="*/ 0 h 2119282"/>
              <a:gd name="connsiteX3" fmla="*/ 3539413 w 3539413"/>
              <a:gd name="connsiteY3" fmla="*/ 211928 h 2119282"/>
              <a:gd name="connsiteX4" fmla="*/ 3539413 w 3539413"/>
              <a:gd name="connsiteY4" fmla="*/ 1907354 h 2119282"/>
              <a:gd name="connsiteX5" fmla="*/ 3327485 w 3539413"/>
              <a:gd name="connsiteY5" fmla="*/ 2119282 h 2119282"/>
              <a:gd name="connsiteX6" fmla="*/ 211928 w 3539413"/>
              <a:gd name="connsiteY6" fmla="*/ 2119282 h 2119282"/>
              <a:gd name="connsiteX7" fmla="*/ 0 w 3539413"/>
              <a:gd name="connsiteY7" fmla="*/ 1907354 h 2119282"/>
              <a:gd name="connsiteX8" fmla="*/ 0 w 3539413"/>
              <a:gd name="connsiteY8" fmla="*/ 211928 h 211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9413" h="2119282">
                <a:moveTo>
                  <a:pt x="0" y="211928"/>
                </a:moveTo>
                <a:cubicBezTo>
                  <a:pt x="0" y="94883"/>
                  <a:pt x="94883" y="0"/>
                  <a:pt x="211928" y="0"/>
                </a:cubicBezTo>
                <a:lnTo>
                  <a:pt x="3327485" y="0"/>
                </a:lnTo>
                <a:cubicBezTo>
                  <a:pt x="3444530" y="0"/>
                  <a:pt x="3539413" y="94883"/>
                  <a:pt x="3539413" y="211928"/>
                </a:cubicBezTo>
                <a:lnTo>
                  <a:pt x="3539413" y="1907354"/>
                </a:lnTo>
                <a:cubicBezTo>
                  <a:pt x="3539413" y="2024399"/>
                  <a:pt x="3444530" y="2119282"/>
                  <a:pt x="3327485" y="2119282"/>
                </a:cubicBezTo>
                <a:lnTo>
                  <a:pt x="211928" y="2119282"/>
                </a:lnTo>
                <a:cubicBezTo>
                  <a:pt x="94883" y="2119282"/>
                  <a:pt x="0" y="2024399"/>
                  <a:pt x="0" y="1907354"/>
                </a:cubicBezTo>
                <a:lnTo>
                  <a:pt x="0" y="2119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7997" tIns="157997" rIns="157997" bIns="157997" numCol="1" spcCol="1270" anchor="ctr" anchorCtr="0">
            <a:noAutofit/>
          </a:bodyPr>
          <a:lstStyle/>
          <a:p>
            <a:pPr algn="ctr" defTabSz="1300163">
              <a:lnSpc>
                <a:spcPct val="90000"/>
              </a:lnSpc>
              <a:spcBef>
                <a:spcPct val="0"/>
              </a:spcBef>
              <a:spcAft>
                <a:spcPct val="35000"/>
              </a:spcAft>
            </a:pPr>
            <a:r>
              <a:rPr lang="en-US" sz="2925" kern="1200" dirty="0">
                <a:latin typeface="Avenir Book" panose="02000503020000020003" pitchFamily="2" charset="0"/>
              </a:rPr>
              <a:t>Align </a:t>
            </a:r>
            <a:br>
              <a:rPr lang="en-US" sz="2925" kern="1200" dirty="0">
                <a:latin typeface="Avenir Book" panose="02000503020000020003" pitchFamily="2" charset="0"/>
              </a:rPr>
            </a:br>
            <a:r>
              <a:rPr lang="en-US" sz="2925" kern="1200" dirty="0">
                <a:latin typeface="Avenir Book" panose="02000503020000020003" pitchFamily="2" charset="0"/>
              </a:rPr>
              <a:t>(instruct-tune)</a:t>
            </a:r>
          </a:p>
        </p:txBody>
      </p:sp>
      <p:sp>
        <p:nvSpPr>
          <p:cNvPr id="25" name="Freeform 24">
            <a:extLst>
              <a:ext uri="{FF2B5EF4-FFF2-40B4-BE49-F238E27FC236}">
                <a16:creationId xmlns:a16="http://schemas.microsoft.com/office/drawing/2014/main" id="{D9A819A8-7B55-212B-BDDB-92CB10C5F180}"/>
              </a:ext>
            </a:extLst>
          </p:cNvPr>
          <p:cNvSpPr/>
          <p:nvPr/>
        </p:nvSpPr>
        <p:spPr>
          <a:xfrm>
            <a:off x="6935802" y="1139535"/>
            <a:ext cx="1877923" cy="1589462"/>
          </a:xfrm>
          <a:custGeom>
            <a:avLst/>
            <a:gdLst>
              <a:gd name="connsiteX0" fmla="*/ 0 w 2503897"/>
              <a:gd name="connsiteY0" fmla="*/ 211928 h 2119282"/>
              <a:gd name="connsiteX1" fmla="*/ 211928 w 2503897"/>
              <a:gd name="connsiteY1" fmla="*/ 0 h 2119282"/>
              <a:gd name="connsiteX2" fmla="*/ 2291969 w 2503897"/>
              <a:gd name="connsiteY2" fmla="*/ 0 h 2119282"/>
              <a:gd name="connsiteX3" fmla="*/ 2503897 w 2503897"/>
              <a:gd name="connsiteY3" fmla="*/ 211928 h 2119282"/>
              <a:gd name="connsiteX4" fmla="*/ 2503897 w 2503897"/>
              <a:gd name="connsiteY4" fmla="*/ 1907354 h 2119282"/>
              <a:gd name="connsiteX5" fmla="*/ 2291969 w 2503897"/>
              <a:gd name="connsiteY5" fmla="*/ 2119282 h 2119282"/>
              <a:gd name="connsiteX6" fmla="*/ 211928 w 2503897"/>
              <a:gd name="connsiteY6" fmla="*/ 2119282 h 2119282"/>
              <a:gd name="connsiteX7" fmla="*/ 0 w 2503897"/>
              <a:gd name="connsiteY7" fmla="*/ 1907354 h 2119282"/>
              <a:gd name="connsiteX8" fmla="*/ 0 w 2503897"/>
              <a:gd name="connsiteY8" fmla="*/ 211928 h 211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897" h="2119282">
                <a:moveTo>
                  <a:pt x="0" y="211928"/>
                </a:moveTo>
                <a:cubicBezTo>
                  <a:pt x="0" y="94883"/>
                  <a:pt x="94883" y="0"/>
                  <a:pt x="211928" y="0"/>
                </a:cubicBezTo>
                <a:lnTo>
                  <a:pt x="2291969" y="0"/>
                </a:lnTo>
                <a:cubicBezTo>
                  <a:pt x="2409014" y="0"/>
                  <a:pt x="2503897" y="94883"/>
                  <a:pt x="2503897" y="211928"/>
                </a:cubicBezTo>
                <a:lnTo>
                  <a:pt x="2503897" y="1907354"/>
                </a:lnTo>
                <a:cubicBezTo>
                  <a:pt x="2503897" y="2024399"/>
                  <a:pt x="2409014" y="2119282"/>
                  <a:pt x="2291969" y="2119282"/>
                </a:cubicBezTo>
                <a:lnTo>
                  <a:pt x="211928" y="2119282"/>
                </a:lnTo>
                <a:cubicBezTo>
                  <a:pt x="94883" y="2119282"/>
                  <a:pt x="0" y="2024399"/>
                  <a:pt x="0" y="1907354"/>
                </a:cubicBezTo>
                <a:lnTo>
                  <a:pt x="0" y="2119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7997" tIns="157997" rIns="157997" bIns="157997" numCol="1" spcCol="1270" anchor="ctr" anchorCtr="0">
            <a:noAutofit/>
          </a:bodyPr>
          <a:lstStyle/>
          <a:p>
            <a:pPr algn="ctr" defTabSz="1300163">
              <a:lnSpc>
                <a:spcPct val="90000"/>
              </a:lnSpc>
              <a:spcBef>
                <a:spcPct val="0"/>
              </a:spcBef>
              <a:spcAft>
                <a:spcPct val="35000"/>
              </a:spcAft>
            </a:pPr>
            <a:r>
              <a:rPr lang="en-US" sz="2925" kern="1200" dirty="0">
                <a:latin typeface="Avenir Book" panose="02000503020000020003" pitchFamily="2" charset="0"/>
              </a:rPr>
              <a:t>Align </a:t>
            </a:r>
            <a:br>
              <a:rPr lang="en-US" sz="2925" kern="1200" dirty="0">
                <a:latin typeface="Avenir Book" panose="02000503020000020003" pitchFamily="2" charset="0"/>
              </a:rPr>
            </a:br>
            <a:r>
              <a:rPr lang="en-US" sz="2925" kern="1200" dirty="0">
                <a:latin typeface="Avenir Book" panose="02000503020000020003" pitchFamily="2" charset="0"/>
              </a:rPr>
              <a:t>(RLHF)</a:t>
            </a:r>
          </a:p>
        </p:txBody>
      </p:sp>
      <p:sp>
        <p:nvSpPr>
          <p:cNvPr id="27" name="TextBox 26">
            <a:extLst>
              <a:ext uri="{FF2B5EF4-FFF2-40B4-BE49-F238E27FC236}">
                <a16:creationId xmlns:a16="http://schemas.microsoft.com/office/drawing/2014/main" id="{76A2B012-8B55-8FDB-792C-3A399907D4B2}"/>
              </a:ext>
            </a:extLst>
          </p:cNvPr>
          <p:cNvSpPr txBox="1"/>
          <p:nvPr/>
        </p:nvSpPr>
        <p:spPr>
          <a:xfrm>
            <a:off x="6268449" y="3300120"/>
            <a:ext cx="2045671" cy="646331"/>
          </a:xfrm>
          <a:prstGeom prst="rect">
            <a:avLst/>
          </a:prstGeom>
          <a:noFill/>
        </p:spPr>
        <p:txBody>
          <a:bodyPr wrap="square">
            <a:spAutoFit/>
          </a:bodyPr>
          <a:lstStyle/>
          <a:p>
            <a:r>
              <a:rPr lang="en-US" sz="1800" dirty="0"/>
              <a:t>Cherry on the cake</a:t>
            </a:r>
          </a:p>
        </p:txBody>
      </p:sp>
      <p:sp>
        <p:nvSpPr>
          <p:cNvPr id="28" name="TextBox 27">
            <a:extLst>
              <a:ext uri="{FF2B5EF4-FFF2-40B4-BE49-F238E27FC236}">
                <a16:creationId xmlns:a16="http://schemas.microsoft.com/office/drawing/2014/main" id="{79A7B4F6-6884-3709-3CC2-97E8183EF9AE}"/>
              </a:ext>
            </a:extLst>
          </p:cNvPr>
          <p:cNvSpPr txBox="1"/>
          <p:nvPr/>
        </p:nvSpPr>
        <p:spPr>
          <a:xfrm>
            <a:off x="2990621" y="2859620"/>
            <a:ext cx="1224513" cy="415498"/>
          </a:xfrm>
          <a:prstGeom prst="rect">
            <a:avLst/>
          </a:prstGeom>
          <a:noFill/>
        </p:spPr>
        <p:txBody>
          <a:bodyPr wrap="square">
            <a:spAutoFit/>
          </a:bodyPr>
          <a:lstStyle/>
          <a:p>
            <a:r>
              <a:rPr lang="en-US" sz="2100" dirty="0">
                <a:highlight>
                  <a:srgbClr val="FFFFFF"/>
                </a:highlight>
              </a:rPr>
              <a:t>Icing</a:t>
            </a:r>
          </a:p>
        </p:txBody>
      </p:sp>
      <p:pic>
        <p:nvPicPr>
          <p:cNvPr id="7170" name="Picture 2" descr="Yann LeCun (@ylecun) / X">
            <a:extLst>
              <a:ext uri="{FF2B5EF4-FFF2-40B4-BE49-F238E27FC236}">
                <a16:creationId xmlns:a16="http://schemas.microsoft.com/office/drawing/2014/main" id="{53E187C2-8BC3-302C-EA7F-F565D954F464}"/>
              </a:ext>
            </a:extLst>
          </p:cNvPr>
          <p:cNvPicPr>
            <a:picLocks noChangeAspect="1" noChangeArrowheads="1"/>
          </p:cNvPicPr>
          <p:nvPr/>
        </p:nvPicPr>
        <p:blipFill rotWithShape="1">
          <a:blip>
            <a:extLst>
              <a:ext uri="{28A0092B-C50C-407E-A947-70E740481C1C}">
                <a14:useLocalDpi xmlns:a14="http://schemas.microsoft.com/office/drawing/2010/main" val="0"/>
              </a:ext>
            </a:extLst>
          </a:blip>
          <a:srcRect l="10786" t="5210" r="6637" b="5497"/>
          <a:stretch/>
        </p:blipFill>
        <p:spPr bwMode="auto">
          <a:xfrm>
            <a:off x="8096828" y="4003966"/>
            <a:ext cx="1042904" cy="1127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55909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AFC58-7711-32FE-DF60-C17B2A82801B}"/>
              </a:ext>
            </a:extLst>
          </p:cNvPr>
          <p:cNvSpPr>
            <a:spLocks noGrp="1"/>
          </p:cNvSpPr>
          <p:nvPr>
            <p:ph type="title"/>
          </p:nvPr>
        </p:nvSpPr>
        <p:spPr/>
        <p:txBody>
          <a:bodyPr>
            <a:normAutofit/>
          </a:bodyPr>
          <a:lstStyle/>
          <a:p>
            <a:r>
              <a:rPr lang="en-US" sz="3200" dirty="0">
                <a:cs typeface="Calibri"/>
              </a:rPr>
              <a:t>RLHF </a:t>
            </a:r>
            <a:r>
              <a:rPr lang="en-US" sz="3200" spc="-4" dirty="0">
                <a:cs typeface="Calibri"/>
              </a:rPr>
              <a:t>G</a:t>
            </a:r>
            <a:r>
              <a:rPr lang="en-US" sz="3200" dirty="0">
                <a:cs typeface="Calibri"/>
              </a:rPr>
              <a:t>ains</a:t>
            </a:r>
            <a:r>
              <a:rPr lang="en-US" sz="3200" spc="8" dirty="0">
                <a:cs typeface="Calibri"/>
              </a:rPr>
              <a:t> </a:t>
            </a:r>
            <a:r>
              <a:rPr lang="en-US" sz="3200" spc="-4" dirty="0">
                <a:cs typeface="Calibri"/>
              </a:rPr>
              <a:t>over Instruction-Tuning</a:t>
            </a:r>
            <a:endParaRPr lang="en-US" sz="3200" dirty="0"/>
          </a:p>
        </p:txBody>
      </p:sp>
      <p:pic>
        <p:nvPicPr>
          <p:cNvPr id="4" name="object 3">
            <a:extLst>
              <a:ext uri="{FF2B5EF4-FFF2-40B4-BE49-F238E27FC236}">
                <a16:creationId xmlns:a16="http://schemas.microsoft.com/office/drawing/2014/main" id="{B921AEC8-6F08-B239-9040-4F25BDF67AD4}"/>
              </a:ext>
            </a:extLst>
          </p:cNvPr>
          <p:cNvPicPr/>
          <p:nvPr/>
        </p:nvPicPr>
        <p:blipFill>
          <a:blip cstate="print"/>
          <a:stretch>
            <a:fillRect/>
          </a:stretch>
        </p:blipFill>
        <p:spPr>
          <a:xfrm>
            <a:off x="1734904" y="1037401"/>
            <a:ext cx="5409552" cy="3852854"/>
          </a:xfrm>
          <a:prstGeom prst="rect">
            <a:avLst/>
          </a:prstGeom>
        </p:spPr>
      </p:pic>
      <p:sp>
        <p:nvSpPr>
          <p:cNvPr id="5" name="object 5">
            <a:extLst>
              <a:ext uri="{FF2B5EF4-FFF2-40B4-BE49-F238E27FC236}">
                <a16:creationId xmlns:a16="http://schemas.microsoft.com/office/drawing/2014/main" id="{90643E1A-6B47-4871-0817-08945090A8E7}"/>
              </a:ext>
            </a:extLst>
          </p:cNvPr>
          <p:cNvSpPr txBox="1"/>
          <p:nvPr/>
        </p:nvSpPr>
        <p:spPr>
          <a:xfrm>
            <a:off x="7018782" y="2457899"/>
            <a:ext cx="1028700" cy="1052692"/>
          </a:xfrm>
          <a:prstGeom prst="rect">
            <a:avLst/>
          </a:prstGeom>
        </p:spPr>
        <p:txBody>
          <a:bodyPr vert="horz" wrap="square" lIns="0" tIns="158591" rIns="0" bIns="0" rtlCol="0">
            <a:spAutoFit/>
          </a:bodyPr>
          <a:lstStyle/>
          <a:p>
            <a:pPr marL="40481">
              <a:spcBef>
                <a:spcPts val="1249"/>
              </a:spcBef>
            </a:pPr>
            <a:r>
              <a:rPr sz="2400" spc="41" dirty="0">
                <a:solidFill>
                  <a:srgbClr val="C00000"/>
                </a:solidFill>
                <a:latin typeface="Cambria Math"/>
                <a:cs typeface="Cambria Math"/>
              </a:rPr>
              <a:t>𝑝</a:t>
            </a:r>
            <a:r>
              <a:rPr sz="2644" spc="62" baseline="28368" dirty="0">
                <a:solidFill>
                  <a:srgbClr val="C00000"/>
                </a:solidFill>
                <a:latin typeface="Cambria Math"/>
                <a:cs typeface="Cambria Math"/>
              </a:rPr>
              <a:t>𝐼𝐹𝑇</a:t>
            </a:r>
            <a:r>
              <a:rPr sz="2400" spc="41" dirty="0">
                <a:solidFill>
                  <a:srgbClr val="C00000"/>
                </a:solidFill>
                <a:latin typeface="Cambria Math"/>
                <a:cs typeface="Cambria Math"/>
              </a:rPr>
              <a:t>(𝑠)</a:t>
            </a:r>
            <a:endParaRPr sz="2400">
              <a:latin typeface="Cambria Math"/>
              <a:cs typeface="Cambria Math"/>
            </a:endParaRPr>
          </a:p>
          <a:p>
            <a:pPr marL="28575">
              <a:spcBef>
                <a:spcPts val="1170"/>
              </a:spcBef>
            </a:pPr>
            <a:r>
              <a:rPr sz="2400" spc="49" dirty="0">
                <a:solidFill>
                  <a:srgbClr val="C00000"/>
                </a:solidFill>
                <a:latin typeface="Cambria Math"/>
                <a:cs typeface="Cambria Math"/>
              </a:rPr>
              <a:t>𝑝</a:t>
            </a:r>
            <a:r>
              <a:rPr sz="2644" spc="73" baseline="28368" dirty="0">
                <a:solidFill>
                  <a:srgbClr val="C00000"/>
                </a:solidFill>
                <a:latin typeface="Cambria Math"/>
                <a:cs typeface="Cambria Math"/>
              </a:rPr>
              <a:t>𝑃𝑇</a:t>
            </a:r>
            <a:r>
              <a:rPr sz="2400" spc="49" dirty="0">
                <a:solidFill>
                  <a:srgbClr val="C00000"/>
                </a:solidFill>
                <a:latin typeface="Cambria Math"/>
                <a:cs typeface="Cambria Math"/>
              </a:rPr>
              <a:t>(𝑠)</a:t>
            </a:r>
            <a:endParaRPr sz="2400">
              <a:latin typeface="Cambria Math"/>
              <a:cs typeface="Cambria Math"/>
            </a:endParaRPr>
          </a:p>
        </p:txBody>
      </p:sp>
      <p:sp>
        <p:nvSpPr>
          <p:cNvPr id="6" name="object 6">
            <a:extLst>
              <a:ext uri="{FF2B5EF4-FFF2-40B4-BE49-F238E27FC236}">
                <a16:creationId xmlns:a16="http://schemas.microsoft.com/office/drawing/2014/main" id="{3B183C72-C9C3-740D-D4C5-6904D86A95AD}"/>
              </a:ext>
            </a:extLst>
          </p:cNvPr>
          <p:cNvSpPr txBox="1"/>
          <p:nvPr/>
        </p:nvSpPr>
        <p:spPr>
          <a:xfrm>
            <a:off x="5830729" y="1005650"/>
            <a:ext cx="920115" cy="379431"/>
          </a:xfrm>
          <a:prstGeom prst="rect">
            <a:avLst/>
          </a:prstGeom>
        </p:spPr>
        <p:txBody>
          <a:bodyPr vert="horz" wrap="square" lIns="0" tIns="10001" rIns="0" bIns="0" rtlCol="0">
            <a:spAutoFit/>
          </a:bodyPr>
          <a:lstStyle/>
          <a:p>
            <a:pPr marL="28575">
              <a:spcBef>
                <a:spcPts val="79"/>
              </a:spcBef>
            </a:pPr>
            <a:r>
              <a:rPr sz="2400" spc="45" dirty="0">
                <a:solidFill>
                  <a:srgbClr val="00AF50"/>
                </a:solidFill>
                <a:latin typeface="Cambria Math"/>
                <a:cs typeface="Cambria Math"/>
              </a:rPr>
              <a:t>𝑝</a:t>
            </a:r>
            <a:r>
              <a:rPr sz="2644" spc="67" baseline="28368" dirty="0">
                <a:solidFill>
                  <a:srgbClr val="00AF50"/>
                </a:solidFill>
                <a:latin typeface="Cambria Math"/>
                <a:cs typeface="Cambria Math"/>
              </a:rPr>
              <a:t>𝑅𝐿</a:t>
            </a:r>
            <a:r>
              <a:rPr sz="2400" spc="45" dirty="0">
                <a:solidFill>
                  <a:srgbClr val="00AF50"/>
                </a:solidFill>
                <a:latin typeface="Cambria Math"/>
                <a:cs typeface="Cambria Math"/>
              </a:rPr>
              <a:t>(𝑠)</a:t>
            </a:r>
            <a:endParaRPr sz="2400">
              <a:latin typeface="Cambria Math"/>
              <a:cs typeface="Cambria Math"/>
            </a:endParaRPr>
          </a:p>
        </p:txBody>
      </p:sp>
      <p:sp>
        <p:nvSpPr>
          <p:cNvPr id="7" name="object 4">
            <a:extLst>
              <a:ext uri="{FF2B5EF4-FFF2-40B4-BE49-F238E27FC236}">
                <a16:creationId xmlns:a16="http://schemas.microsoft.com/office/drawing/2014/main" id="{EDBC0612-5E12-AE10-09D5-8FB11173FFF3}"/>
              </a:ext>
            </a:extLst>
          </p:cNvPr>
          <p:cNvSpPr txBox="1"/>
          <p:nvPr/>
        </p:nvSpPr>
        <p:spPr>
          <a:xfrm>
            <a:off x="7183279" y="4756556"/>
            <a:ext cx="1998821" cy="240450"/>
          </a:xfrm>
          <a:prstGeom prst="rect">
            <a:avLst/>
          </a:prstGeom>
        </p:spPr>
        <p:txBody>
          <a:bodyPr vert="horz" wrap="square" lIns="0" tIns="9525" rIns="0" bIns="0" rtlCol="0">
            <a:spAutoFit/>
          </a:bodyPr>
          <a:lstStyle/>
          <a:p>
            <a:pPr marL="9525">
              <a:spcBef>
                <a:spcPts val="75"/>
              </a:spcBef>
            </a:pPr>
            <a:r>
              <a:rPr sz="1500" u="sng" dirty="0">
                <a:uFill>
                  <a:solidFill>
                    <a:srgbClr val="000000"/>
                  </a:solidFill>
                </a:uFill>
                <a:latin typeface="Corbel" panose="020B0503020204020204" pitchFamily="34" charset="0"/>
                <a:cs typeface="Calibri"/>
              </a:rPr>
              <a:t>[</a:t>
            </a:r>
            <a:r>
              <a:rPr sz="1500" u="sng" dirty="0">
                <a:solidFill>
                  <a:srgbClr val="007B92"/>
                </a:solidFill>
                <a:uFill>
                  <a:solidFill>
                    <a:srgbClr val="000000"/>
                  </a:solidFill>
                </a:uFill>
                <a:latin typeface="Corbel" panose="020B0503020204020204" pitchFamily="34" charset="0"/>
                <a:cs typeface="Calibri"/>
              </a:rPr>
              <a:t>Stiennon</a:t>
            </a:r>
            <a:r>
              <a:rPr sz="1500" u="sng" spc="-23" dirty="0">
                <a:solidFill>
                  <a:srgbClr val="007B92"/>
                </a:solidFill>
                <a:uFill>
                  <a:solidFill>
                    <a:srgbClr val="000000"/>
                  </a:solidFill>
                </a:uFill>
                <a:latin typeface="Corbel" panose="020B0503020204020204" pitchFamily="34" charset="0"/>
                <a:cs typeface="Calibri"/>
              </a:rPr>
              <a:t> </a:t>
            </a:r>
            <a:r>
              <a:rPr sz="1500" u="sng" spc="-8" dirty="0">
                <a:solidFill>
                  <a:srgbClr val="007B92"/>
                </a:solidFill>
                <a:uFill>
                  <a:solidFill>
                    <a:srgbClr val="000000"/>
                  </a:solidFill>
                </a:uFill>
                <a:latin typeface="Corbel" panose="020B0503020204020204" pitchFamily="34" charset="0"/>
                <a:cs typeface="Calibri"/>
              </a:rPr>
              <a:t>et</a:t>
            </a:r>
            <a:r>
              <a:rPr sz="1500" u="sng" spc="-11" dirty="0">
                <a:solidFill>
                  <a:srgbClr val="007B92"/>
                </a:solidFill>
                <a:uFill>
                  <a:solidFill>
                    <a:srgbClr val="000000"/>
                  </a:solidFill>
                </a:uFill>
                <a:latin typeface="Corbel" panose="020B0503020204020204" pitchFamily="34" charset="0"/>
                <a:cs typeface="Calibri"/>
              </a:rPr>
              <a:t> </a:t>
            </a:r>
            <a:r>
              <a:rPr sz="1500" u="sng" dirty="0">
                <a:solidFill>
                  <a:srgbClr val="007B92"/>
                </a:solidFill>
                <a:uFill>
                  <a:solidFill>
                    <a:srgbClr val="000000"/>
                  </a:solidFill>
                </a:uFill>
                <a:latin typeface="Corbel" panose="020B0503020204020204" pitchFamily="34" charset="0"/>
                <a:cs typeface="Calibri"/>
              </a:rPr>
              <a:t>al.,</a:t>
            </a:r>
            <a:r>
              <a:rPr sz="1500" u="sng" spc="-11" dirty="0">
                <a:solidFill>
                  <a:srgbClr val="007B92"/>
                </a:solidFill>
                <a:uFill>
                  <a:solidFill>
                    <a:srgbClr val="000000"/>
                  </a:solidFill>
                </a:uFill>
                <a:latin typeface="Corbel" panose="020B0503020204020204" pitchFamily="34" charset="0"/>
                <a:cs typeface="Calibri"/>
              </a:rPr>
              <a:t> </a:t>
            </a:r>
            <a:r>
              <a:rPr sz="1500" u="sng" dirty="0">
                <a:solidFill>
                  <a:srgbClr val="007B92"/>
                </a:solidFill>
                <a:uFill>
                  <a:solidFill>
                    <a:srgbClr val="000000"/>
                  </a:solidFill>
                </a:uFill>
                <a:latin typeface="Corbel" panose="020B0503020204020204" pitchFamily="34" charset="0"/>
                <a:cs typeface="Calibri"/>
              </a:rPr>
              <a:t>2020</a:t>
            </a:r>
            <a:r>
              <a:rPr sz="1500" u="sng" dirty="0">
                <a:uFill>
                  <a:solidFill>
                    <a:srgbClr val="000000"/>
                  </a:solidFill>
                </a:uFill>
                <a:latin typeface="Corbel" panose="020B0503020204020204" pitchFamily="34" charset="0"/>
                <a:cs typeface="Calibri"/>
              </a:rPr>
              <a:t>]</a:t>
            </a:r>
            <a:endParaRPr sz="1500" dirty="0">
              <a:latin typeface="Corbel" panose="020B0503020204020204" pitchFamily="34" charset="0"/>
              <a:cs typeface="Calibri"/>
            </a:endParaRPr>
          </a:p>
        </p:txBody>
      </p:sp>
    </p:spTree>
    <p:extLst>
      <p:ext uri="{BB962C8B-B14F-4D97-AF65-F5344CB8AC3E}">
        <p14:creationId xmlns:p14="http://schemas.microsoft.com/office/powerpoint/2010/main" val="10836172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D855-83FA-CDE4-C786-F3363EA029C0}"/>
              </a:ext>
            </a:extLst>
          </p:cNvPr>
          <p:cNvSpPr>
            <a:spLocks noGrp="1"/>
          </p:cNvSpPr>
          <p:nvPr>
            <p:ph type="title"/>
          </p:nvPr>
        </p:nvSpPr>
        <p:spPr/>
        <p:txBody>
          <a:bodyPr>
            <a:normAutofit/>
          </a:bodyPr>
          <a:lstStyle/>
          <a:p>
            <a:r>
              <a:rPr lang="en-US" dirty="0"/>
              <a:t>GPT3 vs. InstructGPT3 (RLHF-ed)</a:t>
            </a:r>
          </a:p>
        </p:txBody>
      </p:sp>
      <p:sp>
        <p:nvSpPr>
          <p:cNvPr id="5" name="Text Placeholder 4">
            <a:extLst>
              <a:ext uri="{FF2B5EF4-FFF2-40B4-BE49-F238E27FC236}">
                <a16:creationId xmlns:a16="http://schemas.microsoft.com/office/drawing/2014/main" id="{6677C741-69CB-6AA3-A9B8-81D9F63D2A27}"/>
              </a:ext>
            </a:extLst>
          </p:cNvPr>
          <p:cNvSpPr>
            <a:spLocks noGrp="1"/>
          </p:cNvSpPr>
          <p:nvPr>
            <p:ph type="body" sz="quarter" idx="16"/>
          </p:nvPr>
        </p:nvSpPr>
        <p:spPr/>
        <p:txBody>
          <a:bodyPr/>
          <a:lstStyle/>
          <a:p>
            <a:endParaRPr lang="en-US"/>
          </a:p>
        </p:txBody>
      </p:sp>
      <p:pic>
        <p:nvPicPr>
          <p:cNvPr id="4" name="object 3">
            <a:extLst>
              <a:ext uri="{FF2B5EF4-FFF2-40B4-BE49-F238E27FC236}">
                <a16:creationId xmlns:a16="http://schemas.microsoft.com/office/drawing/2014/main" id="{C51A407B-633E-3C5D-70C3-7EF13BFECB56}"/>
              </a:ext>
            </a:extLst>
          </p:cNvPr>
          <p:cNvPicPr/>
          <p:nvPr/>
        </p:nvPicPr>
        <p:blipFill>
          <a:blip cstate="print"/>
          <a:stretch>
            <a:fillRect/>
          </a:stretch>
        </p:blipFill>
        <p:spPr>
          <a:xfrm>
            <a:off x="673226" y="1036320"/>
            <a:ext cx="7595235" cy="3771900"/>
          </a:xfrm>
          <a:prstGeom prst="rect">
            <a:avLst/>
          </a:prstGeom>
        </p:spPr>
      </p:pic>
    </p:spTree>
    <p:extLst>
      <p:ext uri="{BB962C8B-B14F-4D97-AF65-F5344CB8AC3E}">
        <p14:creationId xmlns:p14="http://schemas.microsoft.com/office/powerpoint/2010/main" val="7013643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D855-83FA-CDE4-C786-F3363EA029C0}"/>
              </a:ext>
            </a:extLst>
          </p:cNvPr>
          <p:cNvSpPr>
            <a:spLocks noGrp="1"/>
          </p:cNvSpPr>
          <p:nvPr>
            <p:ph type="title"/>
          </p:nvPr>
        </p:nvSpPr>
        <p:spPr/>
        <p:txBody>
          <a:bodyPr>
            <a:normAutofit/>
          </a:bodyPr>
          <a:lstStyle/>
          <a:p>
            <a:r>
              <a:rPr lang="en-US" dirty="0"/>
              <a:t>GPT3 vs. InstructGPT3 (RLHF-ed)</a:t>
            </a:r>
          </a:p>
        </p:txBody>
      </p:sp>
      <p:sp>
        <p:nvSpPr>
          <p:cNvPr id="4" name="Text Placeholder 3">
            <a:extLst>
              <a:ext uri="{FF2B5EF4-FFF2-40B4-BE49-F238E27FC236}">
                <a16:creationId xmlns:a16="http://schemas.microsoft.com/office/drawing/2014/main" id="{2908E8F2-FF8F-A2ED-DDB0-46521AB14702}"/>
              </a:ext>
            </a:extLst>
          </p:cNvPr>
          <p:cNvSpPr>
            <a:spLocks noGrp="1"/>
          </p:cNvSpPr>
          <p:nvPr>
            <p:ph type="body" sz="quarter" idx="16"/>
          </p:nvPr>
        </p:nvSpPr>
        <p:spPr/>
        <p:txBody>
          <a:bodyPr/>
          <a:lstStyle/>
          <a:p>
            <a:endParaRPr lang="en-US"/>
          </a:p>
        </p:txBody>
      </p:sp>
      <p:pic>
        <p:nvPicPr>
          <p:cNvPr id="5" name="object 3">
            <a:extLst>
              <a:ext uri="{FF2B5EF4-FFF2-40B4-BE49-F238E27FC236}">
                <a16:creationId xmlns:a16="http://schemas.microsoft.com/office/drawing/2014/main" id="{1D68EFD8-95EF-C999-ADD6-8577FE7DD183}"/>
              </a:ext>
            </a:extLst>
          </p:cNvPr>
          <p:cNvPicPr/>
          <p:nvPr/>
        </p:nvPicPr>
        <p:blipFill>
          <a:blip cstate="print"/>
          <a:stretch>
            <a:fillRect/>
          </a:stretch>
        </p:blipFill>
        <p:spPr>
          <a:xfrm>
            <a:off x="1088137" y="950975"/>
            <a:ext cx="7056881" cy="4089654"/>
          </a:xfrm>
          <a:prstGeom prst="rect">
            <a:avLst/>
          </a:prstGeom>
        </p:spPr>
      </p:pic>
    </p:spTree>
    <p:extLst>
      <p:ext uri="{BB962C8B-B14F-4D97-AF65-F5344CB8AC3E}">
        <p14:creationId xmlns:p14="http://schemas.microsoft.com/office/powerpoint/2010/main" val="9921064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1CDF8-050F-D1E0-B80E-033EAC87DAA4}"/>
              </a:ext>
            </a:extLst>
          </p:cNvPr>
          <p:cNvSpPr>
            <a:spLocks noGrp="1"/>
          </p:cNvSpPr>
          <p:nvPr>
            <p:ph type="title"/>
          </p:nvPr>
        </p:nvSpPr>
        <p:spPr/>
        <p:txBody>
          <a:bodyPr/>
          <a:lstStyle/>
          <a:p>
            <a:r>
              <a:rPr lang="en-US" dirty="0"/>
              <a:t>Can Help with Toxicity and Truthfulness</a:t>
            </a:r>
          </a:p>
        </p:txBody>
      </p:sp>
      <p:sp>
        <p:nvSpPr>
          <p:cNvPr id="3" name="Text Placeholder 2">
            <a:extLst>
              <a:ext uri="{FF2B5EF4-FFF2-40B4-BE49-F238E27FC236}">
                <a16:creationId xmlns:a16="http://schemas.microsoft.com/office/drawing/2014/main" id="{A49620DD-E1B5-3F05-D1BE-8915852BCFBF}"/>
              </a:ext>
            </a:extLst>
          </p:cNvPr>
          <p:cNvSpPr>
            <a:spLocks noGrp="1"/>
          </p:cNvSpPr>
          <p:nvPr>
            <p:ph type="body" sz="quarter" idx="16"/>
          </p:nvPr>
        </p:nvSpPr>
        <p:spPr/>
        <p:txBody>
          <a:bodyPr/>
          <a:lstStyle/>
          <a:p>
            <a:r>
              <a:rPr lang="en-US" dirty="0"/>
              <a:t>Note, reward model can be used to induce any desired behavior as needed: </a:t>
            </a:r>
          </a:p>
          <a:p>
            <a:pPr lvl="1"/>
            <a:r>
              <a:rPr lang="en-US" dirty="0"/>
              <a:t>Avoiding bias </a:t>
            </a:r>
          </a:p>
          <a:p>
            <a:pPr lvl="1"/>
            <a:r>
              <a:rPr lang="en-US" dirty="0"/>
              <a:t>Avoiding responses outside its scope </a:t>
            </a:r>
          </a:p>
          <a:p>
            <a:pPr lvl="1"/>
            <a:r>
              <a:rPr lang="en-US" dirty="0"/>
              <a:t>Avoiding toxicity </a:t>
            </a:r>
          </a:p>
          <a:p>
            <a:pPr lvl="1"/>
            <a:r>
              <a:rPr lang="en-US" dirty="0"/>
              <a:t>… </a:t>
            </a:r>
          </a:p>
          <a:p>
            <a:endParaRPr lang="en-US" dirty="0"/>
          </a:p>
        </p:txBody>
      </p:sp>
      <p:pic>
        <p:nvPicPr>
          <p:cNvPr id="5" name="Picture 4" descr="A screenshot of a computer&#10;&#10;Description automatically generated">
            <a:extLst>
              <a:ext uri="{FF2B5EF4-FFF2-40B4-BE49-F238E27FC236}">
                <a16:creationId xmlns:a16="http://schemas.microsoft.com/office/drawing/2014/main" id="{B9122B0F-9745-B998-1C66-EDBF937784A6}"/>
              </a:ext>
            </a:extLst>
          </p:cNvPr>
          <p:cNvPicPr>
            <a:picLocks noChangeAspect="1"/>
          </p:cNvPicPr>
          <p:nvPr/>
        </p:nvPicPr>
        <p:blipFill rotWithShape="1">
          <a:blip/>
          <a:srcRect b="50505"/>
          <a:stretch/>
        </p:blipFill>
        <p:spPr>
          <a:xfrm>
            <a:off x="1395147" y="2929436"/>
            <a:ext cx="6381888" cy="1680243"/>
          </a:xfrm>
          <a:prstGeom prst="rect">
            <a:avLst/>
          </a:prstGeom>
        </p:spPr>
      </p:pic>
      <p:sp>
        <p:nvSpPr>
          <p:cNvPr id="6" name="TextBox 5">
            <a:extLst>
              <a:ext uri="{FF2B5EF4-FFF2-40B4-BE49-F238E27FC236}">
                <a16:creationId xmlns:a16="http://schemas.microsoft.com/office/drawing/2014/main" id="{909A1A93-5D6D-81D1-F132-ABD1A7C29063}"/>
              </a:ext>
            </a:extLst>
          </p:cNvPr>
          <p:cNvSpPr txBox="1"/>
          <p:nvPr/>
        </p:nvSpPr>
        <p:spPr>
          <a:xfrm>
            <a:off x="294290" y="3268360"/>
            <a:ext cx="828208" cy="520247"/>
          </a:xfrm>
          <a:prstGeom prst="wedgeRoundRectCallout">
            <a:avLst>
              <a:gd name="adj1" fmla="val 64993"/>
              <a:gd name="adj2" fmla="val 26101"/>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dirty="0">
                <a:latin typeface="Corbel" panose="020B0503020204020204" pitchFamily="34" charset="0"/>
              </a:rPr>
              <a:t>Lower is better</a:t>
            </a:r>
          </a:p>
        </p:txBody>
      </p:sp>
      <p:sp>
        <p:nvSpPr>
          <p:cNvPr id="8" name="TextBox 7">
            <a:extLst>
              <a:ext uri="{FF2B5EF4-FFF2-40B4-BE49-F238E27FC236}">
                <a16:creationId xmlns:a16="http://schemas.microsoft.com/office/drawing/2014/main" id="{86101996-1930-CA86-1AC4-36B71B70D6F2}"/>
              </a:ext>
            </a:extLst>
          </p:cNvPr>
          <p:cNvSpPr txBox="1"/>
          <p:nvPr/>
        </p:nvSpPr>
        <p:spPr>
          <a:xfrm>
            <a:off x="8049684" y="3017761"/>
            <a:ext cx="828208" cy="520247"/>
          </a:xfrm>
          <a:prstGeom prst="wedgeRoundRectCallout">
            <a:avLst>
              <a:gd name="adj1" fmla="val -75871"/>
              <a:gd name="adj2" fmla="val 30142"/>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dirty="0">
                <a:latin typeface="Corbel" panose="020B0503020204020204" pitchFamily="34" charset="0"/>
              </a:rPr>
              <a:t>Higher is better</a:t>
            </a:r>
          </a:p>
        </p:txBody>
      </p:sp>
    </p:spTree>
    <p:extLst>
      <p:ext uri="{BB962C8B-B14F-4D97-AF65-F5344CB8AC3E}">
        <p14:creationId xmlns:p14="http://schemas.microsoft.com/office/powerpoint/2010/main" val="133998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52F4-2078-F90D-3D3E-6EB3F294AA90}"/>
              </a:ext>
            </a:extLst>
          </p:cNvPr>
          <p:cNvSpPr>
            <a:spLocks noGrp="1"/>
          </p:cNvSpPr>
          <p:nvPr>
            <p:ph type="title"/>
          </p:nvPr>
        </p:nvSpPr>
        <p:spPr/>
        <p:txBody>
          <a:bodyPr/>
          <a:lstStyle/>
          <a:p>
            <a:r>
              <a:rPr lang="en-US" dirty="0"/>
              <a:t>[Mis]Alignment in Language Models</a:t>
            </a:r>
          </a:p>
        </p:txBody>
      </p:sp>
      <p:sp>
        <p:nvSpPr>
          <p:cNvPr id="3" name="Text Placeholder 2">
            <a:extLst>
              <a:ext uri="{FF2B5EF4-FFF2-40B4-BE49-F238E27FC236}">
                <a16:creationId xmlns:a16="http://schemas.microsoft.com/office/drawing/2014/main" id="{2969E307-76A1-2378-09B7-453AB7F794D7}"/>
              </a:ext>
            </a:extLst>
          </p:cNvPr>
          <p:cNvSpPr>
            <a:spLocks noGrp="1"/>
          </p:cNvSpPr>
          <p:nvPr>
            <p:ph type="body" sz="quarter" idx="16"/>
          </p:nvPr>
        </p:nvSpPr>
        <p:spPr/>
        <p:txBody>
          <a:bodyPr/>
          <a:lstStyle/>
          <a:p>
            <a:r>
              <a:rPr lang="en-US" dirty="0"/>
              <a:t>There is clearly a mismatch between what </a:t>
            </a:r>
            <a:r>
              <a:rPr lang="en-US" b="1" dirty="0"/>
              <a:t>pre-trained </a:t>
            </a:r>
            <a:r>
              <a:rPr lang="en-US" dirty="0"/>
              <a:t>models can do and what we want. </a:t>
            </a:r>
          </a:p>
          <a:p>
            <a:r>
              <a:rPr lang="en-US" dirty="0"/>
              <a:t>Addressing this gap is the focus of “alignment” research. </a:t>
            </a:r>
          </a:p>
          <a:p>
            <a:r>
              <a:rPr lang="en-US" dirty="0"/>
              <a:t>Let’s take a deeper look into what “alignment” is about. </a:t>
            </a:r>
          </a:p>
        </p:txBody>
      </p:sp>
    </p:spTree>
    <p:extLst>
      <p:ext uri="{BB962C8B-B14F-4D97-AF65-F5344CB8AC3E}">
        <p14:creationId xmlns:p14="http://schemas.microsoft.com/office/powerpoint/2010/main" val="18821605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A2173-8D18-B75E-9BAF-E0973CC23B21}"/>
              </a:ext>
            </a:extLst>
          </p:cNvPr>
          <p:cNvSpPr>
            <a:spLocks noGrp="1"/>
          </p:cNvSpPr>
          <p:nvPr>
            <p:ph type="title"/>
          </p:nvPr>
        </p:nvSpPr>
        <p:spPr/>
        <p:txBody>
          <a:bodyPr/>
          <a:lstStyle/>
          <a:p>
            <a:r>
              <a:rPr lang="en-US" dirty="0"/>
              <a:t>GPT-4: Demystifying the Details</a:t>
            </a:r>
          </a:p>
        </p:txBody>
      </p:sp>
      <p:sp>
        <p:nvSpPr>
          <p:cNvPr id="3" name="Text Placeholder 2">
            <a:extLst>
              <a:ext uri="{FF2B5EF4-FFF2-40B4-BE49-F238E27FC236}">
                <a16:creationId xmlns:a16="http://schemas.microsoft.com/office/drawing/2014/main" id="{1EDE7320-E945-3230-D23D-1FFC53BB3E9F}"/>
              </a:ext>
            </a:extLst>
          </p:cNvPr>
          <p:cNvSpPr>
            <a:spLocks noGrp="1"/>
          </p:cNvSpPr>
          <p:nvPr>
            <p:ph type="body" sz="quarter" idx="16"/>
          </p:nvPr>
        </p:nvSpPr>
        <p:spPr>
          <a:xfrm>
            <a:off x="294468" y="1165929"/>
            <a:ext cx="8756541" cy="3077573"/>
          </a:xfrm>
        </p:spPr>
        <p:txBody>
          <a:bodyPr/>
          <a:lstStyle/>
          <a:p>
            <a:r>
              <a:rPr lang="en-US" dirty="0"/>
              <a:t>It’s opaque, but now we can make educated guesses. </a:t>
            </a:r>
          </a:p>
          <a:p>
            <a:pPr lvl="1"/>
            <a:r>
              <a:rPr lang="en-US" dirty="0"/>
              <a:t>“We trained an </a:t>
            </a:r>
            <a:r>
              <a:rPr lang="en-US" dirty="0">
                <a:highlight>
                  <a:srgbClr val="FFFF00"/>
                </a:highlight>
              </a:rPr>
              <a:t>initial model using supervised fine-tuning</a:t>
            </a:r>
            <a:r>
              <a:rPr lang="en-US" dirty="0"/>
              <a:t>: human AI trainers provided conversations in which they played both sides—the user and an AI assistant.”</a:t>
            </a:r>
          </a:p>
          <a:p>
            <a:pPr lvl="1"/>
            <a:r>
              <a:rPr lang="en-US" dirty="0"/>
              <a:t>“We gave the [human] trainers access to model-written suggestions to help them compose their responses.”</a:t>
            </a:r>
          </a:p>
          <a:p>
            <a:pPr lvl="1"/>
            <a:r>
              <a:rPr lang="en-US" dirty="0"/>
              <a:t>“We mixed this </a:t>
            </a:r>
            <a:r>
              <a:rPr lang="en-US" dirty="0">
                <a:highlight>
                  <a:srgbClr val="FFFF00"/>
                </a:highlight>
              </a:rPr>
              <a:t>new dialogue dataset </a:t>
            </a:r>
            <a:r>
              <a:rPr lang="en-US" dirty="0"/>
              <a:t>with the </a:t>
            </a:r>
            <a:r>
              <a:rPr lang="en-US" dirty="0" err="1"/>
              <a:t>InstructGPT</a:t>
            </a:r>
            <a:r>
              <a:rPr lang="en-US" dirty="0"/>
              <a:t> dataset, which we transformed into a dialogue format.”</a:t>
            </a:r>
          </a:p>
          <a:p>
            <a:pPr lvl="1"/>
            <a:r>
              <a:rPr lang="en-US" dirty="0"/>
              <a:t>“To create a reward model for reinforcement learning, we needed to collect comparison data, which consisted </a:t>
            </a:r>
            <a:r>
              <a:rPr lang="en-US" dirty="0">
                <a:highlight>
                  <a:srgbClr val="FFFF00"/>
                </a:highlight>
              </a:rPr>
              <a:t>of two or more model responses ranked by quality</a:t>
            </a:r>
            <a:r>
              <a:rPr lang="en-US" dirty="0"/>
              <a:t>. To collect this data, we took conversations that AI trainers had with the chatbot. We randomly selected a model-written message, sampled several alternative completions, and </a:t>
            </a:r>
            <a:r>
              <a:rPr lang="en-US" dirty="0">
                <a:highlight>
                  <a:srgbClr val="FFFF00"/>
                </a:highlight>
              </a:rPr>
              <a:t>had AI trainers rank them</a:t>
            </a:r>
            <a:r>
              <a:rPr lang="en-US" dirty="0"/>
              <a:t>.”</a:t>
            </a:r>
          </a:p>
          <a:p>
            <a:pPr lvl="1"/>
            <a:r>
              <a:rPr lang="en-US" dirty="0"/>
              <a:t>“Using these reward models, we can fine-tune the model using </a:t>
            </a:r>
            <a:r>
              <a:rPr lang="en-US" dirty="0">
                <a:highlight>
                  <a:srgbClr val="FFFF00"/>
                </a:highlight>
              </a:rPr>
              <a:t>Proximal Policy Optimization</a:t>
            </a:r>
            <a:r>
              <a:rPr lang="en-US" dirty="0"/>
              <a:t>. We performed several iterations of this process.”</a:t>
            </a:r>
          </a:p>
          <a:p>
            <a:endParaRPr lang="en-US" dirty="0"/>
          </a:p>
        </p:txBody>
      </p:sp>
      <p:sp>
        <p:nvSpPr>
          <p:cNvPr id="4" name="object 7">
            <a:extLst>
              <a:ext uri="{FF2B5EF4-FFF2-40B4-BE49-F238E27FC236}">
                <a16:creationId xmlns:a16="http://schemas.microsoft.com/office/drawing/2014/main" id="{62570852-D23A-AD18-B520-5EE394EBEC4F}"/>
              </a:ext>
            </a:extLst>
          </p:cNvPr>
          <p:cNvSpPr txBox="1"/>
          <p:nvPr/>
        </p:nvSpPr>
        <p:spPr>
          <a:xfrm>
            <a:off x="3095683" y="4856845"/>
            <a:ext cx="3154109" cy="179536"/>
          </a:xfrm>
          <a:prstGeom prst="rect">
            <a:avLst/>
          </a:prstGeom>
        </p:spPr>
        <p:txBody>
          <a:bodyPr vert="horz" wrap="square" lIns="0" tIns="0" rIns="0" bIns="0" rtlCol="0">
            <a:spAutoFit/>
          </a:bodyPr>
          <a:lstStyle/>
          <a:p>
            <a:pPr marL="9525">
              <a:lnSpc>
                <a:spcPts val="1358"/>
              </a:lnSpc>
            </a:pPr>
            <a:r>
              <a:rPr sz="1350" u="sng" spc="-8" dirty="0">
                <a:solidFill>
                  <a:srgbClr val="007B92"/>
                </a:solidFill>
                <a:uFill>
                  <a:solidFill>
                    <a:srgbClr val="007B92"/>
                  </a:solidFill>
                </a:uFill>
                <a:latin typeface="Consolas" panose="020B0609020204030204" pitchFamily="49" charset="0"/>
                <a:cs typeface="Consolas" panose="020B0609020204030204" pitchFamily="49" charset="0"/>
              </a:rPr>
              <a:t>https://openai.com/blog/chatgpt/</a:t>
            </a:r>
            <a:endParaRPr sz="135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353038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455"/>
        <p:cNvGrpSpPr/>
        <p:nvPr/>
      </p:nvGrpSpPr>
      <p:grpSpPr>
        <a:xfrm>
          <a:off x="0" y="0"/>
          <a:ext cx="0" cy="0"/>
          <a:chOff x="0" y="0"/>
          <a:chExt cx="0" cy="0"/>
        </a:xfrm>
      </p:grpSpPr>
      <p:pic>
        <p:nvPicPr>
          <p:cNvPr id="2456" name="Google Shape;2456;p150"/>
          <p:cNvPicPr preferRelativeResize="0"/>
          <p:nvPr/>
        </p:nvPicPr>
        <p:blipFill>
          <a:blip>
            <a:alphaModFix/>
          </a:blip>
          <a:stretch>
            <a:fillRect/>
          </a:stretch>
        </p:blipFill>
        <p:spPr>
          <a:xfrm>
            <a:off x="1304134" y="2821950"/>
            <a:ext cx="7315200" cy="1775222"/>
          </a:xfrm>
          <a:prstGeom prst="rect">
            <a:avLst/>
          </a:prstGeom>
          <a:noFill/>
          <a:ln>
            <a:noFill/>
          </a:ln>
        </p:spPr>
      </p:pic>
      <p:sp>
        <p:nvSpPr>
          <p:cNvPr id="2457" name="Google Shape;2457;p150"/>
          <p:cNvSpPr txBox="1"/>
          <p:nvPr/>
        </p:nvSpPr>
        <p:spPr>
          <a:xfrm>
            <a:off x="305428" y="68575"/>
            <a:ext cx="7912575" cy="869438"/>
          </a:xfrm>
          <a:prstGeom prst="rect">
            <a:avLst/>
          </a:prstGeom>
          <a:noFill/>
          <a:ln>
            <a:noFill/>
          </a:ln>
        </p:spPr>
        <p:txBody>
          <a:bodyPr spcFirstLastPara="1" wrap="square" lIns="91425" tIns="91425" rIns="91425" bIns="91425" anchor="t" anchorCtr="0">
            <a:spAutoFit/>
          </a:bodyPr>
          <a:lstStyle/>
          <a:p>
            <a:pPr>
              <a:lnSpc>
                <a:spcPct val="115000"/>
              </a:lnSpc>
              <a:spcAft>
                <a:spcPts val="1200"/>
              </a:spcAft>
            </a:pPr>
            <a:endParaRPr sz="3000" dirty="0">
              <a:solidFill>
                <a:schemeClr val="dk2"/>
              </a:solidFill>
              <a:latin typeface="Tahoma" panose="020B0604030504040204" pitchFamily="34" charset="0"/>
              <a:ea typeface="Tahoma" panose="020B0604030504040204" pitchFamily="34" charset="0"/>
              <a:cs typeface="Tahoma" panose="020B0604030504040204" pitchFamily="34" charset="0"/>
              <a:sym typeface="Helvetica Neue Light"/>
            </a:endParaRPr>
          </a:p>
        </p:txBody>
      </p:sp>
      <p:sp>
        <p:nvSpPr>
          <p:cNvPr id="2" name="TextBox 1">
            <a:extLst>
              <a:ext uri="{FF2B5EF4-FFF2-40B4-BE49-F238E27FC236}">
                <a16:creationId xmlns:a16="http://schemas.microsoft.com/office/drawing/2014/main" id="{8121A0CB-E8FB-3827-A9E5-4B48DC2A0F9A}"/>
              </a:ext>
            </a:extLst>
          </p:cNvPr>
          <p:cNvSpPr txBox="1"/>
          <p:nvPr/>
        </p:nvSpPr>
        <p:spPr>
          <a:xfrm>
            <a:off x="7155555" y="25598"/>
            <a:ext cx="2266819" cy="261610"/>
          </a:xfrm>
          <a:prstGeom prst="rect">
            <a:avLst/>
          </a:prstGeom>
          <a:noFill/>
        </p:spPr>
        <p:txBody>
          <a:bodyPr wrap="square" rtlCol="0">
            <a:spAutoFit/>
          </a:bodyPr>
          <a:lstStyle/>
          <a:p>
            <a:pPr algn="ctr"/>
            <a:r>
              <a:rPr lang="en-US" sz="1050" dirty="0">
                <a:solidFill>
                  <a:schemeClr val="tx1">
                    <a:lumMod val="50000"/>
                    <a:lumOff val="50000"/>
                  </a:schemeClr>
                </a:solidFill>
                <a:latin typeface="Corbel" panose="020B0503020204020204" pitchFamily="34" charset="0"/>
              </a:rPr>
              <a:t>[Slide credit: Nate Lambert]</a:t>
            </a:r>
          </a:p>
        </p:txBody>
      </p:sp>
      <p:sp>
        <p:nvSpPr>
          <p:cNvPr id="4" name="Title 3">
            <a:extLst>
              <a:ext uri="{FF2B5EF4-FFF2-40B4-BE49-F238E27FC236}">
                <a16:creationId xmlns:a16="http://schemas.microsoft.com/office/drawing/2014/main" id="{A66ED277-DF15-9F84-48E3-DED1240335EF}"/>
              </a:ext>
            </a:extLst>
          </p:cNvPr>
          <p:cNvSpPr>
            <a:spLocks noGrp="1"/>
          </p:cNvSpPr>
          <p:nvPr>
            <p:ph type="title"/>
          </p:nvPr>
        </p:nvSpPr>
        <p:spPr/>
        <p:txBody>
          <a:bodyPr/>
          <a:lstStyle/>
          <a:p>
            <a:r>
              <a:rPr lang="en-US" dirty="0"/>
              <a:t>Best-of-N Sampling Algorithm</a:t>
            </a:r>
          </a:p>
        </p:txBody>
      </p:sp>
      <p:sp>
        <p:nvSpPr>
          <p:cNvPr id="5" name="Text Placeholder 4">
            <a:extLst>
              <a:ext uri="{FF2B5EF4-FFF2-40B4-BE49-F238E27FC236}">
                <a16:creationId xmlns:a16="http://schemas.microsoft.com/office/drawing/2014/main" id="{581D9F50-0787-648F-BCFC-49116BEB0026}"/>
              </a:ext>
            </a:extLst>
          </p:cNvPr>
          <p:cNvSpPr>
            <a:spLocks noGrp="1"/>
          </p:cNvSpPr>
          <p:nvPr>
            <p:ph type="body" sz="quarter" idx="16"/>
          </p:nvPr>
        </p:nvSpPr>
        <p:spPr>
          <a:xfrm>
            <a:off x="533919" y="1390650"/>
            <a:ext cx="8085415" cy="3077573"/>
          </a:xfrm>
        </p:spPr>
        <p:txBody>
          <a:bodyPr/>
          <a:lstStyle/>
          <a:p>
            <a:r>
              <a:rPr lang="en-US" dirty="0"/>
              <a:t>Best-of-N: </a:t>
            </a:r>
          </a:p>
          <a:p>
            <a:pPr lvl="1"/>
            <a:r>
              <a:rPr lang="en-US" dirty="0"/>
              <a:t>Sample N outputs from policy </a:t>
            </a:r>
          </a:p>
          <a:p>
            <a:pPr lvl="1"/>
            <a:r>
              <a:rPr lang="en-US" dirty="0"/>
              <a:t>Score them all with the reward </a:t>
            </a:r>
          </a:p>
          <a:p>
            <a:r>
              <a:rPr lang="en-US" dirty="0"/>
              <a:t>Example usage: </a:t>
            </a:r>
            <a:r>
              <a:rPr lang="en-US" u="sng" dirty="0">
                <a:solidFill>
                  <a:schemeClr val="accent5"/>
                </a:solidFill>
                <a:hlinkClick r:id="rId3">
                  <a:extLst>
                    <a:ext uri="{A12FA001-AC4F-418D-AE19-62706E023703}">
                      <ahyp:hlinkClr xmlns:ahyp="http://schemas.microsoft.com/office/drawing/2018/hyperlinkcolor" val="tx"/>
                    </a:ext>
                  </a:extLst>
                </a:hlinkClick>
              </a:rPr>
              <a:t>https://huggingface.co/docs/trl/main/en/best_of_n</a:t>
            </a:r>
            <a:r>
              <a:rPr lang="en-US" dirty="0"/>
              <a:t> </a:t>
            </a:r>
          </a:p>
          <a:p>
            <a:endParaRPr lang="en-US" dirty="0"/>
          </a:p>
        </p:txBody>
      </p:sp>
    </p:spTree>
    <p:extLst>
      <p:ext uri="{BB962C8B-B14F-4D97-AF65-F5344CB8AC3E}">
        <p14:creationId xmlns:p14="http://schemas.microsoft.com/office/powerpoint/2010/main" val="3392515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F393-6441-EAC1-802D-5C05E4457681}"/>
              </a:ext>
            </a:extLst>
          </p:cNvPr>
          <p:cNvSpPr>
            <a:spLocks noGrp="1"/>
          </p:cNvSpPr>
          <p:nvPr>
            <p:ph type="title"/>
          </p:nvPr>
        </p:nvSpPr>
        <p:spPr/>
        <p:txBody>
          <a:bodyPr>
            <a:normAutofit/>
          </a:bodyPr>
          <a:lstStyle/>
          <a:p>
            <a:r>
              <a:rPr lang="en-US" dirty="0"/>
              <a:t>Summary Thus Far </a:t>
            </a:r>
          </a:p>
        </p:txBody>
      </p:sp>
      <p:sp>
        <p:nvSpPr>
          <p:cNvPr id="3" name="Content Placeholder 2">
            <a:extLst>
              <a:ext uri="{FF2B5EF4-FFF2-40B4-BE49-F238E27FC236}">
                <a16:creationId xmlns:a16="http://schemas.microsoft.com/office/drawing/2014/main" id="{7C2E7E41-69B4-DBEB-0A8E-3EE949B9CF4C}"/>
              </a:ext>
            </a:extLst>
          </p:cNvPr>
          <p:cNvSpPr>
            <a:spLocks noGrp="1"/>
          </p:cNvSpPr>
          <p:nvPr>
            <p:ph type="body" sz="quarter" idx="16"/>
          </p:nvPr>
        </p:nvSpPr>
        <p:spPr/>
        <p:txBody>
          <a:bodyPr>
            <a:normAutofit/>
          </a:bodyPr>
          <a:lstStyle/>
          <a:p>
            <a:r>
              <a:rPr lang="en-US" dirty="0"/>
              <a:t>Reinforcement learning can help mitigate some of the problems with supervised instruction tuning</a:t>
            </a:r>
          </a:p>
          <a:p>
            <a:r>
              <a:rPr lang="en-US" dirty="0"/>
              <a:t>RLHF uses two models</a:t>
            </a:r>
          </a:p>
          <a:p>
            <a:pPr lvl="1"/>
            <a:r>
              <a:rPr lang="en-US" dirty="0">
                <a:latin typeface="Tahoma" panose="020B0604030504040204" pitchFamily="34" charset="0"/>
                <a:ea typeface="Tahoma" panose="020B0604030504040204" pitchFamily="34" charset="0"/>
                <a:cs typeface="Tahoma" panose="020B0604030504040204" pitchFamily="34" charset="0"/>
              </a:rPr>
              <a:t>Reward model is trained via ranking feedback of humans. </a:t>
            </a:r>
          </a:p>
          <a:p>
            <a:pPr lvl="1"/>
            <a:r>
              <a:rPr lang="en-US" dirty="0"/>
              <a:t>Policy model learns to generate responses that maximize the reward model.</a:t>
            </a:r>
          </a:p>
          <a:p>
            <a:endParaRPr lang="en-US" dirty="0"/>
          </a:p>
          <a:p>
            <a:r>
              <a:rPr lang="en-US" dirty="0"/>
              <a:t>Limitations: </a:t>
            </a:r>
          </a:p>
          <a:p>
            <a:pPr lvl="1"/>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RL can be tricky to get right </a:t>
            </a:r>
          </a:p>
          <a:p>
            <a:pPr lvl="1"/>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Training a good reward may require a lot of annotations </a:t>
            </a:r>
          </a:p>
          <a:p>
            <a:pPr lvl="1"/>
            <a:endParaRPr lang="en-US" dirty="0">
              <a:latin typeface="Tahoma" panose="020B0604030504040204" pitchFamily="34" charset="0"/>
              <a:ea typeface="Tahoma" panose="020B0604030504040204" pitchFamily="34" charset="0"/>
              <a:cs typeface="Tahoma" panose="020B0604030504040204" pitchFamily="34" charset="0"/>
            </a:endParaRPr>
          </a:p>
          <a:p>
            <a:pPr lvl="1"/>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TextBox 3">
            <a:extLst>
              <a:ext uri="{FF2B5EF4-FFF2-40B4-BE49-F238E27FC236}">
                <a16:creationId xmlns:a16="http://schemas.microsoft.com/office/drawing/2014/main" id="{03FC25B4-370B-1680-0161-C56599C4B046}"/>
              </a:ext>
            </a:extLst>
          </p:cNvPr>
          <p:cNvSpPr txBox="1"/>
          <p:nvPr/>
        </p:nvSpPr>
        <p:spPr>
          <a:xfrm>
            <a:off x="3497580" y="4919543"/>
            <a:ext cx="2266819" cy="261610"/>
          </a:xfrm>
          <a:prstGeom prst="rect">
            <a:avLst/>
          </a:prstGeom>
          <a:noFill/>
        </p:spPr>
        <p:txBody>
          <a:bodyPr wrap="square" rtlCol="0">
            <a:spAutoFit/>
          </a:bodyPr>
          <a:lstStyle/>
          <a:p>
            <a:pPr algn="ctr"/>
            <a:r>
              <a:rPr lang="en-US" sz="1050" dirty="0">
                <a:solidFill>
                  <a:schemeClr val="tx1">
                    <a:lumMod val="50000"/>
                    <a:lumOff val="50000"/>
                  </a:schemeClr>
                </a:solidFill>
                <a:latin typeface="Corbel" panose="020B0503020204020204" pitchFamily="34" charset="0"/>
              </a:rPr>
              <a:t>[Slide credit: Jesse Mu]</a:t>
            </a:r>
          </a:p>
        </p:txBody>
      </p:sp>
    </p:spTree>
    <p:extLst>
      <p:ext uri="{BB962C8B-B14F-4D97-AF65-F5344CB8AC3E}">
        <p14:creationId xmlns:p14="http://schemas.microsoft.com/office/powerpoint/2010/main" val="4029450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27490D-81D2-7AA8-FC86-7F7C7845E497}"/>
              </a:ext>
            </a:extLst>
          </p:cNvPr>
          <p:cNvSpPr>
            <a:spLocks noGrp="1"/>
          </p:cNvSpPr>
          <p:nvPr>
            <p:ph type="body" sz="quarter" idx="10"/>
          </p:nvPr>
        </p:nvSpPr>
        <p:spPr/>
        <p:txBody>
          <a:bodyPr>
            <a:normAutofit/>
          </a:bodyPr>
          <a:lstStyle/>
          <a:p>
            <a:r>
              <a:rPr lang="en-US" sz="2800" dirty="0"/>
              <a:t>There are plenty of RL variants </a:t>
            </a:r>
            <a:br>
              <a:rPr lang="en-US" sz="2800" dirty="0"/>
            </a:br>
            <a:r>
              <a:rPr lang="en-US" sz="2800" dirty="0"/>
              <a:t>out there … </a:t>
            </a:r>
          </a:p>
        </p:txBody>
      </p:sp>
    </p:spTree>
    <p:extLst>
      <p:ext uri="{BB962C8B-B14F-4D97-AF65-F5344CB8AC3E}">
        <p14:creationId xmlns:p14="http://schemas.microsoft.com/office/powerpoint/2010/main" val="28472200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2C32-92FA-F6CB-9563-21B1CE1170CC}"/>
              </a:ext>
            </a:extLst>
          </p:cNvPr>
          <p:cNvSpPr>
            <a:spLocks noGrp="1"/>
          </p:cNvSpPr>
          <p:nvPr>
            <p:ph type="title"/>
          </p:nvPr>
        </p:nvSpPr>
        <p:spPr/>
        <p:txBody>
          <a:bodyPr/>
          <a:lstStyle/>
          <a:p>
            <a:r>
              <a:rPr lang="en-US" dirty="0"/>
              <a:t>Reinforcement Learning: Families</a:t>
            </a:r>
          </a:p>
        </p:txBody>
      </p:sp>
      <p:sp>
        <p:nvSpPr>
          <p:cNvPr id="3" name="Text Placeholder 2">
            <a:extLst>
              <a:ext uri="{FF2B5EF4-FFF2-40B4-BE49-F238E27FC236}">
                <a16:creationId xmlns:a16="http://schemas.microsoft.com/office/drawing/2014/main" id="{D9FB7CD6-73D1-406B-5218-16E6B26EE1AB}"/>
              </a:ext>
            </a:extLst>
          </p:cNvPr>
          <p:cNvSpPr>
            <a:spLocks noGrp="1"/>
          </p:cNvSpPr>
          <p:nvPr>
            <p:ph type="body" sz="quarter" idx="16"/>
          </p:nvPr>
        </p:nvSpPr>
        <p:spPr/>
        <p:txBody>
          <a:bodyPr/>
          <a:lstStyle/>
          <a:p>
            <a:pPr marL="0" indent="0">
              <a:buNone/>
            </a:pPr>
            <a:r>
              <a:rPr lang="en-US" dirty="0"/>
              <a:t>There are a variety of RL algorithms (out of scope for us). Broadly, </a:t>
            </a:r>
          </a:p>
          <a:p>
            <a:r>
              <a:rPr lang="en-US" b="1" dirty="0"/>
              <a:t>Policy-Based Methods</a:t>
            </a:r>
            <a:r>
              <a:rPr lang="en-US" dirty="0"/>
              <a:t>, learn a policy function directly. </a:t>
            </a:r>
          </a:p>
          <a:p>
            <a:pPr lvl="1"/>
            <a:r>
              <a:rPr lang="en-US" dirty="0"/>
              <a:t>Takes a state as input and outputs an action (or a distribution over</a:t>
            </a:r>
          </a:p>
          <a:p>
            <a:pPr lvl="2"/>
            <a:r>
              <a:rPr lang="en-US" dirty="0"/>
              <a:t>actions) to take.</a:t>
            </a:r>
          </a:p>
          <a:p>
            <a:pPr lvl="1"/>
            <a:r>
              <a:rPr lang="en-US" dirty="0"/>
              <a:t>We're not too concerned with determining the value or "goodness" of each state-action pair</a:t>
            </a:r>
          </a:p>
          <a:p>
            <a:pPr lvl="1"/>
            <a:r>
              <a:rPr lang="en-US" dirty="0"/>
              <a:t>We just want to know what to do in each state to perform well.</a:t>
            </a:r>
          </a:p>
          <a:p>
            <a:r>
              <a:rPr lang="en-US" b="1" dirty="0"/>
              <a:t>Value-based methods</a:t>
            </a:r>
            <a:r>
              <a:rPr lang="en-US" dirty="0"/>
              <a:t>: </a:t>
            </a:r>
          </a:p>
          <a:p>
            <a:pPr lvl="1"/>
            <a:r>
              <a:rPr lang="en-US" dirty="0"/>
              <a:t>the idea is to find the value of each state or state-action pair, and then act in a way that maximizes these values.</a:t>
            </a:r>
          </a:p>
          <a:p>
            <a:pPr lvl="1"/>
            <a:endParaRPr lang="en-US" dirty="0"/>
          </a:p>
        </p:txBody>
      </p:sp>
      <p:sp>
        <p:nvSpPr>
          <p:cNvPr id="4" name="Rounded Rectangular Callout 3">
            <a:extLst>
              <a:ext uri="{FF2B5EF4-FFF2-40B4-BE49-F238E27FC236}">
                <a16:creationId xmlns:a16="http://schemas.microsoft.com/office/drawing/2014/main" id="{5AF5E2A8-BFB5-03B9-2BAB-45C292802B78}"/>
              </a:ext>
            </a:extLst>
          </p:cNvPr>
          <p:cNvSpPr/>
          <p:nvPr/>
        </p:nvSpPr>
        <p:spPr>
          <a:xfrm>
            <a:off x="7256206" y="1278177"/>
            <a:ext cx="1697963" cy="572700"/>
          </a:xfrm>
          <a:prstGeom prst="wedgeRoundRectCallout">
            <a:avLst>
              <a:gd name="adj1" fmla="val -70798"/>
              <a:gd name="adj2" fmla="val 54097"/>
              <a:gd name="adj3" fmla="val 16667"/>
            </a:avLst>
          </a:prstGeom>
          <a:solidFill>
            <a:srgbClr val="EAEDF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rbel" panose="020B0503020204020204" pitchFamily="34" charset="0"/>
              </a:rPr>
              <a:t>The variant we just saw</a:t>
            </a:r>
          </a:p>
        </p:txBody>
      </p:sp>
      <p:pic>
        <p:nvPicPr>
          <p:cNvPr id="5" name="Picture 4" descr="Diagram&#10;&#10;Description automatically generated">
            <a:extLst>
              <a:ext uri="{FF2B5EF4-FFF2-40B4-BE49-F238E27FC236}">
                <a16:creationId xmlns:a16="http://schemas.microsoft.com/office/drawing/2014/main" id="{CC7364D3-089F-55C1-289F-B5B75A15EC03}"/>
              </a:ext>
            </a:extLst>
          </p:cNvPr>
          <p:cNvPicPr>
            <a:picLocks noChangeAspect="1"/>
          </p:cNvPicPr>
          <p:nvPr/>
        </p:nvPicPr>
        <p:blipFill rotWithShape="1">
          <a:blip/>
          <a:srcRect r="29480"/>
          <a:stretch/>
        </p:blipFill>
        <p:spPr>
          <a:xfrm>
            <a:off x="7062650" y="4877"/>
            <a:ext cx="2081349" cy="956510"/>
          </a:xfrm>
          <a:prstGeom prst="rect">
            <a:avLst/>
          </a:prstGeom>
        </p:spPr>
      </p:pic>
    </p:spTree>
    <p:extLst>
      <p:ext uri="{BB962C8B-B14F-4D97-AF65-F5344CB8AC3E}">
        <p14:creationId xmlns:p14="http://schemas.microsoft.com/office/powerpoint/2010/main" val="24875054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69DF-6196-3CF8-49C8-FCD80F1D9372}"/>
              </a:ext>
            </a:extLst>
          </p:cNvPr>
          <p:cNvSpPr>
            <a:spLocks noGrp="1"/>
          </p:cNvSpPr>
          <p:nvPr>
            <p:ph type="title"/>
          </p:nvPr>
        </p:nvSpPr>
        <p:spPr/>
        <p:txBody>
          <a:bodyPr/>
          <a:lstStyle/>
          <a:p>
            <a:r>
              <a:rPr lang="en-US" dirty="0"/>
              <a:t>The Bigger Picture </a:t>
            </a:r>
          </a:p>
        </p:txBody>
      </p:sp>
      <p:pic>
        <p:nvPicPr>
          <p:cNvPr id="7" name="Picture 6" descr="A diagram of a model&#10;&#10;Description automatically generated">
            <a:extLst>
              <a:ext uri="{FF2B5EF4-FFF2-40B4-BE49-F238E27FC236}">
                <a16:creationId xmlns:a16="http://schemas.microsoft.com/office/drawing/2014/main" id="{A4F8A778-7514-B058-FFA4-11040835424D}"/>
              </a:ext>
            </a:extLst>
          </p:cNvPr>
          <p:cNvPicPr>
            <a:picLocks noChangeAspect="1"/>
          </p:cNvPicPr>
          <p:nvPr/>
        </p:nvPicPr>
        <p:blipFill>
          <a:blip/>
          <a:stretch>
            <a:fillRect/>
          </a:stretch>
        </p:blipFill>
        <p:spPr>
          <a:xfrm>
            <a:off x="2972899" y="1443413"/>
            <a:ext cx="6151437" cy="3275359"/>
          </a:xfrm>
          <a:prstGeom prst="rect">
            <a:avLst/>
          </a:prstGeom>
        </p:spPr>
      </p:pic>
      <p:sp>
        <p:nvSpPr>
          <p:cNvPr id="9" name="Text Placeholder 8">
            <a:extLst>
              <a:ext uri="{FF2B5EF4-FFF2-40B4-BE49-F238E27FC236}">
                <a16:creationId xmlns:a16="http://schemas.microsoft.com/office/drawing/2014/main" id="{2CE63A84-6932-D50A-3833-AD454AD41AA0}"/>
              </a:ext>
            </a:extLst>
          </p:cNvPr>
          <p:cNvSpPr>
            <a:spLocks noGrp="1"/>
          </p:cNvSpPr>
          <p:nvPr>
            <p:ph type="body" sz="quarter" idx="16"/>
          </p:nvPr>
        </p:nvSpPr>
        <p:spPr>
          <a:xfrm>
            <a:off x="533919" y="1390650"/>
            <a:ext cx="2907371" cy="3077573"/>
          </a:xfrm>
        </p:spPr>
        <p:txBody>
          <a:bodyPr/>
          <a:lstStyle/>
          <a:p>
            <a:r>
              <a:rPr lang="en-US" dirty="0"/>
              <a:t>What we saw was a special case of PPO algorithm. </a:t>
            </a:r>
          </a:p>
          <a:p>
            <a:endParaRPr lang="en-US" dirty="0"/>
          </a:p>
          <a:p>
            <a:r>
              <a:rPr lang="en-US" dirty="0"/>
              <a:t>In HW7, we have given you the code for a slightly more complex policy optimization (PPO)! </a:t>
            </a:r>
          </a:p>
          <a:p>
            <a:pPr lvl="1"/>
            <a:endParaRPr lang="en-US" dirty="0"/>
          </a:p>
        </p:txBody>
      </p:sp>
      <p:sp>
        <p:nvSpPr>
          <p:cNvPr id="10" name="TextBox 9">
            <a:extLst>
              <a:ext uri="{FF2B5EF4-FFF2-40B4-BE49-F238E27FC236}">
                <a16:creationId xmlns:a16="http://schemas.microsoft.com/office/drawing/2014/main" id="{90C4406C-C300-FE38-99F5-2CFCA05352A3}"/>
              </a:ext>
            </a:extLst>
          </p:cNvPr>
          <p:cNvSpPr txBox="1"/>
          <p:nvPr/>
        </p:nvSpPr>
        <p:spPr>
          <a:xfrm>
            <a:off x="1903641" y="4728604"/>
            <a:ext cx="5336717" cy="307777"/>
          </a:xfrm>
          <a:prstGeom prst="rect">
            <a:avLst/>
          </a:prstGeom>
          <a:noFill/>
        </p:spPr>
        <p:txBody>
          <a:bodyPr wrap="none" rtlCol="0">
            <a:spAutoFit/>
          </a:bodyPr>
          <a:lstStyle/>
          <a:p>
            <a:r>
              <a:rPr lang="en-US" dirty="0">
                <a:hlinkClick r:id="rId2"/>
              </a:rPr>
              <a:t>https://spinningup.openai.com/en/latest/spinningup/rl_intro2.html</a:t>
            </a:r>
            <a:r>
              <a:rPr lang="en-US" dirty="0"/>
              <a:t> </a:t>
            </a:r>
          </a:p>
        </p:txBody>
      </p:sp>
    </p:spTree>
    <p:extLst>
      <p:ext uri="{BB962C8B-B14F-4D97-AF65-F5344CB8AC3E}">
        <p14:creationId xmlns:p14="http://schemas.microsoft.com/office/powerpoint/2010/main" val="10351764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C8D522-36F1-157C-97A4-C8D78EC3908B}"/>
              </a:ext>
            </a:extLst>
          </p:cNvPr>
          <p:cNvSpPr>
            <a:spLocks noGrp="1"/>
          </p:cNvSpPr>
          <p:nvPr>
            <p:ph type="body" sz="quarter" idx="16"/>
          </p:nvPr>
        </p:nvSpPr>
        <p:spPr/>
        <p:txBody>
          <a:bodyPr anchor="ctr"/>
          <a:lstStyle/>
          <a:p>
            <a:pPr algn="ctr"/>
            <a:r>
              <a:rPr lang="en-US" sz="4400" dirty="0"/>
              <a:t>Aligning Language Models: </a:t>
            </a:r>
          </a:p>
          <a:p>
            <a:pPr algn="ctr"/>
            <a:r>
              <a:rPr lang="en-US" sz="4400" dirty="0"/>
              <a:t>Failures and Challenges </a:t>
            </a:r>
          </a:p>
        </p:txBody>
      </p:sp>
      <p:sp>
        <p:nvSpPr>
          <p:cNvPr id="5" name="Text Placeholder 4">
            <a:extLst>
              <a:ext uri="{FF2B5EF4-FFF2-40B4-BE49-F238E27FC236}">
                <a16:creationId xmlns:a16="http://schemas.microsoft.com/office/drawing/2014/main" id="{D1C9FAD8-13BB-38E7-9F1D-2B90E9D5B7C6}"/>
              </a:ext>
            </a:extLst>
          </p:cNvPr>
          <p:cNvSpPr>
            <a:spLocks noGrp="1"/>
          </p:cNvSpPr>
          <p:nvPr>
            <p:ph type="body" sz="quarter" idx="18"/>
          </p:nvPr>
        </p:nvSpPr>
        <p:spPr/>
        <p:txBody>
          <a:bodyPr>
            <a:normAutofit fontScale="85000" lnSpcReduction="20000"/>
          </a:bodyPr>
          <a:lstStyle/>
          <a:p>
            <a:endParaRPr lang="en-US"/>
          </a:p>
        </p:txBody>
      </p:sp>
    </p:spTree>
    <p:extLst>
      <p:ext uri="{BB962C8B-B14F-4D97-AF65-F5344CB8AC3E}">
        <p14:creationId xmlns:p14="http://schemas.microsoft.com/office/powerpoint/2010/main" val="50507003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F7D5-AB1B-0BA2-30B7-96D22164AACE}"/>
              </a:ext>
            </a:extLst>
          </p:cNvPr>
          <p:cNvSpPr>
            <a:spLocks noGrp="1"/>
          </p:cNvSpPr>
          <p:nvPr>
            <p:ph type="title"/>
          </p:nvPr>
        </p:nvSpPr>
        <p:spPr/>
        <p:txBody>
          <a:bodyPr>
            <a:normAutofit/>
          </a:bodyPr>
          <a:lstStyle/>
          <a:p>
            <a:r>
              <a:rPr lang="en-US" dirty="0"/>
              <a:t>RL Failure Modes </a:t>
            </a:r>
          </a:p>
        </p:txBody>
      </p:sp>
      <p:sp>
        <p:nvSpPr>
          <p:cNvPr id="3" name="Content Placeholder 2">
            <a:extLst>
              <a:ext uri="{FF2B5EF4-FFF2-40B4-BE49-F238E27FC236}">
                <a16:creationId xmlns:a16="http://schemas.microsoft.com/office/drawing/2014/main" id="{4EB9B963-10E7-0A32-D354-C81FC15F0D88}"/>
              </a:ext>
            </a:extLst>
          </p:cNvPr>
          <p:cNvSpPr>
            <a:spLocks noGrp="1"/>
          </p:cNvSpPr>
          <p:nvPr>
            <p:ph type="body" sz="quarter" idx="16"/>
          </p:nvPr>
        </p:nvSpPr>
        <p:spPr/>
        <p:txBody>
          <a:bodyPr/>
          <a:lstStyle/>
          <a:p>
            <a:r>
              <a:rPr lang="en-US" dirty="0"/>
              <a:t>Can be quite tricky to get right … </a:t>
            </a:r>
          </a:p>
        </p:txBody>
      </p:sp>
      <p:pic>
        <p:nvPicPr>
          <p:cNvPr id="5" name="Picture 4" descr="Text&#10;&#10;Description automatically generated with low confidence">
            <a:extLst>
              <a:ext uri="{FF2B5EF4-FFF2-40B4-BE49-F238E27FC236}">
                <a16:creationId xmlns:a16="http://schemas.microsoft.com/office/drawing/2014/main" id="{BAEA189A-CFE7-11A4-2C65-5F6E78EC5A6E}"/>
              </a:ext>
            </a:extLst>
          </p:cNvPr>
          <p:cNvPicPr>
            <a:picLocks noChangeAspect="1"/>
          </p:cNvPicPr>
          <p:nvPr/>
        </p:nvPicPr>
        <p:blipFill>
          <a:blip/>
          <a:stretch>
            <a:fillRect/>
          </a:stretch>
        </p:blipFill>
        <p:spPr>
          <a:xfrm>
            <a:off x="685800" y="2233236"/>
            <a:ext cx="7772400" cy="1188137"/>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DE8B69C3-A0FA-BE24-DC54-AF2FCA863D03}"/>
              </a:ext>
            </a:extLst>
          </p:cNvPr>
          <p:cNvSpPr txBox="1"/>
          <p:nvPr/>
        </p:nvSpPr>
        <p:spPr>
          <a:xfrm>
            <a:off x="556592" y="4045655"/>
            <a:ext cx="7901608" cy="307777"/>
          </a:xfrm>
          <a:prstGeom prst="rect">
            <a:avLst/>
          </a:prstGeom>
          <a:noFill/>
        </p:spPr>
        <p:txBody>
          <a:bodyPr wrap="square">
            <a:spAutoFit/>
          </a:bodyPr>
          <a:lstStyle/>
          <a:p>
            <a:pPr algn="ctr"/>
            <a:r>
              <a:rPr lang="en-US" dirty="0">
                <a:hlinkClick r:id="rId2"/>
              </a:rPr>
              <a:t>https://iclr-blog-track.github.io/2022/03/25/ppo-implementation-details/</a:t>
            </a:r>
            <a:r>
              <a:rPr lang="en-US" dirty="0"/>
              <a:t> </a:t>
            </a:r>
          </a:p>
        </p:txBody>
      </p:sp>
    </p:spTree>
    <p:extLst>
      <p:ext uri="{BB962C8B-B14F-4D97-AF65-F5344CB8AC3E}">
        <p14:creationId xmlns:p14="http://schemas.microsoft.com/office/powerpoint/2010/main" val="15277044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F7D5-AB1B-0BA2-30B7-96D22164AACE}"/>
              </a:ext>
            </a:extLst>
          </p:cNvPr>
          <p:cNvSpPr>
            <a:spLocks noGrp="1"/>
          </p:cNvSpPr>
          <p:nvPr>
            <p:ph type="title"/>
          </p:nvPr>
        </p:nvSpPr>
        <p:spPr/>
        <p:txBody>
          <a:bodyPr>
            <a:normAutofit/>
          </a:bodyPr>
          <a:lstStyle/>
          <a:p>
            <a:r>
              <a:rPr lang="en-US" dirty="0"/>
              <a:t>RL Failure: Reward Hacking</a:t>
            </a:r>
          </a:p>
        </p:txBody>
      </p:sp>
      <p:sp>
        <p:nvSpPr>
          <p:cNvPr id="3" name="Content Placeholder 2">
            <a:extLst>
              <a:ext uri="{FF2B5EF4-FFF2-40B4-BE49-F238E27FC236}">
                <a16:creationId xmlns:a16="http://schemas.microsoft.com/office/drawing/2014/main" id="{4EB9B963-10E7-0A32-D354-C81FC15F0D88}"/>
              </a:ext>
            </a:extLst>
          </p:cNvPr>
          <p:cNvSpPr>
            <a:spLocks noGrp="1"/>
          </p:cNvSpPr>
          <p:nvPr>
            <p:ph type="body" sz="quarter" idx="16"/>
          </p:nvPr>
        </p:nvSpPr>
        <p:spPr>
          <a:xfrm>
            <a:off x="533919" y="1148141"/>
            <a:ext cx="8085415" cy="3077573"/>
          </a:xfrm>
        </p:spPr>
        <p:txBody>
          <a:bodyPr/>
          <a:lstStyle/>
          <a:p>
            <a:r>
              <a:rPr lang="en-US" sz="1800" spc="-4" dirty="0">
                <a:latin typeface="Corbel" panose="020B0503020204020204" pitchFamily="34" charset="0"/>
                <a:cs typeface="Calibri"/>
              </a:rPr>
              <a:t>”Reward hacking” is a common problem in RL</a:t>
            </a:r>
            <a:endParaRPr lang="en-US" dirty="0"/>
          </a:p>
        </p:txBody>
      </p:sp>
      <p:sp>
        <p:nvSpPr>
          <p:cNvPr id="7" name="object 5">
            <a:extLst>
              <a:ext uri="{FF2B5EF4-FFF2-40B4-BE49-F238E27FC236}">
                <a16:creationId xmlns:a16="http://schemas.microsoft.com/office/drawing/2014/main" id="{78BFEDE5-6FF4-3C62-DDE9-C55E18BF0D51}"/>
              </a:ext>
            </a:extLst>
          </p:cNvPr>
          <p:cNvSpPr txBox="1"/>
          <p:nvPr/>
        </p:nvSpPr>
        <p:spPr>
          <a:xfrm>
            <a:off x="2514418" y="4602826"/>
            <a:ext cx="4114146" cy="240450"/>
          </a:xfrm>
          <a:prstGeom prst="rect">
            <a:avLst/>
          </a:prstGeom>
        </p:spPr>
        <p:txBody>
          <a:bodyPr vert="horz" wrap="square" lIns="0" tIns="9525" rIns="0" bIns="0" rtlCol="0">
            <a:spAutoFit/>
          </a:bodyPr>
          <a:lstStyle/>
          <a:p>
            <a:pPr marL="9525">
              <a:spcBef>
                <a:spcPts val="75"/>
              </a:spcBef>
            </a:pPr>
            <a:r>
              <a:rPr lang="en-US" sz="1500" u="sng" spc="-4" dirty="0">
                <a:solidFill>
                  <a:srgbClr val="007B92"/>
                </a:solidFill>
                <a:uFill>
                  <a:solidFill>
                    <a:srgbClr val="007B92"/>
                  </a:solidFill>
                </a:uFill>
                <a:latin typeface="Corbel" panose="020B0503020204020204" pitchFamily="34" charset="0"/>
                <a:cs typeface="Calibri"/>
              </a:rPr>
              <a:t>[</a:t>
            </a:r>
            <a:r>
              <a:rPr sz="1500" u="sng" spc="-4" dirty="0">
                <a:solidFill>
                  <a:srgbClr val="007B92"/>
                </a:solidFill>
                <a:uFill>
                  <a:solidFill>
                    <a:srgbClr val="007B92"/>
                  </a:solidFill>
                </a:uFill>
                <a:latin typeface="Corbel" panose="020B0503020204020204" pitchFamily="34" charset="0"/>
                <a:cs typeface="Calibri"/>
              </a:rPr>
              <a:t>https://openai.com/blog/faulty-reward-functions/</a:t>
            </a:r>
            <a:r>
              <a:rPr lang="en-US" sz="1500" u="sng" spc="-4" dirty="0">
                <a:solidFill>
                  <a:srgbClr val="007B92"/>
                </a:solidFill>
                <a:uFill>
                  <a:solidFill>
                    <a:srgbClr val="007B92"/>
                  </a:solidFill>
                </a:uFill>
                <a:latin typeface="Corbel" panose="020B0503020204020204" pitchFamily="34" charset="0"/>
                <a:cs typeface="Calibri"/>
              </a:rPr>
              <a:t>]</a:t>
            </a:r>
            <a:endParaRPr sz="1500" dirty="0">
              <a:latin typeface="Corbel" panose="020B0503020204020204" pitchFamily="34" charset="0"/>
              <a:cs typeface="Calibri"/>
            </a:endParaRPr>
          </a:p>
        </p:txBody>
      </p:sp>
      <p:sp>
        <p:nvSpPr>
          <p:cNvPr id="4" name="TextBox 3">
            <a:extLst>
              <a:ext uri="{FF2B5EF4-FFF2-40B4-BE49-F238E27FC236}">
                <a16:creationId xmlns:a16="http://schemas.microsoft.com/office/drawing/2014/main" id="{6F123D5B-881B-0C20-641E-2BE66B90843D}"/>
              </a:ext>
            </a:extLst>
          </p:cNvPr>
          <p:cNvSpPr txBox="1"/>
          <p:nvPr/>
        </p:nvSpPr>
        <p:spPr>
          <a:xfrm>
            <a:off x="311700" y="4843276"/>
            <a:ext cx="8519582" cy="28469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dirty="0">
                <a:solidFill>
                  <a:srgbClr val="595959"/>
                </a:solidFill>
                <a:latin typeface="Corbel"/>
                <a:cs typeface="Arial"/>
              </a:rPr>
              <a:t>[</a:t>
            </a:r>
            <a:r>
              <a:rPr lang="en-US" dirty="0">
                <a:solidFill>
                  <a:srgbClr val="595959"/>
                </a:solidFill>
                <a:latin typeface="Corbel"/>
                <a:cs typeface="Arial"/>
                <a:hlinkClick r:id="rId4"/>
              </a:rPr>
              <a:t>Concrete Problems in AI Safety, 2016</a:t>
            </a:r>
            <a:r>
              <a:rPr lang="en-US" dirty="0">
                <a:solidFill>
                  <a:srgbClr val="595959"/>
                </a:solidFill>
                <a:latin typeface="Corbel"/>
                <a:cs typeface="Arial"/>
              </a:rPr>
              <a:t>]</a:t>
            </a:r>
            <a:endParaRPr lang="en-US" dirty="0"/>
          </a:p>
        </p:txBody>
      </p:sp>
      <p:pic>
        <p:nvPicPr>
          <p:cNvPr id="5" name="Y2Mate.is - reward hacking-mf9w6pz_tfQ-720p-1656224227791">
            <a:hlinkClick r:id="" action="ppaction://media"/>
            <a:extLst>
              <a:ext uri="{FF2B5EF4-FFF2-40B4-BE49-F238E27FC236}">
                <a16:creationId xmlns:a16="http://schemas.microsoft.com/office/drawing/2014/main" id="{BC019F5A-7D04-B25E-7F1A-14E40CFFDB94}"/>
              </a:ext>
            </a:extLst>
          </p:cNvPr>
          <p:cNvPicPr>
            <a:picLocks noChangeAspect="1"/>
          </p:cNvPicPr>
          <p:nvPr>
            <a:videoFile r:link="rId1"/>
            <p:extLst>
              <p:ext uri="{DAA4B4D4-6D71-4841-9C94-3DE7FCFB9230}">
                <p14:media xmlns:p14="http://schemas.microsoft.com/office/powerpoint/2010/main"/>
              </p:ext>
            </p:extLst>
          </p:nvPr>
        </p:nvPicPr>
        <p:blipFill>
          <a:blip/>
          <a:stretch>
            <a:fillRect/>
          </a:stretch>
        </p:blipFill>
        <p:spPr>
          <a:xfrm>
            <a:off x="1715785" y="1444224"/>
            <a:ext cx="5680831" cy="3195467"/>
          </a:xfrm>
          <a:prstGeom prst="rect">
            <a:avLst/>
          </a:prstGeom>
        </p:spPr>
      </p:pic>
    </p:spTree>
    <p:extLst>
      <p:ext uri="{BB962C8B-B14F-4D97-AF65-F5344CB8AC3E}">
        <p14:creationId xmlns:p14="http://schemas.microsoft.com/office/powerpoint/2010/main" val="406638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2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F7D5-AB1B-0BA2-30B7-96D22164AACE}"/>
              </a:ext>
            </a:extLst>
          </p:cNvPr>
          <p:cNvSpPr>
            <a:spLocks noGrp="1"/>
          </p:cNvSpPr>
          <p:nvPr>
            <p:ph type="title"/>
          </p:nvPr>
        </p:nvSpPr>
        <p:spPr/>
        <p:txBody>
          <a:bodyPr>
            <a:normAutofit/>
          </a:bodyPr>
          <a:lstStyle/>
          <a:p>
            <a:r>
              <a:rPr lang="en-US" dirty="0"/>
              <a:t>RL Failure: Reward Hacking</a:t>
            </a:r>
          </a:p>
        </p:txBody>
      </p:sp>
      <p:sp>
        <p:nvSpPr>
          <p:cNvPr id="3" name="Content Placeholder 2">
            <a:extLst>
              <a:ext uri="{FF2B5EF4-FFF2-40B4-BE49-F238E27FC236}">
                <a16:creationId xmlns:a16="http://schemas.microsoft.com/office/drawing/2014/main" id="{4EB9B963-10E7-0A32-D354-C81FC15F0D88}"/>
              </a:ext>
            </a:extLst>
          </p:cNvPr>
          <p:cNvSpPr>
            <a:spLocks noGrp="1"/>
          </p:cNvSpPr>
          <p:nvPr>
            <p:ph type="body" sz="quarter" idx="16"/>
          </p:nvPr>
        </p:nvSpPr>
        <p:spPr>
          <a:xfrm>
            <a:off x="533919" y="1120988"/>
            <a:ext cx="8085415" cy="3077573"/>
          </a:xfrm>
        </p:spPr>
        <p:txBody>
          <a:bodyPr/>
          <a:lstStyle/>
          <a:p>
            <a:r>
              <a:rPr lang="en-US" sz="1800" spc="-4" dirty="0">
                <a:latin typeface="Corbel" panose="020B0503020204020204" pitchFamily="34" charset="0"/>
                <a:cs typeface="Calibri"/>
              </a:rPr>
              <a:t>”Reward hacking” is a common problem in RL</a:t>
            </a:r>
            <a:endParaRPr lang="en-US" dirty="0"/>
          </a:p>
        </p:txBody>
      </p:sp>
      <p:sp>
        <p:nvSpPr>
          <p:cNvPr id="4" name="TextBox 3">
            <a:extLst>
              <a:ext uri="{FF2B5EF4-FFF2-40B4-BE49-F238E27FC236}">
                <a16:creationId xmlns:a16="http://schemas.microsoft.com/office/drawing/2014/main" id="{6F123D5B-881B-0C20-641E-2BE66B90843D}"/>
              </a:ext>
            </a:extLst>
          </p:cNvPr>
          <p:cNvSpPr txBox="1"/>
          <p:nvPr/>
        </p:nvSpPr>
        <p:spPr>
          <a:xfrm>
            <a:off x="3186820" y="4843276"/>
            <a:ext cx="5644462" cy="28469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dirty="0">
                <a:solidFill>
                  <a:srgbClr val="595959"/>
                </a:solidFill>
                <a:latin typeface="Corbel"/>
                <a:cs typeface="Arial"/>
              </a:rPr>
              <a:t>[Video credit: Jack Clark]</a:t>
            </a:r>
            <a:endParaRPr lang="en-US" dirty="0"/>
          </a:p>
        </p:txBody>
      </p:sp>
      <p:sp>
        <p:nvSpPr>
          <p:cNvPr id="8" name="TextBox 7">
            <a:extLst>
              <a:ext uri="{FF2B5EF4-FFF2-40B4-BE49-F238E27FC236}">
                <a16:creationId xmlns:a16="http://schemas.microsoft.com/office/drawing/2014/main" id="{04EE3EFA-55AD-E926-4394-290D4EA53879}"/>
              </a:ext>
            </a:extLst>
          </p:cNvPr>
          <p:cNvSpPr txBox="1"/>
          <p:nvPr/>
        </p:nvSpPr>
        <p:spPr>
          <a:xfrm>
            <a:off x="6096000" y="135003"/>
            <a:ext cx="2907196" cy="1055168"/>
          </a:xfrm>
          <a:prstGeom prst="wedgeRoundRectCallout">
            <a:avLst>
              <a:gd name="adj1" fmla="val 5036"/>
              <a:gd name="adj2" fmla="val 69537"/>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91440" tIns="91440" rIns="91440" bIns="91440" anchor="ctr">
            <a:noAutofit/>
          </a:bodyPr>
          <a:lstStyle/>
          <a:p>
            <a:pPr marL="47625" algn="ctr">
              <a:spcBef>
                <a:spcPts val="75"/>
              </a:spcBef>
              <a:tabLst>
                <a:tab pos="489585" algn="l"/>
                <a:tab pos="758189" algn="l"/>
                <a:tab pos="1446848" algn="l"/>
              </a:tabLst>
            </a:pPr>
            <a:r>
              <a:rPr lang="en-US" sz="2000" dirty="0">
                <a:latin typeface="Corbel" panose="020B0503020204020204" pitchFamily="34" charset="0"/>
                <a:cs typeface="Cambria Math"/>
              </a:rPr>
              <a:t>Open question: will reward hacking go away with enough scale? 🤔</a:t>
            </a:r>
            <a:endParaRPr lang="fa-IR" sz="2000" dirty="0">
              <a:latin typeface="Corbel" panose="020B0503020204020204" pitchFamily="34" charset="0"/>
              <a:cs typeface="Cambria Math"/>
            </a:endParaRPr>
          </a:p>
        </p:txBody>
      </p:sp>
      <p:pic>
        <p:nvPicPr>
          <p:cNvPr id="6" name="Online Media 5" descr="CoastRunners 7">
            <a:hlinkClick r:id="" action="ppaction://media"/>
            <a:extLst>
              <a:ext uri="{FF2B5EF4-FFF2-40B4-BE49-F238E27FC236}">
                <a16:creationId xmlns:a16="http://schemas.microsoft.com/office/drawing/2014/main" id="{4297C6EC-AE66-9F70-4E70-B6749302925E}"/>
              </a:ext>
            </a:extLst>
          </p:cNvPr>
          <p:cNvPicPr>
            <a:picLocks noRot="1" noChangeAspect="1"/>
          </p:cNvPicPr>
          <p:nvPr>
            <a:videoFile r:link="rId1"/>
          </p:nvPr>
        </p:nvPicPr>
        <p:blipFill>
          <a:blip/>
          <a:stretch>
            <a:fillRect/>
          </a:stretch>
        </p:blipFill>
        <p:spPr>
          <a:xfrm>
            <a:off x="3724782" y="1418063"/>
            <a:ext cx="4559707" cy="3419781"/>
          </a:xfrm>
          <a:prstGeom prst="rect">
            <a:avLst/>
          </a:prstGeom>
        </p:spPr>
      </p:pic>
      <p:sp>
        <p:nvSpPr>
          <p:cNvPr id="9" name="TextBox 8">
            <a:extLst>
              <a:ext uri="{FF2B5EF4-FFF2-40B4-BE49-F238E27FC236}">
                <a16:creationId xmlns:a16="http://schemas.microsoft.com/office/drawing/2014/main" id="{D01AD798-40BC-0AEF-5526-688C6AC59FA2}"/>
              </a:ext>
            </a:extLst>
          </p:cNvPr>
          <p:cNvSpPr txBox="1"/>
          <p:nvPr/>
        </p:nvSpPr>
        <p:spPr>
          <a:xfrm>
            <a:off x="576930" y="1674689"/>
            <a:ext cx="2666890" cy="706668"/>
          </a:xfrm>
          <a:prstGeom prst="wedgeRoundRectCallout">
            <a:avLst>
              <a:gd name="adj1" fmla="val 45094"/>
              <a:gd name="adj2" fmla="val 82349"/>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91440" tIns="91440" rIns="91440" bIns="91440" anchor="ctr">
            <a:noAutofit/>
          </a:bodyPr>
          <a:lstStyle/>
          <a:p>
            <a:pPr marL="47625" algn="ctr">
              <a:spcBef>
                <a:spcPts val="75"/>
              </a:spcBef>
              <a:tabLst>
                <a:tab pos="489585" algn="l"/>
                <a:tab pos="758189" algn="l"/>
                <a:tab pos="1446848" algn="l"/>
              </a:tabLst>
            </a:pPr>
            <a:r>
              <a:rPr lang="en-US" sz="2000" dirty="0">
                <a:latin typeface="Corbel" panose="020B0503020204020204" pitchFamily="34" charset="0"/>
                <a:cs typeface="Cambria Math"/>
              </a:rPr>
              <a:t>The goal of this agent is to maximize scores</a:t>
            </a:r>
            <a:endParaRPr lang="fa-IR" sz="2000" dirty="0">
              <a:latin typeface="Corbel" panose="020B0503020204020204" pitchFamily="34" charset="0"/>
              <a:cs typeface="Cambria Math"/>
            </a:endParaRPr>
          </a:p>
        </p:txBody>
      </p:sp>
      <p:sp>
        <p:nvSpPr>
          <p:cNvPr id="10" name="TextBox 9">
            <a:extLst>
              <a:ext uri="{FF2B5EF4-FFF2-40B4-BE49-F238E27FC236}">
                <a16:creationId xmlns:a16="http://schemas.microsoft.com/office/drawing/2014/main" id="{DC4849BF-38FD-1E66-E219-B4C7EAFE3A7E}"/>
              </a:ext>
            </a:extLst>
          </p:cNvPr>
          <p:cNvSpPr txBox="1"/>
          <p:nvPr/>
        </p:nvSpPr>
        <p:spPr>
          <a:xfrm>
            <a:off x="576930" y="3009990"/>
            <a:ext cx="2666890" cy="1423426"/>
          </a:xfrm>
          <a:prstGeom prst="wedgeRoundRectCallout">
            <a:avLst>
              <a:gd name="adj1" fmla="val 43057"/>
              <a:gd name="adj2" fmla="val -66483"/>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91440" tIns="91440" rIns="91440" bIns="91440" anchor="ctr">
            <a:noAutofit/>
          </a:bodyPr>
          <a:lstStyle/>
          <a:p>
            <a:pPr marL="47625" algn="ctr">
              <a:spcBef>
                <a:spcPts val="75"/>
              </a:spcBef>
              <a:tabLst>
                <a:tab pos="489585" algn="l"/>
                <a:tab pos="758189" algn="l"/>
                <a:tab pos="1446848" algn="l"/>
              </a:tabLst>
            </a:pPr>
            <a:r>
              <a:rPr lang="en-US" sz="2000" dirty="0">
                <a:latin typeface="Corbel" panose="020B0503020204020204" pitchFamily="34" charset="0"/>
                <a:cs typeface="Cambria Math"/>
              </a:rPr>
              <a:t>It might seem like it’s failing miserably it’s actually maximizing its score!! </a:t>
            </a:r>
            <a:endParaRPr lang="fa-IR" sz="2000" dirty="0">
              <a:latin typeface="Corbel" panose="020B0503020204020204" pitchFamily="34" charset="0"/>
              <a:cs typeface="Cambria Math"/>
            </a:endParaRPr>
          </a:p>
        </p:txBody>
      </p:sp>
      <p:sp>
        <p:nvSpPr>
          <p:cNvPr id="12" name="TextBox 11">
            <a:extLst>
              <a:ext uri="{FF2B5EF4-FFF2-40B4-BE49-F238E27FC236}">
                <a16:creationId xmlns:a16="http://schemas.microsoft.com/office/drawing/2014/main" id="{66855B07-C2A7-1D16-65DA-0FF9C2642886}"/>
              </a:ext>
            </a:extLst>
          </p:cNvPr>
          <p:cNvSpPr txBox="1"/>
          <p:nvPr/>
        </p:nvSpPr>
        <p:spPr>
          <a:xfrm>
            <a:off x="533919" y="4805261"/>
            <a:ext cx="4572000" cy="307777"/>
          </a:xfrm>
          <a:prstGeom prst="rect">
            <a:avLst/>
          </a:prstGeom>
          <a:noFill/>
        </p:spPr>
        <p:txBody>
          <a:bodyPr wrap="square">
            <a:spAutoFit/>
          </a:bodyPr>
          <a:lstStyle/>
          <a:p>
            <a:r>
              <a:rPr lang="en-US" dirty="0">
                <a:hlinkClick r:id="rId4"/>
              </a:rPr>
              <a:t>https://openai.com/research/faulty-reward-functions</a:t>
            </a:r>
            <a:r>
              <a:rPr lang="en-US" dirty="0"/>
              <a:t> </a:t>
            </a:r>
          </a:p>
        </p:txBody>
      </p:sp>
    </p:spTree>
    <p:extLst>
      <p:ext uri="{BB962C8B-B14F-4D97-AF65-F5344CB8AC3E}">
        <p14:creationId xmlns:p14="http://schemas.microsoft.com/office/powerpoint/2010/main" val="72423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7A520-CFB2-75E8-3EAD-FDDB99657BDB}"/>
              </a:ext>
            </a:extLst>
          </p:cNvPr>
          <p:cNvSpPr>
            <a:spLocks noGrp="1"/>
          </p:cNvSpPr>
          <p:nvPr>
            <p:ph type="title"/>
          </p:nvPr>
        </p:nvSpPr>
        <p:spPr/>
        <p:txBody>
          <a:bodyPr>
            <a:normAutofit/>
          </a:bodyPr>
          <a:lstStyle/>
          <a:p>
            <a:r>
              <a:rPr lang="en-US" dirty="0"/>
              <a:t>Aligning Language Models: Chapter Plan </a:t>
            </a:r>
          </a:p>
        </p:txBody>
      </p:sp>
      <p:sp>
        <p:nvSpPr>
          <p:cNvPr id="3" name="Content Placeholder 2">
            <a:extLst>
              <a:ext uri="{FF2B5EF4-FFF2-40B4-BE49-F238E27FC236}">
                <a16:creationId xmlns:a16="http://schemas.microsoft.com/office/drawing/2014/main" id="{2BAE67F7-BFC3-5C68-93F5-C23BA66F363E}"/>
              </a:ext>
            </a:extLst>
          </p:cNvPr>
          <p:cNvSpPr>
            <a:spLocks noGrp="1"/>
          </p:cNvSpPr>
          <p:nvPr>
            <p:ph type="body" sz="quarter" idx="16"/>
          </p:nvPr>
        </p:nvSpPr>
        <p:spPr/>
        <p:txBody>
          <a:bodyPr/>
          <a:lstStyle/>
          <a:p>
            <a:pPr>
              <a:buFont typeface="+mj-lt"/>
              <a:buAutoNum type="arabicPeriod"/>
            </a:pPr>
            <a:r>
              <a:rPr lang="en-US" dirty="0"/>
              <a:t>On alignment: defining it </a:t>
            </a:r>
          </a:p>
          <a:p>
            <a:pPr>
              <a:buFont typeface="+mj-lt"/>
              <a:buAutoNum type="arabicPeriod"/>
            </a:pPr>
            <a:r>
              <a:rPr lang="en-US" dirty="0"/>
              <a:t>Alignment via instruction-tuning</a:t>
            </a:r>
          </a:p>
          <a:p>
            <a:pPr>
              <a:buFont typeface="+mj-lt"/>
              <a:buAutoNum type="arabicPeriod"/>
            </a:pPr>
            <a:r>
              <a:rPr lang="en-US" dirty="0"/>
              <a:t>Alignment via reinforcement learning</a:t>
            </a:r>
          </a:p>
          <a:p>
            <a:pPr>
              <a:buFont typeface="+mj-lt"/>
              <a:buAutoNum type="arabicPeriod"/>
            </a:pPr>
            <a:r>
              <a:rPr lang="en-US" dirty="0"/>
              <a:t>Alignment: failures, challenges and open questions </a:t>
            </a:r>
          </a:p>
          <a:p>
            <a:pPr>
              <a:buFont typeface="+mj-lt"/>
              <a:buAutoNum type="arabicPeriod"/>
            </a:pPr>
            <a:endParaRPr lang="en-US" dirty="0"/>
          </a:p>
          <a:p>
            <a:pPr>
              <a:buFont typeface="+mj-lt"/>
              <a:buAutoNum type="arabicPeriod"/>
            </a:pPr>
            <a:endParaRPr lang="en-US" dirty="0"/>
          </a:p>
          <a:p>
            <a:pPr marL="114300" indent="0">
              <a:buNone/>
            </a:pPr>
            <a:r>
              <a:rPr lang="en-US" b="1" dirty="0"/>
              <a:t>Chapter goal: </a:t>
            </a:r>
            <a:r>
              <a:rPr lang="en-US" dirty="0"/>
              <a:t>Understand the alignment problem in general. Be comfortable with the existing alignment algorithms of language models. </a:t>
            </a:r>
          </a:p>
        </p:txBody>
      </p:sp>
    </p:spTree>
    <p:extLst>
      <p:ext uri="{BB962C8B-B14F-4D97-AF65-F5344CB8AC3E}">
        <p14:creationId xmlns:p14="http://schemas.microsoft.com/office/powerpoint/2010/main" val="32603010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938E-EBAD-CDBA-81EE-7678DB2FD851}"/>
              </a:ext>
            </a:extLst>
          </p:cNvPr>
          <p:cNvSpPr>
            <a:spLocks noGrp="1"/>
          </p:cNvSpPr>
          <p:nvPr>
            <p:ph type="title"/>
          </p:nvPr>
        </p:nvSpPr>
        <p:spPr/>
        <p:txBody>
          <a:bodyPr>
            <a:normAutofit/>
          </a:bodyPr>
          <a:lstStyle/>
          <a:p>
            <a:r>
              <a:rPr lang="en-US" dirty="0"/>
              <a:t>A Special Case: Reward Optimization</a:t>
            </a:r>
          </a:p>
        </p:txBody>
      </p:sp>
      <p:sp>
        <p:nvSpPr>
          <p:cNvPr id="3" name="Content Placeholder 2">
            <a:extLst>
              <a:ext uri="{FF2B5EF4-FFF2-40B4-BE49-F238E27FC236}">
                <a16:creationId xmlns:a16="http://schemas.microsoft.com/office/drawing/2014/main" id="{874ABCE7-85FD-51FB-4B99-330A9097F770}"/>
              </a:ext>
            </a:extLst>
          </p:cNvPr>
          <p:cNvSpPr>
            <a:spLocks noGrp="1"/>
          </p:cNvSpPr>
          <p:nvPr>
            <p:ph type="body" sz="quarter" idx="16"/>
          </p:nvPr>
        </p:nvSpPr>
        <p:spPr>
          <a:xfrm>
            <a:off x="420749" y="1383393"/>
            <a:ext cx="7932222" cy="3077573"/>
          </a:xfrm>
        </p:spPr>
        <p:txBody>
          <a:bodyPr/>
          <a:lstStyle/>
          <a:p>
            <a:r>
              <a:rPr lang="en-US" dirty="0"/>
              <a:t>Goodhart’s law— when a measure becomes a target, it ceases to be a good measure. </a:t>
            </a:r>
          </a:p>
          <a:p>
            <a:pPr lvl="1"/>
            <a:r>
              <a:rPr lang="en-US" dirty="0"/>
              <a:t>(i.e., the proxy ceases to track the actual thing that you care about)</a:t>
            </a:r>
          </a:p>
          <a:p>
            <a:endParaRPr lang="en-US" dirty="0"/>
          </a:p>
          <a:p>
            <a:r>
              <a:rPr lang="en-US" dirty="0"/>
              <a:t>Cobra effective: </a:t>
            </a:r>
          </a:p>
          <a:p>
            <a:pPr lvl="1"/>
            <a:r>
              <a:rPr lang="en-US" dirty="0"/>
              <a:t>Colonial British in India placed a bounty for cobras to reduce their population.</a:t>
            </a:r>
          </a:p>
          <a:p>
            <a:pPr lvl="1"/>
            <a:r>
              <a:rPr lang="en-US" dirty="0"/>
              <a:t>People began feeding cobras to claim reward! </a:t>
            </a:r>
          </a:p>
          <a:p>
            <a:pPr lvl="1"/>
            <a:endParaRPr lang="en-US" dirty="0"/>
          </a:p>
          <a:p>
            <a:pPr lvl="1"/>
            <a:endParaRPr lang="en-US" dirty="0"/>
          </a:p>
        </p:txBody>
      </p:sp>
      <p:sp>
        <p:nvSpPr>
          <p:cNvPr id="6" name="TextBox 5">
            <a:extLst>
              <a:ext uri="{FF2B5EF4-FFF2-40B4-BE49-F238E27FC236}">
                <a16:creationId xmlns:a16="http://schemas.microsoft.com/office/drawing/2014/main" id="{9EA9ECC2-281B-A7F2-D9EF-3F45A23C3563}"/>
              </a:ext>
            </a:extLst>
          </p:cNvPr>
          <p:cNvSpPr txBox="1"/>
          <p:nvPr/>
        </p:nvSpPr>
        <p:spPr>
          <a:xfrm>
            <a:off x="1319212" y="4866501"/>
            <a:ext cx="6505575" cy="276999"/>
          </a:xfrm>
          <a:prstGeom prst="rect">
            <a:avLst/>
          </a:prstGeom>
          <a:noFill/>
        </p:spPr>
        <p:txBody>
          <a:bodyPr wrap="square">
            <a:spAutoFit/>
          </a:bodyPr>
          <a:lstStyle/>
          <a:p>
            <a:pPr algn="ctr"/>
            <a:r>
              <a:rPr lang="en-US" sz="1200" dirty="0"/>
              <a:t>John Schulman 2023: </a:t>
            </a:r>
            <a:r>
              <a:rPr lang="en-US" sz="1200" dirty="0">
                <a:solidFill>
                  <a:schemeClr val="bg1">
                    <a:lumMod val="50000"/>
                  </a:schemeClr>
                </a:solidFill>
                <a:hlinkClick r:id="rId2"/>
              </a:rPr>
              <a:t> https://www.youtube.com/watch?v=hhiLw5Q_UFg</a:t>
            </a:r>
            <a:r>
              <a:rPr lang="en-US" sz="1200" dirty="0">
                <a:solidFill>
                  <a:schemeClr val="bg1">
                    <a:lumMod val="50000"/>
                  </a:schemeClr>
                </a:solidFill>
              </a:rPr>
              <a:t> </a:t>
            </a:r>
          </a:p>
        </p:txBody>
      </p:sp>
    </p:spTree>
    <p:extLst>
      <p:ext uri="{BB962C8B-B14F-4D97-AF65-F5344CB8AC3E}">
        <p14:creationId xmlns:p14="http://schemas.microsoft.com/office/powerpoint/2010/main" val="36286929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938E-EBAD-CDBA-81EE-7678DB2FD851}"/>
              </a:ext>
            </a:extLst>
          </p:cNvPr>
          <p:cNvSpPr>
            <a:spLocks noGrp="1"/>
          </p:cNvSpPr>
          <p:nvPr>
            <p:ph type="title"/>
          </p:nvPr>
        </p:nvSpPr>
        <p:spPr/>
        <p:txBody>
          <a:bodyPr>
            <a:normAutofit/>
          </a:bodyPr>
          <a:lstStyle/>
          <a:p>
            <a:r>
              <a:rPr lang="en-US" dirty="0"/>
              <a:t>Reward Optimization</a:t>
            </a:r>
          </a:p>
        </p:txBody>
      </p:sp>
      <p:sp>
        <p:nvSpPr>
          <p:cNvPr id="3" name="Content Placeholder 2">
            <a:extLst>
              <a:ext uri="{FF2B5EF4-FFF2-40B4-BE49-F238E27FC236}">
                <a16:creationId xmlns:a16="http://schemas.microsoft.com/office/drawing/2014/main" id="{874ABCE7-85FD-51FB-4B99-330A9097F770}"/>
              </a:ext>
            </a:extLst>
          </p:cNvPr>
          <p:cNvSpPr>
            <a:spLocks noGrp="1"/>
          </p:cNvSpPr>
          <p:nvPr>
            <p:ph type="body" sz="quarter" idx="16"/>
          </p:nvPr>
        </p:nvSpPr>
        <p:spPr>
          <a:xfrm>
            <a:off x="391721" y="1390650"/>
            <a:ext cx="3913443" cy="3077573"/>
          </a:xfrm>
        </p:spPr>
        <p:txBody>
          <a:bodyPr/>
          <a:lstStyle/>
          <a:p>
            <a:r>
              <a:rPr lang="en-US" dirty="0"/>
              <a:t>Regularizing reward model is a delicate dance balancing: </a:t>
            </a:r>
          </a:p>
          <a:p>
            <a:pPr lvl="1"/>
            <a:r>
              <a:rPr lang="en-US" dirty="0"/>
              <a:t>Distance to the prior </a:t>
            </a:r>
          </a:p>
          <a:p>
            <a:pPr lvl="1"/>
            <a:r>
              <a:rPr lang="en-US" dirty="0"/>
              <a:t>Following human preferences  </a:t>
            </a:r>
          </a:p>
          <a:p>
            <a:pPr lvl="1"/>
            <a:endParaRPr lang="en-US" dirty="0"/>
          </a:p>
          <a:p>
            <a:pPr lvl="1"/>
            <a:endParaRPr lang="en-US" dirty="0"/>
          </a:p>
          <a:p>
            <a:pPr lvl="1"/>
            <a:endParaRPr lang="en-US" dirty="0"/>
          </a:p>
          <a:p>
            <a:pPr marL="6350" lvl="1" indent="0">
              <a:buNone/>
            </a:pPr>
            <a:r>
              <a:rPr lang="en-US" dirty="0"/>
              <a:t>The reward might be over-optimized, i.e., we might be increasing the proxy reward but: </a:t>
            </a:r>
          </a:p>
          <a:p>
            <a:pPr marL="292100" lvl="1" indent="-285750"/>
            <a:r>
              <a:rPr lang="en-US" dirty="0"/>
              <a:t>The actual preference might not change, or even degrade </a:t>
            </a:r>
          </a:p>
          <a:p>
            <a:pPr marL="292100" lvl="1" indent="-285750"/>
            <a:r>
              <a:rPr lang="en-US" dirty="0"/>
              <a:t>KL-</a:t>
            </a:r>
            <a:r>
              <a:rPr lang="en-US" dirty="0" err="1"/>
              <a:t>dist</a:t>
            </a:r>
            <a:r>
              <a:rPr lang="en-US" dirty="0"/>
              <a:t> may continue to increase</a:t>
            </a:r>
          </a:p>
          <a:p>
            <a:pPr marL="292100" lvl="1" indent="-285750"/>
            <a:endParaRPr lang="en-US" dirty="0"/>
          </a:p>
          <a:p>
            <a:pPr marL="6350" lvl="1" indent="0">
              <a:buNone/>
            </a:pPr>
            <a:endParaRPr lang="en-US" dirty="0"/>
          </a:p>
        </p:txBody>
      </p:sp>
      <p:pic>
        <p:nvPicPr>
          <p:cNvPr id="5" name="object 3">
            <a:extLst>
              <a:ext uri="{FF2B5EF4-FFF2-40B4-BE49-F238E27FC236}">
                <a16:creationId xmlns:a16="http://schemas.microsoft.com/office/drawing/2014/main" id="{2DE0EFB8-66FB-313F-4CC5-B889DE882B34}"/>
              </a:ext>
            </a:extLst>
          </p:cNvPr>
          <p:cNvPicPr/>
          <p:nvPr/>
        </p:nvPicPr>
        <p:blipFill>
          <a:blip cstate="print"/>
          <a:stretch>
            <a:fillRect/>
          </a:stretch>
        </p:blipFill>
        <p:spPr>
          <a:xfrm>
            <a:off x="4420434" y="1337018"/>
            <a:ext cx="4381249" cy="3125438"/>
          </a:xfrm>
          <a:prstGeom prst="rect">
            <a:avLst/>
          </a:prstGeom>
        </p:spPr>
      </p:pic>
      <p:sp>
        <p:nvSpPr>
          <p:cNvPr id="14" name="object 15">
            <a:extLst>
              <a:ext uri="{FF2B5EF4-FFF2-40B4-BE49-F238E27FC236}">
                <a16:creationId xmlns:a16="http://schemas.microsoft.com/office/drawing/2014/main" id="{0D9CCEFA-4E45-C0BF-131F-5F7E20D83FBF}"/>
              </a:ext>
            </a:extLst>
          </p:cNvPr>
          <p:cNvSpPr txBox="1"/>
          <p:nvPr/>
        </p:nvSpPr>
        <p:spPr>
          <a:xfrm>
            <a:off x="5264007" y="983162"/>
            <a:ext cx="3300413" cy="286617"/>
          </a:xfrm>
          <a:prstGeom prst="rect">
            <a:avLst/>
          </a:prstGeom>
        </p:spPr>
        <p:txBody>
          <a:bodyPr vert="horz" wrap="square" lIns="0" tIns="9525" rIns="0" bIns="0" rtlCol="0">
            <a:spAutoFit/>
          </a:bodyPr>
          <a:lstStyle/>
          <a:p>
            <a:pPr marL="9525">
              <a:spcBef>
                <a:spcPts val="75"/>
              </a:spcBef>
            </a:pPr>
            <a:r>
              <a:rPr lang="en-US" sz="1800" spc="-4" dirty="0">
                <a:latin typeface="Corbel" panose="020B0503020204020204" pitchFamily="34" charset="0"/>
                <a:cs typeface="Arial MT"/>
              </a:rPr>
              <a:t>Reward</a:t>
            </a:r>
            <a:r>
              <a:rPr lang="en-US" sz="1800" spc="-11" dirty="0">
                <a:latin typeface="Corbel" panose="020B0503020204020204" pitchFamily="34" charset="0"/>
                <a:cs typeface="Arial MT"/>
              </a:rPr>
              <a:t> </a:t>
            </a:r>
            <a:r>
              <a:rPr lang="en-US" sz="1800" spc="-4" dirty="0">
                <a:latin typeface="Corbel" panose="020B0503020204020204" pitchFamily="34" charset="0"/>
                <a:cs typeface="Arial MT"/>
              </a:rPr>
              <a:t>model</a:t>
            </a:r>
            <a:r>
              <a:rPr lang="en-US" sz="1800" spc="-15" dirty="0">
                <a:latin typeface="Corbel" panose="020B0503020204020204" pitchFamily="34" charset="0"/>
                <a:cs typeface="Arial MT"/>
              </a:rPr>
              <a:t> </a:t>
            </a:r>
            <a:r>
              <a:rPr lang="en-US" sz="1800" dirty="0">
                <a:latin typeface="Corbel" panose="020B0503020204020204" pitchFamily="34" charset="0"/>
                <a:cs typeface="Arial MT"/>
              </a:rPr>
              <a:t>over-optimization</a:t>
            </a:r>
            <a:endParaRPr sz="1800" dirty="0">
              <a:latin typeface="Corbel" panose="020B0503020204020204" pitchFamily="34" charset="0"/>
              <a:cs typeface="Arial MT"/>
            </a:endParaRPr>
          </a:p>
        </p:txBody>
      </p:sp>
      <p:sp>
        <p:nvSpPr>
          <p:cNvPr id="16" name="TextBox 15">
            <a:extLst>
              <a:ext uri="{FF2B5EF4-FFF2-40B4-BE49-F238E27FC236}">
                <a16:creationId xmlns:a16="http://schemas.microsoft.com/office/drawing/2014/main" id="{28751A9A-9F86-EFEC-8172-CA9B8E510D29}"/>
              </a:ext>
            </a:extLst>
          </p:cNvPr>
          <p:cNvSpPr txBox="1"/>
          <p:nvPr/>
        </p:nvSpPr>
        <p:spPr>
          <a:xfrm>
            <a:off x="391721" y="4912668"/>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a:t>
            </a:r>
            <a:r>
              <a:rPr lang="en-US" sz="1050" dirty="0">
                <a:solidFill>
                  <a:srgbClr val="595959"/>
                </a:solidFill>
                <a:latin typeface="Corbel"/>
                <a:cs typeface="Arial"/>
                <a:hlinkClick r:id="rId2"/>
              </a:rPr>
              <a:t>Scaling Laws for Reward Model Overoptimization, 2022</a:t>
            </a:r>
            <a:r>
              <a:rPr lang="en-US" sz="1050" dirty="0">
                <a:solidFill>
                  <a:srgbClr val="595959"/>
                </a:solidFill>
                <a:latin typeface="Corbel"/>
                <a:cs typeface="Arial"/>
              </a:rPr>
              <a:t>]</a:t>
            </a:r>
            <a:endParaRPr lang="en-US" sz="1050"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6D6F973-99A4-66CD-E6ED-75463AB1897F}"/>
                  </a:ext>
                </a:extLst>
              </p:cNvPr>
              <p:cNvSpPr txBox="1"/>
              <p:nvPr/>
            </p:nvSpPr>
            <p:spPr>
              <a:xfrm>
                <a:off x="524666" y="2773555"/>
                <a:ext cx="3780498" cy="3302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𝐽</m:t>
                      </m:r>
                      <m:d>
                        <m:dPr>
                          <m:ctrlPr>
                            <a:rPr lang="en-US" b="0" i="1" smtClean="0">
                              <a:latin typeface="Cambria Math" panose="02040503050406030204" pitchFamily="18" charset="0"/>
                              <a:ea typeface="Cambria Math" panose="02040503050406030204" pitchFamily="18" charset="0"/>
                            </a:rPr>
                          </m:ctrlPr>
                        </m:dPr>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𝜋</m:t>
                              </m:r>
                            </m:e>
                            <m:sub>
                              <m:r>
                                <a:rPr lang="en-US" i="1">
                                  <a:solidFill>
                                    <a:srgbClr val="00B050"/>
                                  </a:solidFill>
                                  <a:latin typeface="Cambria Math" panose="02040503050406030204" pitchFamily="18" charset="0"/>
                                </a:rPr>
                                <m:t>𝜃</m:t>
                              </m:r>
                            </m:sub>
                          </m:sSub>
                        </m:e>
                      </m:d>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fa-IR" i="1">
                              <a:latin typeface="Cambria Math" panose="02040503050406030204" pitchFamily="18" charset="0"/>
                              <a:ea typeface="Cambria Math" panose="02040503050406030204" pitchFamily="18" charset="0"/>
                            </a:rPr>
                            <m:t>𝔼</m:t>
                          </m:r>
                        </m:e>
                        <m:sub>
                          <m:acc>
                            <m:accPr>
                              <m:chr m:val="̂"/>
                              <m:ctrlPr>
                                <a:rPr lang="en-US" i="1">
                                  <a:latin typeface="Cambria Math" panose="02040503050406030204" pitchFamily="18" charset="0"/>
                                </a:rPr>
                              </m:ctrlPr>
                            </m:accPr>
                            <m:e>
                              <m:r>
                                <a:rPr lang="en-US" i="1">
                                  <a:latin typeface="Cambria Math" panose="02040503050406030204" pitchFamily="18" charset="0"/>
                                </a:rPr>
                                <m:t>𝑠</m:t>
                              </m:r>
                            </m:e>
                          </m:acc>
                          <m:r>
                            <a:rPr lang="en-US" i="1">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𝜋</m:t>
                              </m:r>
                            </m:e>
                            <m:sub>
                              <m:r>
                                <a:rPr lang="en-US" i="1">
                                  <a:solidFill>
                                    <a:srgbClr val="00B050"/>
                                  </a:solidFill>
                                  <a:latin typeface="Cambria Math" panose="02040503050406030204" pitchFamily="18" charset="0"/>
                                </a:rPr>
                                <m:t>𝜃</m:t>
                              </m:r>
                            </m:sub>
                          </m:sSub>
                        </m:sub>
                      </m:sSub>
                      <m:d>
                        <m:dPr>
                          <m:begChr m:val="["/>
                          <m:endChr m:val="]"/>
                          <m:ctrlPr>
                            <a:rPr lang="fa-IR" i="1">
                              <a:latin typeface="Cambria Math" panose="02040503050406030204" pitchFamily="18" charset="0"/>
                            </a:rPr>
                          </m:ctrlPr>
                        </m:dPr>
                        <m:e>
                          <m:r>
                            <a:rPr lang="fa-IR" i="1" smtClean="0">
                              <a:solidFill>
                                <a:srgbClr val="0E0CC0"/>
                              </a:solidFill>
                              <a:latin typeface="Cambria Math" panose="02040503050406030204" pitchFamily="18" charset="0"/>
                            </a:rPr>
                            <m:t>𝑅</m:t>
                          </m:r>
                          <m:d>
                            <m:dPr>
                              <m:ctrlPr>
                                <a:rPr lang="fa-IR" i="1">
                                  <a:solidFill>
                                    <a:srgbClr val="0E0CC0"/>
                                  </a:solidFill>
                                  <a:latin typeface="Cambria Math" panose="02040503050406030204" pitchFamily="18" charset="0"/>
                                </a:rPr>
                              </m:ctrlPr>
                            </m:dPr>
                            <m:e>
                              <m:acc>
                                <m:accPr>
                                  <m:chr m:val="̂"/>
                                  <m:ctrlPr>
                                    <a:rPr lang="en-US" i="1">
                                      <a:solidFill>
                                        <a:srgbClr val="0E0CC0"/>
                                      </a:solidFill>
                                      <a:latin typeface="Cambria Math" panose="02040503050406030204" pitchFamily="18" charset="0"/>
                                    </a:rPr>
                                  </m:ctrlPr>
                                </m:accPr>
                                <m:e>
                                  <m:r>
                                    <a:rPr lang="en-US" i="1">
                                      <a:solidFill>
                                        <a:srgbClr val="0E0CC0"/>
                                      </a:solidFill>
                                      <a:latin typeface="Cambria Math" panose="02040503050406030204" pitchFamily="18" charset="0"/>
                                    </a:rPr>
                                    <m:t>𝑠</m:t>
                                  </m:r>
                                </m:e>
                              </m:acc>
                              <m:r>
                                <a:rPr lang="en-US" i="1">
                                  <a:solidFill>
                                    <a:srgbClr val="0E0CC0"/>
                                  </a:solidFill>
                                  <a:latin typeface="Cambria Math" panose="02040503050406030204" pitchFamily="18" charset="0"/>
                                </a:rPr>
                                <m:t>;</m:t>
                              </m:r>
                              <m:r>
                                <a:rPr lang="en-US" i="1">
                                  <a:solidFill>
                                    <a:srgbClr val="0E0CC0"/>
                                  </a:solidFill>
                                  <a:latin typeface="Cambria Math" panose="02040503050406030204" pitchFamily="18" charset="0"/>
                                </a:rPr>
                                <m:t>𝑝</m:t>
                              </m:r>
                            </m:e>
                          </m:d>
                        </m:e>
                      </m:d>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𝐾𝐿</m:t>
                          </m:r>
                        </m:sub>
                      </m:sSub>
                      <m:r>
                        <a:rPr lang="en-US" b="0" i="1" smtClean="0">
                          <a:latin typeface="Cambria Math" panose="02040503050406030204" pitchFamily="18" charset="0"/>
                          <a:ea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𝜋</m:t>
                          </m:r>
                        </m:e>
                        <m:sub>
                          <m:r>
                            <a:rPr lang="en-US" i="1">
                              <a:solidFill>
                                <a:srgbClr val="00B050"/>
                              </a:solidFill>
                              <a:latin typeface="Cambria Math" panose="02040503050406030204" pitchFamily="18" charset="0"/>
                            </a:rPr>
                            <m:t>𝜃</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m:rPr>
                              <m:sty m:val="p"/>
                            </m:rPr>
                            <a:rPr lang="en-US" b="0" i="1" smtClean="0">
                              <a:latin typeface="Cambria Math" panose="02040503050406030204" pitchFamily="18" charset="0"/>
                              <a:ea typeface="Cambria Math" panose="02040503050406030204" pitchFamily="18" charset="0"/>
                            </a:rPr>
                            <m:t>ref</m:t>
                          </m:r>
                        </m:sub>
                      </m:sSub>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p:sp>
            <p:nvSpPr>
              <p:cNvPr id="4" name="TextBox 3">
                <a:extLst>
                  <a:ext uri="{FF2B5EF4-FFF2-40B4-BE49-F238E27FC236}">
                    <a16:creationId xmlns:a16="http://schemas.microsoft.com/office/drawing/2014/main" id="{F6D6F973-99A4-66CD-E6ED-75463AB1897F}"/>
                  </a:ext>
                </a:extLst>
              </p:cNvPr>
              <p:cNvSpPr txBox="1">
                <a:spLocks noRot="1" noChangeAspect="1" noMove="1" noResize="1" noEditPoints="1" noAdjustHandles="1" noChangeArrowheads="1" noChangeShapeType="1" noTextEdit="1"/>
              </p:cNvSpPr>
              <p:nvPr/>
            </p:nvSpPr>
            <p:spPr>
              <a:xfrm>
                <a:off x="524666" y="2773555"/>
                <a:ext cx="3780498" cy="330219"/>
              </a:xfrm>
              <a:prstGeom prst="rect">
                <a:avLst/>
              </a:prstGeom>
              <a:blipFill>
                <a:blip r:embed="rId3"/>
                <a:stretch>
                  <a:fillRect t="-3704"/>
                </a:stretch>
              </a:blipFill>
            </p:spPr>
            <p:txBody>
              <a:bodyPr/>
              <a:lstStyle/>
              <a:p>
                <a:r>
                  <a:rPr lang="en-US">
                    <a:noFill/>
                  </a:rPr>
                  <a:t> </a:t>
                </a:r>
              </a:p>
            </p:txBody>
          </p:sp>
        </mc:Fallback>
      </mc:AlternateContent>
    </p:spTree>
    <p:extLst>
      <p:ext uri="{BB962C8B-B14F-4D97-AF65-F5344CB8AC3E}">
        <p14:creationId xmlns:p14="http://schemas.microsoft.com/office/powerpoint/2010/main" val="17307554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3D66A-A50D-DAC3-72B7-08D2F8D04173}"/>
              </a:ext>
            </a:extLst>
          </p:cNvPr>
          <p:cNvSpPr>
            <a:spLocks noGrp="1"/>
          </p:cNvSpPr>
          <p:nvPr>
            <p:ph type="title"/>
          </p:nvPr>
        </p:nvSpPr>
        <p:spPr/>
        <p:txBody>
          <a:bodyPr/>
          <a:lstStyle/>
          <a:p>
            <a:r>
              <a:rPr lang="en-US" dirty="0"/>
              <a:t>Reward Optimization in ChatGPT</a:t>
            </a:r>
          </a:p>
        </p:txBody>
      </p:sp>
      <p:sp>
        <p:nvSpPr>
          <p:cNvPr id="3" name="Text Placeholder 2">
            <a:extLst>
              <a:ext uri="{FF2B5EF4-FFF2-40B4-BE49-F238E27FC236}">
                <a16:creationId xmlns:a16="http://schemas.microsoft.com/office/drawing/2014/main" id="{E369B746-954B-DCF6-CDFB-AD025E1DC1D1}"/>
              </a:ext>
            </a:extLst>
          </p:cNvPr>
          <p:cNvSpPr>
            <a:spLocks noGrp="1"/>
          </p:cNvSpPr>
          <p:nvPr>
            <p:ph type="body" sz="quarter" idx="16"/>
          </p:nvPr>
        </p:nvSpPr>
        <p:spPr/>
        <p:txBody>
          <a:bodyPr/>
          <a:lstStyle/>
          <a:p>
            <a:r>
              <a:rPr lang="en-US" dirty="0"/>
              <a:t>Examples of overoptimization: </a:t>
            </a:r>
          </a:p>
          <a:p>
            <a:pPr lvl="1"/>
            <a:r>
              <a:rPr lang="en-US" dirty="0"/>
              <a:t>Excessive verbosity (list of lists of lists) </a:t>
            </a:r>
          </a:p>
          <a:p>
            <a:pPr lvl="1"/>
            <a:r>
              <a:rPr lang="en-US" dirty="0"/>
              <a:t>Excessive apologies, self-doubt</a:t>
            </a:r>
          </a:p>
          <a:p>
            <a:pPr lvl="1"/>
            <a:r>
              <a:rPr lang="en-US" dirty="0"/>
              <a:t>Hedging language: “there is no one-size-fits-all-solution ….” </a:t>
            </a:r>
          </a:p>
          <a:p>
            <a:pPr lvl="1"/>
            <a:r>
              <a:rPr lang="en-US" dirty="0"/>
              <a:t>Over-refusals </a:t>
            </a:r>
          </a:p>
          <a:p>
            <a:pPr lvl="1"/>
            <a:endParaRPr lang="en-US" dirty="0"/>
          </a:p>
          <a:p>
            <a:r>
              <a:rPr lang="en-US" dirty="0"/>
              <a:t>Why does over-optimization happen?</a:t>
            </a:r>
          </a:p>
          <a:p>
            <a:pPr lvl="1"/>
            <a:r>
              <a:rPr lang="en-US" dirty="0"/>
              <a:t>The proxy reward is estimated and there are parts of input space that are poorly estimated. </a:t>
            </a:r>
          </a:p>
          <a:p>
            <a:pPr lvl="1"/>
            <a:r>
              <a:rPr lang="en-US" dirty="0"/>
              <a:t>The proxy optimizations tend to be maximal in regions where the reward is poorly estimated. </a:t>
            </a:r>
          </a:p>
          <a:p>
            <a:endParaRPr lang="en-US" dirty="0"/>
          </a:p>
        </p:txBody>
      </p:sp>
      <p:sp>
        <p:nvSpPr>
          <p:cNvPr id="6" name="TextBox 5">
            <a:extLst>
              <a:ext uri="{FF2B5EF4-FFF2-40B4-BE49-F238E27FC236}">
                <a16:creationId xmlns:a16="http://schemas.microsoft.com/office/drawing/2014/main" id="{43E7F9D3-610E-9E2A-BB82-38E7B21C7F94}"/>
              </a:ext>
            </a:extLst>
          </p:cNvPr>
          <p:cNvSpPr txBox="1"/>
          <p:nvPr/>
        </p:nvSpPr>
        <p:spPr>
          <a:xfrm>
            <a:off x="1319212" y="4866501"/>
            <a:ext cx="6505575" cy="276999"/>
          </a:xfrm>
          <a:prstGeom prst="rect">
            <a:avLst/>
          </a:prstGeom>
          <a:noFill/>
        </p:spPr>
        <p:txBody>
          <a:bodyPr wrap="square">
            <a:spAutoFit/>
          </a:bodyPr>
          <a:lstStyle/>
          <a:p>
            <a:pPr algn="ctr"/>
            <a:r>
              <a:rPr lang="en-US" sz="1200" dirty="0"/>
              <a:t>John Schulman 2023: </a:t>
            </a:r>
            <a:r>
              <a:rPr lang="en-US" sz="1200" dirty="0">
                <a:solidFill>
                  <a:schemeClr val="bg1">
                    <a:lumMod val="50000"/>
                  </a:schemeClr>
                </a:solidFill>
                <a:hlinkClick r:id="rId2"/>
              </a:rPr>
              <a:t> https://www.youtube.com/watch?v=hhiLw5Q_UFg</a:t>
            </a:r>
            <a:r>
              <a:rPr lang="en-US" sz="1200" dirty="0">
                <a:solidFill>
                  <a:schemeClr val="bg1">
                    <a:lumMod val="50000"/>
                  </a:schemeClr>
                </a:solidFill>
              </a:rPr>
              <a:t> </a:t>
            </a:r>
          </a:p>
        </p:txBody>
      </p:sp>
    </p:spTree>
    <p:extLst>
      <p:ext uri="{BB962C8B-B14F-4D97-AF65-F5344CB8AC3E}">
        <p14:creationId xmlns:p14="http://schemas.microsoft.com/office/powerpoint/2010/main" val="22120643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6BCA-CAFA-F9B4-9F7F-FBF659E671BF}"/>
              </a:ext>
            </a:extLst>
          </p:cNvPr>
          <p:cNvSpPr>
            <a:spLocks noGrp="1"/>
          </p:cNvSpPr>
          <p:nvPr>
            <p:ph type="title"/>
          </p:nvPr>
        </p:nvSpPr>
        <p:spPr/>
        <p:txBody>
          <a:bodyPr/>
          <a:lstStyle/>
          <a:p>
            <a:r>
              <a:rPr lang="en-US" dirty="0"/>
              <a:t>Length Bias </a:t>
            </a:r>
          </a:p>
        </p:txBody>
      </p:sp>
      <p:sp>
        <p:nvSpPr>
          <p:cNvPr id="3" name="Text Placeholder 2">
            <a:extLst>
              <a:ext uri="{FF2B5EF4-FFF2-40B4-BE49-F238E27FC236}">
                <a16:creationId xmlns:a16="http://schemas.microsoft.com/office/drawing/2014/main" id="{07B81BA4-2AC0-8051-B436-1A1822568741}"/>
              </a:ext>
            </a:extLst>
          </p:cNvPr>
          <p:cNvSpPr>
            <a:spLocks noGrp="1"/>
          </p:cNvSpPr>
          <p:nvPr>
            <p:ph type="body" sz="quarter" idx="16"/>
          </p:nvPr>
        </p:nvSpPr>
        <p:spPr/>
        <p:txBody>
          <a:bodyPr/>
          <a:lstStyle/>
          <a:p>
            <a:r>
              <a:rPr lang="en-US" dirty="0"/>
              <a:t>Models that generate longer, and with </a:t>
            </a:r>
            <a:br>
              <a:rPr lang="en-US" dirty="0"/>
            </a:br>
            <a:r>
              <a:rPr lang="en-US" dirty="0"/>
              <a:t>more unique tokens tend to be preferred. </a:t>
            </a:r>
          </a:p>
          <a:p>
            <a:endParaRPr lang="en-US" dirty="0"/>
          </a:p>
          <a:p>
            <a:r>
              <a:rPr lang="en-US" dirty="0"/>
              <a:t>The eval in the figure is based on AI </a:t>
            </a:r>
            <a:br>
              <a:rPr lang="en-US" dirty="0"/>
            </a:br>
            <a:r>
              <a:rPr lang="en-US" dirty="0"/>
              <a:t>evaluation, but the same can happen </a:t>
            </a:r>
            <a:br>
              <a:rPr lang="en-US" dirty="0"/>
            </a:br>
            <a:r>
              <a:rPr lang="en-US" dirty="0"/>
              <a:t>with humans (preferring longer responses).</a:t>
            </a:r>
          </a:p>
        </p:txBody>
      </p:sp>
      <p:pic>
        <p:nvPicPr>
          <p:cNvPr id="5" name="Picture 4" descr="A graph with numbers and letters&#10;&#10;Description automatically generated with medium confidence">
            <a:extLst>
              <a:ext uri="{FF2B5EF4-FFF2-40B4-BE49-F238E27FC236}">
                <a16:creationId xmlns:a16="http://schemas.microsoft.com/office/drawing/2014/main" id="{4B7A4577-C5B1-3831-116E-B41E7A42A5D1}"/>
              </a:ext>
            </a:extLst>
          </p:cNvPr>
          <p:cNvPicPr>
            <a:picLocks noChangeAspect="1"/>
          </p:cNvPicPr>
          <p:nvPr/>
        </p:nvPicPr>
        <p:blipFill>
          <a:blip r:embed="rId2"/>
          <a:stretch>
            <a:fillRect/>
          </a:stretch>
        </p:blipFill>
        <p:spPr>
          <a:xfrm>
            <a:off x="4949371" y="1054611"/>
            <a:ext cx="4107544" cy="3463387"/>
          </a:xfrm>
          <a:prstGeom prst="rect">
            <a:avLst/>
          </a:prstGeom>
        </p:spPr>
      </p:pic>
      <p:sp>
        <p:nvSpPr>
          <p:cNvPr id="6" name="TextBox 5">
            <a:extLst>
              <a:ext uri="{FF2B5EF4-FFF2-40B4-BE49-F238E27FC236}">
                <a16:creationId xmlns:a16="http://schemas.microsoft.com/office/drawing/2014/main" id="{5C919AEE-90C9-CA78-EB94-FF2A38683FDA}"/>
              </a:ext>
            </a:extLst>
          </p:cNvPr>
          <p:cNvSpPr txBox="1"/>
          <p:nvPr/>
        </p:nvSpPr>
        <p:spPr>
          <a:xfrm>
            <a:off x="1319212" y="4873758"/>
            <a:ext cx="6505575" cy="261610"/>
          </a:xfrm>
          <a:prstGeom prst="rect">
            <a:avLst/>
          </a:prstGeom>
          <a:noFill/>
        </p:spPr>
        <p:txBody>
          <a:bodyPr wrap="square">
            <a:spAutoFit/>
          </a:bodyPr>
          <a:lstStyle/>
          <a:p>
            <a:pPr algn="ctr"/>
            <a:r>
              <a:rPr lang="en-US" sz="1100" dirty="0">
                <a:solidFill>
                  <a:schemeClr val="tx1"/>
                </a:solidFill>
              </a:rPr>
              <a:t>Exploring the State of Instruction Tuning on Open Resources, 2023</a:t>
            </a:r>
          </a:p>
        </p:txBody>
      </p:sp>
    </p:spTree>
    <p:extLst>
      <p:ext uri="{BB962C8B-B14F-4D97-AF65-F5344CB8AC3E}">
        <p14:creationId xmlns:p14="http://schemas.microsoft.com/office/powerpoint/2010/main" val="29084334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3D1E-D7FF-00F4-1EEF-7A3B4B4A7025}"/>
              </a:ext>
            </a:extLst>
          </p:cNvPr>
          <p:cNvSpPr>
            <a:spLocks noGrp="1"/>
          </p:cNvSpPr>
          <p:nvPr>
            <p:ph type="title"/>
          </p:nvPr>
        </p:nvSpPr>
        <p:spPr/>
        <p:txBody>
          <a:bodyPr>
            <a:normAutofit/>
          </a:bodyPr>
          <a:lstStyle/>
          <a:p>
            <a:r>
              <a:rPr lang="en-US" dirty="0"/>
              <a:t>Error Analysis of GPT[4?]</a:t>
            </a:r>
          </a:p>
        </p:txBody>
      </p:sp>
      <p:sp>
        <p:nvSpPr>
          <p:cNvPr id="4" name="Text Placeholder 3">
            <a:extLst>
              <a:ext uri="{FF2B5EF4-FFF2-40B4-BE49-F238E27FC236}">
                <a16:creationId xmlns:a16="http://schemas.microsoft.com/office/drawing/2014/main" id="{70FA9358-FCF3-0B31-464A-52716A426C08}"/>
              </a:ext>
            </a:extLst>
          </p:cNvPr>
          <p:cNvSpPr>
            <a:spLocks noGrp="1"/>
          </p:cNvSpPr>
          <p:nvPr>
            <p:ph type="body" sz="quarter" idx="16"/>
          </p:nvPr>
        </p:nvSpPr>
        <p:spPr/>
        <p:txBody>
          <a:bodyPr/>
          <a:lstStyle/>
          <a:p>
            <a:r>
              <a:rPr lang="en-US" dirty="0"/>
              <a:t>Reward model can’t approximate preferences [approximation errors] </a:t>
            </a:r>
          </a:p>
          <a:p>
            <a:pPr lvl="1"/>
            <a:r>
              <a:rPr lang="en-US" dirty="0"/>
              <a:t>Doesn’t have ground truth factual knowledge, or it can’t execute code. </a:t>
            </a:r>
          </a:p>
          <a:p>
            <a:r>
              <a:rPr lang="en-US" dirty="0"/>
              <a:t>Reward model is overfitted to training comparisons [estimation error] </a:t>
            </a:r>
          </a:p>
          <a:p>
            <a:pPr lvl="1"/>
            <a:r>
              <a:rPr lang="en-US" dirty="0"/>
              <a:t>Finite comparison data, label noise </a:t>
            </a:r>
          </a:p>
          <a:p>
            <a:r>
              <a:rPr lang="en-US" dirty="0"/>
              <a:t>Policy hasn’t fully optimized reward model on training prompts [optimization errors] </a:t>
            </a:r>
          </a:p>
          <a:p>
            <a:pPr lvl="1"/>
            <a:r>
              <a:rPr lang="en-US" dirty="0"/>
              <a:t>Exploration, slow learning </a:t>
            </a:r>
          </a:p>
          <a:p>
            <a:r>
              <a:rPr lang="en-US" dirty="0"/>
              <a:t>Policy is overfitted to training prompts [estimation error] </a:t>
            </a:r>
          </a:p>
          <a:p>
            <a:r>
              <a:rPr lang="en-US" dirty="0"/>
              <a:t>Policy model can’t approximate the optimal policy [approximation error] </a:t>
            </a:r>
          </a:p>
          <a:p>
            <a:pPr lvl="1"/>
            <a:r>
              <a:rPr lang="en-US" dirty="0"/>
              <a:t>Model is not strong enough.</a:t>
            </a:r>
          </a:p>
        </p:txBody>
      </p:sp>
      <p:sp>
        <p:nvSpPr>
          <p:cNvPr id="3" name="TextBox 2">
            <a:extLst>
              <a:ext uri="{FF2B5EF4-FFF2-40B4-BE49-F238E27FC236}">
                <a16:creationId xmlns:a16="http://schemas.microsoft.com/office/drawing/2014/main" id="{F2524D1A-16C1-BE3C-1CEE-13F40EEE1909}"/>
              </a:ext>
            </a:extLst>
          </p:cNvPr>
          <p:cNvSpPr txBox="1"/>
          <p:nvPr/>
        </p:nvSpPr>
        <p:spPr>
          <a:xfrm>
            <a:off x="1319212" y="4866501"/>
            <a:ext cx="6505575" cy="276999"/>
          </a:xfrm>
          <a:prstGeom prst="rect">
            <a:avLst/>
          </a:prstGeom>
          <a:noFill/>
        </p:spPr>
        <p:txBody>
          <a:bodyPr wrap="square">
            <a:spAutoFit/>
          </a:bodyPr>
          <a:lstStyle/>
          <a:p>
            <a:pPr algn="ctr"/>
            <a:r>
              <a:rPr lang="en-US" sz="1200" dirty="0"/>
              <a:t>John Schulman 2023: </a:t>
            </a:r>
            <a:r>
              <a:rPr lang="en-US" sz="1200" dirty="0">
                <a:solidFill>
                  <a:schemeClr val="bg1">
                    <a:lumMod val="50000"/>
                  </a:schemeClr>
                </a:solidFill>
                <a:hlinkClick r:id="rId4"/>
              </a:rPr>
              <a:t> https://www.youtube.com/watch?v=hhiLw5Q_UFg</a:t>
            </a:r>
            <a:r>
              <a:rPr lang="en-US" sz="1200" dirty="0">
                <a:solidFill>
                  <a:schemeClr val="bg1">
                    <a:lumMod val="50000"/>
                  </a:schemeClr>
                </a:solidFill>
              </a:rPr>
              <a:t> </a:t>
            </a:r>
          </a:p>
        </p:txBody>
      </p:sp>
    </p:spTree>
    <p:extLst>
      <p:ext uri="{BB962C8B-B14F-4D97-AF65-F5344CB8AC3E}">
        <p14:creationId xmlns:p14="http://schemas.microsoft.com/office/powerpoint/2010/main" val="2100865002"/>
      </p:ext>
    </p:extLst>
  </p:cSld>
  <p:clrMapOvr>
    <a:masterClrMapping/>
  </p:clrMapOvr>
  <p:extLst>
    <p:ext uri="{6950BFC3-D8DA-4A85-94F7-54DA5524770B}">
      <p188:commentRel xmlns:p188="http://schemas.microsoft.com/office/powerpoint/2018/8/main" r:id="rId3"/>
    </p:ext>
  </p:extLs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BFC1-CA09-EF1C-1DC5-4FAAF34AE8A2}"/>
              </a:ext>
            </a:extLst>
          </p:cNvPr>
          <p:cNvSpPr>
            <a:spLocks noGrp="1"/>
          </p:cNvSpPr>
          <p:nvPr>
            <p:ph type="title"/>
          </p:nvPr>
        </p:nvSpPr>
        <p:spPr/>
        <p:txBody>
          <a:bodyPr/>
          <a:lstStyle/>
          <a:p>
            <a:r>
              <a:rPr lang="en-US" dirty="0"/>
              <a:t>Summary </a:t>
            </a:r>
          </a:p>
        </p:txBody>
      </p:sp>
      <p:sp>
        <p:nvSpPr>
          <p:cNvPr id="3" name="Text Placeholder 2">
            <a:extLst>
              <a:ext uri="{FF2B5EF4-FFF2-40B4-BE49-F238E27FC236}">
                <a16:creationId xmlns:a16="http://schemas.microsoft.com/office/drawing/2014/main" id="{770C940E-8714-BF5B-1D85-E1090E03837A}"/>
              </a:ext>
            </a:extLst>
          </p:cNvPr>
          <p:cNvSpPr>
            <a:spLocks noGrp="1"/>
          </p:cNvSpPr>
          <p:nvPr>
            <p:ph type="body" sz="quarter" idx="16"/>
          </p:nvPr>
        </p:nvSpPr>
        <p:spPr/>
        <p:txBody>
          <a:bodyPr/>
          <a:lstStyle/>
          <a:p>
            <a:r>
              <a:rPr lang="en-US" dirty="0"/>
              <a:t>RLHF is tricky. </a:t>
            </a:r>
          </a:p>
          <a:p>
            <a:endParaRPr lang="en-US" dirty="0"/>
          </a:p>
          <a:p>
            <a:r>
              <a:rPr lang="en-US" dirty="0"/>
              <a:t>Next: simplify it? </a:t>
            </a:r>
          </a:p>
        </p:txBody>
      </p:sp>
    </p:spTree>
    <p:extLst>
      <p:ext uri="{BB962C8B-B14F-4D97-AF65-F5344CB8AC3E}">
        <p14:creationId xmlns:p14="http://schemas.microsoft.com/office/powerpoint/2010/main" val="1166674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C8D522-36F1-157C-97A4-C8D78EC3908B}"/>
              </a:ext>
            </a:extLst>
          </p:cNvPr>
          <p:cNvSpPr>
            <a:spLocks noGrp="1"/>
          </p:cNvSpPr>
          <p:nvPr>
            <p:ph type="body" sz="quarter" idx="16"/>
          </p:nvPr>
        </p:nvSpPr>
        <p:spPr/>
        <p:txBody>
          <a:bodyPr/>
          <a:lstStyle/>
          <a:p>
            <a:pPr algn="ctr"/>
            <a:r>
              <a:rPr lang="en-US" sz="4800" dirty="0"/>
              <a:t>Aligning Language Models: </a:t>
            </a:r>
          </a:p>
          <a:p>
            <a:pPr algn="ctr"/>
            <a:r>
              <a:rPr lang="en-US" sz="4800" dirty="0"/>
              <a:t>Direct Policy Optimization</a:t>
            </a:r>
          </a:p>
        </p:txBody>
      </p:sp>
      <p:sp>
        <p:nvSpPr>
          <p:cNvPr id="5" name="Text Placeholder 4">
            <a:extLst>
              <a:ext uri="{FF2B5EF4-FFF2-40B4-BE49-F238E27FC236}">
                <a16:creationId xmlns:a16="http://schemas.microsoft.com/office/drawing/2014/main" id="{D1C9FAD8-13BB-38E7-9F1D-2B90E9D5B7C6}"/>
              </a:ext>
            </a:extLst>
          </p:cNvPr>
          <p:cNvSpPr>
            <a:spLocks noGrp="1"/>
          </p:cNvSpPr>
          <p:nvPr>
            <p:ph type="body" sz="quarter" idx="18"/>
          </p:nvPr>
        </p:nvSpPr>
        <p:spPr/>
        <p:txBody>
          <a:bodyPr>
            <a:normAutofit fontScale="85000" lnSpcReduction="20000"/>
          </a:bodyPr>
          <a:lstStyle/>
          <a:p>
            <a:endParaRPr lang="en-US"/>
          </a:p>
        </p:txBody>
      </p:sp>
    </p:spTree>
    <p:extLst>
      <p:ext uri="{BB962C8B-B14F-4D97-AF65-F5344CB8AC3E}">
        <p14:creationId xmlns:p14="http://schemas.microsoft.com/office/powerpoint/2010/main" val="354328783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919" y="451154"/>
            <a:ext cx="8085415" cy="513507"/>
          </a:xfrm>
          <a:prstGeom prst="rect">
            <a:avLst/>
          </a:prstGeom>
        </p:spPr>
        <p:txBody>
          <a:bodyPr vert="horz" wrap="square" lIns="0" tIns="6065" rIns="0" bIns="0" rtlCol="0">
            <a:spAutoFit/>
          </a:bodyPr>
          <a:lstStyle/>
          <a:p>
            <a:pPr marL="5776">
              <a:lnSpc>
                <a:spcPct val="100000"/>
              </a:lnSpc>
              <a:spcBef>
                <a:spcPts val="48"/>
              </a:spcBef>
            </a:pPr>
            <a:r>
              <a:rPr lang="en-US" sz="3297" dirty="0">
                <a:latin typeface="Tahoma" panose="020B0604030504040204" pitchFamily="34" charset="0"/>
                <a:ea typeface="Tahoma" panose="020B0604030504040204" pitchFamily="34" charset="0"/>
                <a:cs typeface="Tahoma" panose="020B0604030504040204" pitchFamily="34" charset="0"/>
              </a:rPr>
              <a:t>Simplifying RLHF</a:t>
            </a:r>
            <a:endParaRPr sz="3297" dirty="0">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6">
            <a:extLst>
              <a:ext uri="{FF2B5EF4-FFF2-40B4-BE49-F238E27FC236}">
                <a16:creationId xmlns:a16="http://schemas.microsoft.com/office/drawing/2014/main" id="{A6280D27-A854-B9E6-8B3C-99C705182EB3}"/>
              </a:ext>
            </a:extLst>
          </p:cNvPr>
          <p:cNvSpPr>
            <a:spLocks noGrp="1"/>
          </p:cNvSpPr>
          <p:nvPr>
            <p:ph type="body" sz="quarter" idx="16"/>
          </p:nvPr>
        </p:nvSpPr>
        <p:spPr/>
        <p:txBody>
          <a:bodyPr/>
          <a:lstStyle/>
          <a:p>
            <a:r>
              <a:rPr lang="en-US" dirty="0"/>
              <a:t>The RLHF pipeline is considerably more complex than supervised  learning</a:t>
            </a:r>
          </a:p>
          <a:p>
            <a:pPr lvl="1"/>
            <a:r>
              <a:rPr lang="en-US" dirty="0"/>
              <a:t>Involves training multiple LMs and sampling from the LM policy in the  loop of training</a:t>
            </a:r>
          </a:p>
          <a:p>
            <a:r>
              <a:rPr lang="en-US" dirty="0"/>
              <a:t>Is there a way to simplify this pipeline?</a:t>
            </a:r>
          </a:p>
          <a:p>
            <a:pPr lvl="1"/>
            <a:r>
              <a:rPr lang="en-US" dirty="0"/>
              <a:t>For example, by using a </a:t>
            </a:r>
            <a:r>
              <a:rPr lang="en-US" b="1" dirty="0"/>
              <a:t>single</a:t>
            </a:r>
            <a:r>
              <a:rPr lang="en-US" dirty="0"/>
              <a:t> language model</a:t>
            </a:r>
          </a:p>
          <a:p>
            <a:endParaRPr lang="en-US" dirty="0"/>
          </a:p>
          <a:p>
            <a:endParaRPr lang="en-US" dirty="0"/>
          </a:p>
        </p:txBody>
      </p:sp>
      <p:pic>
        <p:nvPicPr>
          <p:cNvPr id="8" name="object 4">
            <a:extLst>
              <a:ext uri="{FF2B5EF4-FFF2-40B4-BE49-F238E27FC236}">
                <a16:creationId xmlns:a16="http://schemas.microsoft.com/office/drawing/2014/main" id="{10D25879-5117-67D1-DE91-7DA19FF31FFE}"/>
              </a:ext>
            </a:extLst>
          </p:cNvPr>
          <p:cNvPicPr/>
          <p:nvPr/>
        </p:nvPicPr>
        <p:blipFill rotWithShape="1">
          <a:blip cstate="print"/>
          <a:srcRect r="39309"/>
          <a:stretch/>
        </p:blipFill>
        <p:spPr>
          <a:xfrm>
            <a:off x="292266" y="3366316"/>
            <a:ext cx="5287124" cy="1699524"/>
          </a:xfrm>
          <a:prstGeom prst="rect">
            <a:avLst/>
          </a:prstGeom>
        </p:spPr>
      </p:pic>
    </p:spTree>
    <p:extLst>
      <p:ext uri="{BB962C8B-B14F-4D97-AF65-F5344CB8AC3E}">
        <p14:creationId xmlns:p14="http://schemas.microsoft.com/office/powerpoint/2010/main" val="38929673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966" y="466094"/>
            <a:ext cx="9222059" cy="498567"/>
          </a:xfrm>
          <a:prstGeom prst="rect">
            <a:avLst/>
          </a:prstGeom>
        </p:spPr>
        <p:txBody>
          <a:bodyPr vert="horz" wrap="square" lIns="0" tIns="6065" rIns="0" bIns="0" rtlCol="0">
            <a:spAutoFit/>
          </a:bodyPr>
          <a:lstStyle/>
          <a:p>
            <a:pPr marL="5776">
              <a:lnSpc>
                <a:spcPct val="100000"/>
              </a:lnSpc>
              <a:spcBef>
                <a:spcPts val="48"/>
              </a:spcBef>
            </a:pPr>
            <a:r>
              <a:rPr lang="en-US" sz="3200" dirty="0">
                <a:latin typeface="Tahoma" panose="020B0604030504040204" pitchFamily="34" charset="0"/>
                <a:ea typeface="Tahoma" panose="020B0604030504040204" pitchFamily="34" charset="0"/>
                <a:cs typeface="Tahoma" panose="020B0604030504040204" pitchFamily="34" charset="0"/>
              </a:rPr>
              <a:t>Direct Policy Optimization (DPO) - Intuition</a:t>
            </a:r>
            <a:endParaRPr sz="3200" dirty="0">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6">
            <a:extLst>
              <a:ext uri="{FF2B5EF4-FFF2-40B4-BE49-F238E27FC236}">
                <a16:creationId xmlns:a16="http://schemas.microsoft.com/office/drawing/2014/main" id="{A6280D27-A854-B9E6-8B3C-99C705182EB3}"/>
              </a:ext>
            </a:extLst>
          </p:cNvPr>
          <p:cNvSpPr>
            <a:spLocks noGrp="1"/>
          </p:cNvSpPr>
          <p:nvPr>
            <p:ph type="body" sz="quarter" idx="16"/>
          </p:nvPr>
        </p:nvSpPr>
        <p:spPr/>
        <p:txBody>
          <a:bodyPr/>
          <a:lstStyle/>
          <a:p>
            <a:endParaRPr lang="en-US" dirty="0"/>
          </a:p>
          <a:p>
            <a:endParaRPr lang="en-US" dirty="0"/>
          </a:p>
        </p:txBody>
      </p:sp>
      <p:pic>
        <p:nvPicPr>
          <p:cNvPr id="8" name="object 4">
            <a:extLst>
              <a:ext uri="{FF2B5EF4-FFF2-40B4-BE49-F238E27FC236}">
                <a16:creationId xmlns:a16="http://schemas.microsoft.com/office/drawing/2014/main" id="{10D25879-5117-67D1-DE91-7DA19FF31FFE}"/>
              </a:ext>
            </a:extLst>
          </p:cNvPr>
          <p:cNvPicPr/>
          <p:nvPr/>
        </p:nvPicPr>
        <p:blipFill>
          <a:blip cstate="print"/>
          <a:stretch>
            <a:fillRect/>
          </a:stretch>
        </p:blipFill>
        <p:spPr>
          <a:xfrm>
            <a:off x="292266" y="3366316"/>
            <a:ext cx="8711544" cy="1699524"/>
          </a:xfrm>
          <a:prstGeom prst="rect">
            <a:avLst/>
          </a:prstGeom>
        </p:spPr>
      </p:pic>
      <p:sp>
        <p:nvSpPr>
          <p:cNvPr id="3" name="object 5">
            <a:extLst>
              <a:ext uri="{FF2B5EF4-FFF2-40B4-BE49-F238E27FC236}">
                <a16:creationId xmlns:a16="http://schemas.microsoft.com/office/drawing/2014/main" id="{B7A53C23-5F47-35F6-C17A-7B57192C858C}"/>
              </a:ext>
            </a:extLst>
          </p:cNvPr>
          <p:cNvSpPr txBox="1"/>
          <p:nvPr/>
        </p:nvSpPr>
        <p:spPr>
          <a:xfrm>
            <a:off x="5296831" y="73667"/>
            <a:ext cx="3809752" cy="337144"/>
          </a:xfrm>
          <a:prstGeom prst="rect">
            <a:avLst/>
          </a:prstGeom>
        </p:spPr>
        <p:txBody>
          <a:bodyPr vert="horz" wrap="square" lIns="0" tIns="0" rIns="0" bIns="0" rtlCol="0">
            <a:spAutoFit/>
          </a:bodyPr>
          <a:lstStyle/>
          <a:p>
            <a:pPr marL="5776">
              <a:lnSpc>
                <a:spcPts val="1326"/>
              </a:lnSpc>
            </a:pPr>
            <a:r>
              <a:rPr sz="1342" spc="-2" dirty="0">
                <a:latin typeface="Calibri"/>
                <a:cs typeface="Calibri"/>
              </a:rPr>
              <a:t>Direct</a:t>
            </a:r>
            <a:r>
              <a:rPr sz="1342" spc="5" dirty="0">
                <a:latin typeface="Calibri"/>
                <a:cs typeface="Calibri"/>
              </a:rPr>
              <a:t> </a:t>
            </a:r>
            <a:r>
              <a:rPr sz="1342" spc="-7" dirty="0">
                <a:latin typeface="Calibri"/>
                <a:cs typeface="Calibri"/>
              </a:rPr>
              <a:t>Preference</a:t>
            </a:r>
            <a:r>
              <a:rPr sz="1342" spc="7" dirty="0">
                <a:latin typeface="Calibri"/>
                <a:cs typeface="Calibri"/>
              </a:rPr>
              <a:t> </a:t>
            </a:r>
            <a:r>
              <a:rPr sz="1342" spc="-2" dirty="0">
                <a:latin typeface="Calibri"/>
                <a:cs typeface="Calibri"/>
              </a:rPr>
              <a:t>Optimization:</a:t>
            </a:r>
            <a:r>
              <a:rPr sz="1342" spc="7" dirty="0">
                <a:latin typeface="Calibri"/>
                <a:cs typeface="Calibri"/>
              </a:rPr>
              <a:t> </a:t>
            </a:r>
            <a:r>
              <a:rPr sz="1342" spc="-23" dirty="0">
                <a:latin typeface="Calibri"/>
                <a:cs typeface="Calibri"/>
              </a:rPr>
              <a:t>Your</a:t>
            </a:r>
            <a:r>
              <a:rPr sz="1342" spc="7" dirty="0">
                <a:latin typeface="Calibri"/>
                <a:cs typeface="Calibri"/>
              </a:rPr>
              <a:t> </a:t>
            </a:r>
            <a:r>
              <a:rPr sz="1342" spc="2" dirty="0">
                <a:latin typeface="Calibri"/>
                <a:cs typeface="Calibri"/>
              </a:rPr>
              <a:t>Language</a:t>
            </a:r>
            <a:r>
              <a:rPr sz="1342" spc="7" dirty="0">
                <a:latin typeface="Calibri"/>
                <a:cs typeface="Calibri"/>
              </a:rPr>
              <a:t> </a:t>
            </a:r>
            <a:r>
              <a:rPr sz="1342" spc="2" dirty="0">
                <a:latin typeface="Calibri"/>
                <a:cs typeface="Calibri"/>
              </a:rPr>
              <a:t>Model</a:t>
            </a:r>
            <a:r>
              <a:rPr sz="1342" spc="7" dirty="0">
                <a:latin typeface="Calibri"/>
                <a:cs typeface="Calibri"/>
              </a:rPr>
              <a:t> </a:t>
            </a:r>
            <a:r>
              <a:rPr sz="1342" spc="2" dirty="0">
                <a:latin typeface="Calibri"/>
                <a:cs typeface="Calibri"/>
              </a:rPr>
              <a:t>is</a:t>
            </a:r>
            <a:r>
              <a:rPr sz="1342" spc="7" dirty="0">
                <a:latin typeface="Calibri"/>
                <a:cs typeface="Calibri"/>
              </a:rPr>
              <a:t> </a:t>
            </a:r>
            <a:r>
              <a:rPr sz="1342" spc="-2" dirty="0">
                <a:latin typeface="Calibri"/>
                <a:cs typeface="Calibri"/>
              </a:rPr>
              <a:t>Secretly</a:t>
            </a:r>
            <a:r>
              <a:rPr sz="1342" spc="7" dirty="0">
                <a:latin typeface="Calibri"/>
                <a:cs typeface="Calibri"/>
              </a:rPr>
              <a:t> </a:t>
            </a:r>
            <a:r>
              <a:rPr sz="1342" spc="2" dirty="0">
                <a:latin typeface="Calibri"/>
                <a:cs typeface="Calibri"/>
              </a:rPr>
              <a:t>a</a:t>
            </a:r>
            <a:r>
              <a:rPr sz="1342" spc="7" dirty="0">
                <a:latin typeface="Calibri"/>
                <a:cs typeface="Calibri"/>
              </a:rPr>
              <a:t> </a:t>
            </a:r>
            <a:r>
              <a:rPr sz="1342" spc="-9" dirty="0">
                <a:latin typeface="Calibri"/>
                <a:cs typeface="Calibri"/>
              </a:rPr>
              <a:t>Reward</a:t>
            </a:r>
            <a:r>
              <a:rPr sz="1342" spc="5" dirty="0">
                <a:latin typeface="Calibri"/>
                <a:cs typeface="Calibri"/>
              </a:rPr>
              <a:t> </a:t>
            </a:r>
            <a:r>
              <a:rPr sz="1342" spc="2" dirty="0">
                <a:latin typeface="Calibri"/>
                <a:cs typeface="Calibri"/>
              </a:rPr>
              <a:t>Model</a:t>
            </a:r>
            <a:r>
              <a:rPr sz="1342" spc="7" dirty="0">
                <a:latin typeface="Calibri"/>
                <a:cs typeface="Calibri"/>
              </a:rPr>
              <a:t> </a:t>
            </a:r>
            <a:r>
              <a:rPr sz="1342" spc="-2" dirty="0">
                <a:latin typeface="Calibri"/>
                <a:cs typeface="Calibri"/>
              </a:rPr>
              <a:t>(Rafailov</a:t>
            </a:r>
            <a:r>
              <a:rPr sz="1342" spc="7" dirty="0">
                <a:latin typeface="Calibri"/>
                <a:cs typeface="Calibri"/>
              </a:rPr>
              <a:t> </a:t>
            </a:r>
            <a:r>
              <a:rPr sz="1342" spc="-2" dirty="0">
                <a:latin typeface="Calibri"/>
                <a:cs typeface="Calibri"/>
              </a:rPr>
              <a:t>et</a:t>
            </a:r>
            <a:r>
              <a:rPr sz="1342" spc="7" dirty="0">
                <a:latin typeface="Calibri"/>
                <a:cs typeface="Calibri"/>
              </a:rPr>
              <a:t> </a:t>
            </a:r>
            <a:r>
              <a:rPr sz="1342" dirty="0">
                <a:latin typeface="Calibri"/>
                <a:cs typeface="Calibri"/>
              </a:rPr>
              <a:t>al.,</a:t>
            </a:r>
            <a:r>
              <a:rPr sz="1342" spc="7" dirty="0">
                <a:latin typeface="Calibri"/>
                <a:cs typeface="Calibri"/>
              </a:rPr>
              <a:t> </a:t>
            </a:r>
            <a:r>
              <a:rPr sz="1342" dirty="0">
                <a:latin typeface="Calibri"/>
                <a:cs typeface="Calibri"/>
              </a:rPr>
              <a:t>2023)</a:t>
            </a:r>
          </a:p>
        </p:txBody>
      </p:sp>
      <p:sp>
        <p:nvSpPr>
          <p:cNvPr id="4" name="Text Placeholder 2">
            <a:extLst>
              <a:ext uri="{FF2B5EF4-FFF2-40B4-BE49-F238E27FC236}">
                <a16:creationId xmlns:a16="http://schemas.microsoft.com/office/drawing/2014/main" id="{0073CDA1-FA32-1369-BB1A-7C9DA17C8DD7}"/>
              </a:ext>
            </a:extLst>
          </p:cNvPr>
          <p:cNvSpPr txBox="1">
            <a:spLocks/>
          </p:cNvSpPr>
          <p:nvPr/>
        </p:nvSpPr>
        <p:spPr>
          <a:xfrm>
            <a:off x="432610" y="1207770"/>
            <a:ext cx="8085415" cy="3077573"/>
          </a:xfrm>
          <a:prstGeom prst="rect">
            <a:avLst/>
          </a:prstGeom>
        </p:spPr>
        <p:txBody>
          <a:bodyPr>
            <a:noAutofit/>
          </a:bodyPr>
          <a:lstStyle>
            <a:lvl1pPr marL="230188" indent="-230188" algn="l" defTabSz="685800" rtl="0" eaLnBrk="1" latinLnBrk="0" hangingPunct="1">
              <a:lnSpc>
                <a:spcPct val="90000"/>
              </a:lnSpc>
              <a:spcBef>
                <a:spcPts val="750"/>
              </a:spcBef>
              <a:buClr>
                <a:srgbClr val="092C74"/>
              </a:buClr>
              <a:buFont typeface="Wingdings" panose="05000000000000000000" pitchFamily="2" charset="2"/>
              <a:buChar char="§"/>
              <a:defRPr sz="16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1500" indent="-228600" algn="l" defTabSz="685800" rtl="0" eaLnBrk="1" latinLnBrk="0" hangingPunct="1">
              <a:lnSpc>
                <a:spcPct val="90000"/>
              </a:lnSpc>
              <a:spcBef>
                <a:spcPts val="375"/>
              </a:spcBef>
              <a:buClr>
                <a:srgbClr val="092C74"/>
              </a:buClr>
              <a:buFont typeface="Courier New" panose="02070309020205020404" pitchFamily="49" charset="0"/>
              <a:buChar char="o"/>
              <a:defRPr sz="1600" kern="1200">
                <a:solidFill>
                  <a:schemeClr val="tx1"/>
                </a:solidFill>
                <a:latin typeface="+mn-lt"/>
                <a:ea typeface="+mn-ea"/>
                <a:cs typeface="+mn-cs"/>
              </a:defRPr>
            </a:lvl2pPr>
            <a:lvl3pPr marL="914400" indent="-228600" algn="l" defTabSz="685800" rtl="0" eaLnBrk="1" latinLnBrk="0" hangingPunct="1">
              <a:lnSpc>
                <a:spcPct val="90000"/>
              </a:lnSpc>
              <a:spcBef>
                <a:spcPts val="375"/>
              </a:spcBef>
              <a:buClr>
                <a:srgbClr val="092C74"/>
              </a:buClr>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DPO directly optimizes for human preferences </a:t>
            </a:r>
          </a:p>
          <a:p>
            <a:pPr lvl="1"/>
            <a:r>
              <a:rPr lang="en-US" dirty="0"/>
              <a:t>avoiding RL and fitting a separate reward model</a:t>
            </a:r>
          </a:p>
          <a:p>
            <a:r>
              <a:rPr lang="en-US" dirty="0"/>
              <a:t>One can use mathematical derivations to simplify the RLHF objective to an </a:t>
            </a:r>
            <a:r>
              <a:rPr lang="en-US" dirty="0">
                <a:solidFill>
                  <a:srgbClr val="C00000"/>
                </a:solidFill>
              </a:rPr>
              <a:t>equivalent </a:t>
            </a:r>
            <a:r>
              <a:rPr lang="en-US" dirty="0"/>
              <a:t>objective that is </a:t>
            </a:r>
            <a:r>
              <a:rPr lang="en-US" dirty="0">
                <a:solidFill>
                  <a:srgbClr val="C00000"/>
                </a:solidFill>
              </a:rPr>
              <a:t>simpler</a:t>
            </a:r>
            <a:r>
              <a:rPr lang="en-US" dirty="0"/>
              <a:t> to optimize. </a:t>
            </a:r>
          </a:p>
          <a:p>
            <a:pPr lvl="1"/>
            <a:endParaRPr lang="en-US" dirty="0"/>
          </a:p>
          <a:p>
            <a:endParaRPr lang="en-US" dirty="0"/>
          </a:p>
          <a:p>
            <a:endParaRPr lang="en-US" dirty="0"/>
          </a:p>
        </p:txBody>
      </p:sp>
      <p:sp>
        <p:nvSpPr>
          <p:cNvPr id="5" name="Rounded Rectangle 4">
            <a:extLst>
              <a:ext uri="{FF2B5EF4-FFF2-40B4-BE49-F238E27FC236}">
                <a16:creationId xmlns:a16="http://schemas.microsoft.com/office/drawing/2014/main" id="{7BBF2BBB-2D7B-6043-2A91-412FB447C959}"/>
              </a:ext>
            </a:extLst>
          </p:cNvPr>
          <p:cNvSpPr/>
          <p:nvPr/>
        </p:nvSpPr>
        <p:spPr>
          <a:xfrm>
            <a:off x="1806492" y="2490070"/>
            <a:ext cx="1951463" cy="669073"/>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RLHF objective </a:t>
            </a:r>
          </a:p>
        </p:txBody>
      </p:sp>
      <p:sp>
        <p:nvSpPr>
          <p:cNvPr id="6" name="Rounded Rectangle 5">
            <a:extLst>
              <a:ext uri="{FF2B5EF4-FFF2-40B4-BE49-F238E27FC236}">
                <a16:creationId xmlns:a16="http://schemas.microsoft.com/office/drawing/2014/main" id="{F580098B-A953-D1D4-5814-E5E2FAA2775E}"/>
              </a:ext>
            </a:extLst>
          </p:cNvPr>
          <p:cNvSpPr/>
          <p:nvPr/>
        </p:nvSpPr>
        <p:spPr>
          <a:xfrm>
            <a:off x="5282284" y="2490069"/>
            <a:ext cx="2066283" cy="669073"/>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DPO objective </a:t>
            </a:r>
          </a:p>
        </p:txBody>
      </p:sp>
      <p:sp>
        <p:nvSpPr>
          <p:cNvPr id="9" name="Right Arrow 8">
            <a:extLst>
              <a:ext uri="{FF2B5EF4-FFF2-40B4-BE49-F238E27FC236}">
                <a16:creationId xmlns:a16="http://schemas.microsoft.com/office/drawing/2014/main" id="{F70C34DC-B008-0462-6083-602B9856B8FB}"/>
              </a:ext>
            </a:extLst>
          </p:cNvPr>
          <p:cNvSpPr/>
          <p:nvPr/>
        </p:nvSpPr>
        <p:spPr>
          <a:xfrm>
            <a:off x="4079851" y="2639650"/>
            <a:ext cx="817713" cy="369909"/>
          </a:xfrm>
          <a:prstGeom prst="rightArrow">
            <a:avLst/>
          </a:prstGeom>
          <a:solidFill>
            <a:schemeClr val="bg1">
              <a:lumMod val="95000"/>
            </a:schemeClr>
          </a:solid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8674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46BFF0A7-4C3C-CF13-2C92-4285685DC054}"/>
              </a:ext>
            </a:extLst>
          </p:cNvPr>
          <p:cNvSpPr/>
          <p:nvPr/>
        </p:nvSpPr>
        <p:spPr>
          <a:xfrm>
            <a:off x="239885" y="2193300"/>
            <a:ext cx="8752774" cy="865698"/>
          </a:xfrm>
          <a:prstGeom prst="roundRect">
            <a:avLst>
              <a:gd name="adj" fmla="val 7559"/>
            </a:avLst>
          </a:prstGeom>
          <a:solidFill>
            <a:schemeClr val="bg1"/>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7" name="Rounded Rectangle 16">
            <a:extLst>
              <a:ext uri="{FF2B5EF4-FFF2-40B4-BE49-F238E27FC236}">
                <a16:creationId xmlns:a16="http://schemas.microsoft.com/office/drawing/2014/main" id="{28C571C9-20FA-A52E-329B-C552FBC85BE9}"/>
              </a:ext>
            </a:extLst>
          </p:cNvPr>
          <p:cNvSpPr/>
          <p:nvPr/>
        </p:nvSpPr>
        <p:spPr>
          <a:xfrm>
            <a:off x="239885" y="257563"/>
            <a:ext cx="8752774" cy="1714081"/>
          </a:xfrm>
          <a:prstGeom prst="roundRect">
            <a:avLst>
              <a:gd name="adj" fmla="val 7559"/>
            </a:avLst>
          </a:prstGeom>
          <a:solidFill>
            <a:schemeClr val="bg1"/>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7" name="Text Placeholder 6">
            <a:extLst>
              <a:ext uri="{FF2B5EF4-FFF2-40B4-BE49-F238E27FC236}">
                <a16:creationId xmlns:a16="http://schemas.microsoft.com/office/drawing/2014/main" id="{A6280D27-A854-B9E6-8B3C-99C705182EB3}"/>
              </a:ext>
            </a:extLst>
          </p:cNvPr>
          <p:cNvSpPr>
            <a:spLocks noGrp="1"/>
          </p:cNvSpPr>
          <p:nvPr>
            <p:ph type="body" sz="quarter" idx="4294967295"/>
          </p:nvPr>
        </p:nvSpPr>
        <p:spPr>
          <a:xfrm>
            <a:off x="1057275" y="1390650"/>
            <a:ext cx="8086725" cy="3078163"/>
          </a:xfrm>
          <a:prstGeom prst="rect">
            <a:avLst/>
          </a:prstGeom>
        </p:spPr>
        <p:txBody>
          <a:bodyPr/>
          <a:lstStyle/>
          <a:p>
            <a:endParaRPr lang="en-US" dirty="0"/>
          </a:p>
          <a:p>
            <a:endParaRPr lang="en-US" dirty="0"/>
          </a:p>
        </p:txBody>
      </p:sp>
      <p:pic>
        <p:nvPicPr>
          <p:cNvPr id="8" name="object 4">
            <a:extLst>
              <a:ext uri="{FF2B5EF4-FFF2-40B4-BE49-F238E27FC236}">
                <a16:creationId xmlns:a16="http://schemas.microsoft.com/office/drawing/2014/main" id="{10D25879-5117-67D1-DE91-7DA19FF31FFE}"/>
              </a:ext>
            </a:extLst>
          </p:cNvPr>
          <p:cNvPicPr/>
          <p:nvPr/>
        </p:nvPicPr>
        <p:blipFill>
          <a:blip cstate="print"/>
          <a:stretch>
            <a:fillRect/>
          </a:stretch>
        </p:blipFill>
        <p:spPr>
          <a:xfrm>
            <a:off x="292266" y="3366316"/>
            <a:ext cx="8711544" cy="1699524"/>
          </a:xfrm>
          <a:prstGeom prst="rect">
            <a:avLst/>
          </a:prstGeom>
        </p:spPr>
      </p:pic>
      <p:sp>
        <p:nvSpPr>
          <p:cNvPr id="4" name="Text Placeholder 2">
            <a:extLst>
              <a:ext uri="{FF2B5EF4-FFF2-40B4-BE49-F238E27FC236}">
                <a16:creationId xmlns:a16="http://schemas.microsoft.com/office/drawing/2014/main" id="{0073CDA1-FA32-1369-BB1A-7C9DA17C8DD7}"/>
              </a:ext>
            </a:extLst>
          </p:cNvPr>
          <p:cNvSpPr txBox="1">
            <a:spLocks/>
          </p:cNvSpPr>
          <p:nvPr/>
        </p:nvSpPr>
        <p:spPr>
          <a:xfrm>
            <a:off x="432610" y="1207770"/>
            <a:ext cx="8085415" cy="3077573"/>
          </a:xfrm>
          <a:prstGeom prst="rect">
            <a:avLst/>
          </a:prstGeom>
        </p:spPr>
        <p:txBody>
          <a:bodyPr>
            <a:noAutofit/>
          </a:bodyPr>
          <a:lstStyle>
            <a:lvl1pPr marL="230188" indent="-230188" algn="l" defTabSz="685800" rtl="0" eaLnBrk="1" latinLnBrk="0" hangingPunct="1">
              <a:lnSpc>
                <a:spcPct val="90000"/>
              </a:lnSpc>
              <a:spcBef>
                <a:spcPts val="750"/>
              </a:spcBef>
              <a:buClr>
                <a:srgbClr val="092C74"/>
              </a:buClr>
              <a:buFont typeface="Wingdings" panose="05000000000000000000" pitchFamily="2" charset="2"/>
              <a:buChar char="§"/>
              <a:defRPr sz="16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1500" indent="-228600" algn="l" defTabSz="685800" rtl="0" eaLnBrk="1" latinLnBrk="0" hangingPunct="1">
              <a:lnSpc>
                <a:spcPct val="90000"/>
              </a:lnSpc>
              <a:spcBef>
                <a:spcPts val="375"/>
              </a:spcBef>
              <a:buClr>
                <a:srgbClr val="092C74"/>
              </a:buClr>
              <a:buFont typeface="Courier New" panose="02070309020205020404" pitchFamily="49" charset="0"/>
              <a:buChar char="o"/>
              <a:defRPr sz="1600" kern="1200">
                <a:solidFill>
                  <a:schemeClr val="tx1"/>
                </a:solidFill>
                <a:latin typeface="+mn-lt"/>
                <a:ea typeface="+mn-ea"/>
                <a:cs typeface="+mn-cs"/>
              </a:defRPr>
            </a:lvl2pPr>
            <a:lvl3pPr marL="914400" indent="-228600" algn="l" defTabSz="685800" rtl="0" eaLnBrk="1" latinLnBrk="0" hangingPunct="1">
              <a:lnSpc>
                <a:spcPct val="90000"/>
              </a:lnSpc>
              <a:spcBef>
                <a:spcPts val="375"/>
              </a:spcBef>
              <a:buClr>
                <a:srgbClr val="092C74"/>
              </a:buClr>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pic>
        <p:nvPicPr>
          <p:cNvPr id="5" name="object 5">
            <a:extLst>
              <a:ext uri="{FF2B5EF4-FFF2-40B4-BE49-F238E27FC236}">
                <a16:creationId xmlns:a16="http://schemas.microsoft.com/office/drawing/2014/main" id="{64A1D922-EA89-A76D-6291-EE5E61AAA9F6}"/>
              </a:ext>
            </a:extLst>
          </p:cNvPr>
          <p:cNvPicPr preferRelativeResize="0">
            <a:picLocks noChangeAspect="1"/>
          </p:cNvPicPr>
          <p:nvPr/>
        </p:nvPicPr>
        <p:blipFill>
          <a:blip cstate="print"/>
          <a:stretch>
            <a:fillRect/>
          </a:stretch>
        </p:blipFill>
        <p:spPr>
          <a:xfrm>
            <a:off x="2330602" y="1393780"/>
            <a:ext cx="6559205" cy="402195"/>
          </a:xfrm>
          <a:prstGeom prst="rect">
            <a:avLst/>
          </a:prstGeom>
        </p:spPr>
      </p:pic>
      <p:sp>
        <p:nvSpPr>
          <p:cNvPr id="11" name="TextBox 10">
            <a:extLst>
              <a:ext uri="{FF2B5EF4-FFF2-40B4-BE49-F238E27FC236}">
                <a16:creationId xmlns:a16="http://schemas.microsoft.com/office/drawing/2014/main" id="{26206BC0-EAF0-D67C-6CF2-6D0C53BD4AA5}"/>
              </a:ext>
            </a:extLst>
          </p:cNvPr>
          <p:cNvSpPr txBox="1"/>
          <p:nvPr/>
        </p:nvSpPr>
        <p:spPr>
          <a:xfrm>
            <a:off x="251036" y="1389312"/>
            <a:ext cx="2837849" cy="369332"/>
          </a:xfrm>
          <a:prstGeom prst="rect">
            <a:avLst/>
          </a:prstGeom>
          <a:noFill/>
        </p:spPr>
        <p:txBody>
          <a:bodyPr wrap="square">
            <a:spAutoFit/>
          </a:bodyPr>
          <a:lstStyle/>
          <a:p>
            <a:r>
              <a:rPr lang="en-US" sz="1800" dirty="0"/>
              <a:t>(ii) Policy objective</a:t>
            </a:r>
          </a:p>
        </p:txBody>
      </p:sp>
      <p:sp>
        <p:nvSpPr>
          <p:cNvPr id="12" name="TextBox 11">
            <a:extLst>
              <a:ext uri="{FF2B5EF4-FFF2-40B4-BE49-F238E27FC236}">
                <a16:creationId xmlns:a16="http://schemas.microsoft.com/office/drawing/2014/main" id="{45630E82-8E94-844B-0022-AD8C62B030EF}"/>
              </a:ext>
            </a:extLst>
          </p:cNvPr>
          <p:cNvSpPr txBox="1"/>
          <p:nvPr/>
        </p:nvSpPr>
        <p:spPr>
          <a:xfrm>
            <a:off x="262187" y="2409933"/>
            <a:ext cx="2837849" cy="369332"/>
          </a:xfrm>
          <a:prstGeom prst="rect">
            <a:avLst/>
          </a:prstGeom>
          <a:noFill/>
        </p:spPr>
        <p:txBody>
          <a:bodyPr wrap="square">
            <a:spAutoFit/>
          </a:bodyPr>
          <a:lstStyle/>
          <a:p>
            <a:r>
              <a:rPr lang="en-US" sz="1800" dirty="0"/>
              <a:t>DPO objective</a:t>
            </a:r>
          </a:p>
        </p:txBody>
      </p:sp>
      <p:sp>
        <p:nvSpPr>
          <p:cNvPr id="14" name="TextBox 13">
            <a:extLst>
              <a:ext uri="{FF2B5EF4-FFF2-40B4-BE49-F238E27FC236}">
                <a16:creationId xmlns:a16="http://schemas.microsoft.com/office/drawing/2014/main" id="{BE9B548F-15B5-76E9-45CD-D7F1C0D7D94D}"/>
              </a:ext>
            </a:extLst>
          </p:cNvPr>
          <p:cNvSpPr txBox="1"/>
          <p:nvPr/>
        </p:nvSpPr>
        <p:spPr>
          <a:xfrm>
            <a:off x="263694" y="780692"/>
            <a:ext cx="2837849" cy="369332"/>
          </a:xfrm>
          <a:prstGeom prst="rect">
            <a:avLst/>
          </a:prstGeom>
          <a:noFill/>
        </p:spPr>
        <p:txBody>
          <a:bodyPr wrap="square">
            <a:spAutoFit/>
          </a:bodyPr>
          <a:lstStyle/>
          <a:p>
            <a:r>
              <a:rPr lang="en-US" sz="1800" dirty="0"/>
              <a:t>(</a:t>
            </a:r>
            <a:r>
              <a:rPr lang="en-US" sz="1800" dirty="0" err="1"/>
              <a:t>i</a:t>
            </a:r>
            <a:r>
              <a:rPr lang="en-US" sz="1800" dirty="0"/>
              <a:t>) Reward objective</a:t>
            </a:r>
          </a:p>
        </p:txBody>
      </p:sp>
      <p:pic>
        <p:nvPicPr>
          <p:cNvPr id="15" name="object 7">
            <a:extLst>
              <a:ext uri="{FF2B5EF4-FFF2-40B4-BE49-F238E27FC236}">
                <a16:creationId xmlns:a16="http://schemas.microsoft.com/office/drawing/2014/main" id="{F6C9751B-E9AE-F5C3-C213-AD058F54BBF8}"/>
              </a:ext>
            </a:extLst>
          </p:cNvPr>
          <p:cNvPicPr/>
          <p:nvPr/>
        </p:nvPicPr>
        <p:blipFill>
          <a:blip cstate="print"/>
          <a:stretch>
            <a:fillRect/>
          </a:stretch>
        </p:blipFill>
        <p:spPr>
          <a:xfrm>
            <a:off x="2572556" y="837063"/>
            <a:ext cx="5934318" cy="303790"/>
          </a:xfrm>
          <a:prstGeom prst="rect">
            <a:avLst/>
          </a:prstGeom>
        </p:spPr>
      </p:pic>
      <p:pic>
        <p:nvPicPr>
          <p:cNvPr id="16" name="object 4">
            <a:extLst>
              <a:ext uri="{FF2B5EF4-FFF2-40B4-BE49-F238E27FC236}">
                <a16:creationId xmlns:a16="http://schemas.microsoft.com/office/drawing/2014/main" id="{4FB69046-AD0C-C41D-ECCE-0DCD2E5B6701}"/>
              </a:ext>
            </a:extLst>
          </p:cNvPr>
          <p:cNvPicPr/>
          <p:nvPr/>
        </p:nvPicPr>
        <p:blipFill>
          <a:blip cstate="print"/>
          <a:stretch>
            <a:fillRect/>
          </a:stretch>
        </p:blipFill>
        <p:spPr>
          <a:xfrm>
            <a:off x="1929161" y="2367161"/>
            <a:ext cx="6974954" cy="525898"/>
          </a:xfrm>
          <a:prstGeom prst="rect">
            <a:avLst/>
          </a:prstGeom>
        </p:spPr>
      </p:pic>
      <p:sp>
        <p:nvSpPr>
          <p:cNvPr id="2" name="TextBox 1">
            <a:extLst>
              <a:ext uri="{FF2B5EF4-FFF2-40B4-BE49-F238E27FC236}">
                <a16:creationId xmlns:a16="http://schemas.microsoft.com/office/drawing/2014/main" id="{D9FA6179-ED56-B0A7-1907-BB5137BDBADD}"/>
              </a:ext>
            </a:extLst>
          </p:cNvPr>
          <p:cNvSpPr txBox="1"/>
          <p:nvPr/>
        </p:nvSpPr>
        <p:spPr>
          <a:xfrm>
            <a:off x="6237948" y="756297"/>
            <a:ext cx="2280077" cy="520247"/>
          </a:xfrm>
          <a:prstGeom prst="wedgeRoundRectCallout">
            <a:avLst>
              <a:gd name="adj1" fmla="val -21271"/>
              <a:gd name="adj2" fmla="val 60396"/>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5776" algn="ctr">
              <a:spcBef>
                <a:spcPts val="52"/>
              </a:spcBef>
            </a:pPr>
            <a:r>
              <a:rPr lang="en-US" spc="-5" dirty="0">
                <a:latin typeface="Calibri"/>
                <a:cs typeface="Calibri"/>
              </a:rPr>
              <a:t>Minimizing </a:t>
            </a:r>
            <a:r>
              <a:rPr lang="en-US" spc="2" dirty="0">
                <a:latin typeface="Calibri"/>
                <a:cs typeface="Calibri"/>
              </a:rPr>
              <a:t>the </a:t>
            </a:r>
            <a:r>
              <a:rPr lang="en-US" dirty="0">
                <a:latin typeface="Calibri"/>
                <a:cs typeface="Calibri"/>
              </a:rPr>
              <a:t>deviation</a:t>
            </a:r>
            <a:r>
              <a:rPr lang="en-US" spc="2" dirty="0">
                <a:latin typeface="Calibri"/>
                <a:cs typeface="Calibri"/>
              </a:rPr>
              <a:t> </a:t>
            </a:r>
            <a:r>
              <a:rPr lang="en-US" spc="-2" dirty="0">
                <a:latin typeface="Calibri"/>
                <a:cs typeface="Calibri"/>
              </a:rPr>
              <a:t>from</a:t>
            </a:r>
            <a:r>
              <a:rPr lang="en-US" spc="2" dirty="0">
                <a:latin typeface="Calibri"/>
                <a:cs typeface="Calibri"/>
              </a:rPr>
              <a:t> the base policy</a:t>
            </a:r>
            <a:endParaRPr lang="en-US" dirty="0">
              <a:latin typeface="Calibri"/>
              <a:cs typeface="Calibri"/>
            </a:endParaRPr>
          </a:p>
        </p:txBody>
      </p:sp>
      <p:sp>
        <p:nvSpPr>
          <p:cNvPr id="10" name="TextBox 9">
            <a:extLst>
              <a:ext uri="{FF2B5EF4-FFF2-40B4-BE49-F238E27FC236}">
                <a16:creationId xmlns:a16="http://schemas.microsoft.com/office/drawing/2014/main" id="{A0EA33F0-9E20-377D-FCF0-E212C792F7FB}"/>
              </a:ext>
            </a:extLst>
          </p:cNvPr>
          <p:cNvSpPr txBox="1"/>
          <p:nvPr/>
        </p:nvSpPr>
        <p:spPr>
          <a:xfrm>
            <a:off x="3125352" y="756297"/>
            <a:ext cx="2288846" cy="520247"/>
          </a:xfrm>
          <a:prstGeom prst="wedgeRoundRectCallout">
            <a:avLst>
              <a:gd name="adj1" fmla="val 20326"/>
              <a:gd name="adj2" fmla="val 60396"/>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5776" algn="ctr">
              <a:spcBef>
                <a:spcPts val="52"/>
              </a:spcBef>
            </a:pPr>
            <a:r>
              <a:rPr lang="en-US" spc="-5" dirty="0">
                <a:latin typeface="Calibri"/>
                <a:cs typeface="Calibri"/>
              </a:rPr>
              <a:t>Maximizing the reward of the generated prompts </a:t>
            </a:r>
            <a:endParaRPr lang="en-US" dirty="0">
              <a:latin typeface="Calibri"/>
              <a:cs typeface="Calibri"/>
            </a:endParaRPr>
          </a:p>
        </p:txBody>
      </p:sp>
      <p:sp>
        <p:nvSpPr>
          <p:cNvPr id="13" name="TextBox 12">
            <a:extLst>
              <a:ext uri="{FF2B5EF4-FFF2-40B4-BE49-F238E27FC236}">
                <a16:creationId xmlns:a16="http://schemas.microsoft.com/office/drawing/2014/main" id="{2DF0C13F-92DA-2519-3A13-E37407995E98}"/>
              </a:ext>
            </a:extLst>
          </p:cNvPr>
          <p:cNvSpPr txBox="1"/>
          <p:nvPr/>
        </p:nvSpPr>
        <p:spPr>
          <a:xfrm>
            <a:off x="262187" y="276820"/>
            <a:ext cx="2837849" cy="369332"/>
          </a:xfrm>
          <a:prstGeom prst="rect">
            <a:avLst/>
          </a:prstGeom>
          <a:noFill/>
        </p:spPr>
        <p:txBody>
          <a:bodyPr wrap="square">
            <a:spAutoFit/>
          </a:bodyPr>
          <a:lstStyle/>
          <a:p>
            <a:r>
              <a:rPr lang="en-US" sz="1800" dirty="0"/>
              <a:t>RLHF objectives</a:t>
            </a:r>
          </a:p>
        </p:txBody>
      </p:sp>
      <p:sp>
        <p:nvSpPr>
          <p:cNvPr id="20" name="TextBox 19">
            <a:extLst>
              <a:ext uri="{FF2B5EF4-FFF2-40B4-BE49-F238E27FC236}">
                <a16:creationId xmlns:a16="http://schemas.microsoft.com/office/drawing/2014/main" id="{E7FD6D59-CEF0-2BE9-F932-AA2FA4028695}"/>
              </a:ext>
            </a:extLst>
          </p:cNvPr>
          <p:cNvSpPr txBox="1"/>
          <p:nvPr/>
        </p:nvSpPr>
        <p:spPr>
          <a:xfrm>
            <a:off x="4807176" y="3047847"/>
            <a:ext cx="3892423" cy="520247"/>
          </a:xfrm>
          <a:prstGeom prst="wedgeRoundRectCallout">
            <a:avLst>
              <a:gd name="adj1" fmla="val -15255"/>
              <a:gd name="adj2" fmla="val -63923"/>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348676" indent="-342900" algn="ctr">
              <a:spcBef>
                <a:spcPts val="52"/>
              </a:spcBef>
              <a:buAutoNum type="arabicParenBoth"/>
            </a:pPr>
            <a:r>
              <a:rPr lang="en-US" spc="-5" dirty="0">
                <a:latin typeface="Calibri"/>
                <a:cs typeface="Calibri"/>
              </a:rPr>
              <a:t>Maximizing reward of the preferred response </a:t>
            </a:r>
          </a:p>
          <a:p>
            <a:pPr marL="348676" indent="-342900" algn="ctr">
              <a:spcBef>
                <a:spcPts val="52"/>
              </a:spcBef>
              <a:buAutoNum type="arabicParenBoth"/>
            </a:pPr>
            <a:r>
              <a:rPr lang="en-US" spc="-5" dirty="0">
                <a:latin typeface="Calibri"/>
                <a:cs typeface="Calibri"/>
              </a:rPr>
              <a:t>Minimizing deviations from the base policy</a:t>
            </a:r>
            <a:endParaRPr lang="en-US" dirty="0">
              <a:latin typeface="Calibri"/>
              <a:cs typeface="Calibri"/>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89BA012-065B-D042-E413-ECDEBE348A58}"/>
                  </a:ext>
                </a:extLst>
              </p:cNvPr>
              <p:cNvSpPr txBox="1"/>
              <p:nvPr/>
            </p:nvSpPr>
            <p:spPr>
              <a:xfrm>
                <a:off x="2931480" y="312948"/>
                <a:ext cx="5036956" cy="276999"/>
              </a:xfrm>
              <a:prstGeom prst="rect">
                <a:avLst/>
              </a:prstGeom>
              <a:noFill/>
            </p:spPr>
            <p:txBody>
              <a:bodyPr wrap="none" lIns="0" tIns="0" rIns="0" bIns="0" rtlCol="0">
                <a:spAutoFit/>
              </a:bodyPr>
              <a:lstStyle/>
              <a:p>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𝑤</m:t>
                        </m:r>
                      </m:sub>
                    </m:sSub>
                  </m:oMath>
                </a14:m>
                <a:r>
                  <a:rPr lang="en-US" sz="1800" dirty="0"/>
                  <a:t>: preferred response /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b="0" i="1" smtClean="0">
                            <a:latin typeface="Cambria Math" panose="02040503050406030204" pitchFamily="18" charset="0"/>
                          </a:rPr>
                          <m:t>𝑙</m:t>
                        </m:r>
                      </m:sub>
                    </m:sSub>
                  </m:oMath>
                </a14:m>
                <a:r>
                  <a:rPr lang="en-US" sz="1800" dirty="0"/>
                  <a:t>: </a:t>
                </a:r>
                <a:r>
                  <a:rPr lang="en-US" sz="1800" dirty="0" err="1"/>
                  <a:t>disreferred</a:t>
                </a:r>
                <a:r>
                  <a:rPr lang="en-US" sz="1800" dirty="0"/>
                  <a:t> response </a:t>
                </a:r>
              </a:p>
            </p:txBody>
          </p:sp>
        </mc:Choice>
        <mc:Fallback xmlns="">
          <p:sp>
            <p:nvSpPr>
              <p:cNvPr id="21" name="TextBox 20">
                <a:extLst>
                  <a:ext uri="{FF2B5EF4-FFF2-40B4-BE49-F238E27FC236}">
                    <a16:creationId xmlns:a16="http://schemas.microsoft.com/office/drawing/2014/main" id="{E89BA012-065B-D042-E413-ECDEBE348A58}"/>
                  </a:ext>
                </a:extLst>
              </p:cNvPr>
              <p:cNvSpPr txBox="1">
                <a:spLocks noRot="1" noChangeAspect="1" noMove="1" noResize="1" noEditPoints="1" noAdjustHandles="1" noChangeArrowheads="1" noChangeShapeType="1" noTextEdit="1"/>
              </p:cNvSpPr>
              <p:nvPr/>
            </p:nvSpPr>
            <p:spPr>
              <a:xfrm>
                <a:off x="2931480" y="312948"/>
                <a:ext cx="5036956" cy="276999"/>
              </a:xfrm>
              <a:prstGeom prst="rect">
                <a:avLst/>
              </a:prstGeom>
              <a:blipFill>
                <a:blip r:embed="rId6"/>
                <a:stretch>
                  <a:fillRect l="-1508" t="-26087" r="-2010" b="-52174"/>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76FF47B1-7685-5580-E4BE-97EE78AC4596}"/>
              </a:ext>
            </a:extLst>
          </p:cNvPr>
          <p:cNvSpPr txBox="1"/>
          <p:nvPr/>
        </p:nvSpPr>
        <p:spPr>
          <a:xfrm>
            <a:off x="6110872" y="228972"/>
            <a:ext cx="2280077" cy="520247"/>
          </a:xfrm>
          <a:prstGeom prst="wedgeRoundRectCallout">
            <a:avLst>
              <a:gd name="adj1" fmla="val -21271"/>
              <a:gd name="adj2" fmla="val 60396"/>
              <a:gd name="adj3" fmla="val 16667"/>
            </a:avLst>
          </a:prstGeom>
          <a:solidFill>
            <a:srgbClr val="ECEEFD"/>
          </a:solidFill>
          <a:ln w="12700"/>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5776" algn="ctr">
              <a:spcBef>
                <a:spcPts val="52"/>
              </a:spcBef>
            </a:pPr>
            <a:r>
              <a:rPr lang="en-US" spc="-5" dirty="0">
                <a:latin typeface="Calibri"/>
                <a:cs typeface="Calibri"/>
              </a:rPr>
              <a:t>Maximizing reward assigned </a:t>
            </a:r>
            <a:br>
              <a:rPr lang="en-US" spc="-5" dirty="0">
                <a:latin typeface="Calibri"/>
                <a:cs typeface="Calibri"/>
              </a:rPr>
            </a:br>
            <a:r>
              <a:rPr lang="en-US" spc="-5" dirty="0">
                <a:latin typeface="Calibri"/>
                <a:cs typeface="Calibri"/>
              </a:rPr>
              <a:t>of the preferred response </a:t>
            </a:r>
            <a:endParaRPr lang="en-US" dirty="0">
              <a:latin typeface="Calibri"/>
              <a:cs typeface="Calibri"/>
            </a:endParaRPr>
          </a:p>
        </p:txBody>
      </p:sp>
    </p:spTree>
    <p:extLst>
      <p:ext uri="{BB962C8B-B14F-4D97-AF65-F5344CB8AC3E}">
        <p14:creationId xmlns:p14="http://schemas.microsoft.com/office/powerpoint/2010/main" val="200743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20" grpId="0" animBg="1"/>
      <p:bldP spid="22"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P Presentation Theme - Simple">
  <a:themeElements>
    <a:clrScheme name="EP Colors">
      <a:dk1>
        <a:srgbClr val="000000"/>
      </a:dk1>
      <a:lt1>
        <a:sysClr val="window" lastClr="FFFFFF"/>
      </a:lt1>
      <a:dk2>
        <a:srgbClr val="002D72"/>
      </a:dk2>
      <a:lt2>
        <a:srgbClr val="68ACE5"/>
      </a:lt2>
      <a:accent1>
        <a:srgbClr val="0072CE"/>
      </a:accent1>
      <a:accent2>
        <a:srgbClr val="009B77"/>
      </a:accent2>
      <a:accent3>
        <a:srgbClr val="418FDE"/>
      </a:accent3>
      <a:accent4>
        <a:srgbClr val="CF4520"/>
      </a:accent4>
      <a:accent5>
        <a:srgbClr val="A15A95"/>
      </a:accent5>
      <a:accent6>
        <a:srgbClr val="F1C400"/>
      </a:accent6>
      <a:hlink>
        <a:srgbClr val="0072CE"/>
      </a:hlink>
      <a:folHlink>
        <a:srgbClr val="727272"/>
      </a:folHlink>
    </a:clrScheme>
    <a:fontScheme name="EP Fonts">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 PowerPoint Template" id="{1E469E75-DA06-4CBB-9411-E7C4703B5D38}" vid="{1DA3CB7E-C32A-49A7-98EB-D75F62038548}"/>
    </a:ext>
  </a:extLst>
</a:theme>
</file>

<file path=ppt/theme/theme3.xml><?xml version="1.0" encoding="utf-8"?>
<a:theme xmlns:a="http://schemas.openxmlformats.org/drawingml/2006/main" name="1_EP Presentation Theme - Fancy">
  <a:themeElements>
    <a:clrScheme name="EP Colors">
      <a:dk1>
        <a:srgbClr val="000000"/>
      </a:dk1>
      <a:lt1>
        <a:sysClr val="window" lastClr="FFFFFF"/>
      </a:lt1>
      <a:dk2>
        <a:srgbClr val="002D72"/>
      </a:dk2>
      <a:lt2>
        <a:srgbClr val="68ACE5"/>
      </a:lt2>
      <a:accent1>
        <a:srgbClr val="0072CE"/>
      </a:accent1>
      <a:accent2>
        <a:srgbClr val="009B77"/>
      </a:accent2>
      <a:accent3>
        <a:srgbClr val="418FDE"/>
      </a:accent3>
      <a:accent4>
        <a:srgbClr val="CF4520"/>
      </a:accent4>
      <a:accent5>
        <a:srgbClr val="A15A95"/>
      </a:accent5>
      <a:accent6>
        <a:srgbClr val="F1C400"/>
      </a:accent6>
      <a:hlink>
        <a:srgbClr val="0072CE"/>
      </a:hlink>
      <a:folHlink>
        <a:srgbClr val="727272"/>
      </a:folHlink>
    </a:clrScheme>
    <a:fontScheme name="EP Fonts">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 PowerPoint Template" id="{1E469E75-DA06-4CBB-9411-E7C4703B5D38}" vid="{4ACD9E1F-F7BA-4DD0-8386-01C6CAF66E67}"/>
    </a:ext>
  </a:extLst>
</a:theme>
</file>

<file path=ppt/theme/theme4.xml><?xml version="1.0" encoding="utf-8"?>
<a:theme xmlns:a="http://schemas.openxmlformats.org/drawingml/2006/main" name="2_EP Presentation Theme - Special">
  <a:themeElements>
    <a:clrScheme name="EP Colors">
      <a:dk1>
        <a:srgbClr val="000000"/>
      </a:dk1>
      <a:lt1>
        <a:sysClr val="window" lastClr="FFFFFF"/>
      </a:lt1>
      <a:dk2>
        <a:srgbClr val="002D72"/>
      </a:dk2>
      <a:lt2>
        <a:srgbClr val="68ACE5"/>
      </a:lt2>
      <a:accent1>
        <a:srgbClr val="0072CE"/>
      </a:accent1>
      <a:accent2>
        <a:srgbClr val="009B77"/>
      </a:accent2>
      <a:accent3>
        <a:srgbClr val="418FDE"/>
      </a:accent3>
      <a:accent4>
        <a:srgbClr val="CF4520"/>
      </a:accent4>
      <a:accent5>
        <a:srgbClr val="A15A95"/>
      </a:accent5>
      <a:accent6>
        <a:srgbClr val="F1C400"/>
      </a:accent6>
      <a:hlink>
        <a:srgbClr val="0072CE"/>
      </a:hlink>
      <a:folHlink>
        <a:srgbClr val="727272"/>
      </a:folHlink>
    </a:clrScheme>
    <a:fontScheme name="EP Fonts">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 PowerPoint Template" id="{1E469E75-DA06-4CBB-9411-E7C4703B5D38}" vid="{B8BE566C-E38C-42A4-8497-C5271E1B54DC}"/>
    </a:ext>
  </a:extLst>
</a:theme>
</file>

<file path=ppt/theme/theme5.xml><?xml version="1.0" encoding="utf-8"?>
<a:theme xmlns:a="http://schemas.openxmlformats.org/drawingml/2006/main" name="1_EP Presentation Theme - Simple">
  <a:themeElements>
    <a:clrScheme name="EP Colors">
      <a:dk1>
        <a:srgbClr val="000000"/>
      </a:dk1>
      <a:lt1>
        <a:sysClr val="window" lastClr="FFFFFF"/>
      </a:lt1>
      <a:dk2>
        <a:srgbClr val="002D72"/>
      </a:dk2>
      <a:lt2>
        <a:srgbClr val="68ACE5"/>
      </a:lt2>
      <a:accent1>
        <a:srgbClr val="0072CE"/>
      </a:accent1>
      <a:accent2>
        <a:srgbClr val="009B77"/>
      </a:accent2>
      <a:accent3>
        <a:srgbClr val="418FDE"/>
      </a:accent3>
      <a:accent4>
        <a:srgbClr val="CF4520"/>
      </a:accent4>
      <a:accent5>
        <a:srgbClr val="A15A95"/>
      </a:accent5>
      <a:accent6>
        <a:srgbClr val="F1C400"/>
      </a:accent6>
      <a:hlink>
        <a:srgbClr val="0072CE"/>
      </a:hlink>
      <a:folHlink>
        <a:srgbClr val="727272"/>
      </a:folHlink>
    </a:clrScheme>
    <a:fontScheme name="EP Fonts">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 PowerPoint Template" id="{1E469E75-DA06-4CBB-9411-E7C4703B5D38}" vid="{A478289B-0551-445A-87D8-8747BC8109D2}"/>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18145</TotalTime>
  <Words>8149</Words>
  <Application>Microsoft Macintosh PowerPoint</Application>
  <PresentationFormat>On-screen Show (16:9)</PresentationFormat>
  <Paragraphs>1132</Paragraphs>
  <Slides>134</Slides>
  <Notes>30</Notes>
  <HiddenSlides>3</HiddenSlides>
  <MMClips>2</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134</vt:i4>
      </vt:variant>
    </vt:vector>
  </HeadingPairs>
  <TitlesOfParts>
    <vt:vector size="155" baseType="lpstr">
      <vt:lpstr>Arial</vt:lpstr>
      <vt:lpstr>Corbel</vt:lpstr>
      <vt:lpstr>Courier New</vt:lpstr>
      <vt:lpstr>Cambria Math</vt:lpstr>
      <vt:lpstr>Source Serif Pro</vt:lpstr>
      <vt:lpstr>Calibri</vt:lpstr>
      <vt:lpstr>Helvetica Neue Light</vt:lpstr>
      <vt:lpstr>Arial MT</vt:lpstr>
      <vt:lpstr>Consolas</vt:lpstr>
      <vt:lpstr>Tahoma</vt:lpstr>
      <vt:lpstr>Helvetica Neue</vt:lpstr>
      <vt:lpstr>Source Sans Pro</vt:lpstr>
      <vt:lpstr>Wingdings</vt:lpstr>
      <vt:lpstr>Avenir Book</vt:lpstr>
      <vt:lpstr>Times New Roman</vt:lpstr>
      <vt:lpstr>Roboto</vt:lpstr>
      <vt:lpstr>Simple Light</vt:lpstr>
      <vt:lpstr>EP Presentation Theme - Simple</vt:lpstr>
      <vt:lpstr>1_EP Presentation Theme - Fancy</vt:lpstr>
      <vt:lpstr>2_EP Presentation Theme - Special</vt:lpstr>
      <vt:lpstr>1_EP Presentation Theme - Simple</vt:lpstr>
      <vt:lpstr>Aligning Self-Supervised Models with Human Intents</vt:lpstr>
      <vt:lpstr>Logistics Recap </vt:lpstr>
      <vt:lpstr>Things that Generative LMs Can Do</vt:lpstr>
      <vt:lpstr>Language Modeling ≠ Following Human Instructions </vt:lpstr>
      <vt:lpstr>Language Modeling ≠ Following Human Instructions </vt:lpstr>
      <vt:lpstr>Language Modeling ≠ Incorporating Human Values</vt:lpstr>
      <vt:lpstr>Language Modeling ≠ Incorporating Human Values</vt:lpstr>
      <vt:lpstr>[Mis]Alignment in Language Models</vt:lpstr>
      <vt:lpstr>Aligning Language Models: Chapter Plan </vt:lpstr>
      <vt:lpstr>PowerPoint Presentation</vt:lpstr>
      <vt:lpstr>[Mis]Alignment </vt:lpstr>
      <vt:lpstr>Alignment Problem is Everywhere! </vt:lpstr>
      <vt:lpstr>Alignment Mechanisms in this Class </vt:lpstr>
      <vt:lpstr>Alignment Mechanisms in Our Societies</vt:lpstr>
      <vt:lpstr>Alignment of AI: A Naïve Take </vt:lpstr>
      <vt:lpstr>Asimov’s Principles for Robots</vt:lpstr>
      <vt:lpstr>“Alignment” with Human Intents </vt:lpstr>
      <vt:lpstr>“Alignment” of AI</vt:lpstr>
      <vt:lpstr>Why Computational Frameworks to Alignment?</vt:lpstr>
      <vt:lpstr>PowerPoint Presentation</vt:lpstr>
      <vt:lpstr>Instruction-tuning </vt:lpstr>
      <vt:lpstr>Instruction-tuning </vt:lpstr>
      <vt:lpstr>Instruction-tuning: Data </vt:lpstr>
      <vt:lpstr>Instruction-tuning: Data </vt:lpstr>
      <vt:lpstr>NLP Datasets as Instruction-tuning Data</vt:lpstr>
      <vt:lpstr>Example instructions</vt:lpstr>
      <vt:lpstr>Example</vt:lpstr>
      <vt:lpstr>NLP Datasets as Instruction-tuning Data</vt:lpstr>
      <vt:lpstr>Instruction-tuning: Adding Diversity</vt:lpstr>
      <vt:lpstr>Diversity-inducing via Task Prompts </vt:lpstr>
      <vt:lpstr>Diversity-inducing via Task Prompts </vt:lpstr>
      <vt:lpstr>PowerPoint Presentation</vt:lpstr>
      <vt:lpstr>Scaling Instruction-Tuning</vt:lpstr>
      <vt:lpstr>Scaling Instruction-Tuning</vt:lpstr>
      <vt:lpstr>Scaling Instruction-Tuning</vt:lpstr>
      <vt:lpstr>Instruction tuning doesn’t have significant cost compared with pretraining</vt:lpstr>
      <vt:lpstr>Limits of Instruction-Tuning </vt:lpstr>
      <vt:lpstr>Limits of Instruction-Tuning </vt:lpstr>
      <vt:lpstr>Summary Thus Far </vt:lpstr>
      <vt:lpstr>PowerPoint Presentation</vt:lpstr>
      <vt:lpstr>Why Reinforcement Learning? </vt:lpstr>
      <vt:lpstr>Reinforcement Learning: Intuition</vt:lpstr>
      <vt:lpstr>Intuition</vt:lpstr>
      <vt:lpstr>Intuition</vt:lpstr>
      <vt:lpstr>Intuition</vt:lpstr>
      <vt:lpstr>Intuition</vt:lpstr>
      <vt:lpstr>Intuition</vt:lpstr>
      <vt:lpstr>Intuition</vt:lpstr>
      <vt:lpstr>Reinforcement Learning: Abridged History</vt:lpstr>
      <vt:lpstr>Reinforcement Learning: Formalism</vt:lpstr>
      <vt:lpstr>Reinforcement Learning  from Human Feedback</vt:lpstr>
      <vt:lpstr>Reinforcement Learning  from Human Feedback</vt:lpstr>
      <vt:lpstr>Reinforcement Learning  from Human Feedback</vt:lpstr>
      <vt:lpstr>Step 1: Estimating the Reward R</vt:lpstr>
      <vt:lpstr>Step 1: Estimating the Reward R</vt:lpstr>
      <vt:lpstr>Step 1: Estimating the Reward R</vt:lpstr>
      <vt:lpstr>Step 1: Estimating the Reward R</vt:lpstr>
      <vt:lpstr>Step 1: Estimating the Reward R</vt:lpstr>
      <vt:lpstr>Scaling Reward Models </vt:lpstr>
      <vt:lpstr>Step 2: Optimizing the  Policy Function</vt:lpstr>
      <vt:lpstr>Step 2: Optimizing the  Policy Function</vt:lpstr>
      <vt:lpstr>Policy Gradient [Williams, 1992]</vt:lpstr>
      <vt:lpstr>Derivations (check it later in your own time!)  </vt:lpstr>
      <vt:lpstr>Policy Gradient [Williams, 1992]</vt:lpstr>
      <vt:lpstr>Putting it Together </vt:lpstr>
      <vt:lpstr>Putting it Together (2)</vt:lpstr>
      <vt:lpstr>Putting it Together (3)</vt:lpstr>
      <vt:lpstr>Putting it Together (4)</vt:lpstr>
      <vt:lpstr>One missing ingredient </vt:lpstr>
      <vt:lpstr>One missing ingredient </vt:lpstr>
      <vt:lpstr>Regularizing with Pre-trained Model </vt:lpstr>
      <vt:lpstr>RLHF: Putting it All Together [Stiennon et al. 2020]</vt:lpstr>
      <vt:lpstr>The overall recipe 👨‍🍳</vt:lpstr>
      <vt:lpstr>The overall recipe 👨‍🍳</vt:lpstr>
      <vt:lpstr>The overall recipe 👨‍🍳:  Yann’s Three-layered cake </vt:lpstr>
      <vt:lpstr>RLHF Gains over Instruction-Tuning</vt:lpstr>
      <vt:lpstr>GPT3 vs. InstructGPT3 (RLHF-ed)</vt:lpstr>
      <vt:lpstr>GPT3 vs. InstructGPT3 (RLHF-ed)</vt:lpstr>
      <vt:lpstr>Can Help with Toxicity and Truthfulness</vt:lpstr>
      <vt:lpstr>GPT-4: Demystifying the Details</vt:lpstr>
      <vt:lpstr>Best-of-N Sampling Algorithm</vt:lpstr>
      <vt:lpstr>Summary Thus Far </vt:lpstr>
      <vt:lpstr>PowerPoint Presentation</vt:lpstr>
      <vt:lpstr>Reinforcement Learning: Families</vt:lpstr>
      <vt:lpstr>The Bigger Picture </vt:lpstr>
      <vt:lpstr>PowerPoint Presentation</vt:lpstr>
      <vt:lpstr>RL Failure Modes </vt:lpstr>
      <vt:lpstr>RL Failure: Reward Hacking</vt:lpstr>
      <vt:lpstr>RL Failure: Reward Hacking</vt:lpstr>
      <vt:lpstr>A Special Case: Reward Optimization</vt:lpstr>
      <vt:lpstr>Reward Optimization</vt:lpstr>
      <vt:lpstr>Reward Optimization in ChatGPT</vt:lpstr>
      <vt:lpstr>Length Bias </vt:lpstr>
      <vt:lpstr>Error Analysis of GPT[4?]</vt:lpstr>
      <vt:lpstr>Summary </vt:lpstr>
      <vt:lpstr>PowerPoint Presentation</vt:lpstr>
      <vt:lpstr>Simplifying RLHF</vt:lpstr>
      <vt:lpstr>Direct Policy Optimization (DPO) - Intuition</vt:lpstr>
      <vt:lpstr>PowerPoint Presentation</vt:lpstr>
      <vt:lpstr>PowerPoint Presentation</vt:lpstr>
      <vt:lpstr>DPO Algorithm </vt:lpstr>
      <vt:lpstr>Scaling up DPO</vt:lpstr>
      <vt:lpstr>DPO Limitations </vt:lpstr>
      <vt:lpstr>Summary</vt:lpstr>
      <vt:lpstr>Notable Instruction-Tuned/RLHF-ed Models </vt:lpstr>
      <vt:lpstr>PowerPoint Presentation</vt:lpstr>
      <vt:lpstr>RLHF/Instruction-tuning is Data Hungry </vt:lpstr>
      <vt:lpstr>Model generated instructions</vt:lpstr>
      <vt:lpstr>Get humans to write ”seed” tasks ✍️ </vt:lpstr>
      <vt:lpstr>Put them your task bank 📦 </vt:lpstr>
      <vt:lpstr>Sample and get LLM to expand it</vt:lpstr>
      <vt:lpstr>Get LLM to answers the new tasks</vt:lpstr>
      <vt:lpstr>Filter tasks</vt:lpstr>
      <vt:lpstr>Close the loop </vt:lpstr>
      <vt:lpstr>Self-Instructing GPT3 (base version)</vt:lpstr>
      <vt:lpstr>Evaluation on User-Oriented Instructions</vt:lpstr>
      <vt:lpstr>Evaluation on User-Oriented Instructions</vt:lpstr>
      <vt:lpstr>Summary Thus Far </vt:lpstr>
      <vt:lpstr>Impact: Learning from AI Feedback</vt:lpstr>
      <vt:lpstr>Training LLMs with LLM Feedback:  The Bottleneck</vt:lpstr>
      <vt:lpstr>With Show of Hands … </vt:lpstr>
      <vt:lpstr>PowerPoint Presentation</vt:lpstr>
      <vt:lpstr>Aligning to Instructions == Aligning to Values?</vt:lpstr>
      <vt:lpstr>Aligning to Instructions == Aligning to Values?</vt:lpstr>
      <vt:lpstr>Aligning to Instructions == Aligning to Values?</vt:lpstr>
      <vt:lpstr>Aligning to Instructions == Aligning to Values?</vt:lpstr>
      <vt:lpstr>Let’s try a few thought experiments </vt:lpstr>
      <vt:lpstr>Runway Self-Driving Car</vt:lpstr>
      <vt:lpstr>Runway Self-Driving Car (1)</vt:lpstr>
      <vt:lpstr>Runway Self-Driving Car (2)</vt:lpstr>
      <vt:lpstr>What is the Right Thing to Do? </vt:lpstr>
      <vt:lpstr>Whose Values? </vt:lpstr>
      <vt:lpstr>With Show of Hands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cp:lastModifiedBy>Daniel Khashabi</cp:lastModifiedBy>
  <cp:revision>36</cp:revision>
  <cp:lastPrinted>2024-03-07T12:47:06Z</cp:lastPrinted>
  <dcterms:modified xsi:type="dcterms:W3CDTF">2024-03-26T12:19:14Z</dcterms:modified>
</cp:coreProperties>
</file>