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7FFFF22E_94E6E25C.xml" ContentType="application/vnd.ms-powerpoint.comments+xml"/>
  <Override PartName="/ppt/notesSlides/notesSlide17.xml" ContentType="application/vnd.openxmlformats-officedocument.presentationml.notesSlide+xml"/>
  <Override PartName="/ppt/comments/modernComment_7FFFF22F_C216C3ED.xml" ContentType="application/vnd.ms-powerpoint.comments+xml"/>
  <Override PartName="/ppt/notesSlides/notesSlide18.xml" ContentType="application/vnd.openxmlformats-officedocument.presentationml.notesSlide+xml"/>
  <Override PartName="/ppt/comments/modernComment_7FFFF202_E9785134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7FFFF232_E4642706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00" r:id="rId2"/>
    <p:sldMasterId id="2147483711" r:id="rId3"/>
    <p:sldMasterId id="2147483741" r:id="rId4"/>
  </p:sldMasterIdLst>
  <p:notesMasterIdLst>
    <p:notesMasterId r:id="rId72"/>
  </p:notesMasterIdLst>
  <p:sldIdLst>
    <p:sldId id="2040" r:id="rId5"/>
    <p:sldId id="2147480048" r:id="rId6"/>
    <p:sldId id="312" r:id="rId7"/>
    <p:sldId id="2147480049" r:id="rId8"/>
    <p:sldId id="2045" r:id="rId9"/>
    <p:sldId id="2147480050" r:id="rId10"/>
    <p:sldId id="2046" r:id="rId11"/>
    <p:sldId id="2147480051" r:id="rId12"/>
    <p:sldId id="2147480052" r:id="rId13"/>
    <p:sldId id="2147480025" r:id="rId14"/>
    <p:sldId id="345" r:id="rId15"/>
    <p:sldId id="343" r:id="rId16"/>
    <p:sldId id="326" r:id="rId17"/>
    <p:sldId id="324" r:id="rId18"/>
    <p:sldId id="2147480053" r:id="rId19"/>
    <p:sldId id="346" r:id="rId20"/>
    <p:sldId id="2147480054" r:id="rId21"/>
    <p:sldId id="2042" r:id="rId22"/>
    <p:sldId id="321" r:id="rId23"/>
    <p:sldId id="340" r:id="rId24"/>
    <p:sldId id="2043" r:id="rId25"/>
    <p:sldId id="2147480151" r:id="rId26"/>
    <p:sldId id="347" r:id="rId27"/>
    <p:sldId id="2147480152" r:id="rId28"/>
    <p:sldId id="2147480153" r:id="rId29"/>
    <p:sldId id="348" r:id="rId30"/>
    <p:sldId id="2147480059" r:id="rId31"/>
    <p:sldId id="2147480172" r:id="rId32"/>
    <p:sldId id="2147480060" r:id="rId33"/>
    <p:sldId id="2147480061" r:id="rId34"/>
    <p:sldId id="2047" r:id="rId35"/>
    <p:sldId id="2048" r:id="rId36"/>
    <p:sldId id="2147480055" r:id="rId37"/>
    <p:sldId id="2147480056" r:id="rId38"/>
    <p:sldId id="2147480058" r:id="rId39"/>
    <p:sldId id="2147480057" r:id="rId40"/>
    <p:sldId id="2147480070" r:id="rId41"/>
    <p:sldId id="2056" r:id="rId42"/>
    <p:sldId id="2147480073" r:id="rId43"/>
    <p:sldId id="354" r:id="rId44"/>
    <p:sldId id="2147480074" r:id="rId45"/>
    <p:sldId id="2147480075" r:id="rId46"/>
    <p:sldId id="2147480076" r:id="rId47"/>
    <p:sldId id="2147480079" r:id="rId48"/>
    <p:sldId id="2147480077" r:id="rId49"/>
    <p:sldId id="2147480078" r:id="rId50"/>
    <p:sldId id="2147480080" r:id="rId51"/>
    <p:sldId id="2147480081" r:id="rId52"/>
    <p:sldId id="2147480083" r:id="rId53"/>
    <p:sldId id="2147480084" r:id="rId54"/>
    <p:sldId id="2147480085" r:id="rId55"/>
    <p:sldId id="2147480119" r:id="rId56"/>
    <p:sldId id="2147480082" r:id="rId57"/>
    <p:sldId id="2062" r:id="rId58"/>
    <p:sldId id="2147480063" r:id="rId59"/>
    <p:sldId id="2147480110" r:id="rId60"/>
    <p:sldId id="2147480111" r:id="rId61"/>
    <p:sldId id="2147480066" r:id="rId62"/>
    <p:sldId id="2147480112" r:id="rId63"/>
    <p:sldId id="2147480113" r:id="rId64"/>
    <p:sldId id="2147480114" r:id="rId65"/>
    <p:sldId id="2147480109" r:id="rId66"/>
    <p:sldId id="359" r:id="rId67"/>
    <p:sldId id="2147480117" r:id="rId68"/>
    <p:sldId id="2147480116" r:id="rId69"/>
    <p:sldId id="1663" r:id="rId70"/>
    <p:sldId id="1651" r:id="rId71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73"/>
      <p:bold r:id="rId74"/>
      <p:italic r:id="rId75"/>
      <p:boldItalic r:id="rId76"/>
    </p:embeddedFont>
    <p:embeddedFont>
      <p:font typeface="Corbel" panose="020B0503020204020204" pitchFamily="34" charset="0"/>
      <p:regular r:id="rId77"/>
      <p:bold r:id="rId78"/>
      <p:italic r:id="rId79"/>
      <p:boldItalic r:id="rId80"/>
    </p:embeddedFont>
    <p:embeddedFont>
      <p:font typeface="Roboto" panose="02000000000000000000" pitchFamily="2" charset="0"/>
      <p:regular r:id="rId81"/>
      <p:bold r:id="rId82"/>
      <p:italic r:id="rId83"/>
      <p:boldItalic r:id="rId84"/>
    </p:embeddedFont>
    <p:embeddedFont>
      <p:font typeface="Source Sans Pro" panose="020B0503030403020204" pitchFamily="34" charset="0"/>
      <p:regular r:id="rId85"/>
      <p:bold r:id="rId86"/>
      <p:italic r:id="rId87"/>
      <p:boldItalic r:id="rId88"/>
    </p:embeddedFont>
    <p:embeddedFont>
      <p:font typeface="Source Serif Pro" panose="02040603050405020204" pitchFamily="18" charset="0"/>
      <p:regular r:id="rId89"/>
      <p:bold r:id="rId90"/>
      <p:italic r:id="rId91"/>
      <p:boldItalic r:id="rId92"/>
    </p:embeddedFont>
    <p:embeddedFont>
      <p:font typeface="Tahoma" panose="020B0604030504040204" pitchFamily="34" charset="0"/>
      <p:regular r:id="rId93"/>
      <p:bold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D9586-7F96-2A63-9B0D-6D3B7E2BE457}" v="1615" dt="2024-04-09T03:26:09.059"/>
    <p1510:client id="{E9507685-51A5-8E47-891A-25AAEC29D03A}" v="1" dt="2024-04-09T13:26:59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/>
    <p:restoredTop sz="94694"/>
  </p:normalViewPr>
  <p:slideViewPr>
    <p:cSldViewPr snapToGrid="0">
      <p:cViewPr varScale="1">
        <p:scale>
          <a:sx n="156" d="100"/>
          <a:sy n="156" d="100"/>
        </p:scale>
        <p:origin x="82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1.xml"/><Relationship Id="rId90" Type="http://schemas.openxmlformats.org/officeDocument/2006/relationships/font" Target="fonts/font18.fntdata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font" Target="fonts/font19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font" Target="fonts/font22.fntdata"/><Relationship Id="rId9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4.fntdata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5.fntdata"/><Relationship Id="rId61" Type="http://schemas.openxmlformats.org/officeDocument/2006/relationships/slide" Target="slides/slide57.xml"/><Relationship Id="rId82" Type="http://schemas.openxmlformats.org/officeDocument/2006/relationships/font" Target="fonts/font1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5.fntdata"/><Relationship Id="rId100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1.fntdata"/><Relationship Id="rId98" Type="http://schemas.openxmlformats.org/officeDocument/2006/relationships/tableStyles" Target="tableStyles.xml"/></Relationships>
</file>

<file path=ppt/comments/modernComment_7FFFF202_E97851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ACCC72-8390-2746-89F5-0567E4A4CED9}" authorId="{AC97BE05-7214-46BD-569F-A0959E827800}" status="resolved" created="2024-01-02T23:08:46.569" complete="100000">
    <pc:sldMkLst xmlns:pc="http://schemas.microsoft.com/office/powerpoint/2013/main/command">
      <pc:docMk/>
      <pc:sldMk cId="3916976436" sldId="2147480066"/>
    </pc:sldMkLst>
    <p188:txBody>
      <a:bodyPr/>
      <a:lstStyle/>
      <a:p>
        <a:r>
          <a:rPr lang="en-US"/>
          <a:t>Need to check the paper details later. </a:t>
        </a:r>
      </a:p>
    </p188:txBody>
  </p188:cm>
</p188:cmLst>
</file>

<file path=ppt/comments/modernComment_7FFFF22E_94E6E2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0F43F5-299F-1049-89C7-B3170BBD8172}" authorId="{AC97BE05-7214-46BD-569F-A0959E827800}" status="resolved" created="2024-01-02T23:08:46.569" complete="100000">
    <pc:sldMkLst xmlns:pc="http://schemas.microsoft.com/office/powerpoint/2013/main/command">
      <pc:docMk/>
      <pc:sldMk cId="3916976436" sldId="2147480066"/>
    </pc:sldMkLst>
    <p188:txBody>
      <a:bodyPr/>
      <a:lstStyle/>
      <a:p>
        <a:r>
          <a:rPr lang="en-US"/>
          <a:t>Need to check the paper details later. </a:t>
        </a:r>
      </a:p>
    </p188:txBody>
  </p188:cm>
</p188:cmLst>
</file>

<file path=ppt/comments/modernComment_7FFFF22F_C216C3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212BD03-2E9E-0848-AC3C-1A369EC638FD}" authorId="{AC97BE05-7214-46BD-569F-A0959E827800}" status="resolved" created="2024-01-02T23:08:46.569">
    <pc:sldMkLst xmlns:pc="http://schemas.microsoft.com/office/powerpoint/2013/main/command">
      <pc:docMk/>
      <pc:sldMk cId="3916976436" sldId="2147480066"/>
    </pc:sldMkLst>
    <p188:txBody>
      <a:bodyPr/>
      <a:lstStyle/>
      <a:p>
        <a:r>
          <a:rPr lang="en-US"/>
          <a:t>Need to check the paper details later. </a:t>
        </a:r>
      </a:p>
    </p188:txBody>
  </p188:cm>
</p188:cmLst>
</file>

<file path=ppt/comments/modernComment_7FFFF232_E46427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2FE5F0-2060-EF40-A0F7-339134899884}" authorId="{AC97BE05-7214-46BD-569F-A0959E827800}" status="resolved" created="2024-01-02T23:08:46.569">
    <pc:sldMkLst xmlns:pc="http://schemas.microsoft.com/office/powerpoint/2013/main/command">
      <pc:docMk/>
      <pc:sldMk cId="3916976436" sldId="2147480066"/>
    </pc:sldMkLst>
    <p188:txBody>
      <a:bodyPr/>
      <a:lstStyle/>
      <a:p>
        <a:r>
          <a:rPr lang="en-US"/>
          <a:t>Need to check the paper details later.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25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generation process itself has two components. </a:t>
            </a:r>
          </a:p>
          <a:p>
            <a:r>
              <a:rPr lang="en-US"/>
              <a:t>The first one is a prior module that produces image embeddings, given caption embeddings. </a:t>
            </a:r>
          </a:p>
        </p:txBody>
      </p:sp>
    </p:spTree>
    <p:extLst>
      <p:ext uri="{BB962C8B-B14F-4D97-AF65-F5344CB8AC3E}">
        <p14:creationId xmlns:p14="http://schemas.microsoft.com/office/powerpoint/2010/main" val="121529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The 2</a:t>
            </a:r>
            <a:r>
              <a:rPr lang="en-US" baseline="30000"/>
              <a:t>nd</a:t>
            </a:r>
            <a:r>
              <a:rPr lang="en-US"/>
              <a:t> module maps the image embeddings into actual images.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81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95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more advanced version of imagen is actually accessible via Google search now. </a:t>
            </a:r>
          </a:p>
          <a:p>
            <a:pPr lvl="1"/>
            <a:r>
              <a:rPr lang="en-US"/>
              <a:t>You should give it a try if you haven’t yet. 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48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Ton of work in these areas</a:t>
            </a:r>
          </a:p>
          <a:p>
            <a:r>
              <a:rPr lang="en-US"/>
              <a:t>An evolving landscape that is changing by the week. </a:t>
            </a:r>
          </a:p>
          <a:p>
            <a:r>
              <a:rPr lang="en-US"/>
              <a:t>If you’re interested in getting into computer vision research, this is a very active area. </a:t>
            </a:r>
          </a:p>
        </p:txBody>
      </p:sp>
    </p:spTree>
    <p:extLst>
      <p:ext uri="{BB962C8B-B14F-4D97-AF65-F5344CB8AC3E}">
        <p14:creationId xmlns:p14="http://schemas.microsoft.com/office/powerpoint/2010/main" val="83537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18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00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an input image  we consider the pre-trained CLIP visual encoder which provides the visual </a:t>
            </a:r>
            <a:r>
              <a:rPr lang="en-US" err="1"/>
              <a:t>featur</a:t>
            </a:r>
            <a:r>
              <a:rPr lang="en-US"/>
              <a:t>. </a:t>
            </a:r>
          </a:p>
          <a:p>
            <a:pPr lvl="1"/>
            <a:r>
              <a:rPr lang="en-US"/>
              <a:t>We consider a simple linear layer to connect image features into the word embedding space. </a:t>
            </a:r>
          </a:p>
          <a:p>
            <a:pPr lvl="1"/>
            <a:r>
              <a:rPr lang="en-US"/>
              <a:t>Specifically, we apply a trainable projection matrix W to convert </a:t>
            </a:r>
            <a:r>
              <a:rPr lang="en-US" err="1"/>
              <a:t>Zv</a:t>
            </a:r>
            <a:r>
              <a:rPr lang="en-US"/>
              <a:t> into language embedding tokens Hv, which have the same dimensionality as the word embedding space in the language model. </a:t>
            </a:r>
          </a:p>
          <a:p>
            <a:pPr lvl="1"/>
            <a:r>
              <a:rPr lang="en-US"/>
              <a:t>Thus, we have a sequence of visual tokens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98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Three different types of instructions </a:t>
            </a:r>
          </a:p>
        </p:txBody>
      </p:sp>
    </p:spTree>
    <p:extLst>
      <p:ext uri="{BB962C8B-B14F-4D97-AF65-F5344CB8AC3E}">
        <p14:creationId xmlns:p14="http://schemas.microsoft.com/office/powerpoint/2010/main" val="195804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4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 1: mainly to align the representation of the concepts</a:t>
            </a:r>
          </a:p>
          <a:p>
            <a:r>
              <a:rPr lang="en-US"/>
              <a:t>Step 2 is the step that incentivizes your model to be chatty and generate elaborate responses. </a:t>
            </a:r>
          </a:p>
          <a:p>
            <a:endParaRPr lang="en-US"/>
          </a:p>
          <a:p>
            <a:r>
              <a:rPr lang="en-US"/>
              <a:t>keep both the visual encoder and LLM weights frozen, and maximize the likelihood over output captions. </a:t>
            </a:r>
          </a:p>
          <a:p>
            <a:r>
              <a:rPr lang="en-US"/>
              <a:t>trainable parameters are the W  matrix (the projection matrix) only. </a:t>
            </a:r>
          </a:p>
          <a:p>
            <a:r>
              <a:rPr lang="en-US"/>
              <a:t>In this way, the image features  can be aligned with the pre-trained LLM word embedding, effectively turning into word tokens.</a:t>
            </a:r>
          </a:p>
        </p:txBody>
      </p:sp>
    </p:spTree>
    <p:extLst>
      <p:ext uri="{BB962C8B-B14F-4D97-AF65-F5344CB8AC3E}">
        <p14:creationId xmlns:p14="http://schemas.microsoft.com/office/powerpoint/2010/main" val="309897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5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Image-caption pairs sampled from large datasets </a:t>
            </a:r>
          </a:p>
          <a:p>
            <a:r>
              <a:rPr lang="en-US"/>
              <a:t>Model optimizes a contrastive loss between image-caption pairs that encourages representations that lead to more consistent/aligned representations between text/images that correspond to one another.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9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5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Well-motivated formalism rooted in Stochastic Differential Equations. </a:t>
            </a:r>
          </a:p>
          <a:p>
            <a:r>
              <a:rPr lang="en-US"/>
              <a:t>We effectively train models in discrete time. </a:t>
            </a:r>
          </a:p>
        </p:txBody>
      </p:sp>
    </p:spTree>
    <p:extLst>
      <p:ext uri="{BB962C8B-B14F-4D97-AF65-F5344CB8AC3E}">
        <p14:creationId xmlns:p14="http://schemas.microsoft.com/office/powerpoint/2010/main" val="403198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goal here is not just mapping a bunch of random vectors into images. </a:t>
            </a:r>
          </a:p>
          <a:p>
            <a:r>
              <a:rPr lang="en-US"/>
              <a:t>But more specifically, mapping vectors that result from encoding an input prompt. </a:t>
            </a:r>
          </a:p>
          <a:p>
            <a:r>
              <a:rPr lang="en-US"/>
              <a:t>Essentially, we need to build an architecture that would understand the vector representation of sentences and map it to its corresponding image. </a:t>
            </a:r>
          </a:p>
          <a:p>
            <a:r>
              <a:rPr lang="en-US"/>
              <a:t>This is almost like the reverse process of what CLIP does (given image-text pair, tell us whether they correspond to each other or not). </a:t>
            </a:r>
          </a:p>
        </p:txBody>
      </p:sp>
    </p:spTree>
    <p:extLst>
      <p:ext uri="{BB962C8B-B14F-4D97-AF65-F5344CB8AC3E}">
        <p14:creationId xmlns:p14="http://schemas.microsoft.com/office/powerpoint/2010/main" val="3090491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is built on top of a pre-trained CLIP model. </a:t>
            </a:r>
          </a:p>
          <a:p>
            <a:pPr lvl="1"/>
            <a:r>
              <a:rPr lang="en-US"/>
              <a:t>Given this pre-trained CLIP model, from this model we can extract the embeddings of images and captions </a:t>
            </a:r>
          </a:p>
        </p:txBody>
      </p:sp>
    </p:spTree>
    <p:extLst>
      <p:ext uri="{BB962C8B-B14F-4D97-AF65-F5344CB8AC3E}">
        <p14:creationId xmlns:p14="http://schemas.microsoft.com/office/powerpoint/2010/main" val="122907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generation process itself has two components. </a:t>
            </a:r>
          </a:p>
          <a:p>
            <a:r>
              <a:rPr lang="en-US"/>
              <a:t>The first one is a prior module that produces image embeddings, given caption embeddings. </a:t>
            </a:r>
          </a:p>
        </p:txBody>
      </p:sp>
    </p:spTree>
    <p:extLst>
      <p:ext uri="{BB962C8B-B14F-4D97-AF65-F5344CB8AC3E}">
        <p14:creationId xmlns:p14="http://schemas.microsoft.com/office/powerpoint/2010/main" val="234286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87082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1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11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4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39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0844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3540947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2962456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6972" y="300416"/>
            <a:ext cx="4710056" cy="415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07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1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2805654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1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369821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280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0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4065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1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9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3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88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8448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5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047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517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15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6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4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54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3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8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28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7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89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7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79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81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2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3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0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47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34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5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9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69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07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041853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509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5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6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0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49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74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1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99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507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7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52" r:id="rId15"/>
    <p:sldLayoutId id="2147483754" r:id="rId16"/>
    <p:sldLayoutId id="2147483756" r:id="rId17"/>
    <p:sldLayoutId id="2147483757" r:id="rId18"/>
    <p:sldLayoutId id="2147483758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9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5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9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0.1192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3.0002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3.0002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103.0002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lfoundations/open_cli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2.0079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acebookresearch.github.io/ImageBind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pr2022-tutorial-diffusion-models.github.io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22E_94E6E25C.xm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lava-vl.github.io/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arxiv.org/pdf/2304.08485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22F_C216C3ED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llava-vl.github.io/" TargetMode="External"/><Relationship Id="rId4" Type="http://schemas.openxmlformats.org/officeDocument/2006/relationships/hyperlink" Target="https://arxiv.org/pdf/2304.08485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202_E978513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2304.08485.pdf" TargetMode="Externa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datasets_in_computer_vision_and_image_processin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232_E464270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2304.08485.pdf" TargetMode="External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11432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251B-D83A-F9A4-DE00-EB2C6494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859179"/>
            <a:ext cx="8208498" cy="544124"/>
          </a:xfrm>
        </p:spPr>
        <p:txBody>
          <a:bodyPr>
            <a:normAutofit fontScale="90000"/>
          </a:bodyPr>
          <a:lstStyle/>
          <a:p>
            <a:r>
              <a:rPr lang="en"/>
              <a:t>Connecting Language </a:t>
            </a:r>
            <a:br>
              <a:rPr lang="en"/>
            </a:br>
            <a:r>
              <a:rPr lang="en"/>
              <a:t>to the World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08EF-D725-2D39-CF3C-25705AE63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/>
              <a:t>CSCI 601-471/671 (NLP: Self-Supervised Models)</a:t>
            </a:r>
          </a:p>
          <a:p>
            <a:endParaRPr lang="en-US" sz="2400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FCCEF-5B0D-5663-7F59-61B3DB258DC2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290559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4DC9-DDE5-1C7A-FAFA-D8414B3F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Abridged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8FC6-D57E-2B58-2B5D-BA3454F43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1960s - First computer vision projects (MIT summer project) </a:t>
            </a:r>
          </a:p>
          <a:p>
            <a:r>
              <a:rPr lang="en-US"/>
              <a:t>2000s - Emergence of “tasks” and benchmarking in computer vision</a:t>
            </a:r>
          </a:p>
          <a:p>
            <a:r>
              <a:rPr lang="en-US"/>
              <a:t>2000s - Shallow classifiers and feature engineering</a:t>
            </a:r>
          </a:p>
          <a:p>
            <a:r>
              <a:rPr lang="en-US"/>
              <a:t>2012 - Deep Learning revolution: </a:t>
            </a:r>
          </a:p>
          <a:p>
            <a:pPr lvl="1"/>
            <a:r>
              <a:rPr lang="en-US"/>
              <a:t>Success of Convolutional neural nets in ImageNet </a:t>
            </a:r>
          </a:p>
          <a:p>
            <a:pPr lvl="1"/>
            <a:r>
              <a:rPr lang="en-US"/>
              <a:t>Unification of architectures </a:t>
            </a:r>
          </a:p>
          <a:p>
            <a:pPr lvl="1"/>
            <a:r>
              <a:rPr lang="en-US"/>
              <a:t>Rise of image generation (VAEs, GANs, etc.)</a:t>
            </a:r>
          </a:p>
          <a:p>
            <a:r>
              <a:rPr lang="en-US"/>
              <a:t>2020s - Era of Vision Transformer</a:t>
            </a:r>
          </a:p>
          <a:p>
            <a:pPr lvl="1"/>
            <a:r>
              <a:rPr lang="en-US"/>
              <a:t>Stronger connection to language </a:t>
            </a:r>
          </a:p>
          <a:p>
            <a:pPr lvl="1"/>
            <a:r>
              <a:rPr lang="en-US"/>
              <a:t>Better generative models </a:t>
            </a:r>
          </a:p>
          <a:p>
            <a:pPr lvl="1"/>
            <a:r>
              <a:rPr lang="en-US"/>
              <a:t>Further unification of models and tasks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6EC64E5-5D7F-56D6-21BC-6B04A8542C21}"/>
              </a:ext>
            </a:extLst>
          </p:cNvPr>
          <p:cNvSpPr/>
          <p:nvPr/>
        </p:nvSpPr>
        <p:spPr>
          <a:xfrm>
            <a:off x="5750560" y="3799840"/>
            <a:ext cx="2245360" cy="579120"/>
          </a:xfrm>
          <a:prstGeom prst="wedgeRoundRectCallout">
            <a:avLst>
              <a:gd name="adj1" fmla="val -61703"/>
              <a:gd name="adj2" fmla="val -20108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This is where we begin! </a:t>
            </a:r>
          </a:p>
        </p:txBody>
      </p:sp>
    </p:spTree>
    <p:extLst>
      <p:ext uri="{BB962C8B-B14F-4D97-AF65-F5344CB8AC3E}">
        <p14:creationId xmlns:p14="http://schemas.microsoft.com/office/powerpoint/2010/main" val="86170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Let's Consider Images – </a:t>
            </a:r>
            <a:r>
              <a:rPr lang="en-US">
                <a:solidFill>
                  <a:srgbClr val="FF0000"/>
                </a:solidFill>
              </a:rPr>
              <a:t>How to Encode?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3304D-1F78-3479-2C5E-458DCE44FC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 picture containing outdoor, building, tall, stone&#10;&#10;Description automatically generated">
            <a:extLst>
              <a:ext uri="{FF2B5EF4-FFF2-40B4-BE49-F238E27FC236}">
                <a16:creationId xmlns:a16="http://schemas.microsoft.com/office/drawing/2014/main" id="{33F569D7-2CA9-2204-05C8-5CCF60E1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16" y="1543050"/>
            <a:ext cx="2743200" cy="2057400"/>
          </a:xfrm>
          <a:prstGeom prst="rect">
            <a:avLst/>
          </a:prstGeom>
        </p:spPr>
      </p:pic>
      <p:pic>
        <p:nvPicPr>
          <p:cNvPr id="7" name="Picture 7" descr="A picture containing sky, outdoor, building, stone&#10;&#10;Description automatically generated">
            <a:extLst>
              <a:ext uri="{FF2B5EF4-FFF2-40B4-BE49-F238E27FC236}">
                <a16:creationId xmlns:a16="http://schemas.microsoft.com/office/drawing/2014/main" id="{8B09BFEE-2234-969E-CDA2-1CA9C69B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29" y="1545272"/>
            <a:ext cx="3095403" cy="20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Vision Transformers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BEB6E-C6FA-E0A8-6E4E-EFF07AD184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BD705885-D8A4-AE1B-FC60-E098D9A1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82" r="77670" b="-128"/>
          <a:stretch/>
        </p:blipFill>
        <p:spPr>
          <a:xfrm>
            <a:off x="1843087" y="3388402"/>
            <a:ext cx="1218679" cy="1758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3EA7B-52BF-5081-0556-24745C3D4111}"/>
              </a:ext>
            </a:extLst>
          </p:cNvPr>
          <p:cNvSpPr txBox="1"/>
          <p:nvPr/>
        </p:nvSpPr>
        <p:spPr>
          <a:xfrm>
            <a:off x="3587892" y="3675099"/>
            <a:ext cx="1968216" cy="1225868"/>
          </a:xfrm>
          <a:prstGeom prst="wedgeRoundRectCallout">
            <a:avLst>
              <a:gd name="adj1" fmla="val -61688"/>
              <a:gd name="adj2" fmla="val 239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tokenize" the image by cutting it into patches of 16px², and treating each patch as a token, e.g. embedding it into input space</a:t>
            </a:r>
          </a:p>
        </p:txBody>
      </p:sp>
    </p:spTree>
    <p:extLst>
      <p:ext uri="{BB962C8B-B14F-4D97-AF65-F5344CB8AC3E}">
        <p14:creationId xmlns:p14="http://schemas.microsoft.com/office/powerpoint/2010/main" val="975162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C262B-7AB7-52D5-DFD2-87DE8FECB8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BD705885-D8A4-AE1B-FC60-E098D9A18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85" r="69" b="-100"/>
          <a:stretch/>
        </p:blipFill>
        <p:spPr>
          <a:xfrm>
            <a:off x="1843087" y="3215448"/>
            <a:ext cx="5453946" cy="1930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929D4B-785D-E940-6AE3-84E2ED06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>
            <a:normAutofit/>
          </a:bodyPr>
          <a:lstStyle/>
          <a:p>
            <a:r>
              <a:rPr lang="en-US"/>
              <a:t>Vision Transformers</a:t>
            </a:r>
          </a:p>
        </p:txBody>
      </p:sp>
    </p:spTree>
    <p:extLst>
      <p:ext uri="{BB962C8B-B14F-4D97-AF65-F5344CB8AC3E}">
        <p14:creationId xmlns:p14="http://schemas.microsoft.com/office/powerpoint/2010/main" val="424629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F6A07-6DD8-B0D6-4742-E7C6ACAF44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BD705885-D8A4-AE1B-FC60-E098D9A1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019685"/>
            <a:ext cx="5457825" cy="4123053"/>
          </a:xfrm>
          <a:prstGeom prst="rect">
            <a:avLst/>
          </a:prstGeom>
        </p:spPr>
      </p:pic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7DCEF268-FBCC-5DB6-9D7E-042C73D6D0D8}"/>
              </a:ext>
            </a:extLst>
          </p:cNvPr>
          <p:cNvSpPr txBox="1"/>
          <p:nvPr/>
        </p:nvSpPr>
        <p:spPr>
          <a:xfrm>
            <a:off x="-87464" y="4920663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An Image is Worth 16x16 Words: Transformers for Image Recognition at Scale, 2020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6FFCCA-EFA8-7DD5-7850-70AA0728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>
            <a:normAutofit/>
          </a:bodyPr>
          <a:lstStyle/>
          <a:p>
            <a:r>
              <a:rPr lang="en-US"/>
              <a:t>Vision Transformers</a:t>
            </a:r>
          </a:p>
        </p:txBody>
      </p:sp>
    </p:spTree>
    <p:extLst>
      <p:ext uri="{BB962C8B-B14F-4D97-AF65-F5344CB8AC3E}">
        <p14:creationId xmlns:p14="http://schemas.microsoft.com/office/powerpoint/2010/main" val="3613372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001E-2F58-60D8-C746-97D8E3FA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9A38F-C722-546E-2D22-0A166F62A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TODO: how to train it </a:t>
            </a:r>
          </a:p>
        </p:txBody>
      </p:sp>
    </p:spTree>
    <p:extLst>
      <p:ext uri="{BB962C8B-B14F-4D97-AF65-F5344CB8AC3E}">
        <p14:creationId xmlns:p14="http://schemas.microsoft.com/office/powerpoint/2010/main" val="1249624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701521" cy="857542"/>
          </a:xfrm>
        </p:spPr>
        <p:txBody>
          <a:bodyPr>
            <a:normAutofit fontScale="90000"/>
          </a:bodyPr>
          <a:lstStyle/>
          <a:p>
            <a:r>
              <a:rPr lang="en-US"/>
              <a:t>What about paired image-text – </a:t>
            </a:r>
            <a:r>
              <a:rPr lang="en-US">
                <a:solidFill>
                  <a:srgbClr val="FF0000"/>
                </a:solidFill>
              </a:rPr>
              <a:t>How to Encode?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A0E82-E63B-7A13-E39B-2EBC7D773B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A picture containing outdoor, building, tall, stone&#10;&#10;Description automatically generated">
            <a:extLst>
              <a:ext uri="{FF2B5EF4-FFF2-40B4-BE49-F238E27FC236}">
                <a16:creationId xmlns:a16="http://schemas.microsoft.com/office/drawing/2014/main" id="{47446136-B6DE-664A-68BC-16192113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16" y="1543050"/>
            <a:ext cx="274320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D7F90-3DF2-289C-5B5E-3DA4D7F12B30}"/>
              </a:ext>
            </a:extLst>
          </p:cNvPr>
          <p:cNvSpPr txBox="1"/>
          <p:nvPr/>
        </p:nvSpPr>
        <p:spPr>
          <a:xfrm>
            <a:off x="1036673" y="3767913"/>
            <a:ext cx="273655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Basilica of St. John Lateran</a:t>
            </a:r>
          </a:p>
        </p:txBody>
      </p:sp>
      <p:pic>
        <p:nvPicPr>
          <p:cNvPr id="8" name="Picture 7" descr="A picture containing sky, outdoor, building, stone&#10;&#10;Description automatically generated">
            <a:extLst>
              <a:ext uri="{FF2B5EF4-FFF2-40B4-BE49-F238E27FC236}">
                <a16:creationId xmlns:a16="http://schemas.microsoft.com/office/drawing/2014/main" id="{446DB84C-649E-82CC-DB3D-64BCED51F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29" y="1545272"/>
            <a:ext cx="3095403" cy="2066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E4D49F-373A-60FD-3F2F-16C1E828BCB8}"/>
              </a:ext>
            </a:extLst>
          </p:cNvPr>
          <p:cNvSpPr txBox="1"/>
          <p:nvPr/>
        </p:nvSpPr>
        <p:spPr>
          <a:xfrm>
            <a:off x="5376085" y="3767912"/>
            <a:ext cx="30887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House with Chimeras – Kiev</a:t>
            </a:r>
          </a:p>
        </p:txBody>
      </p:sp>
    </p:spTree>
    <p:extLst>
      <p:ext uri="{BB962C8B-B14F-4D97-AF65-F5344CB8AC3E}">
        <p14:creationId xmlns:p14="http://schemas.microsoft.com/office/powerpoint/2010/main" val="366044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701521" cy="857542"/>
          </a:xfrm>
        </p:spPr>
        <p:txBody>
          <a:bodyPr>
            <a:normAutofit fontScale="90000"/>
          </a:bodyPr>
          <a:lstStyle/>
          <a:p>
            <a:r>
              <a:rPr lang="en-US"/>
              <a:t>What about paired image-text – </a:t>
            </a:r>
            <a:r>
              <a:rPr lang="en-US">
                <a:solidFill>
                  <a:srgbClr val="FF0000"/>
                </a:solidFill>
              </a:rPr>
              <a:t>How to Encode?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A0E82-E63B-7A13-E39B-2EBC7D773B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The idea is to create a space to </a:t>
            </a:r>
            <a:br>
              <a:rPr lang="en-US"/>
            </a:br>
            <a:r>
              <a:rPr lang="en-US"/>
              <a:t>represent both semantics of </a:t>
            </a:r>
            <a:br>
              <a:rPr lang="en-US"/>
            </a:br>
            <a:r>
              <a:rPr lang="en-US"/>
              <a:t>language and image. </a:t>
            </a: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Then, create a model that can align </a:t>
            </a:r>
            <a:br>
              <a:rPr lang="en-US"/>
            </a:br>
            <a:r>
              <a:rPr lang="en-US"/>
              <a:t>semantically-equivalent text and </a:t>
            </a:r>
            <a:br>
              <a:rPr lang="en-US"/>
            </a:br>
            <a:r>
              <a:rPr lang="en-US"/>
              <a:t>images nearby.</a:t>
            </a:r>
          </a:p>
        </p:txBody>
      </p:sp>
      <p:pic>
        <p:nvPicPr>
          <p:cNvPr id="7" name="Picture 6" descr="A cat with a cat's face&#10;&#10;Description automatically generated">
            <a:extLst>
              <a:ext uri="{FF2B5EF4-FFF2-40B4-BE49-F238E27FC236}">
                <a16:creationId xmlns:a16="http://schemas.microsoft.com/office/drawing/2014/main" id="{75C25B90-1E80-1422-6EBE-D1D40351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528" y="1540856"/>
            <a:ext cx="4148074" cy="277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5D7F-12DA-CA9F-B71B-CCD9EF2D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Contrastive Language–Image Pre-training (CLIP)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7176-6052-77AC-1368-AB96C6EEA0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87283"/>
            <a:ext cx="8610081" cy="3077573"/>
          </a:xfrm>
        </p:spPr>
        <p:txBody>
          <a:bodyPr/>
          <a:lstStyle/>
          <a:p>
            <a:r>
              <a:rPr lang="en-US"/>
              <a:t>Training: simple </a:t>
            </a:r>
            <a:r>
              <a:rPr lang="en-US">
                <a:solidFill>
                  <a:srgbClr val="C00000"/>
                </a:solidFill>
              </a:rPr>
              <a:t>contrastive loss </a:t>
            </a:r>
            <a:r>
              <a:rPr lang="en-US"/>
              <a:t>between image-text pairs</a:t>
            </a:r>
          </a:p>
          <a:p>
            <a:pPr lvl="1"/>
            <a:r>
              <a:rPr lang="en-US"/>
              <a:t>Learning image representations from web-scale noisy text supervision </a:t>
            </a: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1E3C778D-F44C-04E3-6107-3693D842F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7" b="-133"/>
          <a:stretch/>
        </p:blipFill>
        <p:spPr>
          <a:xfrm>
            <a:off x="564733" y="2073289"/>
            <a:ext cx="4008779" cy="28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4999"/>
              </a:lnSpc>
            </a:pPr>
            <a:r>
              <a:rPr lang="en-US" sz="2400"/>
              <a:t>Contrastive Language–Image Pre-training (CLIP)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03187"/>
            <a:ext cx="8085415" cy="3077573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  <a:latin typeface="+mn-lt"/>
              </a:rPr>
              <a:t>Given a batch of N (image, text) pairs, predict which of the N × N possible (image, text) pairings across a batch occurred</a:t>
            </a:r>
            <a:r>
              <a:rPr lang="en-US">
                <a:latin typeface="+mn-lt"/>
              </a:rPr>
              <a:t>.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8887CBE-3A0D-1283-CE39-611D1ACC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7" b="-133"/>
          <a:stretch/>
        </p:blipFill>
        <p:spPr>
          <a:xfrm>
            <a:off x="564733" y="2073289"/>
            <a:ext cx="4008779" cy="2827980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B2AE06E7-9805-B059-B85C-1AF72214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85" y="2149546"/>
            <a:ext cx="2743200" cy="2543867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49950B94-E75D-79D5-340A-BE3A632A6BB2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4"/>
              </a:rPr>
              <a:t>Learning Transferable Visual Models From Natural Language Supervision,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7827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2764-66FF-5D44-87AD-B8819736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Connecting Language to the World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182E6-7815-0DCF-DFEA-2021B6C7D1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 far, we have focused on only “language” as our primary focus. </a:t>
            </a:r>
          </a:p>
          <a:p>
            <a:r>
              <a:rPr lang="en-US"/>
              <a:t>But there is there are other modalities in which humans communicate with the world.</a:t>
            </a:r>
          </a:p>
        </p:txBody>
      </p:sp>
      <p:pic>
        <p:nvPicPr>
          <p:cNvPr id="2054" name="Picture 6" descr="Human Senses">
            <a:extLst>
              <a:ext uri="{FF2B5EF4-FFF2-40B4-BE49-F238E27FC236}">
                <a16:creationId xmlns:a16="http://schemas.microsoft.com/office/drawing/2014/main" id="{42ECEFCD-6772-1A2D-A572-4CB15797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8" y="2122050"/>
            <a:ext cx="2738341" cy="2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ncouraging Multimodal Communication in AAC Learners - Avaz Inc.">
            <a:extLst>
              <a:ext uri="{FF2B5EF4-FFF2-40B4-BE49-F238E27FC236}">
                <a16:creationId xmlns:a16="http://schemas.microsoft.com/office/drawing/2014/main" id="{C790287D-694C-C809-35B8-CCEB9A792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3222" r="6080" b="7938"/>
          <a:stretch/>
        </p:blipFill>
        <p:spPr bwMode="auto">
          <a:xfrm>
            <a:off x="3864332" y="2203232"/>
            <a:ext cx="4436827" cy="23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3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 CLIP do?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79333"/>
            <a:ext cx="8085415" cy="3077573"/>
          </a:xfrm>
        </p:spPr>
        <p:txBody>
          <a:bodyPr/>
          <a:lstStyle/>
          <a:p>
            <a:r>
              <a:rPr lang="en-US"/>
              <a:t>Downstream: </a:t>
            </a:r>
            <a:r>
              <a:rPr lang="en-US">
                <a:solidFill>
                  <a:srgbClr val="C00000"/>
                </a:solidFill>
              </a:rPr>
              <a:t>zero-shot image</a:t>
            </a:r>
            <a:r>
              <a:rPr lang="en-US"/>
              <a:t> classification and image-text retrieval </a:t>
            </a:r>
          </a:p>
          <a:p>
            <a:pPr lvl="1"/>
            <a:r>
              <a:rPr lang="en-US"/>
              <a:t>Image classification can be reformatted as a retrieval task via considering the semantics behind label name.</a:t>
            </a: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8887CBE-3A0D-1283-CE39-611D1ACC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35" b="-266"/>
          <a:stretch/>
        </p:blipFill>
        <p:spPr>
          <a:xfrm>
            <a:off x="564733" y="2073289"/>
            <a:ext cx="8018285" cy="2831747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9E2E4607-CE14-1C60-BC9A-229AC943A1AD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3"/>
              </a:rPr>
              <a:t>Learning Transferable Visual Models From Natural Language Supervision,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7561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 CLIP do?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8" y="1319088"/>
            <a:ext cx="8516563" cy="3077573"/>
          </a:xfrm>
        </p:spPr>
        <p:txBody>
          <a:bodyPr/>
          <a:lstStyle/>
          <a:p>
            <a:r>
              <a:rPr lang="en-US"/>
              <a:t>Consider classifying photos of “dogs” vs “cats”—for each image, check if CLIP predicts text description “a photo of a dog” or “a photo of a cat” is more likely to be paired with it.</a:t>
            </a: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9E2E4607-CE14-1C60-BC9A-229AC943A1AD}"/>
              </a:ext>
            </a:extLst>
          </p:cNvPr>
          <p:cNvSpPr txBox="1"/>
          <p:nvPr/>
        </p:nvSpPr>
        <p:spPr>
          <a:xfrm>
            <a:off x="-87464" y="4865004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>
                <a:latin typeface="Corbel"/>
                <a:ea typeface="Corbel"/>
                <a:cs typeface="Corbel"/>
                <a:sym typeface="Corbel"/>
                <a:hlinkClick r:id="rId2"/>
              </a:rPr>
              <a:t>Learning Transferable Visual Models From Natural Language Supervision, 2021</a:t>
            </a:r>
            <a:r>
              <a:rPr lang="en-US" sz="900">
                <a:latin typeface="Corbel"/>
                <a:ea typeface="Corbel"/>
                <a:cs typeface="Corbel"/>
                <a:sym typeface="Corbel"/>
              </a:rPr>
              <a:t>]</a:t>
            </a:r>
          </a:p>
        </p:txBody>
      </p:sp>
      <p:pic>
        <p:nvPicPr>
          <p:cNvPr id="8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9275FC62-20BB-4C83-D3FC-E346A1DB2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35" b="-266"/>
          <a:stretch/>
        </p:blipFill>
        <p:spPr>
          <a:xfrm>
            <a:off x="564733" y="2073289"/>
            <a:ext cx="8018285" cy="28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70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2933558" cy="3077573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rgbClr val="595959"/>
                </a:solidFill>
              </a:rPr>
              <a:t>CLIP evaluates associations between image-text pairs:</a:t>
            </a:r>
            <a:endParaRPr lang="en-US"/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Classification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Searching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…</a:t>
            </a:r>
          </a:p>
          <a:p>
            <a:pPr marL="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F4E2113-AC9E-5160-0933-5506986FA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7" b="-133"/>
          <a:stretch/>
        </p:blipFill>
        <p:spPr>
          <a:xfrm>
            <a:off x="4399980" y="1935578"/>
            <a:ext cx="4008779" cy="28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0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232323" cy="3077573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rgbClr val="595959"/>
                </a:solidFill>
              </a:rPr>
              <a:t>CLIP evaluates associations between image-text pairs:</a:t>
            </a:r>
            <a:endParaRPr lang="en-US"/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Classification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Searching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…</a:t>
            </a:r>
          </a:p>
          <a:p>
            <a:pPr marL="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9B8C3-96CA-1179-DF02-A9D31616977F}"/>
              </a:ext>
            </a:extLst>
          </p:cNvPr>
          <p:cNvSpPr txBox="1"/>
          <p:nvPr/>
        </p:nvSpPr>
        <p:spPr>
          <a:xfrm>
            <a:off x="4839351" y="480084"/>
            <a:ext cx="3845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https://huggingface.co/openai/clip-vit-large-patch14 </a:t>
            </a:r>
          </a:p>
        </p:txBody>
      </p:sp>
      <p:pic>
        <p:nvPicPr>
          <p:cNvPr id="9" name="Picture 8" descr="A group of people walking on a brick path&#10;&#10;Description automatically generated">
            <a:extLst>
              <a:ext uri="{FF2B5EF4-FFF2-40B4-BE49-F238E27FC236}">
                <a16:creationId xmlns:a16="http://schemas.microsoft.com/office/drawing/2014/main" id="{E2916474-9F16-F16C-4F1F-5AEEB50E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879" y="757083"/>
            <a:ext cx="4527225" cy="40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7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232323" cy="3077573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rgbClr val="595959"/>
                </a:solidFill>
              </a:rPr>
              <a:t>CLIP evaluates associations between image-text pairs:</a:t>
            </a:r>
            <a:endParaRPr lang="en-US"/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Classification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Searching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…</a:t>
            </a:r>
          </a:p>
          <a:p>
            <a:pPr marL="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9B8C3-96CA-1179-DF02-A9D31616977F}"/>
              </a:ext>
            </a:extLst>
          </p:cNvPr>
          <p:cNvSpPr txBox="1"/>
          <p:nvPr/>
        </p:nvSpPr>
        <p:spPr>
          <a:xfrm>
            <a:off x="4839351" y="480084"/>
            <a:ext cx="3845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https://huggingface.co/openai/clip-vit-large-patch14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B86092-20B8-FBFE-3208-0F57272E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84" y="768658"/>
            <a:ext cx="4369326" cy="39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4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232323" cy="3077573"/>
          </a:xfrm>
        </p:spPr>
        <p:txBody>
          <a:bodyPr/>
          <a:lstStyle/>
          <a:p>
            <a:pPr marL="114300" indent="0">
              <a:lnSpc>
                <a:spcPct val="114999"/>
              </a:lnSpc>
              <a:buNone/>
            </a:pPr>
            <a:r>
              <a:rPr lang="en-US">
                <a:solidFill>
                  <a:srgbClr val="595959"/>
                </a:solidFill>
              </a:rPr>
              <a:t>CLIP evaluates associations between image-text pairs:</a:t>
            </a:r>
            <a:endParaRPr lang="en-US"/>
          </a:p>
          <a:p>
            <a:pPr marL="11430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Classification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Image Searching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…</a:t>
            </a:r>
          </a:p>
          <a:p>
            <a:pPr marL="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9B8C3-96CA-1179-DF02-A9D31616977F}"/>
              </a:ext>
            </a:extLst>
          </p:cNvPr>
          <p:cNvSpPr txBox="1"/>
          <p:nvPr/>
        </p:nvSpPr>
        <p:spPr>
          <a:xfrm>
            <a:off x="4839351" y="480084"/>
            <a:ext cx="3845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https://huggingface.co/openai/clip-vit-large-patch14 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7AD0FDC-35D1-83FF-A56F-69D963FB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723" y="768658"/>
            <a:ext cx="4500592" cy="40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1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can't CLIP do?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0CDEA60-C4BC-7DE2-8E19-CD43EE8C4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7" b="-133"/>
          <a:stretch/>
        </p:blipFill>
        <p:spPr>
          <a:xfrm>
            <a:off x="4601302" y="1157760"/>
            <a:ext cx="4008779" cy="28279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49AA3C-9430-E45A-6C2D-B341F21019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No generation capabilities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Prompting / In-Context Learning</a:t>
            </a:r>
          </a:p>
          <a:p>
            <a:pPr marL="857250" lvl="1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Few-shot captioning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28575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87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can't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No generation capabilities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Prompting / In-Context Learning</a:t>
            </a:r>
          </a:p>
          <a:p>
            <a:pPr marL="857250" lvl="1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Few-shot captioning</a:t>
            </a:r>
          </a:p>
          <a:p>
            <a:pPr marL="857250" lvl="1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CLIP is not perfect.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28575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73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can't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No generation capabilities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Prompting / In-Context Learning</a:t>
            </a:r>
          </a:p>
          <a:p>
            <a:pPr marL="857250" lvl="1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Few-shot captioning</a:t>
            </a:r>
          </a:p>
          <a:p>
            <a:pPr marL="857250" lvl="1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CLIP is not perfect.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28575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9218" name="Picture 2" descr="CLIP is not Skynet: a primer on why your negative prompts are idiotic and  why you should quit mysticising machine learning : r/StableDiffusion">
            <a:extLst>
              <a:ext uri="{FF2B5EF4-FFF2-40B4-BE49-F238E27FC236}">
                <a16:creationId xmlns:a16="http://schemas.microsoft.com/office/drawing/2014/main" id="{D936B230-B8D6-2764-101B-749FD7877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4"/>
          <a:stretch/>
        </p:blipFill>
        <p:spPr bwMode="auto">
          <a:xfrm>
            <a:off x="4277032" y="792627"/>
            <a:ext cx="4753539" cy="28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F5BB7-D433-DFB4-E6DE-6B3E4C0BA7FC}"/>
              </a:ext>
            </a:extLst>
          </p:cNvPr>
          <p:cNvSpPr txBox="1"/>
          <p:nvPr/>
        </p:nvSpPr>
        <p:spPr>
          <a:xfrm>
            <a:off x="4839351" y="480084"/>
            <a:ext cx="3845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https://huggingface.co/openai/clip-vit-large-patch14 </a:t>
            </a:r>
          </a:p>
        </p:txBody>
      </p:sp>
      <p:pic>
        <p:nvPicPr>
          <p:cNvPr id="5" name="Picture 2" descr="CLIP is not Skynet: a primer on why your negative prompts are idiotic and  why you should quit mysticising machine learning : r/StableDiffusion">
            <a:extLst>
              <a:ext uri="{FF2B5EF4-FFF2-40B4-BE49-F238E27FC236}">
                <a16:creationId xmlns:a16="http://schemas.microsoft.com/office/drawing/2014/main" id="{297C47BE-0119-D1B8-D7A5-43013B17F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7"/>
          <a:stretch/>
        </p:blipFill>
        <p:spPr bwMode="auto">
          <a:xfrm>
            <a:off x="4277032" y="3642102"/>
            <a:ext cx="4753539" cy="13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1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can't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No generation capabilities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Prompting / In-Context Learning</a:t>
            </a:r>
          </a:p>
          <a:p>
            <a:pPr marL="857250" lvl="1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Few-shot captioning</a:t>
            </a:r>
          </a:p>
          <a:p>
            <a:pPr marL="857250" lvl="1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CLIP is not perfect.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28575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10242" name="Picture 2" descr="CLIP is not Skynet: a primer on why your negative prompts are idiotic and  why you should quit mysticising machine learning : r/StableDiffusion">
            <a:extLst>
              <a:ext uri="{FF2B5EF4-FFF2-40B4-BE49-F238E27FC236}">
                <a16:creationId xmlns:a16="http://schemas.microsoft.com/office/drawing/2014/main" id="{043FDE8D-5797-02C1-E96B-3D0E2532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755012"/>
            <a:ext cx="4924425" cy="43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123FE-3E38-D4FD-FEF3-D6D663E1E2B8}"/>
              </a:ext>
            </a:extLst>
          </p:cNvPr>
          <p:cNvSpPr txBox="1"/>
          <p:nvPr/>
        </p:nvSpPr>
        <p:spPr>
          <a:xfrm>
            <a:off x="4839351" y="480084"/>
            <a:ext cx="3845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https://huggingface.co/openai/clip-vit-large-patch14 </a:t>
            </a:r>
          </a:p>
        </p:txBody>
      </p:sp>
    </p:spTree>
    <p:extLst>
      <p:ext uri="{BB962C8B-B14F-4D97-AF65-F5344CB8AC3E}">
        <p14:creationId xmlns:p14="http://schemas.microsoft.com/office/powerpoint/2010/main" val="44297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Connecting LMs to the World: 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/>
              <a:t>Connecting vision and language </a:t>
            </a:r>
          </a:p>
          <a:p>
            <a:pPr>
              <a:buFont typeface="+mj-lt"/>
              <a:buAutoNum type="arabicPeriod"/>
            </a:pPr>
            <a:r>
              <a:rPr lang="en-US"/>
              <a:t>Generative vision-language models </a:t>
            </a:r>
          </a:p>
          <a:p>
            <a:pPr>
              <a:buFont typeface="+mj-lt"/>
              <a:buAutoNum type="arabicPeriod"/>
            </a:pPr>
            <a:r>
              <a:rPr lang="en-US"/>
              <a:t>Other modalities [speech, audio, …] </a:t>
            </a:r>
          </a:p>
          <a:p>
            <a:pPr>
              <a:buFont typeface="+mj-lt"/>
              <a:buAutoNum type="arabicPeriod"/>
            </a:pPr>
            <a:r>
              <a:rPr lang="en-US"/>
              <a:t>From language to code</a:t>
            </a:r>
          </a:p>
          <a:p>
            <a:pPr>
              <a:buFont typeface="+mj-lt"/>
              <a:buAutoNum type="arabicPeriod"/>
            </a:pPr>
            <a:r>
              <a:rPr lang="en-US"/>
              <a:t>From language to action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114300" indent="0">
              <a:buNone/>
            </a:pPr>
            <a:r>
              <a:rPr lang="en-US" b="1"/>
              <a:t>Chapter goal: </a:t>
            </a:r>
            <a:r>
              <a:rPr lang="en-US"/>
              <a:t>Getting comfortable with thinking about extending LLMs to other modalities of the world and their limits.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en-US" sz="2800"/>
              <a:t>What can't CLIP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35F2-200F-038C-2996-68368A083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No generation capabilities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Prompting / In-Context Learning</a:t>
            </a:r>
          </a:p>
          <a:p>
            <a:pPr marL="857250" lvl="1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Few-shot captioning</a:t>
            </a:r>
          </a:p>
          <a:p>
            <a:pPr marL="857250" lvl="1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r>
              <a:rPr lang="en-US">
                <a:solidFill>
                  <a:srgbClr val="595959"/>
                </a:solidFill>
              </a:rPr>
              <a:t>CLIP is not perfect.</a:t>
            </a: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285750" indent="0">
              <a:lnSpc>
                <a:spcPct val="114999"/>
              </a:lnSpc>
              <a:buNone/>
            </a:pPr>
            <a:endParaRPr lang="en-US">
              <a:solidFill>
                <a:srgbClr val="595959"/>
              </a:solidFill>
            </a:endParaRPr>
          </a:p>
          <a:p>
            <a:pPr marL="515938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  <a:p>
            <a:pPr marL="400050" indent="-285750">
              <a:lnSpc>
                <a:spcPct val="114999"/>
              </a:lnSpc>
            </a:pPr>
            <a:endParaRPr lang="en-US">
              <a:solidFill>
                <a:srgbClr val="595959"/>
              </a:solidFill>
            </a:endParaRPr>
          </a:p>
        </p:txBody>
      </p:sp>
      <p:pic>
        <p:nvPicPr>
          <p:cNvPr id="11266" name="Picture 2" descr="D] CLIP open vision-language model alternative : r/MachineLearning">
            <a:extLst>
              <a:ext uri="{FF2B5EF4-FFF2-40B4-BE49-F238E27FC236}">
                <a16:creationId xmlns:a16="http://schemas.microsoft.com/office/drawing/2014/main" id="{2A65D75A-C6B1-9AC5-7A98-141D09157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/>
          <a:stretch/>
        </p:blipFill>
        <p:spPr bwMode="auto">
          <a:xfrm>
            <a:off x="4498463" y="757083"/>
            <a:ext cx="4527550" cy="46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05F94-B601-D0A0-8DD8-19897494CB36}"/>
              </a:ext>
            </a:extLst>
          </p:cNvPr>
          <p:cNvSpPr txBox="1"/>
          <p:nvPr/>
        </p:nvSpPr>
        <p:spPr>
          <a:xfrm>
            <a:off x="4839351" y="480084"/>
            <a:ext cx="38457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https://huggingface.co/openai/clip-vit-large-patch14 </a:t>
            </a:r>
          </a:p>
        </p:txBody>
      </p:sp>
    </p:spTree>
    <p:extLst>
      <p:ext uri="{BB962C8B-B14F-4D97-AF65-F5344CB8AC3E}">
        <p14:creationId xmlns:p14="http://schemas.microsoft.com/office/powerpoint/2010/main" val="1551554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B3B1-BB6D-1496-811F-245F2ABF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happened after CLIP?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30EDF-ED9C-A51B-D612-893F0D3CD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Ton of follow-up work on improve its design: </a:t>
            </a:r>
          </a:p>
        </p:txBody>
      </p:sp>
      <p:pic>
        <p:nvPicPr>
          <p:cNvPr id="5" name="Picture 4" descr="A diagram of a computer language&#10;&#10;Description automatically generated">
            <a:extLst>
              <a:ext uri="{FF2B5EF4-FFF2-40B4-BE49-F238E27FC236}">
                <a16:creationId xmlns:a16="http://schemas.microsoft.com/office/drawing/2014/main" id="{99C52CF4-C77F-D149-69EB-6DF034A00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8" r="6463"/>
          <a:stretch/>
        </p:blipFill>
        <p:spPr>
          <a:xfrm>
            <a:off x="1555046" y="1958808"/>
            <a:ext cx="5819531" cy="30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1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5431-3BE0-83D4-54A8-8E5DCE85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happened after CLIP?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6B633-F711-4D1F-2FAD-E694602792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Open-source reproduction and scaling up </a:t>
            </a:r>
          </a:p>
          <a:p>
            <a:pPr lvl="1"/>
            <a:r>
              <a:rPr lang="en-US"/>
              <a:t>Open-source model: </a:t>
            </a:r>
            <a:r>
              <a:rPr lang="en-US" err="1"/>
              <a:t>OpenCLIP</a:t>
            </a:r>
            <a:endParaRPr lang="en-US"/>
          </a:p>
          <a:p>
            <a:pPr lvl="1"/>
            <a:r>
              <a:rPr lang="en-US"/>
              <a:t>Pre-training on LAION-5B dataset </a:t>
            </a:r>
          </a:p>
        </p:txBody>
      </p:sp>
      <p:pic>
        <p:nvPicPr>
          <p:cNvPr id="4" name="Picture 3" descr="A close-up of words&#10;&#10;Description automatically generated">
            <a:extLst>
              <a:ext uri="{FF2B5EF4-FFF2-40B4-BE49-F238E27FC236}">
                <a16:creationId xmlns:a16="http://schemas.microsoft.com/office/drawing/2014/main" id="{2A7FCC19-C8C0-6128-FD50-3CD0DF72F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17"/>
          <a:stretch/>
        </p:blipFill>
        <p:spPr>
          <a:xfrm>
            <a:off x="4843273" y="1171888"/>
            <a:ext cx="4300727" cy="1298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5430ED-EBAC-6E53-0918-9722560C9922}"/>
              </a:ext>
            </a:extLst>
          </p:cNvPr>
          <p:cNvSpPr txBox="1"/>
          <p:nvPr/>
        </p:nvSpPr>
        <p:spPr>
          <a:xfrm>
            <a:off x="2286000" y="481197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3"/>
              </a:rPr>
              <a:t>https://github.com/mlfoundations/open_clip</a:t>
            </a: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AC2CC-3988-F6D9-1D73-B02DAA91D9A6}"/>
              </a:ext>
            </a:extLst>
          </p:cNvPr>
          <p:cNvSpPr txBox="1"/>
          <p:nvPr/>
        </p:nvSpPr>
        <p:spPr>
          <a:xfrm>
            <a:off x="2286000" y="457456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/>
              <a:t>Ilharco</a:t>
            </a:r>
            <a:r>
              <a:rPr lang="en-US"/>
              <a:t> et al., </a:t>
            </a:r>
            <a:r>
              <a:rPr lang="en-US" err="1"/>
              <a:t>OpenCLIP</a:t>
            </a:r>
            <a:r>
              <a:rPr 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14322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5431-3BE0-83D4-54A8-8E5DCE85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happened after CLIP?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6B633-F711-4D1F-2FAD-E694602792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Open-source reproduction and scaling up </a:t>
            </a:r>
          </a:p>
          <a:p>
            <a:r>
              <a:rPr lang="en-US"/>
              <a:t>Modifying the training process </a:t>
            </a:r>
          </a:p>
          <a:p>
            <a:pPr lvl="1"/>
            <a:r>
              <a:rPr lang="en-US"/>
              <a:t>A notable example is FLIP</a:t>
            </a:r>
          </a:p>
          <a:p>
            <a:pPr lvl="2"/>
            <a:r>
              <a:rPr lang="en-US"/>
              <a:t>Randomly masking out image patches </a:t>
            </a:r>
          </a:p>
          <a:p>
            <a:pPr lvl="2"/>
            <a:r>
              <a:rPr lang="en-US"/>
              <a:t>Does not hurt the performance, yet it improves the training efficiency </a:t>
            </a:r>
          </a:p>
          <a:p>
            <a:pPr lvl="2"/>
            <a:endParaRPr lang="en-US"/>
          </a:p>
          <a:p>
            <a:endParaRPr lang="en-US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6364F947-0451-B8E2-3736-3F306B0A6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82" t="41830" r="10504" b="10572"/>
          <a:stretch/>
        </p:blipFill>
        <p:spPr>
          <a:xfrm>
            <a:off x="4789714" y="2872551"/>
            <a:ext cx="2928257" cy="2163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821356-AAB2-14D1-DD26-731BC6781524}"/>
              </a:ext>
            </a:extLst>
          </p:cNvPr>
          <p:cNvSpPr txBox="1"/>
          <p:nvPr/>
        </p:nvSpPr>
        <p:spPr>
          <a:xfrm>
            <a:off x="2188029" y="4878338"/>
            <a:ext cx="47679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Scaling Language-Image Pre-training via Masking, 2022</a:t>
            </a:r>
            <a:endParaRPr lang="en-US" sz="1200" b="0" i="0" u="none" strike="noStrike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/>
            </a:endParaRPr>
          </a:p>
        </p:txBody>
      </p:sp>
      <p:pic>
        <p:nvPicPr>
          <p:cNvPr id="10" name="Picture 2" descr="GitHub - facebookresearch/flip: Official Open Source code for &quot;Scaling  Language-Image Pre-training via Masking&quot;">
            <a:extLst>
              <a:ext uri="{FF2B5EF4-FFF2-40B4-BE49-F238E27FC236}">
                <a16:creationId xmlns:a16="http://schemas.microsoft.com/office/drawing/2014/main" id="{82B8B8E8-9580-A51D-E93E-70D46C9B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916094"/>
            <a:ext cx="3284895" cy="19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54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5431-3BE0-83D4-54A8-8E5DCE85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happened after CLIP?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6B633-F711-4D1F-2FAD-E694602792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Open-source reproduction and scaling up </a:t>
            </a:r>
          </a:p>
          <a:p>
            <a:r>
              <a:rPr lang="en-US"/>
              <a:t>Modifying the training process </a:t>
            </a:r>
          </a:p>
          <a:p>
            <a:r>
              <a:rPr lang="en-US"/>
              <a:t>Adding more modalities: </a:t>
            </a:r>
          </a:p>
          <a:p>
            <a:pPr lvl="1"/>
            <a:r>
              <a:rPr lang="en-US" err="1"/>
              <a:t>ImageBind</a:t>
            </a:r>
            <a:r>
              <a:rPr lang="en-US"/>
              <a:t>: linking 7 modalities</a:t>
            </a:r>
          </a:p>
          <a:p>
            <a:pPr lvl="2"/>
            <a:endParaRPr lang="en-US"/>
          </a:p>
          <a:p>
            <a:endParaRPr lang="en-US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6F33BCA-FFB4-1490-9029-33A08B71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83" y="2763432"/>
            <a:ext cx="6619567" cy="21602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C0EFD0-E92B-8EE1-6942-AE87DE9171D4}"/>
              </a:ext>
            </a:extLst>
          </p:cNvPr>
          <p:cNvSpPr txBox="1"/>
          <p:nvPr/>
        </p:nvSpPr>
        <p:spPr>
          <a:xfrm>
            <a:off x="4315590" y="2235530"/>
            <a:ext cx="4997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hlinkClick r:id="rId3"/>
              </a:rPr>
              <a:t>https://facebookresearch.github.io/ImageBind</a:t>
            </a:r>
            <a:endParaRPr lang="en-US" sz="1200"/>
          </a:p>
          <a:p>
            <a:pPr algn="ctr"/>
            <a:r>
              <a:rPr lang="en-US" sz="1200" err="1"/>
              <a:t>ImageBind</a:t>
            </a:r>
            <a:r>
              <a:rPr lang="en-US" sz="1200"/>
              <a:t>: One Embedding Space To Bind Them All, 2023</a:t>
            </a:r>
          </a:p>
        </p:txBody>
      </p:sp>
    </p:spTree>
    <p:extLst>
      <p:ext uri="{BB962C8B-B14F-4D97-AF65-F5344CB8AC3E}">
        <p14:creationId xmlns:p14="http://schemas.microsoft.com/office/powerpoint/2010/main" val="2811656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5431-3BE0-83D4-54A8-8E5DCE85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happened after CLIP?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6B633-F711-4D1F-2FAD-E694602792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Open-source reproduction and scaling up </a:t>
            </a:r>
          </a:p>
          <a:p>
            <a:r>
              <a:rPr lang="en-US"/>
              <a:t>Modifying the training process </a:t>
            </a:r>
          </a:p>
          <a:p>
            <a:r>
              <a:rPr lang="en-US"/>
              <a:t>Adding more modalities: </a:t>
            </a:r>
          </a:p>
          <a:p>
            <a:r>
              <a:rPr lang="en-US"/>
              <a:t>Generative models: </a:t>
            </a:r>
          </a:p>
          <a:p>
            <a:pPr lvl="1"/>
            <a:r>
              <a:rPr lang="en-US"/>
              <a:t>Text →</a:t>
            </a:r>
            <a:r>
              <a:rPr lang="en-US">
                <a:sym typeface="Wingdings" pitchFamily="2" charset="2"/>
              </a:rPr>
              <a:t> Image </a:t>
            </a:r>
          </a:p>
          <a:p>
            <a:pPr lvl="1"/>
            <a:r>
              <a:rPr lang="en-US">
                <a:sym typeface="Wingdings" pitchFamily="2" charset="2"/>
              </a:rPr>
              <a:t>Image, </a:t>
            </a:r>
            <a:r>
              <a:rPr lang="en-US"/>
              <a:t>Text →</a:t>
            </a:r>
            <a:r>
              <a:rPr lang="en-US">
                <a:sym typeface="Wingdings" pitchFamily="2" charset="2"/>
              </a:rPr>
              <a:t> Image </a:t>
            </a:r>
          </a:p>
          <a:p>
            <a:pPr lvl="1"/>
            <a:r>
              <a:rPr lang="en-US">
                <a:sym typeface="Wingdings" pitchFamily="2" charset="2"/>
              </a:rPr>
              <a:t>Image, Image </a:t>
            </a:r>
            <a:r>
              <a:rPr lang="en-US"/>
              <a:t>→ Text  </a:t>
            </a:r>
          </a:p>
          <a:p>
            <a:pPr lvl="1"/>
            <a:r>
              <a:rPr lang="en-US"/>
              <a:t>… 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CA4B6-B5F5-D316-B0C2-D983CCA30684}"/>
              </a:ext>
            </a:extLst>
          </p:cNvPr>
          <p:cNvSpPr txBox="1"/>
          <p:nvPr/>
        </p:nvSpPr>
        <p:spPr>
          <a:xfrm>
            <a:off x="3839055" y="2721003"/>
            <a:ext cx="1465889" cy="416866"/>
          </a:xfrm>
          <a:prstGeom prst="wedgeRoundRectCallout">
            <a:avLst>
              <a:gd name="adj1" fmla="val -61688"/>
              <a:gd name="adj2" fmla="val 239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Forthcoming</a:t>
            </a:r>
          </a:p>
        </p:txBody>
      </p:sp>
    </p:spTree>
    <p:extLst>
      <p:ext uri="{BB962C8B-B14F-4D97-AF65-F5344CB8AC3E}">
        <p14:creationId xmlns:p14="http://schemas.microsoft.com/office/powerpoint/2010/main" val="3260008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C5BA-CF0B-A5CA-763D-7D37015B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C1C02-6DBD-9455-63E9-D6E010D3D7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The same computational architecture (e.g., Transformer) can represent different modalities. </a:t>
            </a:r>
          </a:p>
          <a:p>
            <a:endParaRPr lang="en-US"/>
          </a:p>
          <a:p>
            <a:r>
              <a:rPr lang="en-US"/>
              <a:t>One can build models that embed different modalities in the same space. </a:t>
            </a:r>
          </a:p>
          <a:p>
            <a:endParaRPr lang="en-US"/>
          </a:p>
          <a:p>
            <a:r>
              <a:rPr lang="en-US"/>
              <a:t>Next: generative vision-language models. </a:t>
            </a:r>
          </a:p>
        </p:txBody>
      </p:sp>
    </p:spTree>
    <p:extLst>
      <p:ext uri="{BB962C8B-B14F-4D97-AF65-F5344CB8AC3E}">
        <p14:creationId xmlns:p14="http://schemas.microsoft.com/office/powerpoint/2010/main" val="978661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/>
              <a:t>Generative Vision-Language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CF73-706B-B473-8439-9057C246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Generation Toolkit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4052F-7333-B6C0-4FB4-B9A4074BC3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B99D32E0-91AF-1D63-D546-BE575928F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6" b="4003"/>
          <a:stretch/>
        </p:blipFill>
        <p:spPr>
          <a:xfrm>
            <a:off x="898124" y="1055015"/>
            <a:ext cx="7347751" cy="35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0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CF73-706B-B473-8439-9057C246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Generation Toolkit: Diffusions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4052F-7333-B6C0-4FB4-B9A4074BC3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4" name="Picture 6" descr="The forward diffusion process with transition kernel q(xt|xt−1) and the...  | Download Scientific Diagram">
            <a:extLst>
              <a:ext uri="{FF2B5EF4-FFF2-40B4-BE49-F238E27FC236}">
                <a16:creationId xmlns:a16="http://schemas.microsoft.com/office/drawing/2014/main" id="{386AA831-2DA4-F53F-E8E4-7B772A34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2" y="1150930"/>
            <a:ext cx="7319374" cy="284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432AD4C-9A6A-8611-A765-2D65A00906BD}"/>
              </a:ext>
            </a:extLst>
          </p:cNvPr>
          <p:cNvSpPr/>
          <p:nvPr/>
        </p:nvSpPr>
        <p:spPr>
          <a:xfrm>
            <a:off x="761032" y="3892537"/>
            <a:ext cx="7737675" cy="1058774"/>
          </a:xfrm>
          <a:prstGeom prst="wedgeRoundRectCallout">
            <a:avLst>
              <a:gd name="adj1" fmla="val -10381"/>
              <a:gd name="adj2" fmla="val -38864"/>
              <a:gd name="adj3" fmla="val 16667"/>
            </a:avLst>
          </a:prstGeom>
          <a:solidFill>
            <a:srgbClr val="EAEDF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</a:rPr>
              <a:t>Image generation is out of scope for us. You can learn more by taking a computer vision class or watching the online tutorials. For example: 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hlinkClick r:id="rId4"/>
              </a:rPr>
              <a:t>https://cvpr2022-tutorial-diffusion-models.github.io/</a:t>
            </a:r>
            <a:endParaRPr lang="en-US" sz="200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6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/>
              <a:t>Connecting </a:t>
            </a:r>
          </a:p>
          <a:p>
            <a:pPr algn="ctr"/>
            <a:r>
              <a:rPr lang="en-US" sz="6000"/>
              <a:t>vision and language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9D7E-96B2-4313-A6AB-EAF788351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Text to Image Generation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9DA62-C22A-461F-7386-B9EABD6BA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E31DFB0-AA13-8431-CF19-9CD4CC40B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31"/>
          <a:stretch/>
        </p:blipFill>
        <p:spPr>
          <a:xfrm>
            <a:off x="952697" y="1415143"/>
            <a:ext cx="4442264" cy="2242309"/>
          </a:xfrm>
          <a:prstGeom prst="rect">
            <a:avLst/>
          </a:prstGeom>
        </p:spPr>
      </p:pic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A371F021-4D6E-E535-8F17-F6DE292CD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18"/>
          <a:stretch/>
        </p:blipFill>
        <p:spPr>
          <a:xfrm>
            <a:off x="5522976" y="1450595"/>
            <a:ext cx="2800046" cy="22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52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17ED-0FA1-FCAE-032C-E3049961F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8" y="1967132"/>
            <a:ext cx="6344979" cy="2769856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37D9BB79-A42D-0545-44B0-967006E3953E}"/>
              </a:ext>
            </a:extLst>
          </p:cNvPr>
          <p:cNvSpPr txBox="1"/>
          <p:nvPr/>
        </p:nvSpPr>
        <p:spPr>
          <a:xfrm>
            <a:off x="-87464" y="4727844"/>
            <a:ext cx="93427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Zero-Shot Text-to-Image Generation, 2021</a:t>
            </a:r>
          </a:p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Hierarchical Text-Conditional Image Generation with CLIP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Latents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935911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17ED-0FA1-FCAE-032C-E3049961F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DALL-E is built on top of a pre-trained CLIP model. </a:t>
            </a:r>
          </a:p>
          <a:p>
            <a:pPr lvl="1"/>
            <a:r>
              <a:rPr lang="en-US"/>
              <a:t>This frozen model provides the representations of text and images. 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8" y="1967132"/>
            <a:ext cx="6344979" cy="2769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6451A-0333-C7A6-65CE-D6490003350A}"/>
              </a:ext>
            </a:extLst>
          </p:cNvPr>
          <p:cNvSpPr/>
          <p:nvPr/>
        </p:nvSpPr>
        <p:spPr>
          <a:xfrm>
            <a:off x="3566160" y="3273552"/>
            <a:ext cx="4325112" cy="1591452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C64F59C5-7E3C-9F68-74F8-9DB51B58D00B}"/>
              </a:ext>
            </a:extLst>
          </p:cNvPr>
          <p:cNvSpPr txBox="1"/>
          <p:nvPr/>
        </p:nvSpPr>
        <p:spPr>
          <a:xfrm>
            <a:off x="-87464" y="4727844"/>
            <a:ext cx="93427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Zero-Shot Text-to-Image Generation, 2021</a:t>
            </a:r>
          </a:p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Hierarchical Text-Conditional Image Generation with CLIP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Latents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2913549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DALL-E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8" y="1967132"/>
            <a:ext cx="6344979" cy="2769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6451A-0333-C7A6-65CE-D6490003350A}"/>
              </a:ext>
            </a:extLst>
          </p:cNvPr>
          <p:cNvSpPr/>
          <p:nvPr/>
        </p:nvSpPr>
        <p:spPr>
          <a:xfrm>
            <a:off x="4014216" y="3282696"/>
            <a:ext cx="1097280" cy="14542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D4C42-7021-FD21-1DB8-A6130DB73704}"/>
              </a:ext>
            </a:extLst>
          </p:cNvPr>
          <p:cNvSpPr/>
          <p:nvPr/>
        </p:nvSpPr>
        <p:spPr>
          <a:xfrm>
            <a:off x="3383280" y="2031140"/>
            <a:ext cx="4325112" cy="118754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1DB47115-7AB8-AA36-4EAC-6995BA1DF878}"/>
              </a:ext>
            </a:extLst>
          </p:cNvPr>
          <p:cNvSpPr txBox="1"/>
          <p:nvPr/>
        </p:nvSpPr>
        <p:spPr>
          <a:xfrm>
            <a:off x="-87464" y="4727844"/>
            <a:ext cx="93427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Zero-Shot Text-to-Image Generation, 2021</a:t>
            </a:r>
          </a:p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Hierarchical Text-Conditional Image Generation with CLIP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Latents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.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17ED-0FA1-FCAE-032C-E3049961F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26058"/>
            <a:ext cx="8085415" cy="3077573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First, a text prompt is input into a </a:t>
            </a:r>
            <a:r>
              <a:rPr lang="en-US" b="1">
                <a:solidFill>
                  <a:schemeClr val="tx1"/>
                </a:solidFill>
              </a:rPr>
              <a:t>text encoder</a:t>
            </a:r>
            <a:r>
              <a:rPr lang="en-US">
                <a:solidFill>
                  <a:schemeClr val="tx1"/>
                </a:solidFill>
              </a:rPr>
              <a:t> that is trained to map the prompt to a representation space.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33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DALL-E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8" y="1967132"/>
            <a:ext cx="6344979" cy="2769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6451A-0333-C7A6-65CE-D6490003350A}"/>
              </a:ext>
            </a:extLst>
          </p:cNvPr>
          <p:cNvSpPr/>
          <p:nvPr/>
        </p:nvSpPr>
        <p:spPr>
          <a:xfrm>
            <a:off x="4014216" y="3282696"/>
            <a:ext cx="1097280" cy="14542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D4C42-7021-FD21-1DB8-A6130DB73704}"/>
              </a:ext>
            </a:extLst>
          </p:cNvPr>
          <p:cNvSpPr/>
          <p:nvPr/>
        </p:nvSpPr>
        <p:spPr>
          <a:xfrm>
            <a:off x="3383280" y="2031140"/>
            <a:ext cx="4325112" cy="118754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1DB47115-7AB8-AA36-4EAC-6995BA1DF878}"/>
              </a:ext>
            </a:extLst>
          </p:cNvPr>
          <p:cNvSpPr txBox="1"/>
          <p:nvPr/>
        </p:nvSpPr>
        <p:spPr>
          <a:xfrm>
            <a:off x="-87464" y="4727844"/>
            <a:ext cx="93427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Zero-Shot Text-to-Image Generation, 2021</a:t>
            </a:r>
          </a:p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Hierarchical Text-Conditional Image Generation with CLIP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Latents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.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17ED-0FA1-FCAE-032C-E3049961F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63218"/>
            <a:ext cx="8085415" cy="307757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 </a:t>
            </a:r>
            <a:r>
              <a:rPr lang="en-US" b="1">
                <a:solidFill>
                  <a:schemeClr val="tx1"/>
                </a:solidFill>
              </a:rPr>
              <a:t>prior</a:t>
            </a:r>
            <a:r>
              <a:rPr lang="en-US">
                <a:solidFill>
                  <a:schemeClr val="tx1"/>
                </a:solidFill>
              </a:rPr>
              <a:t> maps the text encoding to a corresponding </a:t>
            </a:r>
            <a:r>
              <a:rPr lang="en-US" b="1">
                <a:solidFill>
                  <a:schemeClr val="tx1"/>
                </a:solidFill>
              </a:rPr>
              <a:t>image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 b="1">
                <a:solidFill>
                  <a:schemeClr val="tx1"/>
                </a:solidFill>
              </a:rPr>
              <a:t>encoding</a:t>
            </a:r>
            <a:r>
              <a:rPr lang="en-US">
                <a:solidFill>
                  <a:schemeClr val="tx1"/>
                </a:solidFill>
              </a:rPr>
              <a:t> that captures the semantic information of the prompt contained in the text encoding.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45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17ED-0FA1-FCAE-032C-E3049961F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Finally, an </a:t>
            </a:r>
            <a:r>
              <a:rPr lang="en-US" b="1">
                <a:solidFill>
                  <a:schemeClr val="tx1"/>
                </a:solidFill>
              </a:rPr>
              <a:t>image decoder </a:t>
            </a:r>
            <a:r>
              <a:rPr lang="en-US">
                <a:solidFill>
                  <a:schemeClr val="tx1"/>
                </a:solidFill>
              </a:rPr>
              <a:t>stochastically generates an image which is a visual manifestation of this semantic information.</a:t>
            </a:r>
          </a:p>
          <a:p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58" y="1967132"/>
            <a:ext cx="6344979" cy="2769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6451A-0333-C7A6-65CE-D6490003350A}"/>
              </a:ext>
            </a:extLst>
          </p:cNvPr>
          <p:cNvSpPr/>
          <p:nvPr/>
        </p:nvSpPr>
        <p:spPr>
          <a:xfrm>
            <a:off x="5303520" y="3282696"/>
            <a:ext cx="1014984" cy="14542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E0443-972E-005F-7F9D-DF8974E3DDC6}"/>
              </a:ext>
            </a:extLst>
          </p:cNvPr>
          <p:cNvSpPr/>
          <p:nvPr/>
        </p:nvSpPr>
        <p:spPr>
          <a:xfrm>
            <a:off x="3383280" y="2031140"/>
            <a:ext cx="4325112" cy="118754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38;g1501cc781cf_0_0">
            <a:extLst>
              <a:ext uri="{FF2B5EF4-FFF2-40B4-BE49-F238E27FC236}">
                <a16:creationId xmlns:a16="http://schemas.microsoft.com/office/drawing/2014/main" id="{097B3A63-37D0-E41E-6D13-D2143AF70C19}"/>
              </a:ext>
            </a:extLst>
          </p:cNvPr>
          <p:cNvSpPr txBox="1"/>
          <p:nvPr/>
        </p:nvSpPr>
        <p:spPr>
          <a:xfrm>
            <a:off x="-87464" y="4727844"/>
            <a:ext cx="93427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Zero-Shot Text-to-Image Generation, 2021</a:t>
            </a:r>
          </a:p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Hierarchical Text-Conditional Image Generation with CLIP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Latents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1224444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F05-7097-6283-5EEE-0EB9161A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DALL-E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17ED-0FA1-FCAE-032C-E3049961F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[Ignoring some details] Both modules are implemented using “diffusion models”. 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4104C1B-4B74-CEA8-FCE8-2082828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58" y="1967132"/>
            <a:ext cx="6344979" cy="2769856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1CC895E1-5925-DEF8-E705-13FB3EADF308}"/>
              </a:ext>
            </a:extLst>
          </p:cNvPr>
          <p:cNvSpPr txBox="1"/>
          <p:nvPr/>
        </p:nvSpPr>
        <p:spPr>
          <a:xfrm>
            <a:off x="-87464" y="4727844"/>
            <a:ext cx="934278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Zero-Shot Text-to-Image Generation, 2021</a:t>
            </a:r>
          </a:p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Hierarchical Text-Conditional Image Generation with CLIP </a:t>
            </a:r>
            <a:r>
              <a:rPr lang="en-US" sz="9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Latents</a:t>
            </a:r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.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8C7732-33CB-EF37-147D-AC9DBB4216F0}"/>
              </a:ext>
            </a:extLst>
          </p:cNvPr>
          <p:cNvSpPr/>
          <p:nvPr/>
        </p:nvSpPr>
        <p:spPr>
          <a:xfrm>
            <a:off x="3383280" y="2031140"/>
            <a:ext cx="4325112" cy="118754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92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9321-7AFC-7853-3B9B-D00BE070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4093B-7CCD-28BD-8A48-865EB69948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Simpler than DALL-E</a:t>
            </a:r>
          </a:p>
          <a:p>
            <a:endParaRPr lang="en-US"/>
          </a:p>
          <a:p>
            <a:r>
              <a:rPr lang="en-US"/>
              <a:t>Key components: </a:t>
            </a:r>
          </a:p>
          <a:p>
            <a:pPr lvl="1"/>
            <a:r>
              <a:rPr lang="en-US"/>
              <a:t>Frozen language model providing</a:t>
            </a:r>
            <a:br>
              <a:rPr lang="en-US"/>
            </a:br>
            <a:r>
              <a:rPr lang="en-US"/>
              <a:t>text embeddings to all diffusion models.</a:t>
            </a:r>
          </a:p>
          <a:p>
            <a:pPr lvl="2"/>
            <a:r>
              <a:rPr lang="en-US"/>
              <a:t>Human raters prefer T5-XXL as the </a:t>
            </a:r>
            <a:br>
              <a:rPr lang="en-US"/>
            </a:br>
            <a:r>
              <a:rPr lang="en-US"/>
              <a:t>text encoder over CLIP encoder.</a:t>
            </a:r>
            <a:br>
              <a:rPr lang="en-US"/>
            </a:br>
            <a:endParaRPr lang="en-US"/>
          </a:p>
          <a:p>
            <a:pPr lvl="1"/>
            <a:r>
              <a:rPr lang="en-US"/>
              <a:t>Cascaded diffusion models providing </a:t>
            </a:r>
            <a:br>
              <a:rPr lang="en-US"/>
            </a:br>
            <a:r>
              <a:rPr lang="en-US"/>
              <a:t>effective way to generate high-quality </a:t>
            </a:r>
            <a:br>
              <a:rPr lang="en-US"/>
            </a:br>
            <a:r>
              <a:rPr lang="en-US"/>
              <a:t>images. </a:t>
            </a: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ED640213-2754-5893-EF58-6FF338361B7A}"/>
              </a:ext>
            </a:extLst>
          </p:cNvPr>
          <p:cNvSpPr txBox="1"/>
          <p:nvPr/>
        </p:nvSpPr>
        <p:spPr>
          <a:xfrm>
            <a:off x="-87464" y="475527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Photorealistic Text-to-Image Diffusion Models with Deep Language Understanding, 2022</a:t>
            </a:r>
          </a:p>
        </p:txBody>
      </p:sp>
      <p:pic>
        <p:nvPicPr>
          <p:cNvPr id="6" name="Picture 5" descr="A diagram of a dog wearing a hat&#10;&#10;Description automatically generated">
            <a:extLst>
              <a:ext uri="{FF2B5EF4-FFF2-40B4-BE49-F238E27FC236}">
                <a16:creationId xmlns:a16="http://schemas.microsoft.com/office/drawing/2014/main" id="{D0B38F27-A780-8E95-A823-BA431CF7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90" y="675277"/>
            <a:ext cx="4010558" cy="38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04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9321-7AFC-7853-3B9B-D00BE070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Imagen </a:t>
            </a: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ED640213-2754-5893-EF58-6FF338361B7A}"/>
              </a:ext>
            </a:extLst>
          </p:cNvPr>
          <p:cNvSpPr txBox="1"/>
          <p:nvPr/>
        </p:nvSpPr>
        <p:spPr>
          <a:xfrm>
            <a:off x="-87464" y="4755276"/>
            <a:ext cx="9342782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rbel"/>
              </a:rPr>
              <a:t>Photorealistic Text-to-Image Diffusion Models with Deep Language Understanding, 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A6D26A-3B4E-5FE5-3D2A-1C0F0C2CB8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The dark secret behind those cute AI-generated animal images | MIT  Technology Review">
            <a:extLst>
              <a:ext uri="{FF2B5EF4-FFF2-40B4-BE49-F238E27FC236}">
                <a16:creationId xmlns:a16="http://schemas.microsoft.com/office/drawing/2014/main" id="{0523C8B4-DDFB-B5F4-BA33-29DD5484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38" y="1206482"/>
            <a:ext cx="6306777" cy="35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44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BF6B-141D-6BC5-E984-6F3B161C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F1EC1-F44C-801A-BF28-D017B3A006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B09632F-53DB-08DB-A599-B38FBAE3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39" y="310800"/>
            <a:ext cx="6353681" cy="43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4DC9-DDE5-1C7A-FAFA-D8414B3F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Abridged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8FC6-D57E-2B58-2B5D-BA3454F43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1960s - First computer vision projects (MIT summer project) </a:t>
            </a:r>
          </a:p>
        </p:txBody>
      </p:sp>
      <p:pic>
        <p:nvPicPr>
          <p:cNvPr id="4" name="Picture 2" descr="A Historical Investigation into the Beginning of Computer Vision | by  Abirami Vina | Data And Beyond | Medium">
            <a:extLst>
              <a:ext uri="{FF2B5EF4-FFF2-40B4-BE49-F238E27FC236}">
                <a16:creationId xmlns:a16="http://schemas.microsoft.com/office/drawing/2014/main" id="{155D84E9-ED93-3CC8-D3FE-7C8D1EA5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11" y="413864"/>
            <a:ext cx="5770447" cy="472963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03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E02A-60AB-79AF-E1AD-A31C6694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F3A03-240C-D890-14E0-57DFBC8DBA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E466EE2-CDBB-11F8-6889-537FA4DC6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05" y="0"/>
            <a:ext cx="53875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BABD6-B011-0F52-395B-D5CB3044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B0BD7-A26A-D144-4842-0DD68B346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77BDCFF-48DE-5890-5A69-EF1EC8F9A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06" y="72030"/>
            <a:ext cx="5046604" cy="49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69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2D27-5777-C2BB-8C04-C56446E0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ton of work on T → 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93C77-975A-6BF8-970D-F10817DA95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65521"/>
            <a:ext cx="8085415" cy="3077573"/>
          </a:xfrm>
        </p:spPr>
        <p:txBody>
          <a:bodyPr/>
          <a:lstStyle/>
          <a:p>
            <a:endParaRPr lang="en-US"/>
          </a:p>
          <a:p>
            <a:r>
              <a:rPr lang="en-US"/>
              <a:t>Text to video </a:t>
            </a:r>
          </a:p>
          <a:p>
            <a:endParaRPr lang="en-US"/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r>
              <a:rPr lang="en-US"/>
              <a:t>Text to 3D shapes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Text to motions/navigation </a:t>
            </a:r>
          </a:p>
        </p:txBody>
      </p:sp>
      <p:pic>
        <p:nvPicPr>
          <p:cNvPr id="5" name="Picture 4" descr="A comparison of two people&#10;&#10;Description automatically generated">
            <a:extLst>
              <a:ext uri="{FF2B5EF4-FFF2-40B4-BE49-F238E27FC236}">
                <a16:creationId xmlns:a16="http://schemas.microsoft.com/office/drawing/2014/main" id="{8A557E2B-902D-4131-4008-6316F2332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5"/>
          <a:stretch/>
        </p:blipFill>
        <p:spPr>
          <a:xfrm>
            <a:off x="3471401" y="3528109"/>
            <a:ext cx="2963611" cy="1320619"/>
          </a:xfrm>
          <a:prstGeom prst="rect">
            <a:avLst/>
          </a:prstGeom>
        </p:spPr>
      </p:pic>
      <p:pic>
        <p:nvPicPr>
          <p:cNvPr id="7" name="Picture 6" descr="A living room with a couch and a fireplace&#10;&#10;Description automatically generated">
            <a:extLst>
              <a:ext uri="{FF2B5EF4-FFF2-40B4-BE49-F238E27FC236}">
                <a16:creationId xmlns:a16="http://schemas.microsoft.com/office/drawing/2014/main" id="{E4BC7D5F-0912-42D2-3472-B63DF78CF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49"/>
          <a:stretch/>
        </p:blipFill>
        <p:spPr>
          <a:xfrm>
            <a:off x="6367111" y="2339949"/>
            <a:ext cx="2417818" cy="1320619"/>
          </a:xfrm>
          <a:prstGeom prst="rect">
            <a:avLst/>
          </a:prstGeom>
        </p:spPr>
      </p:pic>
      <p:pic>
        <p:nvPicPr>
          <p:cNvPr id="9" name="Picture 8" descr="A collage of a panda playing a guitar&#10;&#10;Description automatically generated">
            <a:extLst>
              <a:ext uri="{FF2B5EF4-FFF2-40B4-BE49-F238E27FC236}">
                <a16:creationId xmlns:a16="http://schemas.microsoft.com/office/drawing/2014/main" id="{C8F55D2E-36FA-CDEF-0E60-3E1AAD509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939" y="1008100"/>
            <a:ext cx="6049477" cy="1231761"/>
          </a:xfrm>
          <a:prstGeom prst="rect">
            <a:avLst/>
          </a:prstGeom>
        </p:spPr>
      </p:pic>
      <p:pic>
        <p:nvPicPr>
          <p:cNvPr id="10" name="Picture 9" descr="A living room with a couch and a fireplace&#10;&#10;Description automatically generated">
            <a:extLst>
              <a:ext uri="{FF2B5EF4-FFF2-40B4-BE49-F238E27FC236}">
                <a16:creationId xmlns:a16="http://schemas.microsoft.com/office/drawing/2014/main" id="{9493D6D3-C16F-BAD4-F8BB-0CD3C72E85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225"/>
          <a:stretch/>
        </p:blipFill>
        <p:spPr>
          <a:xfrm>
            <a:off x="3539301" y="2668690"/>
            <a:ext cx="2827810" cy="6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55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B68642-C8D4-C503-7E75-F7047084E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/>
              <a:t>What about models that generate </a:t>
            </a:r>
            <a:r>
              <a:rPr lang="en-US" sz="2400" b="1"/>
              <a:t>text</a:t>
            </a:r>
            <a:r>
              <a:rPr lang="en-US" sz="240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58929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9097-E486-257E-62B0-5D112B4F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Multi-modal GPT4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CD458-0123-9AC6-6F23-57E898FB3B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17030"/>
            <a:ext cx="8085415" cy="3077573"/>
          </a:xfrm>
        </p:spPr>
        <p:txBody>
          <a:bodyPr/>
          <a:lstStyle/>
          <a:p>
            <a:r>
              <a:rPr lang="en-US"/>
              <a:t>Model: unknown </a:t>
            </a:r>
          </a:p>
          <a:p>
            <a:r>
              <a:rPr lang="en-US"/>
              <a:t>Strong zero-shot visual </a:t>
            </a:r>
            <a:br>
              <a:rPr lang="en-US"/>
            </a:br>
            <a:r>
              <a:rPr lang="en-US"/>
              <a:t>understanding &amp; reasoning </a:t>
            </a:r>
            <a:br>
              <a:rPr lang="en-US"/>
            </a:br>
            <a:r>
              <a:rPr lang="en-US"/>
              <a:t>capability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How do we build opensource </a:t>
            </a:r>
            <a:br>
              <a:rPr lang="en-US"/>
            </a:br>
            <a:r>
              <a:rPr lang="en-US"/>
              <a:t>models that are as good </a:t>
            </a:r>
            <a:br>
              <a:rPr lang="en-US"/>
            </a:br>
            <a:r>
              <a:rPr lang="en-US"/>
              <a:t>as GPT4?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8CDE0B-8604-BE60-40C1-5AF8C3085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0" t="40830" r="42004" b="7569"/>
          <a:stretch/>
        </p:blipFill>
        <p:spPr>
          <a:xfrm>
            <a:off x="3680750" y="917854"/>
            <a:ext cx="5451676" cy="38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83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5B36-7D6F-7EF2-69D7-F04609E3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Image-to-Text Generative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C667-6E24-41D6-2A59-E15A90677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Model architectures: </a:t>
            </a:r>
          </a:p>
          <a:p>
            <a:pPr lvl="1"/>
            <a:r>
              <a:rPr lang="en-US"/>
              <a:t>Pre-trained image encoders </a:t>
            </a:r>
          </a:p>
          <a:p>
            <a:pPr lvl="1"/>
            <a:r>
              <a:rPr lang="en-US"/>
              <a:t>Pre-trained language models </a:t>
            </a:r>
          </a:p>
          <a:p>
            <a:pPr lvl="1"/>
            <a:r>
              <a:rPr lang="en-US"/>
              <a:t>Modules (to be trained) to connect the two modalities </a:t>
            </a:r>
          </a:p>
        </p:txBody>
      </p:sp>
      <p:pic>
        <p:nvPicPr>
          <p:cNvPr id="5" name="Picture 4" descr="A white dog lying on grass&#10;&#10;Description automatically generated">
            <a:extLst>
              <a:ext uri="{FF2B5EF4-FFF2-40B4-BE49-F238E27FC236}">
                <a16:creationId xmlns:a16="http://schemas.microsoft.com/office/drawing/2014/main" id="{DAD3CF7F-90F4-AFF9-9AD1-EAD48AD9E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4" t="50876" r="14520" b="4057"/>
          <a:stretch/>
        </p:blipFill>
        <p:spPr>
          <a:xfrm>
            <a:off x="416688" y="2490728"/>
            <a:ext cx="846983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51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5B36-7D6F-7EF2-69D7-F04609E3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LLaVA</a:t>
            </a:r>
            <a:r>
              <a:rPr lang="en-US"/>
              <a:t>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C667-6E24-41D6-2A59-E15A90677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D0030-069E-4E92-6428-48FA7BE63E46}"/>
              </a:ext>
            </a:extLst>
          </p:cNvPr>
          <p:cNvSpPr txBox="1"/>
          <p:nvPr/>
        </p:nvSpPr>
        <p:spPr>
          <a:xfrm>
            <a:off x="2286000" y="46076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4"/>
              </a:rPr>
              <a:t>https://arxiv.org/pdf/2304.08485.pdf</a:t>
            </a:r>
            <a:r>
              <a:rPr lang="en-US"/>
              <a:t> </a:t>
            </a:r>
          </a:p>
          <a:p>
            <a:pPr algn="ctr"/>
            <a:r>
              <a:rPr lang="en-US"/>
              <a:t>Visual Instruction Tuning, 2023 </a:t>
            </a:r>
          </a:p>
        </p:txBody>
      </p:sp>
      <p:pic>
        <p:nvPicPr>
          <p:cNvPr id="7" name="Picture 6" descr="Open Source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9C80E4D6-1B00-11C1-BAD0-7EEE620F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412">
            <a:off x="7087299" y="76200"/>
            <a:ext cx="211596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552734-EA2F-8DFF-D9C7-45C96F4D9888}"/>
              </a:ext>
            </a:extLst>
          </p:cNvPr>
          <p:cNvSpPr txBox="1"/>
          <p:nvPr/>
        </p:nvSpPr>
        <p:spPr>
          <a:xfrm>
            <a:off x="4008409" y="40628"/>
            <a:ext cx="33739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Give it a try!   </a:t>
            </a:r>
            <a:r>
              <a:rPr lang="en-US">
                <a:hlinkClick r:id="rId6"/>
              </a:rPr>
              <a:t>https://llava-vl.github.io/</a:t>
            </a:r>
            <a:r>
              <a:rPr lang="en-US"/>
              <a:t> </a:t>
            </a:r>
          </a:p>
        </p:txBody>
      </p:sp>
      <p:pic>
        <p:nvPicPr>
          <p:cNvPr id="17" name="Picture 16" descr="A close-up of a text&#10;&#10;Description automatically generated">
            <a:extLst>
              <a:ext uri="{FF2B5EF4-FFF2-40B4-BE49-F238E27FC236}">
                <a16:creationId xmlns:a16="http://schemas.microsoft.com/office/drawing/2014/main" id="{F8CEBF4F-A2AE-D945-409D-5360C7407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011" y="964661"/>
            <a:ext cx="4966177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591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C667-6E24-41D6-2A59-E15A90677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D0030-069E-4E92-6428-48FA7BE63E46}"/>
              </a:ext>
            </a:extLst>
          </p:cNvPr>
          <p:cNvSpPr txBox="1"/>
          <p:nvPr/>
        </p:nvSpPr>
        <p:spPr>
          <a:xfrm>
            <a:off x="2286000" y="46076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4"/>
              </a:rPr>
              <a:t>https://arxiv.org/pdf/2304.08485.pdf</a:t>
            </a:r>
            <a:r>
              <a:rPr lang="en-US"/>
              <a:t> </a:t>
            </a:r>
          </a:p>
          <a:p>
            <a:pPr algn="ctr"/>
            <a:r>
              <a:rPr lang="en-US"/>
              <a:t>Visual Instruction Tuning, 2023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52734-EA2F-8DFF-D9C7-45C96F4D9888}"/>
              </a:ext>
            </a:extLst>
          </p:cNvPr>
          <p:cNvSpPr txBox="1"/>
          <p:nvPr/>
        </p:nvSpPr>
        <p:spPr>
          <a:xfrm>
            <a:off x="3738034" y="535890"/>
            <a:ext cx="33739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Give it a try!   </a:t>
            </a:r>
            <a:r>
              <a:rPr lang="en-US">
                <a:hlinkClick r:id="rId5"/>
              </a:rPr>
              <a:t>https://llava-vl.github.io/</a:t>
            </a:r>
            <a:r>
              <a:rPr lang="en-US"/>
              <a:t> </a:t>
            </a:r>
          </a:p>
        </p:txBody>
      </p:sp>
      <p:pic>
        <p:nvPicPr>
          <p:cNvPr id="15" name="Picture 1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665715D-7FE0-A7BE-9353-242530357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456" y="-12670"/>
            <a:ext cx="6660544" cy="5143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2BD4A8-FEA9-3C44-CC0F-010E2661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err="1"/>
              <a:t>LLaVA</a:t>
            </a:r>
            <a:r>
              <a:rPr lang="en-US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2562718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5B36-7D6F-7EF2-69D7-F04609E3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LLaVA</a:t>
            </a:r>
            <a:r>
              <a:rPr lang="en-US"/>
              <a:t> Architecture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C667-6E24-41D6-2A59-E15A90677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143420F-30D0-A523-495A-0580EEC08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t="24898" r="11418" b="17860"/>
          <a:stretch/>
        </p:blipFill>
        <p:spPr>
          <a:xfrm>
            <a:off x="1878589" y="1251263"/>
            <a:ext cx="6678593" cy="2345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D0030-069E-4E92-6428-48FA7BE63E46}"/>
              </a:ext>
            </a:extLst>
          </p:cNvPr>
          <p:cNvSpPr txBox="1"/>
          <p:nvPr/>
        </p:nvSpPr>
        <p:spPr>
          <a:xfrm>
            <a:off x="2286000" y="46076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5"/>
              </a:rPr>
              <a:t>https://arxiv.org/pdf/2304.08485.pdf</a:t>
            </a:r>
            <a:r>
              <a:rPr lang="en-US"/>
              <a:t> </a:t>
            </a:r>
          </a:p>
          <a:p>
            <a:pPr algn="ctr"/>
            <a:r>
              <a:rPr lang="en-US"/>
              <a:t>Visual Instruction Tuning,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1455B-0F2C-35F7-6C80-FF08584241D8}"/>
              </a:ext>
            </a:extLst>
          </p:cNvPr>
          <p:cNvSpPr txBox="1"/>
          <p:nvPr/>
        </p:nvSpPr>
        <p:spPr>
          <a:xfrm>
            <a:off x="2427048" y="3594057"/>
            <a:ext cx="1107366" cy="416866"/>
          </a:xfrm>
          <a:prstGeom prst="wedgeRoundRectCallout">
            <a:avLst>
              <a:gd name="adj1" fmla="val 63016"/>
              <a:gd name="adj2" fmla="val -118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CLIP image encoder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CA6B3-C99F-3AB9-B8B1-E8E43627AD3C}"/>
              </a:ext>
            </a:extLst>
          </p:cNvPr>
          <p:cNvSpPr txBox="1"/>
          <p:nvPr/>
        </p:nvSpPr>
        <p:spPr>
          <a:xfrm>
            <a:off x="-1" y="1741714"/>
            <a:ext cx="2188029" cy="1255486"/>
          </a:xfrm>
          <a:prstGeom prst="wedgeRoundRectCallout">
            <a:avLst>
              <a:gd name="adj1" fmla="val 54363"/>
              <a:gd name="adj2" fmla="val 304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projection matrix maps the embedded image to the same dimension as the LLM input (word embeddings).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10377-9E48-5D1D-A55B-9FDE8F2778DE}"/>
              </a:ext>
            </a:extLst>
          </p:cNvPr>
          <p:cNvSpPr txBox="1"/>
          <p:nvPr/>
        </p:nvSpPr>
        <p:spPr>
          <a:xfrm>
            <a:off x="6413558" y="3617330"/>
            <a:ext cx="1991268" cy="482956"/>
          </a:xfrm>
          <a:prstGeom prst="wedgeRoundRectCallout">
            <a:avLst>
              <a:gd name="adj1" fmla="val -26035"/>
              <a:gd name="adj2" fmla="val -583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 instructions</a:t>
            </a:r>
          </a:p>
        </p:txBody>
      </p:sp>
    </p:spTree>
    <p:extLst>
      <p:ext uri="{BB962C8B-B14F-4D97-AF65-F5344CB8AC3E}">
        <p14:creationId xmlns:p14="http://schemas.microsoft.com/office/powerpoint/2010/main" val="39169764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7CF8-FDD9-FB18-ABBA-FEE391F5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LLaVA</a:t>
            </a:r>
            <a:r>
              <a:rPr lang="en-US"/>
              <a:t>: GPT4-assisted data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0A61-114A-B615-B734-5533C6274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The raw data: </a:t>
            </a:r>
            <a:r>
              <a:rPr lang="en-US"/>
              <a:t>image captioning datasets</a:t>
            </a:r>
          </a:p>
          <a:p>
            <a:pPr lvl="1"/>
            <a:r>
              <a:rPr lang="en-US"/>
              <a:t>Consists of images, captions and bounding boxes of objects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 b="1"/>
              <a:t>Augmentation:</a:t>
            </a:r>
            <a:r>
              <a:rPr lang="en-US"/>
              <a:t> it uses GPT4 to augment these with detailed captions.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close-up of a parking area&#10;&#10;Description automatically generated">
            <a:extLst>
              <a:ext uri="{FF2B5EF4-FFF2-40B4-BE49-F238E27FC236}">
                <a16:creationId xmlns:a16="http://schemas.microsoft.com/office/drawing/2014/main" id="{17555877-52DD-E406-38F6-2AA1A349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66" y="2181664"/>
            <a:ext cx="7936767" cy="17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2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4DC9-DDE5-1C7A-FAFA-D8414B3F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Abridged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8FC6-D57E-2B58-2B5D-BA3454F43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1960s - First computer vision projects (MIT summer project) </a:t>
            </a:r>
          </a:p>
          <a:p>
            <a:r>
              <a:rPr lang="en-US"/>
              <a:t>2000s - Emergence of “tasks” and benchmarking in computer vision</a:t>
            </a:r>
          </a:p>
          <a:p>
            <a:endParaRPr lang="en-US"/>
          </a:p>
        </p:txBody>
      </p:sp>
      <p:pic>
        <p:nvPicPr>
          <p:cNvPr id="1030" name="Picture 6" descr="PPT - Sparse, Brain-Inspired Representations for Visual Recognition  PowerPoint Presentation - ID:4263382">
            <a:extLst>
              <a:ext uri="{FF2B5EF4-FFF2-40B4-BE49-F238E27FC236}">
                <a16:creationId xmlns:a16="http://schemas.microsoft.com/office/drawing/2014/main" id="{0FCBBF90-6472-DF70-C96B-0C12A9227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/>
          <a:stretch/>
        </p:blipFill>
        <p:spPr bwMode="auto">
          <a:xfrm>
            <a:off x="4369104" y="2126001"/>
            <a:ext cx="4681591" cy="30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1FAE13-FEAA-FABE-0D7A-45C6C2744CF0}"/>
              </a:ext>
            </a:extLst>
          </p:cNvPr>
          <p:cNvSpPr txBox="1"/>
          <p:nvPr/>
        </p:nvSpPr>
        <p:spPr>
          <a:xfrm>
            <a:off x="4714110" y="1999276"/>
            <a:ext cx="17218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Caltech-101 (2003)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41517-B92F-625A-2BEB-44A359AC42B7}"/>
              </a:ext>
            </a:extLst>
          </p:cNvPr>
          <p:cNvSpPr txBox="1"/>
          <p:nvPr/>
        </p:nvSpPr>
        <p:spPr>
          <a:xfrm>
            <a:off x="7180501" y="1999275"/>
            <a:ext cx="17218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Caltech-256 (2007)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68154-C27F-78FD-459E-FF9B105FCA15}"/>
              </a:ext>
            </a:extLst>
          </p:cNvPr>
          <p:cNvSpPr txBox="1"/>
          <p:nvPr/>
        </p:nvSpPr>
        <p:spPr>
          <a:xfrm>
            <a:off x="4720695" y="3355325"/>
            <a:ext cx="17218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ImageNet (2009)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5B610D-4F37-6B57-45C5-9CD89FC28C55}"/>
              </a:ext>
            </a:extLst>
          </p:cNvPr>
          <p:cNvSpPr txBox="1"/>
          <p:nvPr/>
        </p:nvSpPr>
        <p:spPr>
          <a:xfrm>
            <a:off x="7208494" y="3647079"/>
            <a:ext cx="17218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ImageNet (2009)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A3582D-DD0A-2866-F96A-C45AC172EDF6}"/>
              </a:ext>
            </a:extLst>
          </p:cNvPr>
          <p:cNvSpPr txBox="1"/>
          <p:nvPr/>
        </p:nvSpPr>
        <p:spPr>
          <a:xfrm>
            <a:off x="102636" y="4572244"/>
            <a:ext cx="402149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https://en.wikipedia.org/wiki/List_of_datasets_in_computer_vision_and_image_processing</a:t>
            </a:r>
            <a:r>
              <a:rPr lang="en-US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CC1DD8-6B5C-14C0-0382-82433506EF68}"/>
              </a:ext>
            </a:extLst>
          </p:cNvPr>
          <p:cNvSpPr txBox="1"/>
          <p:nvPr/>
        </p:nvSpPr>
        <p:spPr>
          <a:xfrm>
            <a:off x="7422137" y="4839790"/>
            <a:ext cx="172186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EBCF1-543B-D6DB-B932-E4EE876766DD}"/>
              </a:ext>
            </a:extLst>
          </p:cNvPr>
          <p:cNvSpPr txBox="1"/>
          <p:nvPr/>
        </p:nvSpPr>
        <p:spPr>
          <a:xfrm>
            <a:off x="393192" y="2144019"/>
            <a:ext cx="38826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PASCAL Visual Object Classes (2005-2012)</a:t>
            </a:r>
          </a:p>
        </p:txBody>
      </p:sp>
      <p:pic>
        <p:nvPicPr>
          <p:cNvPr id="7" name="Picture 6" descr="A bicycle parked on the sidewalk&#10;&#10;Description automatically generated">
            <a:extLst>
              <a:ext uri="{FF2B5EF4-FFF2-40B4-BE49-F238E27FC236}">
                <a16:creationId xmlns:a16="http://schemas.microsoft.com/office/drawing/2014/main" id="{16CE26CA-711A-190C-6D5B-F63A04DE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90" y="2531052"/>
            <a:ext cx="1734546" cy="13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F0FFD-E1DC-2036-1E95-BDA69CA2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012E2-4D05-79C5-56ED-29EBAD9A47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0CB1A0A-4091-7053-F814-E262DC53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7" y="1972953"/>
            <a:ext cx="7969264" cy="3174747"/>
          </a:xfrm>
          <a:prstGeom prst="rect">
            <a:avLst/>
          </a:prstGeom>
        </p:spPr>
      </p:pic>
      <p:pic>
        <p:nvPicPr>
          <p:cNvPr id="7" name="Picture 6" descr="A close-up of a parking area&#10;&#10;Description automatically generated">
            <a:extLst>
              <a:ext uri="{FF2B5EF4-FFF2-40B4-BE49-F238E27FC236}">
                <a16:creationId xmlns:a16="http://schemas.microsoft.com/office/drawing/2014/main" id="{AA218C76-FBE4-5286-D2DA-F92977173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7" y="107119"/>
            <a:ext cx="7936767" cy="1754515"/>
          </a:xfrm>
          <a:prstGeom prst="rect">
            <a:avLst/>
          </a:prstGeom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2D43685-AA76-AC5D-81C4-DD4A116E83E3}"/>
              </a:ext>
            </a:extLst>
          </p:cNvPr>
          <p:cNvCxnSpPr>
            <a:stCxn id="7" idx="1"/>
            <a:endCxn id="5" idx="1"/>
          </p:cNvCxnSpPr>
          <p:nvPr/>
        </p:nvCxnSpPr>
        <p:spPr>
          <a:xfrm rot="10800000" flipV="1">
            <a:off x="682567" y="984377"/>
            <a:ext cx="12700" cy="2575950"/>
          </a:xfrm>
          <a:prstGeom prst="curvedConnector3">
            <a:avLst>
              <a:gd name="adj1" fmla="val 4554780"/>
            </a:avLst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950A35-BEBD-F594-0185-0E2AE9C50C0E}"/>
              </a:ext>
            </a:extLst>
          </p:cNvPr>
          <p:cNvSpPr txBox="1"/>
          <p:nvPr/>
        </p:nvSpPr>
        <p:spPr>
          <a:xfrm>
            <a:off x="-24147" y="2047484"/>
            <a:ext cx="706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GPT4</a:t>
            </a:r>
          </a:p>
        </p:txBody>
      </p:sp>
    </p:spTree>
    <p:extLst>
      <p:ext uri="{BB962C8B-B14F-4D97-AF65-F5344CB8AC3E}">
        <p14:creationId xmlns:p14="http://schemas.microsoft.com/office/powerpoint/2010/main" val="528261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5B36-7D6F-7EF2-69D7-F04609E3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LLaVA</a:t>
            </a:r>
            <a:r>
              <a:rPr lang="en-US"/>
              <a:t> Architecture: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CC667-6E24-41D6-2A59-E15A90677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Step 1:</a:t>
            </a:r>
            <a:r>
              <a:rPr lang="en-US"/>
              <a:t> Feature alignment — aligning the representation of Vision Encoder and LLM</a:t>
            </a:r>
          </a:p>
          <a:p>
            <a:pPr lvl="1"/>
            <a:r>
              <a:rPr lang="en-US"/>
              <a:t>Both Vision Encoder and LLM are kept frozen. </a:t>
            </a:r>
          </a:p>
          <a:p>
            <a:pPr lvl="1"/>
            <a:r>
              <a:rPr lang="en-US"/>
              <a:t>The only training parameter is W (the projection matrix)</a:t>
            </a:r>
          </a:p>
          <a:p>
            <a:r>
              <a:rPr lang="en-US" b="1"/>
              <a:t>Step 2:</a:t>
            </a:r>
            <a:r>
              <a:rPr lang="en-US"/>
              <a:t> End-to-end fine-tuning </a:t>
            </a:r>
          </a:p>
          <a:p>
            <a:pPr lvl="1"/>
            <a:r>
              <a:rPr lang="en-US"/>
              <a:t>Vision Encoder is kept frozen. The training params are W and LLM.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143420F-30D0-A523-495A-0580EEC08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" t="24898" r="11418" b="17860"/>
          <a:stretch/>
        </p:blipFill>
        <p:spPr>
          <a:xfrm>
            <a:off x="4277802" y="2867435"/>
            <a:ext cx="4557676" cy="1600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D0030-069E-4E92-6428-48FA7BE63E46}"/>
              </a:ext>
            </a:extLst>
          </p:cNvPr>
          <p:cNvSpPr txBox="1"/>
          <p:nvPr/>
        </p:nvSpPr>
        <p:spPr>
          <a:xfrm>
            <a:off x="2286000" y="46076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5"/>
              </a:rPr>
              <a:t>https://arxiv.org/pdf/2304.08485.pdf</a:t>
            </a:r>
            <a:r>
              <a:rPr lang="en-US"/>
              <a:t> </a:t>
            </a:r>
          </a:p>
          <a:p>
            <a:pPr algn="ctr"/>
            <a:r>
              <a:rPr lang="en-US"/>
              <a:t>Visual Instruction Tuning, 2023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4560A-9DBF-7D57-2524-A44D08E5B7A9}"/>
              </a:ext>
            </a:extLst>
          </p:cNvPr>
          <p:cNvSpPr txBox="1"/>
          <p:nvPr/>
        </p:nvSpPr>
        <p:spPr>
          <a:xfrm>
            <a:off x="3170436" y="3667829"/>
            <a:ext cx="1107366" cy="416866"/>
          </a:xfrm>
          <a:prstGeom prst="wedgeRoundRectCallout">
            <a:avLst>
              <a:gd name="adj1" fmla="val 75223"/>
              <a:gd name="adj2" fmla="val 261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Trainable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9E530-F8C8-9363-EB37-42195637039E}"/>
              </a:ext>
            </a:extLst>
          </p:cNvPr>
          <p:cNvSpPr txBox="1"/>
          <p:nvPr/>
        </p:nvSpPr>
        <p:spPr>
          <a:xfrm>
            <a:off x="3170436" y="3667829"/>
            <a:ext cx="1107366" cy="416866"/>
          </a:xfrm>
          <a:prstGeom prst="wedgeRoundRectCallout">
            <a:avLst>
              <a:gd name="adj1" fmla="val 73069"/>
              <a:gd name="adj2" fmla="val -615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Trainable parameters</a:t>
            </a:r>
          </a:p>
        </p:txBody>
      </p:sp>
    </p:spTree>
    <p:extLst>
      <p:ext uri="{BB962C8B-B14F-4D97-AF65-F5344CB8AC3E}">
        <p14:creationId xmlns:p14="http://schemas.microsoft.com/office/powerpoint/2010/main" val="38317688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2AE6-7FDB-7482-007A-0D12504E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Many open-source models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49CED-86BA-4FD2-B2CA-464DD06A15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BLIP/BLIP2 [Li et al. 2023]</a:t>
            </a:r>
          </a:p>
          <a:p>
            <a:r>
              <a:rPr lang="en-US"/>
              <a:t>Instruct-BLIP [Dai et al. 2023]</a:t>
            </a:r>
          </a:p>
          <a:p>
            <a:r>
              <a:rPr lang="en-US"/>
              <a:t>MiniGPT4 [Zhu et al. 2023]</a:t>
            </a:r>
          </a:p>
          <a:p>
            <a:r>
              <a:rPr lang="en-US" err="1"/>
              <a:t>CoCa</a:t>
            </a:r>
            <a:r>
              <a:rPr lang="en-US"/>
              <a:t> [Yu et al. 2022]</a:t>
            </a:r>
          </a:p>
          <a:p>
            <a:r>
              <a:rPr lang="en-US"/>
              <a:t>Shikra [Chen et al. 2023] </a:t>
            </a:r>
          </a:p>
          <a:p>
            <a:r>
              <a:rPr lang="en-US" err="1"/>
              <a:t>LLaVA</a:t>
            </a:r>
            <a:r>
              <a:rPr lang="en-US"/>
              <a:t> 1.5 [Liu et al. 2023]</a:t>
            </a:r>
          </a:p>
          <a:p>
            <a:r>
              <a:rPr lang="en-US"/>
              <a:t>…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30" name="Picture 6" descr="Open Source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F6754FA9-DADC-BED3-77E1-0F0C481F0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412">
            <a:off x="7087299" y="76200"/>
            <a:ext cx="211596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21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794BD-FA35-1CA8-1F66-97D98E3B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Note: You Can Also do Multimodal RLHF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616748-768A-BDDC-E38C-9CDC7A60E5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] A simple explanation of Reinforcement Learning from Human Feedback (RLHF)  : r/MachineLearning">
            <a:extLst>
              <a:ext uri="{FF2B5EF4-FFF2-40B4-BE49-F238E27FC236}">
                <a16:creationId xmlns:a16="http://schemas.microsoft.com/office/drawing/2014/main" id="{A361046F-9D13-E457-4912-CA9D1DF4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80" y="1222881"/>
            <a:ext cx="6738785" cy="33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A353D473-3F69-6D35-075E-EC671D9F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65" y="1987826"/>
            <a:ext cx="1329573" cy="142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6788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ABF1-55C2-9784-1749-6F08AEEC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7CF81-A297-8283-6CCE-C3CA720387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427840"/>
          </a:xfrm>
        </p:spPr>
        <p:txBody>
          <a:bodyPr/>
          <a:lstStyle/>
          <a:p>
            <a:r>
              <a:rPr lang="en-US"/>
              <a:t>There are massive amounts of unimodal data in the world. </a:t>
            </a:r>
          </a:p>
          <a:p>
            <a:pPr lvl="1"/>
            <a:r>
              <a:rPr lang="en-US"/>
              <a:t>We can build strong unimodal self-supervised models. </a:t>
            </a:r>
          </a:p>
          <a:p>
            <a:endParaRPr lang="en-US"/>
          </a:p>
          <a:p>
            <a:r>
              <a:rPr lang="en-US"/>
              <a:t>Multi-modal models: the key challenge is </a:t>
            </a:r>
            <a:br>
              <a:rPr lang="en-US"/>
            </a:br>
            <a:r>
              <a:rPr lang="en-US">
                <a:solidFill>
                  <a:srgbClr val="C00000"/>
                </a:solidFill>
              </a:rPr>
              <a:t>aligning </a:t>
            </a:r>
            <a:r>
              <a:rPr lang="en-US"/>
              <a:t>the representations. </a:t>
            </a:r>
          </a:p>
          <a:p>
            <a:endParaRPr lang="en-US"/>
          </a:p>
          <a:p>
            <a:r>
              <a:rPr lang="en-US"/>
              <a:t>Many recent successes but a lot of challenges remain. </a:t>
            </a:r>
          </a:p>
          <a:p>
            <a:pPr lvl="1"/>
            <a:r>
              <a:rPr lang="en-US" sz="1400"/>
              <a:t>Making the models efficient. </a:t>
            </a:r>
          </a:p>
          <a:p>
            <a:pPr lvl="1"/>
            <a:r>
              <a:rPr lang="en-US" sz="1400"/>
              <a:t>Further scaling up — data scaling and model scaling</a:t>
            </a:r>
          </a:p>
          <a:p>
            <a:pPr lvl="1"/>
            <a:r>
              <a:rPr lang="en-US" sz="1400"/>
              <a:t>Better alignment of the representations — more natural/richer signals for alignment. 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 descr="A cat with a cat's face&#10;&#10;Description automatically generated">
            <a:extLst>
              <a:ext uri="{FF2B5EF4-FFF2-40B4-BE49-F238E27FC236}">
                <a16:creationId xmlns:a16="http://schemas.microsoft.com/office/drawing/2014/main" id="{4A95E663-2BB4-48A8-8E2F-E541C812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18" y="1739334"/>
            <a:ext cx="2830664" cy="18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33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7FD1-7F2B-C33F-2EA3-AF7C07C7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196613" cy="857542"/>
          </a:xfrm>
        </p:spPr>
        <p:txBody>
          <a:bodyPr/>
          <a:lstStyle/>
          <a:p>
            <a:r>
              <a:rPr lang="en-US"/>
              <a:t>Challenges for Future Multi-Modal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32931-ADDF-A45B-674A-1B95DD3BBB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diagram of a variety of images&#10;&#10;Description automatically generated">
            <a:extLst>
              <a:ext uri="{FF2B5EF4-FFF2-40B4-BE49-F238E27FC236}">
                <a16:creationId xmlns:a16="http://schemas.microsoft.com/office/drawing/2014/main" id="{12126CEE-460D-5FF2-BC23-F80B82437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11" y="1385211"/>
            <a:ext cx="4985288" cy="3575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A71EA-B56F-BB90-A0BD-96D00B2B31C6}"/>
              </a:ext>
            </a:extLst>
          </p:cNvPr>
          <p:cNvSpPr txBox="1"/>
          <p:nvPr/>
        </p:nvSpPr>
        <p:spPr>
          <a:xfrm>
            <a:off x="2329733" y="483440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Figure: </a:t>
            </a:r>
            <a:r>
              <a:rPr lang="en-US" sz="1200">
                <a:hlinkClick r:id="rId3"/>
              </a:rPr>
              <a:t>https://arxiv.org/pdf/2111.11432.pdf</a:t>
            </a:r>
            <a:r>
              <a:rPr lang="en-US" sz="120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96650-A5FE-47A6-30C1-6F093C277924}"/>
              </a:ext>
            </a:extLst>
          </p:cNvPr>
          <p:cNvSpPr txBox="1"/>
          <p:nvPr/>
        </p:nvSpPr>
        <p:spPr>
          <a:xfrm>
            <a:off x="6881680" y="3604014"/>
            <a:ext cx="1989251" cy="768302"/>
          </a:xfrm>
          <a:prstGeom prst="wedgeRoundRectCallout">
            <a:avLst>
              <a:gd name="adj1" fmla="val -58091"/>
              <a:gd name="adj2" fmla="val 133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Temporality: static images, short videos, very long videos,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FFFA8-D6BF-D91B-472B-93A37DB660DA}"/>
              </a:ext>
            </a:extLst>
          </p:cNvPr>
          <p:cNvSpPr txBox="1"/>
          <p:nvPr/>
        </p:nvSpPr>
        <p:spPr>
          <a:xfrm>
            <a:off x="702378" y="3506975"/>
            <a:ext cx="1112001" cy="532483"/>
          </a:xfrm>
          <a:prstGeom prst="wedgeRoundRectCallout">
            <a:avLst>
              <a:gd name="adj1" fmla="val 69391"/>
              <a:gd name="adj2" fmla="val 366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types of inputs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FFEDE-4B56-947E-4C93-23EE0C8BBD67}"/>
              </a:ext>
            </a:extLst>
          </p:cNvPr>
          <p:cNvSpPr txBox="1"/>
          <p:nvPr/>
        </p:nvSpPr>
        <p:spPr>
          <a:xfrm>
            <a:off x="533919" y="1211572"/>
            <a:ext cx="2512611" cy="416866"/>
          </a:xfrm>
          <a:prstGeom prst="wedgeRoundRectCallout">
            <a:avLst>
              <a:gd name="adj1" fmla="val 38594"/>
              <a:gd name="adj2" fmla="val 8119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modalities of information: </a:t>
            </a:r>
            <a:b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Images, regions, pixels,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FAB14-4F5C-1A54-9BD5-785B29DF39C2}"/>
              </a:ext>
            </a:extLst>
          </p:cNvPr>
          <p:cNvSpPr txBox="1"/>
          <p:nvPr/>
        </p:nvSpPr>
        <p:spPr>
          <a:xfrm>
            <a:off x="5683821" y="1182217"/>
            <a:ext cx="3323645" cy="416866"/>
          </a:xfrm>
          <a:prstGeom prst="wedgeRoundRectCallout">
            <a:avLst>
              <a:gd name="adj1" fmla="val -41550"/>
              <a:gd name="adj2" fmla="val 735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tasks: Classification, captioning, detection, grounding, segmentation, depth, … </a:t>
            </a:r>
          </a:p>
        </p:txBody>
      </p:sp>
    </p:spTree>
    <p:extLst>
      <p:ext uri="{BB962C8B-B14F-4D97-AF65-F5344CB8AC3E}">
        <p14:creationId xmlns:p14="http://schemas.microsoft.com/office/powerpoint/2010/main" val="3040719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FE65-EFD4-1DE0-E052-0F2CE29A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 for Future Multi-Modal Models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B71EE-ECE7-33A5-C903-B0607E2064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AI Image Generators Keep Messing Up Hands. Here's Why.">
            <a:extLst>
              <a:ext uri="{FF2B5EF4-FFF2-40B4-BE49-F238E27FC236}">
                <a16:creationId xmlns:a16="http://schemas.microsoft.com/office/drawing/2014/main" id="{5B275C5B-9036-DBBD-495B-6814D214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r="20989"/>
          <a:stretch/>
        </p:blipFill>
        <p:spPr bwMode="auto">
          <a:xfrm>
            <a:off x="311700" y="1692824"/>
            <a:ext cx="2340429" cy="26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hy AI-generated hands are the stuff of nightmares, explained by a  scientist | BBC Science Focus Magazine">
            <a:extLst>
              <a:ext uri="{FF2B5EF4-FFF2-40B4-BE49-F238E27FC236}">
                <a16:creationId xmlns:a16="http://schemas.microsoft.com/office/drawing/2014/main" id="{75C510EA-77FA-869B-C57E-668ACDF97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6"/>
          <a:stretch/>
        </p:blipFill>
        <p:spPr bwMode="auto">
          <a:xfrm>
            <a:off x="2902500" y="1864226"/>
            <a:ext cx="1831394" cy="24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I Drawing Hands | Know Your Meme">
            <a:extLst>
              <a:ext uri="{FF2B5EF4-FFF2-40B4-BE49-F238E27FC236}">
                <a16:creationId xmlns:a16="http://schemas.microsoft.com/office/drawing/2014/main" id="{7099A356-7088-FEBD-0F46-C6834A01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23" y="1875112"/>
            <a:ext cx="4159734" cy="23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720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FE65-EFD4-1DE0-E052-0F2CE29A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long tail: </a:t>
            </a:r>
            <a:r>
              <a:rPr lang="en-US" i="1">
                <a:solidFill>
                  <a:srgbClr val="C00000"/>
                </a:solidFill>
              </a:rPr>
              <a:t>Most</a:t>
            </a:r>
            <a:r>
              <a:rPr lang="en-US" i="1"/>
              <a:t> things are </a:t>
            </a:r>
            <a:r>
              <a:rPr lang="en-US" i="1">
                <a:solidFill>
                  <a:srgbClr val="C00000"/>
                </a:solidFill>
              </a:rPr>
              <a:t>infrequent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53064-DD85-1F30-AAF7-393C59CBB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Recognize Strategic Opportunities with Long-Tail Data">
            <a:extLst>
              <a:ext uri="{FF2B5EF4-FFF2-40B4-BE49-F238E27FC236}">
                <a16:creationId xmlns:a16="http://schemas.microsoft.com/office/drawing/2014/main" id="{7C8C6ADF-2AA8-BADB-8969-13BFD7538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6" b="26311"/>
          <a:stretch/>
        </p:blipFill>
        <p:spPr bwMode="auto">
          <a:xfrm>
            <a:off x="1197429" y="1694878"/>
            <a:ext cx="6520543" cy="32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D5FBB-72D2-6380-5F74-A9C6723CCCBF}"/>
              </a:ext>
            </a:extLst>
          </p:cNvPr>
          <p:cNvSpPr txBox="1"/>
          <p:nvPr/>
        </p:nvSpPr>
        <p:spPr>
          <a:xfrm>
            <a:off x="6008914" y="4676703"/>
            <a:ext cx="1012372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2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4DC9-DDE5-1C7A-FAFA-D8414B3F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Abridged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8FC6-D57E-2B58-2B5D-BA3454F43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1960s - First computer vision projects (MIT summer project) </a:t>
            </a:r>
          </a:p>
          <a:p>
            <a:r>
              <a:rPr lang="en-US"/>
              <a:t>2000s - Emergence of “tasks” and benchmarking in computer vision</a:t>
            </a:r>
          </a:p>
          <a:p>
            <a:r>
              <a:rPr lang="en-US"/>
              <a:t>2000s - Shallow classifiers and feature engineering (e.g., Viola &amp; Jones algorithm)</a:t>
            </a:r>
          </a:p>
        </p:txBody>
      </p:sp>
      <p:pic>
        <p:nvPicPr>
          <p:cNvPr id="2050" name="Picture 2" descr="Computer Vision: Viola-Jones Object Detection | by Andrew D | Medium">
            <a:extLst>
              <a:ext uri="{FF2B5EF4-FFF2-40B4-BE49-F238E27FC236}">
                <a16:creationId xmlns:a16="http://schemas.microsoft.com/office/drawing/2014/main" id="{3616EDFD-C7B4-AA09-3A41-C60E7AE56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5" y="3100027"/>
            <a:ext cx="2859437" cy="14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four features of the first five stages of the Viola-Jones detector... |  Download Scientific Diagram">
            <a:extLst>
              <a:ext uri="{FF2B5EF4-FFF2-40B4-BE49-F238E27FC236}">
                <a16:creationId xmlns:a16="http://schemas.microsoft.com/office/drawing/2014/main" id="{4A732331-CEEE-1986-67E6-B334448E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94" y="2605879"/>
            <a:ext cx="2569431" cy="22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3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4DC9-DDE5-1C7A-FAFA-D8414B3F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Abridged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8FC6-D57E-2B58-2B5D-BA3454F43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1960s - First computer vision projects (MIT summer project) </a:t>
            </a:r>
          </a:p>
          <a:p>
            <a:r>
              <a:rPr lang="en-US"/>
              <a:t>2000s - Emergence of “tasks” and benchmarking in computer vision</a:t>
            </a:r>
          </a:p>
          <a:p>
            <a:r>
              <a:rPr lang="en-US"/>
              <a:t>2000s - Shallow classifiers and feature engineering</a:t>
            </a:r>
          </a:p>
          <a:p>
            <a:r>
              <a:rPr lang="en-US"/>
              <a:t>2012 - Deep Learning revolution: </a:t>
            </a:r>
          </a:p>
          <a:p>
            <a:pPr lvl="1"/>
            <a:r>
              <a:rPr lang="en-US"/>
              <a:t>Success of Convolutional neural nets in ImageNet </a:t>
            </a:r>
          </a:p>
          <a:p>
            <a:endParaRPr lang="en-US"/>
          </a:p>
        </p:txBody>
      </p:sp>
      <p:pic>
        <p:nvPicPr>
          <p:cNvPr id="3074" name="Picture 2" descr="Architecture of Alexnet. From left to right (input to output) five... |  Download Scientific Diagram">
            <a:extLst>
              <a:ext uri="{FF2B5EF4-FFF2-40B4-BE49-F238E27FC236}">
                <a16:creationId xmlns:a16="http://schemas.microsoft.com/office/drawing/2014/main" id="{585F742C-3F81-4558-DA23-EB96BB1C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2" y="3017697"/>
            <a:ext cx="3665446" cy="15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764036-23BD-8DA7-3674-6DEA51FF5429}"/>
              </a:ext>
            </a:extLst>
          </p:cNvPr>
          <p:cNvSpPr txBox="1"/>
          <p:nvPr/>
        </p:nvSpPr>
        <p:spPr>
          <a:xfrm>
            <a:off x="1311201" y="4468223"/>
            <a:ext cx="316935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ImageNet Classification with Deep Convolutional Neural Networks, 2012</a:t>
            </a:r>
          </a:p>
        </p:txBody>
      </p:sp>
      <p:pic>
        <p:nvPicPr>
          <p:cNvPr id="3078" name="Picture 6" descr="The illustrate of identity mapping in ResNet. The figure shows an... |  Download Scientific Diagram">
            <a:extLst>
              <a:ext uri="{FF2B5EF4-FFF2-40B4-BE49-F238E27FC236}">
                <a16:creationId xmlns:a16="http://schemas.microsoft.com/office/drawing/2014/main" id="{1876A352-016D-704B-9D49-41C47DB0E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7"/>
          <a:stretch/>
        </p:blipFill>
        <p:spPr bwMode="auto">
          <a:xfrm>
            <a:off x="6298458" y="3031765"/>
            <a:ext cx="1472004" cy="13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DC0FC6D-A299-6329-3309-B6DF4274F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0"/>
          <a:stretch/>
        </p:blipFill>
        <p:spPr bwMode="auto">
          <a:xfrm>
            <a:off x="8274384" y="20687"/>
            <a:ext cx="750398" cy="512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4E6AF-96E6-9185-40A9-9922547BFC84}"/>
              </a:ext>
            </a:extLst>
          </p:cNvPr>
          <p:cNvSpPr txBox="1"/>
          <p:nvPr/>
        </p:nvSpPr>
        <p:spPr>
          <a:xfrm>
            <a:off x="6157196" y="4483611"/>
            <a:ext cx="21242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Residual Learning for Image Recognition, 2015</a:t>
            </a:r>
          </a:p>
        </p:txBody>
      </p:sp>
    </p:spTree>
    <p:extLst>
      <p:ext uri="{BB962C8B-B14F-4D97-AF65-F5344CB8AC3E}">
        <p14:creationId xmlns:p14="http://schemas.microsoft.com/office/powerpoint/2010/main" val="3933746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4DC9-DDE5-1C7A-FAFA-D8414B3F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Vision Abridged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C8FC6-D57E-2B58-2B5D-BA3454F43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1960s - First computer vision projects (MIT summer project) </a:t>
            </a:r>
          </a:p>
          <a:p>
            <a:r>
              <a:rPr lang="en-US"/>
              <a:t>2000s - Emergence of “tasks” and benchmarking in computer vision</a:t>
            </a:r>
          </a:p>
          <a:p>
            <a:r>
              <a:rPr lang="en-US"/>
              <a:t>2000s - Shallow classifiers and feature engineering </a:t>
            </a:r>
          </a:p>
          <a:p>
            <a:r>
              <a:rPr lang="en-US"/>
              <a:t>2012 - Deep Learning revolution: </a:t>
            </a:r>
          </a:p>
          <a:p>
            <a:pPr lvl="1"/>
            <a:r>
              <a:rPr lang="en-US"/>
              <a:t>Success of Convolutional neural nets in ImageNet </a:t>
            </a:r>
          </a:p>
          <a:p>
            <a:pPr lvl="1"/>
            <a:r>
              <a:rPr lang="en-US"/>
              <a:t>Unification of architectures </a:t>
            </a:r>
          </a:p>
          <a:p>
            <a:pPr lvl="1"/>
            <a:r>
              <a:rPr lang="en-US"/>
              <a:t>Rise of image generation (VAEs, GANs, etc.)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100" name="Picture 4" descr="Exploring the Fascinating Realm of Generative Adversarial Networks (GANs)">
            <a:extLst>
              <a:ext uri="{FF2B5EF4-FFF2-40B4-BE49-F238E27FC236}">
                <a16:creationId xmlns:a16="http://schemas.microsoft.com/office/drawing/2014/main" id="{77342824-6F1F-A924-51FB-F410BE21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68" y="19781"/>
            <a:ext cx="5556252" cy="236430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DA77B0-D372-D83E-AE98-6459E7B972AB}"/>
              </a:ext>
            </a:extLst>
          </p:cNvPr>
          <p:cNvSpPr txBox="1"/>
          <p:nvPr/>
        </p:nvSpPr>
        <p:spPr>
          <a:xfrm>
            <a:off x="2184400" y="4600499"/>
            <a:ext cx="595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/>
              <a:t>Kingma</a:t>
            </a:r>
            <a:r>
              <a:rPr lang="en-US"/>
              <a:t> et al. Auto-Encoding Variational Bayes, 2013</a:t>
            </a:r>
          </a:p>
          <a:p>
            <a:r>
              <a:rPr lang="en-US"/>
              <a:t>Goodfellow et al. Generative Adversarial Networks, 2014</a:t>
            </a:r>
          </a:p>
        </p:txBody>
      </p:sp>
    </p:spTree>
    <p:extLst>
      <p:ext uri="{BB962C8B-B14F-4D97-AF65-F5344CB8AC3E}">
        <p14:creationId xmlns:p14="http://schemas.microsoft.com/office/powerpoint/2010/main" val="182041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2469</Words>
  <Application>Microsoft Macintosh PowerPoint</Application>
  <PresentationFormat>On-screen Show (16:9)</PresentationFormat>
  <Paragraphs>368</Paragraphs>
  <Slides>67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Courier New</vt:lpstr>
      <vt:lpstr>Arial</vt:lpstr>
      <vt:lpstr>Tahoma</vt:lpstr>
      <vt:lpstr>Source Sans Pro</vt:lpstr>
      <vt:lpstr>Consolas</vt:lpstr>
      <vt:lpstr>Source Serif Pro</vt:lpstr>
      <vt:lpstr>Corbel</vt:lpstr>
      <vt:lpstr>Roboto</vt:lpstr>
      <vt:lpstr>Wingdings</vt:lpstr>
      <vt:lpstr>Calibri</vt:lpstr>
      <vt:lpstr>Times New Roman</vt:lpstr>
      <vt:lpstr>Arial MT</vt:lpstr>
      <vt:lpstr>EP Presentation Theme - Simple</vt:lpstr>
      <vt:lpstr>1_EP Presentation Theme - Fancy</vt:lpstr>
      <vt:lpstr>2_EP Presentation Theme - Special</vt:lpstr>
      <vt:lpstr>1_EP Presentation Theme - Simple</vt:lpstr>
      <vt:lpstr>Connecting Language  to the World</vt:lpstr>
      <vt:lpstr>Connecting Language to the World </vt:lpstr>
      <vt:lpstr>Connecting LMs to the World: Chapter Plan </vt:lpstr>
      <vt:lpstr>PowerPoint Presentation</vt:lpstr>
      <vt:lpstr>Computer Vision Abridged History</vt:lpstr>
      <vt:lpstr>Computer Vision Abridged History</vt:lpstr>
      <vt:lpstr>Computer Vision Abridged History</vt:lpstr>
      <vt:lpstr>Computer Vision Abridged History</vt:lpstr>
      <vt:lpstr>Computer Vision Abridged History</vt:lpstr>
      <vt:lpstr>Computer Vision Abridged History</vt:lpstr>
      <vt:lpstr>Let's Consider Images – How to Encode?</vt:lpstr>
      <vt:lpstr>Vision Transformers</vt:lpstr>
      <vt:lpstr>Vision Transformers</vt:lpstr>
      <vt:lpstr>Vision Transformers</vt:lpstr>
      <vt:lpstr>PowerPoint Presentation</vt:lpstr>
      <vt:lpstr>What about paired image-text – How to Encode?</vt:lpstr>
      <vt:lpstr>What about paired image-text – How to Encode?</vt:lpstr>
      <vt:lpstr>Contrastive Language–Image Pre-training (CLIP)</vt:lpstr>
      <vt:lpstr>Contrastive Language–Image Pre-training (CLIP)</vt:lpstr>
      <vt:lpstr>What can CLIP do?</vt:lpstr>
      <vt:lpstr>What can CLIP do?</vt:lpstr>
      <vt:lpstr>What can CLIP do?</vt:lpstr>
      <vt:lpstr>What can CLIP do?</vt:lpstr>
      <vt:lpstr>What can CLIP do?</vt:lpstr>
      <vt:lpstr>What can CLIP do?</vt:lpstr>
      <vt:lpstr>What can't CLIP do?</vt:lpstr>
      <vt:lpstr>What can't CLIP do?</vt:lpstr>
      <vt:lpstr>What can't CLIP do?</vt:lpstr>
      <vt:lpstr>What can't CLIP do?</vt:lpstr>
      <vt:lpstr>What can't CLIP do?</vt:lpstr>
      <vt:lpstr>What happened after CLIP? </vt:lpstr>
      <vt:lpstr>What happened after CLIP? </vt:lpstr>
      <vt:lpstr>What happened after CLIP? </vt:lpstr>
      <vt:lpstr>What happened after CLIP? </vt:lpstr>
      <vt:lpstr>What happened after CLIP? </vt:lpstr>
      <vt:lpstr>Summary </vt:lpstr>
      <vt:lpstr>PowerPoint Presentation</vt:lpstr>
      <vt:lpstr>Image Generation Toolkit </vt:lpstr>
      <vt:lpstr>Image Generation Toolkit: Diffusions</vt:lpstr>
      <vt:lpstr>Text to Image Generation </vt:lpstr>
      <vt:lpstr>DALL-E</vt:lpstr>
      <vt:lpstr>DALL-E</vt:lpstr>
      <vt:lpstr>DALL-E</vt:lpstr>
      <vt:lpstr>DALL-E</vt:lpstr>
      <vt:lpstr>DALL-E</vt:lpstr>
      <vt:lpstr>DALL-E</vt:lpstr>
      <vt:lpstr>Imagen </vt:lpstr>
      <vt:lpstr>Imagen </vt:lpstr>
      <vt:lpstr>PowerPoint Presentation</vt:lpstr>
      <vt:lpstr>PowerPoint Presentation</vt:lpstr>
      <vt:lpstr>PowerPoint Presentation</vt:lpstr>
      <vt:lpstr>A ton of work on T → V</vt:lpstr>
      <vt:lpstr>PowerPoint Presentation</vt:lpstr>
      <vt:lpstr>Multi-modal GPT4</vt:lpstr>
      <vt:lpstr>Image-to-Text Generative Models </vt:lpstr>
      <vt:lpstr>LLaVA Model</vt:lpstr>
      <vt:lpstr>LLaVA Model</vt:lpstr>
      <vt:lpstr>LLaVA Architecture  </vt:lpstr>
      <vt:lpstr>LLaVA: GPT4-assisted data generation</vt:lpstr>
      <vt:lpstr>PowerPoint Presentation</vt:lpstr>
      <vt:lpstr>LLaVA Architecture: Training</vt:lpstr>
      <vt:lpstr>Many open-source models …</vt:lpstr>
      <vt:lpstr>Note: You Can Also do Multimodal RLHF</vt:lpstr>
      <vt:lpstr>Summary </vt:lpstr>
      <vt:lpstr>Challenges for Future Multi-Modal Models </vt:lpstr>
      <vt:lpstr>Challenges for Future Multi-Modal Models </vt:lpstr>
      <vt:lpstr>The long tail: Most things are infrequent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</cp:revision>
  <cp:lastPrinted>2024-04-02T12:13:23Z</cp:lastPrinted>
  <dcterms:modified xsi:type="dcterms:W3CDTF">2024-04-09T13:31:09Z</dcterms:modified>
</cp:coreProperties>
</file>