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700" r:id="rId2"/>
    <p:sldMasterId id="2147483711" r:id="rId3"/>
    <p:sldMasterId id="2147483741" r:id="rId4"/>
  </p:sldMasterIdLst>
  <p:notesMasterIdLst>
    <p:notesMasterId r:id="rId78"/>
  </p:notesMasterIdLst>
  <p:sldIdLst>
    <p:sldId id="2040" r:id="rId5"/>
    <p:sldId id="2147480071" r:id="rId6"/>
    <p:sldId id="2147480163" r:id="rId7"/>
    <p:sldId id="2147480164" r:id="rId8"/>
    <p:sldId id="2147480165" r:id="rId9"/>
    <p:sldId id="2147480167" r:id="rId10"/>
    <p:sldId id="2147480166" r:id="rId11"/>
    <p:sldId id="2147480168" r:id="rId12"/>
    <p:sldId id="2147480169" r:id="rId13"/>
    <p:sldId id="2147480170" r:id="rId14"/>
    <p:sldId id="2147480171" r:id="rId15"/>
    <p:sldId id="2147480123" r:id="rId16"/>
    <p:sldId id="2147480124" r:id="rId17"/>
    <p:sldId id="267" r:id="rId18"/>
    <p:sldId id="2147480154" r:id="rId19"/>
    <p:sldId id="2147480135" r:id="rId20"/>
    <p:sldId id="2147480155" r:id="rId21"/>
    <p:sldId id="2147480139" r:id="rId22"/>
    <p:sldId id="2147480141" r:id="rId23"/>
    <p:sldId id="2147480140" r:id="rId24"/>
    <p:sldId id="2147480142" r:id="rId25"/>
    <p:sldId id="2147480156" r:id="rId26"/>
    <p:sldId id="2147480157" r:id="rId27"/>
    <p:sldId id="2147480158" r:id="rId28"/>
    <p:sldId id="2147480159" r:id="rId29"/>
    <p:sldId id="2147480130" r:id="rId30"/>
    <p:sldId id="2147480173" r:id="rId31"/>
    <p:sldId id="2147480000" r:id="rId32"/>
    <p:sldId id="2147480174" r:id="rId33"/>
    <p:sldId id="2147480030" r:id="rId34"/>
    <p:sldId id="2147480129" r:id="rId35"/>
    <p:sldId id="2147479980" r:id="rId36"/>
    <p:sldId id="2147480175" r:id="rId37"/>
    <p:sldId id="2147480176" r:id="rId38"/>
    <p:sldId id="2147480177" r:id="rId39"/>
    <p:sldId id="2147480004" r:id="rId40"/>
    <p:sldId id="2147479990" r:id="rId41"/>
    <p:sldId id="2147479995" r:id="rId42"/>
    <p:sldId id="2147480125" r:id="rId43"/>
    <p:sldId id="2147480126" r:id="rId44"/>
    <p:sldId id="2147480127" r:id="rId45"/>
    <p:sldId id="2147480128" r:id="rId46"/>
    <p:sldId id="2147480132" r:id="rId47"/>
    <p:sldId id="4203" r:id="rId48"/>
    <p:sldId id="4221" r:id="rId49"/>
    <p:sldId id="4222" r:id="rId50"/>
    <p:sldId id="4208" r:id="rId51"/>
    <p:sldId id="4207" r:id="rId52"/>
    <p:sldId id="2147480106" r:id="rId53"/>
    <p:sldId id="4260" r:id="rId54"/>
    <p:sldId id="4251" r:id="rId55"/>
    <p:sldId id="4194" r:id="rId56"/>
    <p:sldId id="4195" r:id="rId57"/>
    <p:sldId id="4135" r:id="rId58"/>
    <p:sldId id="2147480096" r:id="rId59"/>
    <p:sldId id="4144" r:id="rId60"/>
    <p:sldId id="4215" r:id="rId61"/>
    <p:sldId id="4205" r:id="rId62"/>
    <p:sldId id="4211" r:id="rId63"/>
    <p:sldId id="4206" r:id="rId64"/>
    <p:sldId id="4212" r:id="rId65"/>
    <p:sldId id="4213" r:id="rId66"/>
    <p:sldId id="2147480133" r:id="rId67"/>
    <p:sldId id="4155" r:id="rId68"/>
    <p:sldId id="4154" r:id="rId69"/>
    <p:sldId id="4223" r:id="rId70"/>
    <p:sldId id="4232" r:id="rId71"/>
    <p:sldId id="4249" r:id="rId72"/>
    <p:sldId id="4252" r:id="rId73"/>
    <p:sldId id="4287" r:id="rId74"/>
    <p:sldId id="4226" r:id="rId75"/>
    <p:sldId id="363" r:id="rId76"/>
    <p:sldId id="302" r:id="rId77"/>
  </p:sldIdLst>
  <p:sldSz cx="9144000" cy="5143500" type="screen16x9"/>
  <p:notesSz cx="6858000" cy="9144000"/>
  <p:embeddedFontLst>
    <p:embeddedFont>
      <p:font typeface="Avenir Book" panose="02000503020000020003" pitchFamily="2" charset="0"/>
      <p:regular r:id="rId79"/>
      <p:italic r:id="rId80"/>
    </p:embeddedFont>
    <p:embeddedFont>
      <p:font typeface="Consolas" panose="020B0609020204030204" pitchFamily="49" charset="0"/>
      <p:regular r:id="rId81"/>
      <p:bold r:id="rId82"/>
      <p:italic r:id="rId83"/>
      <p:boldItalic r:id="rId84"/>
    </p:embeddedFont>
    <p:embeddedFont>
      <p:font typeface="Roboto" panose="02000000000000000000" pitchFamily="2" charset="0"/>
      <p:regular r:id="rId85"/>
      <p:bold r:id="rId86"/>
      <p:italic r:id="rId87"/>
      <p:boldItalic r:id="rId88"/>
    </p:embeddedFont>
    <p:embeddedFont>
      <p:font typeface="Source Sans Pro" panose="020B0503030403020204" pitchFamily="34" charset="0"/>
      <p:regular r:id="rId89"/>
      <p:bold r:id="rId90"/>
      <p:italic r:id="rId91"/>
      <p:boldItalic r:id="rId92"/>
    </p:embeddedFont>
    <p:embeddedFont>
      <p:font typeface="Source Serif Pro" panose="02040603050405020204" pitchFamily="18" charset="0"/>
      <p:regular r:id="rId93"/>
      <p:bold r:id="rId94"/>
      <p:italic r:id="rId95"/>
      <p:boldItalic r:id="rId96"/>
    </p:embeddedFont>
    <p:embeddedFont>
      <p:font typeface="Tahoma" panose="020B0604030504040204" pitchFamily="34" charset="0"/>
      <p:regular r:id="rId97"/>
      <p:bold r:id="rId9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97BE05-7214-46BD-569F-A0959E827800}" name="Daniel Khashabi" initials="DK" userId="S::dkhasha1@jh.edu::62390808-c838-45e6-be59-d6fd0d208bc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DD9586-7F96-2A63-9B0D-6D3B7E2BE457}" v="1615" dt="2024-04-09T03:26:09.059"/>
    <p1510:client id="{E9507685-51A5-8E47-891A-25AAEC29D03A}" v="1" dt="2024-04-09T13:26:59.9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/>
    <p:restoredTop sz="94673"/>
  </p:normalViewPr>
  <p:slideViewPr>
    <p:cSldViewPr snapToGrid="0">
      <p:cViewPr varScale="1">
        <p:scale>
          <a:sx n="148" d="100"/>
          <a:sy n="148" d="100"/>
        </p:scale>
        <p:origin x="106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font" Target="fonts/font1.fntdata"/><Relationship Id="rId102" Type="http://schemas.openxmlformats.org/officeDocument/2006/relationships/tableStyles" Target="tableStyles.xml"/><Relationship Id="rId5" Type="http://schemas.openxmlformats.org/officeDocument/2006/relationships/slide" Target="slides/slide1.xml"/><Relationship Id="rId90" Type="http://schemas.openxmlformats.org/officeDocument/2006/relationships/font" Target="fonts/font12.fntdata"/><Relationship Id="rId95" Type="http://schemas.openxmlformats.org/officeDocument/2006/relationships/font" Target="fonts/font17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font" Target="fonts/font13.fntdata"/><Relationship Id="rId96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font" Target="fonts/font16.fntdata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19.fntdata"/><Relationship Id="rId104" Type="http://schemas.microsoft.com/office/2018/10/relationships/authors" Target="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9.fntdata"/><Relationship Id="rId61" Type="http://schemas.openxmlformats.org/officeDocument/2006/relationships/slide" Target="slides/slide57.xml"/><Relationship Id="rId82" Type="http://schemas.openxmlformats.org/officeDocument/2006/relationships/font" Target="fonts/font4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font" Target="fonts/font15.fntdata"/><Relationship Id="rId98" Type="http://schemas.openxmlformats.org/officeDocument/2006/relationships/font" Target="fonts/font20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/>
          </a:p>
        </p:txBody>
      </p:sp>
      <p:sp>
        <p:nvSpPr>
          <p:cNvPr id="322" name="Google Shape;3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867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2742A-A9AA-4AF4-89E2-F42C4474992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69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2742A-A9AA-4AF4-89E2-F42C4474992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0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2742A-A9AA-4AF4-89E2-F42C4474992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04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2742A-A9AA-4AF4-89E2-F42C4474992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22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0EAD4-3B71-1540-AD9E-25A3E7786C8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26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268DE600-90A7-4B6B-BFFA-EA2C6E807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0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287082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31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able or Image">
            <a:extLst>
              <a:ext uri="{FF2B5EF4-FFF2-40B4-BE49-F238E27FC236}">
                <a16:creationId xmlns:a16="http://schemas.microsoft.com/office/drawing/2014/main" id="{474FEC9E-6C14-410D-B6E1-07F8E9C778B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33123" y="1154923"/>
            <a:ext cx="8085416" cy="3423466"/>
          </a:xfrm>
          <a:prstGeom prst="rect">
            <a:avLst/>
          </a:prstGeom>
        </p:spPr>
        <p:txBody>
          <a:bodyPr/>
          <a:lstStyle>
            <a:lvl1pPr marL="230188" indent="-230188">
              <a:buClr>
                <a:schemeClr val="tx2"/>
              </a:buClr>
              <a:buFont typeface="Wingdings" panose="05000000000000000000" pitchFamily="2" charset="2"/>
              <a:buNone/>
              <a:defRPr sz="18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Table or image</a:t>
            </a:r>
          </a:p>
        </p:txBody>
      </p:sp>
      <p:sp>
        <p:nvSpPr>
          <p:cNvPr id="9" name="Citation">
            <a:extLst>
              <a:ext uri="{FF2B5EF4-FFF2-40B4-BE49-F238E27FC236}">
                <a16:creationId xmlns:a16="http://schemas.microsoft.com/office/drawing/2014/main" id="{CA0A6044-029B-48E2-80D3-50F9660246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4520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Adapted/Reprinted from [APA reference].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11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45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939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61522A75-C6E1-4A35-AEF4-3058F787B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90" y="-938619"/>
            <a:ext cx="8085415" cy="87618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Copyright The Johns Hopkins University 2023. All rights reserved.</a:t>
            </a:r>
          </a:p>
        </p:txBody>
      </p:sp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6855C648-89BA-05DB-FBE4-06DECEF5D9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3" t="7786" r="6323" b="18463"/>
          <a:stretch/>
        </p:blipFill>
        <p:spPr bwMode="auto">
          <a:xfrm>
            <a:off x="0" y="0"/>
            <a:ext cx="9143999" cy="51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id="{6A59C72E-C9CB-418F-981E-D5C3438A0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gradFill flip="none" rotWithShape="1">
            <a:gsLst>
              <a:gs pos="0">
                <a:srgbClr val="69ACE5">
                  <a:alpha val="85000"/>
                </a:srgbClr>
              </a:gs>
              <a:gs pos="75000">
                <a:srgbClr val="3B6FAF">
                  <a:alpha val="85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WSE Logo">
            <a:extLst>
              <a:ext uri="{FF2B5EF4-FFF2-40B4-BE49-F238E27FC236}">
                <a16:creationId xmlns:a16="http://schemas.microsoft.com/office/drawing/2014/main" id="{73EE76B3-19B8-4A4F-9962-98EBF35D9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2" t="22639" r="15939" b="21111"/>
          <a:stretch/>
        </p:blipFill>
        <p:spPr>
          <a:xfrm>
            <a:off x="2584969" y="1417162"/>
            <a:ext cx="3974062" cy="2309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46C736-D135-449F-AC2D-8C9ACCE3507D}"/>
              </a:ext>
            </a:extLst>
          </p:cNvPr>
          <p:cNvSpPr/>
          <p:nvPr userDrawn="1"/>
        </p:nvSpPr>
        <p:spPr>
          <a:xfrm>
            <a:off x="0" y="4727386"/>
            <a:ext cx="9144000" cy="217090"/>
          </a:xfrm>
          <a:prstGeom prst="rect">
            <a:avLst/>
          </a:prstGeom>
        </p:spPr>
        <p:txBody>
          <a:bodyPr wrap="square" lIns="81639" tIns="40820" rIns="81639" bIns="40820">
            <a:spAutoFit/>
          </a:bodyPr>
          <a:lstStyle/>
          <a:p>
            <a:pPr algn="ctr"/>
            <a:r>
              <a:rPr lang="en-US" sz="875">
                <a:solidFill>
                  <a:schemeClr val="bg1"/>
                </a:solidFill>
                <a:latin typeface="Arial"/>
                <a:cs typeface="Arial"/>
              </a:rPr>
              <a:t>© The Johns Hopkins University 2023,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40844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6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2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87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49096">
              <a:spcBef>
                <a:spcPts val="27"/>
              </a:spcBef>
            </a:pPr>
            <a:fld id="{81D60167-4931-47E6-BA6A-407CBD079E47}" type="slidenum">
              <a:rPr lang="en-US" spc="-23" smtClean="0"/>
              <a:pPr marL="49096">
                <a:spcBef>
                  <a:spcPts val="27"/>
                </a:spcBef>
              </a:pPr>
              <a:t>‹#›</a:t>
            </a:fld>
            <a:endParaRPr lang="en-US" spc="-23"/>
          </a:p>
        </p:txBody>
      </p:sp>
    </p:spTree>
    <p:extLst>
      <p:ext uri="{BB962C8B-B14F-4D97-AF65-F5344CB8AC3E}">
        <p14:creationId xmlns:p14="http://schemas.microsoft.com/office/powerpoint/2010/main" val="3540947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2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87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49096">
              <a:spcBef>
                <a:spcPts val="27"/>
              </a:spcBef>
            </a:pPr>
            <a:fld id="{81D60167-4931-47E6-BA6A-407CBD079E47}" type="slidenum">
              <a:rPr lang="en-US" spc="-23" smtClean="0"/>
              <a:pPr marL="49096">
                <a:spcBef>
                  <a:spcPts val="27"/>
                </a:spcBef>
              </a:pPr>
              <a:t>‹#›</a:t>
            </a:fld>
            <a:endParaRPr lang="en-US" spc="-23"/>
          </a:p>
        </p:txBody>
      </p:sp>
    </p:spTree>
    <p:extLst>
      <p:ext uri="{BB962C8B-B14F-4D97-AF65-F5344CB8AC3E}">
        <p14:creationId xmlns:p14="http://schemas.microsoft.com/office/powerpoint/2010/main" val="2962456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16972" y="300416"/>
            <a:ext cx="4710056" cy="4158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2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07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1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87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49096">
              <a:spcBef>
                <a:spcPts val="27"/>
              </a:spcBef>
            </a:pPr>
            <a:fld id="{81D60167-4931-47E6-BA6A-407CBD079E47}" type="slidenum">
              <a:rPr lang="en-US" spc="-23" smtClean="0"/>
              <a:pPr marL="49096">
                <a:spcBef>
                  <a:spcPts val="27"/>
                </a:spcBef>
              </a:pPr>
              <a:t>‹#›</a:t>
            </a:fld>
            <a:endParaRPr lang="en-US" spc="-23"/>
          </a:p>
        </p:txBody>
      </p:sp>
    </p:spTree>
    <p:extLst>
      <p:ext uri="{BB962C8B-B14F-4D97-AF65-F5344CB8AC3E}">
        <p14:creationId xmlns:p14="http://schemas.microsoft.com/office/powerpoint/2010/main" val="2805654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2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1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87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49096">
              <a:spcBef>
                <a:spcPts val="27"/>
              </a:spcBef>
            </a:pPr>
            <a:fld id="{81D60167-4931-47E6-BA6A-407CBD079E47}" type="slidenum">
              <a:rPr lang="en-US" spc="-23" smtClean="0"/>
              <a:pPr marL="49096">
                <a:spcBef>
                  <a:spcPts val="27"/>
                </a:spcBef>
              </a:pPr>
              <a:t>‹#›</a:t>
            </a:fld>
            <a:endParaRPr lang="en-US" spc="-23"/>
          </a:p>
        </p:txBody>
      </p:sp>
    </p:spTree>
    <p:extLst>
      <p:ext uri="{BB962C8B-B14F-4D97-AF65-F5344CB8AC3E}">
        <p14:creationId xmlns:p14="http://schemas.microsoft.com/office/powerpoint/2010/main" val="3698219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62808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93811C-CED5-4A3A-A63F-55F501B73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672894F5-694C-4E89-9466-8B211199C5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479" y="311887"/>
            <a:ext cx="3997039" cy="85953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EFF7E-EC91-4D9F-B8FF-3732B7C43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37760" y="118064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64F033F1-BBC7-40C9-9D92-D1A77D35D2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9481" y="1341594"/>
            <a:ext cx="3997038" cy="3577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2" name="Bullets">
            <a:extLst>
              <a:ext uri="{FF2B5EF4-FFF2-40B4-BE49-F238E27FC236}">
                <a16:creationId xmlns:a16="http://schemas.microsoft.com/office/drawing/2014/main" id="{11930C6E-74F3-4A46-8459-CB7DF31D20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9480" y="1983499"/>
            <a:ext cx="3997038" cy="253846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2pPr>
            <a:lvl3pPr marL="914400" indent="-228600">
              <a:buClr>
                <a:schemeClr val="bg2"/>
              </a:buCl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125F2012-5AA2-4722-938F-6C2712BA44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/>
          </a:p>
        </p:txBody>
      </p:sp>
      <p:sp>
        <p:nvSpPr>
          <p:cNvPr id="20" name="Picture Citation">
            <a:extLst>
              <a:ext uri="{FF2B5EF4-FFF2-40B4-BE49-F238E27FC236}">
                <a16:creationId xmlns:a16="http://schemas.microsoft.com/office/drawing/2014/main" id="{6E0C0891-678B-4B94-B45C-18B52DCC61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59480" y="4855311"/>
            <a:ext cx="1426796" cy="199537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A3221F5F-9756-4BE8-A395-29DB69822AD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9517D212-C05C-4C07-9599-6B4EC3A53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00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C922D-F971-4707-8283-A3B5043B799C}"/>
              </a:ext>
            </a:extLst>
          </p:cNvPr>
          <p:cNvSpPr/>
          <p:nvPr userDrawn="1"/>
        </p:nvSpPr>
        <p:spPr>
          <a:xfrm>
            <a:off x="457200" y="428625"/>
            <a:ext cx="8229600" cy="1961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6111DEAC-5DA3-40FB-8328-493BB53C3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722" y="972475"/>
            <a:ext cx="3575013" cy="92721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58811F-BA33-419E-AC91-AAC3393B703F}"/>
              </a:ext>
            </a:extLst>
          </p:cNvPr>
          <p:cNvSpPr/>
          <p:nvPr userDrawn="1"/>
        </p:nvSpPr>
        <p:spPr>
          <a:xfrm>
            <a:off x="910668" y="1899691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Picture">
            <a:extLst>
              <a:ext uri="{FF2B5EF4-FFF2-40B4-BE49-F238E27FC236}">
                <a16:creationId xmlns:a16="http://schemas.microsoft.com/office/drawing/2014/main" id="{709620F3-CE75-4F88-B996-D13338DB49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762663" y="594484"/>
            <a:ext cx="3558209" cy="2158655"/>
          </a:xfrm>
          <a:custGeom>
            <a:avLst/>
            <a:gdLst>
              <a:gd name="connsiteX0" fmla="*/ 0 w 4744278"/>
              <a:gd name="connsiteY0" fmla="*/ 0 h 2878206"/>
              <a:gd name="connsiteX1" fmla="*/ 4744278 w 4744278"/>
              <a:gd name="connsiteY1" fmla="*/ 0 h 2878206"/>
              <a:gd name="connsiteX2" fmla="*/ 4744278 w 4744278"/>
              <a:gd name="connsiteY2" fmla="*/ 2878206 h 2878206"/>
              <a:gd name="connsiteX3" fmla="*/ 0 w 4744278"/>
              <a:gd name="connsiteY3" fmla="*/ 2878206 h 287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4278" h="2878206">
                <a:moveTo>
                  <a:pt x="0" y="0"/>
                </a:moveTo>
                <a:lnTo>
                  <a:pt x="4744278" y="0"/>
                </a:lnTo>
                <a:lnTo>
                  <a:pt x="4744278" y="2878206"/>
                </a:lnTo>
                <a:lnTo>
                  <a:pt x="0" y="287820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Citation">
            <a:extLst>
              <a:ext uri="{FF2B5EF4-FFF2-40B4-BE49-F238E27FC236}">
                <a16:creationId xmlns:a16="http://schemas.microsoft.com/office/drawing/2014/main" id="{0703DEBD-9CAD-4A4B-AFB1-1784BA7258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4076" y="2757901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6" name="Bullets 1">
            <a:extLst>
              <a:ext uri="{FF2B5EF4-FFF2-40B4-BE49-F238E27FC236}">
                <a16:creationId xmlns:a16="http://schemas.microsoft.com/office/drawing/2014/main" id="{FAFED653-B531-4E78-8677-DC685EEA4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069516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Bullets 2">
            <a:extLst>
              <a:ext uri="{FF2B5EF4-FFF2-40B4-BE49-F238E27FC236}">
                <a16:creationId xmlns:a16="http://schemas.microsoft.com/office/drawing/2014/main" id="{0577BDD5-F52D-4F20-B068-E48B0A0D4C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0028" y="3063024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Bullets 3">
            <a:extLst>
              <a:ext uri="{FF2B5EF4-FFF2-40B4-BE49-F238E27FC236}">
                <a16:creationId xmlns:a16="http://schemas.microsoft.com/office/drawing/2014/main" id="{A32A3E7D-CC2E-4FBA-983C-0B62D18C16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2856" y="3064359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380D9A22-5897-43DE-B092-AE5494CE5D2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AD37F1B9-E29E-4BAD-9584-2A9287180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93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 Picture">
            <a:extLst>
              <a:ext uri="{FF2B5EF4-FFF2-40B4-BE49-F238E27FC236}">
                <a16:creationId xmlns:a16="http://schemas.microsoft.com/office/drawing/2014/main" id="{9E5B6CA6-B6F4-4449-B80B-373EA4BE1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9641" y="639640"/>
            <a:ext cx="5143500" cy="3864219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A9CFBE73-852C-4CD7-B0DD-890AB86C2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4"/>
            <a:ext cx="3793891" cy="5143499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25013AE2-E3DB-4823-B27C-E37E2BA57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18845" y="0"/>
            <a:ext cx="7825154" cy="5143500"/>
          </a:xfrm>
          <a:custGeom>
            <a:avLst/>
            <a:gdLst>
              <a:gd name="connsiteX0" fmla="*/ 2 w 16204045"/>
              <a:gd name="connsiteY0" fmla="*/ 0 h 10287000"/>
              <a:gd name="connsiteX1" fmla="*/ 16204045 w 16204045"/>
              <a:gd name="connsiteY1" fmla="*/ 0 h 10287000"/>
              <a:gd name="connsiteX2" fmla="*/ 16204045 w 16204045"/>
              <a:gd name="connsiteY2" fmla="*/ 10287000 h 10287000"/>
              <a:gd name="connsiteX3" fmla="*/ 0 w 16204045"/>
              <a:gd name="connsiteY3" fmla="*/ 10287000 h 10287000"/>
              <a:gd name="connsiteX4" fmla="*/ 5143501 w 16204045"/>
              <a:gd name="connsiteY4" fmla="*/ 5143499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04045" h="10287000">
                <a:moveTo>
                  <a:pt x="2" y="0"/>
                </a:moveTo>
                <a:lnTo>
                  <a:pt x="16204045" y="0"/>
                </a:lnTo>
                <a:lnTo>
                  <a:pt x="16204045" y="10287000"/>
                </a:lnTo>
                <a:lnTo>
                  <a:pt x="0" y="10287000"/>
                </a:lnTo>
                <a:lnTo>
                  <a:pt x="5143501" y="5143499"/>
                </a:lnTo>
                <a:close/>
              </a:path>
            </a:pathLst>
          </a:custGeom>
          <a:solidFill>
            <a:schemeClr val="bg1"/>
          </a:solidFill>
          <a:ln w="635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28700">
              <a:defRPr/>
            </a:pPr>
            <a:endParaRPr lang="uk-UA" sz="2100" kern="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0DC1BC56-1CC3-46DB-9AF3-0ABE9C7B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2509" y="368595"/>
            <a:ext cx="4682835" cy="867165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AC4DA1-588C-473F-9289-61578C2D7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4340" y="1235761"/>
            <a:ext cx="778180" cy="111908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A9F6E88-C000-47AF-BB13-5C005638DA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2509" y="1628638"/>
            <a:ext cx="4682835" cy="2804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tx2"/>
              </a:buCl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C6E950EA-E181-41E8-BC07-F40B1DDDABC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4065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9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5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6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696BA-3CAD-4740-83E8-4A2CDE35D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38056"/>
            <a:ext cx="9144000" cy="24673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FF6BD4-99E6-47D8-8CB4-96909C050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22954" y="2421798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8241E8AA-7C6C-4211-943F-08C05083C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3748" y="1552353"/>
            <a:ext cx="4953052" cy="86760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4B6AB3A2-1B90-4E53-9B04-A72DC3F6B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3749" y="2723542"/>
            <a:ext cx="4953051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AA0F990B-C544-47FD-B660-9B95AC702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162075"/>
            <a:ext cx="2819349" cy="2819349"/>
          </a:xfrm>
          <a:custGeom>
            <a:avLst/>
            <a:gdLst>
              <a:gd name="connsiteX0" fmla="*/ 1879566 w 3759132"/>
              <a:gd name="connsiteY0" fmla="*/ 0 h 3759132"/>
              <a:gd name="connsiteX1" fmla="*/ 3759132 w 3759132"/>
              <a:gd name="connsiteY1" fmla="*/ 1879566 h 3759132"/>
              <a:gd name="connsiteX2" fmla="*/ 1879566 w 3759132"/>
              <a:gd name="connsiteY2" fmla="*/ 3759132 h 3759132"/>
              <a:gd name="connsiteX3" fmla="*/ 0 w 3759132"/>
              <a:gd name="connsiteY3" fmla="*/ 1879566 h 3759132"/>
              <a:gd name="connsiteX4" fmla="*/ 1879566 w 3759132"/>
              <a:gd name="connsiteY4" fmla="*/ 0 h 375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9132" h="3759132">
                <a:moveTo>
                  <a:pt x="1879566" y="0"/>
                </a:moveTo>
                <a:cubicBezTo>
                  <a:pt x="2917622" y="0"/>
                  <a:pt x="3759132" y="841510"/>
                  <a:pt x="3759132" y="1879566"/>
                </a:cubicBezTo>
                <a:cubicBezTo>
                  <a:pt x="3759132" y="2917622"/>
                  <a:pt x="2917622" y="3759132"/>
                  <a:pt x="1879566" y="3759132"/>
                </a:cubicBezTo>
                <a:cubicBezTo>
                  <a:pt x="841510" y="3759132"/>
                  <a:pt x="0" y="2917622"/>
                  <a:pt x="0" y="1879566"/>
                </a:cubicBezTo>
                <a:cubicBezTo>
                  <a:pt x="0" y="841510"/>
                  <a:pt x="841510" y="0"/>
                  <a:pt x="1879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F501A6CF-A735-4626-98DA-9E8B0FD312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3476" y="405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9D01B63B-5697-4312-8E71-329C97791FC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72AF7E56-FAB2-4B4F-84DF-5DD134D2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51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315760-3E07-42D4-A21D-F0FD40BE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268391" cy="26860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31B6ABB6-9249-43D4-9BFB-1F42958AF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148856"/>
            <a:ext cx="3588328" cy="86946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AAC933-258D-4315-BE02-5E15627A0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20" y="101884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90E77657-A0B6-49EF-B483-225CE89E53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436" y="1378656"/>
            <a:ext cx="3588328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AED0488D-2197-437E-977B-1F0684754E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3110345"/>
            <a:ext cx="4268624" cy="161414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Picture 1">
            <a:extLst>
              <a:ext uri="{FF2B5EF4-FFF2-40B4-BE49-F238E27FC236}">
                <a16:creationId xmlns:a16="http://schemas.microsoft.com/office/drawing/2014/main" id="{B026DFBA-6B10-4A30-8151-CF6F094DFC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268391" y="0"/>
            <a:ext cx="4875609" cy="2686049"/>
          </a:xfrm>
          <a:custGeom>
            <a:avLst/>
            <a:gdLst>
              <a:gd name="connsiteX0" fmla="*/ 0 w 6652591"/>
              <a:gd name="connsiteY0" fmla="*/ 0 h 3429000"/>
              <a:gd name="connsiteX1" fmla="*/ 6652591 w 6652591"/>
              <a:gd name="connsiteY1" fmla="*/ 0 h 3429000"/>
              <a:gd name="connsiteX2" fmla="*/ 6652591 w 6652591"/>
              <a:gd name="connsiteY2" fmla="*/ 3429000 h 3429000"/>
              <a:gd name="connsiteX3" fmla="*/ 0 w 6652591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52591" h="3429000">
                <a:moveTo>
                  <a:pt x="0" y="0"/>
                </a:moveTo>
                <a:lnTo>
                  <a:pt x="6652591" y="0"/>
                </a:lnTo>
                <a:lnTo>
                  <a:pt x="6652591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1 Citation">
            <a:extLst>
              <a:ext uri="{FF2B5EF4-FFF2-40B4-BE49-F238E27FC236}">
                <a16:creationId xmlns:a16="http://schemas.microsoft.com/office/drawing/2014/main" id="{934C4126-513D-4063-8159-9000EEF20C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13828" y="2686050"/>
            <a:ext cx="1426796" cy="205928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6" name="Picture 2">
            <a:extLst>
              <a:ext uri="{FF2B5EF4-FFF2-40B4-BE49-F238E27FC236}">
                <a16:creationId xmlns:a16="http://schemas.microsoft.com/office/drawing/2014/main" id="{2F36CBD8-DA4E-4734-8794-822955545B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6928" y="2686050"/>
            <a:ext cx="4268390" cy="2457450"/>
          </a:xfrm>
          <a:custGeom>
            <a:avLst/>
            <a:gdLst>
              <a:gd name="connsiteX0" fmla="*/ 0 w 2584174"/>
              <a:gd name="connsiteY0" fmla="*/ 0 h 3710609"/>
              <a:gd name="connsiteX1" fmla="*/ 2584174 w 2584174"/>
              <a:gd name="connsiteY1" fmla="*/ 0 h 3710609"/>
              <a:gd name="connsiteX2" fmla="*/ 2584174 w 2584174"/>
              <a:gd name="connsiteY2" fmla="*/ 3710609 h 3710609"/>
              <a:gd name="connsiteX3" fmla="*/ 0 w 2584174"/>
              <a:gd name="connsiteY3" fmla="*/ 3710609 h 371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4174" h="3710609">
                <a:moveTo>
                  <a:pt x="0" y="0"/>
                </a:moveTo>
                <a:lnTo>
                  <a:pt x="2584174" y="0"/>
                </a:lnTo>
                <a:lnTo>
                  <a:pt x="2584174" y="3710609"/>
                </a:lnTo>
                <a:lnTo>
                  <a:pt x="0" y="371060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2 Citation">
            <a:extLst>
              <a:ext uri="{FF2B5EF4-FFF2-40B4-BE49-F238E27FC236}">
                <a16:creationId xmlns:a16="http://schemas.microsoft.com/office/drawing/2014/main" id="{84787030-AF2E-40DC-BF01-B820369026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5318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B1CCA31-5A25-479D-AD67-186535D4878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35AF0EDF-51BB-4438-8F46-7DF1B21E6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59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90ABE2-A37C-4759-BB33-9EAD1E88A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51016" y="455556"/>
            <a:ext cx="3492984" cy="3093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99237"/>
            <a:ext cx="4581006" cy="86542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925" y="1430584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430584"/>
            <a:ext cx="4114800" cy="3134272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76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185CA7AE-7686-4662-B756-DCF209F58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DDFDD8-D646-43B5-AA68-7BD2BA874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1426369"/>
            <a:ext cx="4572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6" name="Picture"/>
          <p:cNvSpPr>
            <a:spLocks noGrp="1"/>
          </p:cNvSpPr>
          <p:nvPr>
            <p:ph type="pic" sz="quarter" idx="11"/>
          </p:nvPr>
        </p:nvSpPr>
        <p:spPr>
          <a:xfrm>
            <a:off x="0" y="1426369"/>
            <a:ext cx="4572000" cy="2743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1695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675" y="1797844"/>
            <a:ext cx="3676650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1"/>
            <a:endParaRPr lang="en-US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634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EB5493-B3A2-40C1-8BB1-AB892AD7F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2"/>
            <a:ext cx="312284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FBF9887D-E6B3-4215-89CB-6D0E9B71B90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 bwMode="auto">
          <a:xfrm>
            <a:off x="857251" y="1248603"/>
            <a:ext cx="4531178" cy="2646293"/>
          </a:xfrm>
          <a:custGeom>
            <a:avLst/>
            <a:gdLst>
              <a:gd name="connsiteX0" fmla="*/ 0 w 6089373"/>
              <a:gd name="connsiteY0" fmla="*/ 0 h 3528391"/>
              <a:gd name="connsiteX1" fmla="*/ 6089373 w 6089373"/>
              <a:gd name="connsiteY1" fmla="*/ 0 h 3528391"/>
              <a:gd name="connsiteX2" fmla="*/ 6089373 w 6089373"/>
              <a:gd name="connsiteY2" fmla="*/ 3528391 h 3528391"/>
              <a:gd name="connsiteX3" fmla="*/ 0 w 6089373"/>
              <a:gd name="connsiteY3" fmla="*/ 3528391 h 3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373" h="3528391">
                <a:moveTo>
                  <a:pt x="0" y="0"/>
                </a:moveTo>
                <a:lnTo>
                  <a:pt x="6089373" y="0"/>
                </a:lnTo>
                <a:lnTo>
                  <a:pt x="6089373" y="3528391"/>
                </a:lnTo>
                <a:lnTo>
                  <a:pt x="0" y="352839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AD6D53B2-B358-42B0-8674-1675EB1C6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251" y="3908750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7" name="Icon">
            <a:extLst>
              <a:ext uri="{FF2B5EF4-FFF2-40B4-BE49-F238E27FC236}">
                <a16:creationId xmlns:a16="http://schemas.microsoft.com/office/drawing/2014/main" id="{FE8CABBD-9B77-4E67-9A9B-7336CC8B4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297" y="1629793"/>
            <a:ext cx="339420" cy="288112"/>
          </a:xfrm>
          <a:custGeom>
            <a:avLst/>
            <a:gdLst>
              <a:gd name="T0" fmla="*/ 350 w 759"/>
              <a:gd name="T1" fmla="*/ 379 h 642"/>
              <a:gd name="T2" fmla="*/ 350 w 759"/>
              <a:gd name="T3" fmla="*/ 554 h 642"/>
              <a:gd name="T4" fmla="*/ 263 w 759"/>
              <a:gd name="T5" fmla="*/ 641 h 642"/>
              <a:gd name="T6" fmla="*/ 88 w 759"/>
              <a:gd name="T7" fmla="*/ 641 h 642"/>
              <a:gd name="T8" fmla="*/ 0 w 759"/>
              <a:gd name="T9" fmla="*/ 554 h 642"/>
              <a:gd name="T10" fmla="*/ 0 w 759"/>
              <a:gd name="T11" fmla="*/ 233 h 642"/>
              <a:gd name="T12" fmla="*/ 233 w 759"/>
              <a:gd name="T13" fmla="*/ 0 h 642"/>
              <a:gd name="T14" fmla="*/ 263 w 759"/>
              <a:gd name="T15" fmla="*/ 0 h 642"/>
              <a:gd name="T16" fmla="*/ 292 w 759"/>
              <a:gd name="T17" fmla="*/ 29 h 642"/>
              <a:gd name="T18" fmla="*/ 292 w 759"/>
              <a:gd name="T19" fmla="*/ 87 h 642"/>
              <a:gd name="T20" fmla="*/ 263 w 759"/>
              <a:gd name="T21" fmla="*/ 116 h 642"/>
              <a:gd name="T22" fmla="*/ 233 w 759"/>
              <a:gd name="T23" fmla="*/ 116 h 642"/>
              <a:gd name="T24" fmla="*/ 117 w 759"/>
              <a:gd name="T25" fmla="*/ 233 h 642"/>
              <a:gd name="T26" fmla="*/ 117 w 759"/>
              <a:gd name="T27" fmla="*/ 248 h 642"/>
              <a:gd name="T28" fmla="*/ 161 w 759"/>
              <a:gd name="T29" fmla="*/ 291 h 642"/>
              <a:gd name="T30" fmla="*/ 263 w 759"/>
              <a:gd name="T31" fmla="*/ 291 h 642"/>
              <a:gd name="T32" fmla="*/ 350 w 759"/>
              <a:gd name="T33" fmla="*/ 379 h 642"/>
              <a:gd name="T34" fmla="*/ 758 w 759"/>
              <a:gd name="T35" fmla="*/ 379 h 642"/>
              <a:gd name="T36" fmla="*/ 758 w 759"/>
              <a:gd name="T37" fmla="*/ 554 h 642"/>
              <a:gd name="T38" fmla="*/ 671 w 759"/>
              <a:gd name="T39" fmla="*/ 641 h 642"/>
              <a:gd name="T40" fmla="*/ 496 w 759"/>
              <a:gd name="T41" fmla="*/ 641 h 642"/>
              <a:gd name="T42" fmla="*/ 408 w 759"/>
              <a:gd name="T43" fmla="*/ 554 h 642"/>
              <a:gd name="T44" fmla="*/ 408 w 759"/>
              <a:gd name="T45" fmla="*/ 233 h 642"/>
              <a:gd name="T46" fmla="*/ 642 w 759"/>
              <a:gd name="T47" fmla="*/ 0 h 642"/>
              <a:gd name="T48" fmla="*/ 671 w 759"/>
              <a:gd name="T49" fmla="*/ 0 h 642"/>
              <a:gd name="T50" fmla="*/ 700 w 759"/>
              <a:gd name="T51" fmla="*/ 29 h 642"/>
              <a:gd name="T52" fmla="*/ 700 w 759"/>
              <a:gd name="T53" fmla="*/ 87 h 642"/>
              <a:gd name="T54" fmla="*/ 671 w 759"/>
              <a:gd name="T55" fmla="*/ 116 h 642"/>
              <a:gd name="T56" fmla="*/ 642 w 759"/>
              <a:gd name="T57" fmla="*/ 116 h 642"/>
              <a:gd name="T58" fmla="*/ 525 w 759"/>
              <a:gd name="T59" fmla="*/ 233 h 642"/>
              <a:gd name="T60" fmla="*/ 525 w 759"/>
              <a:gd name="T61" fmla="*/ 248 h 642"/>
              <a:gd name="T62" fmla="*/ 569 w 759"/>
              <a:gd name="T63" fmla="*/ 291 h 642"/>
              <a:gd name="T64" fmla="*/ 671 w 759"/>
              <a:gd name="T65" fmla="*/ 291 h 642"/>
              <a:gd name="T66" fmla="*/ 758 w 759"/>
              <a:gd name="T67" fmla="*/ 379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59" h="642">
                <a:moveTo>
                  <a:pt x="350" y="379"/>
                </a:moveTo>
                <a:lnTo>
                  <a:pt x="350" y="554"/>
                </a:lnTo>
                <a:cubicBezTo>
                  <a:pt x="350" y="602"/>
                  <a:pt x="311" y="641"/>
                  <a:pt x="263" y="641"/>
                </a:cubicBezTo>
                <a:lnTo>
                  <a:pt x="88" y="641"/>
                </a:lnTo>
                <a:cubicBezTo>
                  <a:pt x="39" y="641"/>
                  <a:pt x="0" y="602"/>
                  <a:pt x="0" y="554"/>
                </a:cubicBezTo>
                <a:lnTo>
                  <a:pt x="0" y="233"/>
                </a:lnTo>
                <a:cubicBezTo>
                  <a:pt x="0" y="105"/>
                  <a:pt x="105" y="0"/>
                  <a:pt x="233" y="0"/>
                </a:cubicBezTo>
                <a:lnTo>
                  <a:pt x="263" y="0"/>
                </a:lnTo>
                <a:cubicBezTo>
                  <a:pt x="279" y="0"/>
                  <a:pt x="292" y="13"/>
                  <a:pt x="292" y="29"/>
                </a:cubicBezTo>
                <a:lnTo>
                  <a:pt x="292" y="87"/>
                </a:lnTo>
                <a:cubicBezTo>
                  <a:pt x="292" y="103"/>
                  <a:pt x="279" y="116"/>
                  <a:pt x="263" y="116"/>
                </a:cubicBezTo>
                <a:lnTo>
                  <a:pt x="233" y="116"/>
                </a:lnTo>
                <a:cubicBezTo>
                  <a:pt x="169" y="116"/>
                  <a:pt x="117" y="169"/>
                  <a:pt x="117" y="233"/>
                </a:cubicBezTo>
                <a:lnTo>
                  <a:pt x="117" y="248"/>
                </a:lnTo>
                <a:cubicBezTo>
                  <a:pt x="117" y="272"/>
                  <a:pt x="136" y="291"/>
                  <a:pt x="161" y="291"/>
                </a:cubicBezTo>
                <a:lnTo>
                  <a:pt x="263" y="291"/>
                </a:lnTo>
                <a:cubicBezTo>
                  <a:pt x="311" y="291"/>
                  <a:pt x="350" y="330"/>
                  <a:pt x="350" y="379"/>
                </a:cubicBezTo>
                <a:close/>
                <a:moveTo>
                  <a:pt x="758" y="379"/>
                </a:moveTo>
                <a:lnTo>
                  <a:pt x="758" y="554"/>
                </a:lnTo>
                <a:cubicBezTo>
                  <a:pt x="758" y="602"/>
                  <a:pt x="719" y="641"/>
                  <a:pt x="671" y="641"/>
                </a:cubicBezTo>
                <a:lnTo>
                  <a:pt x="496" y="641"/>
                </a:lnTo>
                <a:cubicBezTo>
                  <a:pt x="447" y="641"/>
                  <a:pt x="408" y="602"/>
                  <a:pt x="408" y="554"/>
                </a:cubicBezTo>
                <a:lnTo>
                  <a:pt x="408" y="233"/>
                </a:lnTo>
                <a:cubicBezTo>
                  <a:pt x="408" y="105"/>
                  <a:pt x="513" y="0"/>
                  <a:pt x="642" y="0"/>
                </a:cubicBezTo>
                <a:lnTo>
                  <a:pt x="671" y="0"/>
                </a:lnTo>
                <a:cubicBezTo>
                  <a:pt x="687" y="0"/>
                  <a:pt x="700" y="13"/>
                  <a:pt x="700" y="29"/>
                </a:cubicBezTo>
                <a:lnTo>
                  <a:pt x="700" y="87"/>
                </a:lnTo>
                <a:cubicBezTo>
                  <a:pt x="700" y="103"/>
                  <a:pt x="687" y="116"/>
                  <a:pt x="671" y="116"/>
                </a:cubicBezTo>
                <a:lnTo>
                  <a:pt x="642" y="116"/>
                </a:lnTo>
                <a:cubicBezTo>
                  <a:pt x="577" y="116"/>
                  <a:pt x="525" y="169"/>
                  <a:pt x="525" y="233"/>
                </a:cubicBezTo>
                <a:lnTo>
                  <a:pt x="525" y="248"/>
                </a:lnTo>
                <a:cubicBezTo>
                  <a:pt x="525" y="272"/>
                  <a:pt x="545" y="291"/>
                  <a:pt x="569" y="291"/>
                </a:cubicBezTo>
                <a:lnTo>
                  <a:pt x="671" y="291"/>
                </a:lnTo>
                <a:cubicBezTo>
                  <a:pt x="719" y="291"/>
                  <a:pt x="758" y="330"/>
                  <a:pt x="758" y="379"/>
                </a:cubicBezTo>
                <a:close/>
              </a:path>
            </a:pathLst>
          </a:custGeom>
          <a:solidFill>
            <a:srgbClr val="092C7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3429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E2BC00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10" name="Quote">
            <a:extLst>
              <a:ext uri="{FF2B5EF4-FFF2-40B4-BE49-F238E27FC236}">
                <a16:creationId xmlns:a16="http://schemas.microsoft.com/office/drawing/2014/main" id="{D569EA10-43E0-4BEE-B214-09F7B8A232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8633" y="2149100"/>
            <a:ext cx="2452748" cy="1361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EEE55CF8-625E-4400-8F6B-ECBACA3EBA5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68814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Quote">
            <a:extLst>
              <a:ext uri="{FF2B5EF4-FFF2-40B4-BE49-F238E27FC236}">
                <a16:creationId xmlns:a16="http://schemas.microsoft.com/office/drawing/2014/main" id="{5C8A66A0-BC82-4893-917E-EB5E32A0E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0255" y="1925782"/>
            <a:ext cx="3308447" cy="13300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84487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2E7280-E0EB-D34E-ACCA-E3CD4843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3" y="1757825"/>
            <a:ext cx="3941378" cy="170007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1534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AE8B6D00-0CE5-4F77-A502-4776F085A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D77B7E-D676-4430-9251-20A93BF45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1955E-A65C-4E31-A691-13A70FE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479986"/>
            <a:ext cx="9144000" cy="2693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13" name="Picture 1">
            <a:extLst>
              <a:ext uri="{FF2B5EF4-FFF2-40B4-BE49-F238E27FC236}">
                <a16:creationId xmlns:a16="http://schemas.microsoft.com/office/drawing/2014/main" id="{3EF03DDC-6633-494B-9776-488C6BEEF1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533919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1 Citation">
            <a:extLst>
              <a:ext uri="{FF2B5EF4-FFF2-40B4-BE49-F238E27FC236}">
                <a16:creationId xmlns:a16="http://schemas.microsoft.com/office/drawing/2014/main" id="{23EDEA9D-6619-4636-9D0C-708BA2E0C9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4163" y="3239365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20" name="Bullet 1">
            <a:extLst>
              <a:ext uri="{FF2B5EF4-FFF2-40B4-BE49-F238E27FC236}">
                <a16:creationId xmlns:a16="http://schemas.microsoft.com/office/drawing/2014/main" id="{4A0E21E2-0D13-441F-82DA-7A39FD0CFA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750" y="358399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  <a:lvl3pPr marL="914400" indent="-228600"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Picture 2">
            <a:extLst>
              <a:ext uri="{FF2B5EF4-FFF2-40B4-BE49-F238E27FC236}">
                <a16:creationId xmlns:a16="http://schemas.microsoft.com/office/drawing/2014/main" id="{2E4C83EF-E5C1-438E-8B2B-8E1C2D8A34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auto">
          <a:xfrm>
            <a:off x="2683807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2 Citation">
            <a:extLst>
              <a:ext uri="{FF2B5EF4-FFF2-40B4-BE49-F238E27FC236}">
                <a16:creationId xmlns:a16="http://schemas.microsoft.com/office/drawing/2014/main" id="{A0086350-D8A5-4130-8619-AE16BACE43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12135" y="3245850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21" name="Bullet 2">
            <a:extLst>
              <a:ext uri="{FF2B5EF4-FFF2-40B4-BE49-F238E27FC236}">
                <a16:creationId xmlns:a16="http://schemas.microsoft.com/office/drawing/2014/main" id="{D54FA790-8A27-4C02-86E4-F475F67FD4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83807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1" name="Picture 3">
            <a:extLst>
              <a:ext uri="{FF2B5EF4-FFF2-40B4-BE49-F238E27FC236}">
                <a16:creationId xmlns:a16="http://schemas.microsoft.com/office/drawing/2014/main" id="{A351FD4D-8E7A-4EB5-B689-26D5EE8CBD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auto">
          <a:xfrm>
            <a:off x="4796130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3 Citation">
            <a:extLst>
              <a:ext uri="{FF2B5EF4-FFF2-40B4-BE49-F238E27FC236}">
                <a16:creationId xmlns:a16="http://schemas.microsoft.com/office/drawing/2014/main" id="{D6D743B7-EFB0-47FD-A3B0-8348B7AE46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26374" y="324351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22" name="Bullet 3">
            <a:extLst>
              <a:ext uri="{FF2B5EF4-FFF2-40B4-BE49-F238E27FC236}">
                <a16:creationId xmlns:a16="http://schemas.microsoft.com/office/drawing/2014/main" id="{7E7E2D7E-6AA9-45C1-862B-20DD141626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9963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0" name="Picture 4">
            <a:extLst>
              <a:ext uri="{FF2B5EF4-FFF2-40B4-BE49-F238E27FC236}">
                <a16:creationId xmlns:a16="http://schemas.microsoft.com/office/drawing/2014/main" id="{D8648803-C884-4BE6-8CD5-BC3B1F26808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6933252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4 Citation">
            <a:extLst>
              <a:ext uri="{FF2B5EF4-FFF2-40B4-BE49-F238E27FC236}">
                <a16:creationId xmlns:a16="http://schemas.microsoft.com/office/drawing/2014/main" id="{CCE9FB30-9A0B-481A-8316-DA7750A5B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3496" y="322998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23" name="Bullet 4">
            <a:extLst>
              <a:ext uri="{FF2B5EF4-FFF2-40B4-BE49-F238E27FC236}">
                <a16:creationId xmlns:a16="http://schemas.microsoft.com/office/drawing/2014/main" id="{D7971259-2CFF-43DE-B8EF-1B4A73DC88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5168" y="3583996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7" name="Page Number">
            <a:extLst>
              <a:ext uri="{FF2B5EF4-FFF2-40B4-BE49-F238E27FC236}">
                <a16:creationId xmlns:a16="http://schemas.microsoft.com/office/drawing/2014/main" id="{D7320757-0FB4-4CE4-B232-73364EDF6C6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3047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allout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3886" y="1775113"/>
            <a:ext cx="5162914" cy="15932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4517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lue Call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B22E3D-8576-D248-8FD1-C324D7DFE63C}"/>
              </a:ext>
            </a:extLst>
          </p:cNvPr>
          <p:cNvSpPr/>
          <p:nvPr userDrawn="1"/>
        </p:nvSpPr>
        <p:spPr>
          <a:xfrm>
            <a:off x="3342290" y="1600200"/>
            <a:ext cx="5801710" cy="1943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028B7-D1DD-4A43-98BB-B15FB801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887" y="1821512"/>
            <a:ext cx="5472968" cy="150047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115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465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A9969320-F42D-4BA1-8841-D6ABE618C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788039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36691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FDDCEC8F-2C58-466A-B78D-B21B7AC0B1B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53D41192-9C77-467F-9EF0-3D499A09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4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FD5D22EA-DA0F-4003-95BD-68EF68F10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49661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0" name="Item 4 Title">
            <a:extLst>
              <a:ext uri="{FF2B5EF4-FFF2-40B4-BE49-F238E27FC236}">
                <a16:creationId xmlns:a16="http://schemas.microsoft.com/office/drawing/2014/main" id="{6C648141-3B1A-4A5B-A08A-B937DA82B37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24232" y="141636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A46F24BA-C9D1-4501-95F5-C0354BAA51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24232" y="1742834"/>
            <a:ext cx="2895103" cy="5485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2" name="Item 5 Title">
            <a:extLst>
              <a:ext uri="{FF2B5EF4-FFF2-40B4-BE49-F238E27FC236}">
                <a16:creationId xmlns:a16="http://schemas.microsoft.com/office/drawing/2014/main" id="{199E24F4-ADFC-407D-A87C-57876863862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24232" y="246501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3" name="Item 5 Text">
            <a:extLst>
              <a:ext uri="{FF2B5EF4-FFF2-40B4-BE49-F238E27FC236}">
                <a16:creationId xmlns:a16="http://schemas.microsoft.com/office/drawing/2014/main" id="{06BC9547-5CA5-4871-A52E-478C55785DA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24232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4" name="Item 6 Title">
            <a:extLst>
              <a:ext uri="{FF2B5EF4-FFF2-40B4-BE49-F238E27FC236}">
                <a16:creationId xmlns:a16="http://schemas.microsoft.com/office/drawing/2014/main" id="{64F76CE0-35A5-4304-920D-2B9471C0FBD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24232" y="3518014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Item 6 Text">
            <a:extLst>
              <a:ext uri="{FF2B5EF4-FFF2-40B4-BE49-F238E27FC236}">
                <a16:creationId xmlns:a16="http://schemas.microsoft.com/office/drawing/2014/main" id="{DD69F438-DA31-4E08-BF66-576904C065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24232" y="384448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9F557C48-BE62-4248-9796-19772B87DE8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6CB826C5-83CA-46C3-BD25-55E75A1EF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0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">
            <a:extLst>
              <a:ext uri="{FF2B5EF4-FFF2-40B4-BE49-F238E27FC236}">
                <a16:creationId xmlns:a16="http://schemas.microsoft.com/office/drawing/2014/main" id="{7AA35A02-5774-42F0-A1FA-B29AFC502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7"/>
            <a:ext cx="8085415" cy="85754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2670292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9675" y="1407603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3601" y="1411274"/>
            <a:ext cx="2664068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9675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43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8DC6AAE-017C-4253-840E-AB4D795A3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234" y="304800"/>
            <a:ext cx="3607289" cy="89024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EA6AD7-2136-4D32-B4FA-6F27E804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2960" y="1197160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32234" y="1545336"/>
            <a:ext cx="3607289" cy="292608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75B79D34-DFEF-4AC5-AC86-378A247C4C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04477" y="0"/>
            <a:ext cx="3607289" cy="5143500"/>
          </a:xfrm>
          <a:custGeom>
            <a:avLst/>
            <a:gdLst>
              <a:gd name="connsiteX0" fmla="*/ 0 w 3657600"/>
              <a:gd name="connsiteY0" fmla="*/ 0 h 4343400"/>
              <a:gd name="connsiteX1" fmla="*/ 3657600 w 3657600"/>
              <a:gd name="connsiteY1" fmla="*/ 0 h 4343400"/>
              <a:gd name="connsiteX2" fmla="*/ 3657600 w 3657600"/>
              <a:gd name="connsiteY2" fmla="*/ 4343400 h 4343400"/>
              <a:gd name="connsiteX3" fmla="*/ 0 w 3657600"/>
              <a:gd name="connsiteY3" fmla="*/ 43434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0" h="4343400">
                <a:moveTo>
                  <a:pt x="0" y="0"/>
                </a:moveTo>
                <a:lnTo>
                  <a:pt x="3657600" y="0"/>
                </a:lnTo>
                <a:lnTo>
                  <a:pt x="3657600" y="4343400"/>
                </a:lnTo>
                <a:lnTo>
                  <a:pt x="0" y="43434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55E0E6A-E25B-428F-BA8C-4A0886B08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1461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pic>
        <p:nvPicPr>
          <p:cNvPr id="9" name="WSE logo">
            <a:extLst>
              <a:ext uri="{FF2B5EF4-FFF2-40B4-BE49-F238E27FC236}">
                <a16:creationId xmlns:a16="http://schemas.microsoft.com/office/drawing/2014/main" id="{D3042606-CA6F-4BC4-80EF-92D44CA31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2" name="Page Number">
            <a:extLst>
              <a:ext uri="{FF2B5EF4-FFF2-40B4-BE49-F238E27FC236}">
                <a16:creationId xmlns:a16="http://schemas.microsoft.com/office/drawing/2014/main" id="{01F6A14B-EEAE-2542-8809-4C8C18188C9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554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95453A6-EC5B-4B81-81A5-76D3459C4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8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40650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6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9" name="Item 3 Title">
            <a:extLst>
              <a:ext uri="{FF2B5EF4-FFF2-40B4-BE49-F238E27FC236}">
                <a16:creationId xmlns:a16="http://schemas.microsoft.com/office/drawing/2014/main" id="{6B8167EF-94E2-4549-81E1-E9702B15C16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27269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13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562DE9AC-3143-4C46-8BEE-302ABA5A6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463046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947761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8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D8B841-262A-4B03-B51F-86A89C000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82B397-6BB2-4E5C-A669-F186A3D52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4AD5310A-E63C-46AA-841F-B738FFBFC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8" name="Item 1 Title">
            <a:extLst>
              <a:ext uri="{FF2B5EF4-FFF2-40B4-BE49-F238E27FC236}">
                <a16:creationId xmlns:a16="http://schemas.microsoft.com/office/drawing/2014/main" id="{5CE35401-0622-4F68-B52B-0F9A26D1D1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988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19" name="Item 1 Text">
            <a:extLst>
              <a:ext uri="{FF2B5EF4-FFF2-40B4-BE49-F238E27FC236}">
                <a16:creationId xmlns:a16="http://schemas.microsoft.com/office/drawing/2014/main" id="{719B202F-5339-48FA-88EA-2887B53BB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988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0" name="Item 2 Title">
            <a:extLst>
              <a:ext uri="{FF2B5EF4-FFF2-40B4-BE49-F238E27FC236}">
                <a16:creationId xmlns:a16="http://schemas.microsoft.com/office/drawing/2014/main" id="{155CFADC-A293-4DC1-B7C0-7F7CAF86ED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5730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1" name="Item 2 Text">
            <a:extLst>
              <a:ext uri="{FF2B5EF4-FFF2-40B4-BE49-F238E27FC236}">
                <a16:creationId xmlns:a16="http://schemas.microsoft.com/office/drawing/2014/main" id="{9BA58F50-BBFB-4D8E-971B-70C7E6E2E1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25729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Item 3 Title">
            <a:extLst>
              <a:ext uri="{FF2B5EF4-FFF2-40B4-BE49-F238E27FC236}">
                <a16:creationId xmlns:a16="http://schemas.microsoft.com/office/drawing/2014/main" id="{C2583F76-A149-4B1E-B2E1-E81708D7BA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8014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3" name="Item 3 Text">
            <a:extLst>
              <a:ext uri="{FF2B5EF4-FFF2-40B4-BE49-F238E27FC236}">
                <a16:creationId xmlns:a16="http://schemas.microsoft.com/office/drawing/2014/main" id="{183F46EB-750F-4011-9A50-C39EEC86CF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8014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97A8C763-37D1-4725-B3D2-FC0A67A964F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2EF39E04-01D7-4A82-82EA-2710EF2F1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4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1314DC-C137-41F8-98CE-32A5569A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41763441-4DFB-415A-8FDD-F25000B42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212651"/>
            <a:ext cx="3706784" cy="86846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47E358B-7B56-4BC0-B6CA-543BB3564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08332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" name="Picture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90C07639-CECF-46C2-ADBD-7DAC7ABB98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45204" y="490794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5A2FFEA5-78D4-4F42-8199-3E026DEC8F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465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227AE2F4-71EB-4595-8BFD-8A2BBCA8FB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465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itle">
            <a:extLst>
              <a:ext uri="{FF2B5EF4-FFF2-40B4-BE49-F238E27FC236}">
                <a16:creationId xmlns:a16="http://schemas.microsoft.com/office/drawing/2014/main" id="{345A8F90-2745-42D6-A5DD-A6FA8552E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465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9" name="Item 2 Text">
            <a:extLst>
              <a:ext uri="{FF2B5EF4-FFF2-40B4-BE49-F238E27FC236}">
                <a16:creationId xmlns:a16="http://schemas.microsoft.com/office/drawing/2014/main" id="{1AD0D53E-20B9-43F3-ADFF-9C23B04A8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465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1" name="Item 3 Title">
            <a:extLst>
              <a:ext uri="{FF2B5EF4-FFF2-40B4-BE49-F238E27FC236}">
                <a16:creationId xmlns:a16="http://schemas.microsoft.com/office/drawing/2014/main" id="{0E415360-5B51-466C-A6F2-E55A2B6F08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465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D3612866-9A4B-4847-A6D5-8268D9C4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1465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3" name="Item 4 Title">
            <a:extLst>
              <a:ext uri="{FF2B5EF4-FFF2-40B4-BE49-F238E27FC236}">
                <a16:creationId xmlns:a16="http://schemas.microsoft.com/office/drawing/2014/main" id="{3F85E08E-3D8F-4BCA-8B02-B5D69C061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465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44" name="Item 4 Text">
            <a:extLst>
              <a:ext uri="{FF2B5EF4-FFF2-40B4-BE49-F238E27FC236}">
                <a16:creationId xmlns:a16="http://schemas.microsoft.com/office/drawing/2014/main" id="{C1F16FCB-5383-489D-9570-344080E60E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465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" name="Page Number">
            <a:extLst>
              <a:ext uri="{FF2B5EF4-FFF2-40B4-BE49-F238E27FC236}">
                <a16:creationId xmlns:a16="http://schemas.microsoft.com/office/drawing/2014/main" id="{AD80480C-BCE4-F8AE-1888-D35CDB29D6DE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1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 - Light Blue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2286680-84B1-468A-8675-164CE439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0016" y="212650"/>
            <a:ext cx="3706784" cy="869809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13223670-BBEB-4361-8EA3-4E1A5435EE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rgbClr val="092C74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BB1EC0-18D2-43C4-9328-501A6434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47488" y="1083767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0" name="Item 1 Title">
            <a:extLst>
              <a:ext uri="{FF2B5EF4-FFF2-40B4-BE49-F238E27FC236}">
                <a16:creationId xmlns:a16="http://schemas.microsoft.com/office/drawing/2014/main" id="{BF4C2CE7-8EAB-4C95-B1DF-56077F3C7D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0090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1" name="Item 1 Text">
            <a:extLst>
              <a:ext uri="{FF2B5EF4-FFF2-40B4-BE49-F238E27FC236}">
                <a16:creationId xmlns:a16="http://schemas.microsoft.com/office/drawing/2014/main" id="{E625F40A-7E88-4825-BA8B-6E8F98F70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0090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2" name="Item 2 Title">
            <a:extLst>
              <a:ext uri="{FF2B5EF4-FFF2-40B4-BE49-F238E27FC236}">
                <a16:creationId xmlns:a16="http://schemas.microsoft.com/office/drawing/2014/main" id="{EAF7F9B1-5558-4A7E-91C6-7DB8DC4B3E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0090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3" name="Item 2 Text">
            <a:extLst>
              <a:ext uri="{FF2B5EF4-FFF2-40B4-BE49-F238E27FC236}">
                <a16:creationId xmlns:a16="http://schemas.microsoft.com/office/drawing/2014/main" id="{8A58E8F1-F71E-4337-A348-930BBBE80E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090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3 Title">
            <a:extLst>
              <a:ext uri="{FF2B5EF4-FFF2-40B4-BE49-F238E27FC236}">
                <a16:creationId xmlns:a16="http://schemas.microsoft.com/office/drawing/2014/main" id="{B7ACD949-03A3-43F6-ACE5-5D98460782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0090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35" name="Item 3 Text">
            <a:extLst>
              <a:ext uri="{FF2B5EF4-FFF2-40B4-BE49-F238E27FC236}">
                <a16:creationId xmlns:a16="http://schemas.microsoft.com/office/drawing/2014/main" id="{10259CDC-B4C8-4DEE-9798-0066E12E95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0090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4 Title">
            <a:extLst>
              <a:ext uri="{FF2B5EF4-FFF2-40B4-BE49-F238E27FC236}">
                <a16:creationId xmlns:a16="http://schemas.microsoft.com/office/drawing/2014/main" id="{12305E31-24E6-4A77-886F-5014FEE173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0090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37" name="Item 4 Text">
            <a:extLst>
              <a:ext uri="{FF2B5EF4-FFF2-40B4-BE49-F238E27FC236}">
                <a16:creationId xmlns:a16="http://schemas.microsoft.com/office/drawing/2014/main" id="{FDA9282E-D47F-4C92-9C94-945CC2D37A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0090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1EFCF2D6-1B7A-475C-8D39-C1DC7005010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287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3FC4CE32-48E2-3B4B-A344-FA1B60CC3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1125404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919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263" y="1121733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7263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76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">
            <a:extLst>
              <a:ext uri="{FF2B5EF4-FFF2-40B4-BE49-F238E27FC236}">
                <a16:creationId xmlns:a16="http://schemas.microsoft.com/office/drawing/2014/main" id="{B452B98A-49AE-D745-88D4-EBD54A1A3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0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7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5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892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E5F8C0C4-F46E-7C48-AC3A-8898F331F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147734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585735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376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">
            <a:extLst>
              <a:ext uri="{FF2B5EF4-FFF2-40B4-BE49-F238E27FC236}">
                <a16:creationId xmlns:a16="http://schemas.microsoft.com/office/drawing/2014/main" id="{A42F6F62-4CCC-134C-94B4-C90A17781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6245" y="1158793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8" name="Table or Image">
            <a:extLst>
              <a:ext uri="{FF2B5EF4-FFF2-40B4-BE49-F238E27FC236}">
                <a16:creationId xmlns:a16="http://schemas.microsoft.com/office/drawing/2014/main" id="{DDD4E2F5-1A81-4241-9AE5-D5CFB69EC29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36245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40518" y="117737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9" name="Table or Image">
            <a:extLst>
              <a:ext uri="{FF2B5EF4-FFF2-40B4-BE49-F238E27FC236}">
                <a16:creationId xmlns:a16="http://schemas.microsoft.com/office/drawing/2014/main" id="{F77511AE-C7BF-5C49-A300-0159E6B307C6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940518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55301" y="116144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0" name="Table or Image">
            <a:extLst>
              <a:ext uri="{FF2B5EF4-FFF2-40B4-BE49-F238E27FC236}">
                <a16:creationId xmlns:a16="http://schemas.microsoft.com/office/drawing/2014/main" id="{DA770E6D-EA2A-544D-B9F7-A7FC458B64A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3755301" y="1585734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12124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1" name="Table or Image">
            <a:extLst>
              <a:ext uri="{FF2B5EF4-FFF2-40B4-BE49-F238E27FC236}">
                <a16:creationId xmlns:a16="http://schemas.microsoft.com/office/drawing/2014/main" id="{61CE47B8-4BB9-A84E-869C-30790EAB0AC1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5612124" y="1577526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sp>
        <p:nvSpPr>
          <p:cNvPr id="22" name="Item 4 Title">
            <a:extLst>
              <a:ext uri="{FF2B5EF4-FFF2-40B4-BE49-F238E27FC236}">
                <a16:creationId xmlns:a16="http://schemas.microsoft.com/office/drawing/2014/main" id="{73A9FB82-86AB-A14D-B614-A001BB31BF3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8437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3" name="Table or Image">
            <a:extLst>
              <a:ext uri="{FF2B5EF4-FFF2-40B4-BE49-F238E27FC236}">
                <a16:creationId xmlns:a16="http://schemas.microsoft.com/office/drawing/2014/main" id="{F17C3906-CD72-3449-B9D3-E90ED24E9D2A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7458437" y="157752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3792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79" y="3881340"/>
            <a:ext cx="3713441" cy="830478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78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66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8" name="Rounded Rectangle 50">
            <a:extLst>
              <a:ext uri="{FF2B5EF4-FFF2-40B4-BE49-F238E27FC236}">
                <a16:creationId xmlns:a16="http://schemas.microsoft.com/office/drawing/2014/main" id="{2BBEC93B-8D0C-42F1-9399-D1D817997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Freeform 51">
            <a:extLst>
              <a:ext uri="{FF2B5EF4-FFF2-40B4-BE49-F238E27FC236}">
                <a16:creationId xmlns:a16="http://schemas.microsoft.com/office/drawing/2014/main" id="{2050C419-8432-46BA-8661-3080C6E30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79" y="3881340"/>
            <a:ext cx="3713441" cy="817910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Item 3 Title">
            <a:extLst>
              <a:ext uri="{FF2B5EF4-FFF2-40B4-BE49-F238E27FC236}">
                <a16:creationId xmlns:a16="http://schemas.microsoft.com/office/drawing/2014/main" id="{EFBDE9D0-690A-43C3-822C-65E41613E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0479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27" name="Item 3 Text">
            <a:extLst>
              <a:ext uri="{FF2B5EF4-FFF2-40B4-BE49-F238E27FC236}">
                <a16:creationId xmlns:a16="http://schemas.microsoft.com/office/drawing/2014/main" id="{E31A1006-0A40-451E-B49D-5D7AE05EC5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70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4814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728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2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710" y="3675682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60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3500651"/>
            <a:ext cx="2517785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5861" y="3683957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6475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5425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6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7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9015" y="3677694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7909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0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50">
            <a:extLst>
              <a:ext uri="{FF2B5EF4-FFF2-40B4-BE49-F238E27FC236}">
                <a16:creationId xmlns:a16="http://schemas.microsoft.com/office/drawing/2014/main" id="{292223D0-D3C4-4777-99E4-9D82F50EB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Freeform 51">
            <a:extLst>
              <a:ext uri="{FF2B5EF4-FFF2-40B4-BE49-F238E27FC236}">
                <a16:creationId xmlns:a16="http://schemas.microsoft.com/office/drawing/2014/main" id="{31EE5489-B926-442C-94BA-1A6E7A337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CBB440B9-9FB0-429F-AB08-BBD8A2B690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0" name="Item 1 Text">
            <a:extLst>
              <a:ext uri="{FF2B5EF4-FFF2-40B4-BE49-F238E27FC236}">
                <a16:creationId xmlns:a16="http://schemas.microsoft.com/office/drawing/2014/main" id="{B86E20F2-B95C-4AAF-A804-AC965C9DD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094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03598" y="3821310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22492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9998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688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6395" y="3823322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52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1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3419849-0545-4B89-A5B7-FF533AE49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FD022E-F298-41C1-A7B7-039B713FE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E92223-2425-4BB3-B685-E72F60D8C5DE}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">
            <a:extLst>
              <a:ext uri="{FF2B5EF4-FFF2-40B4-BE49-F238E27FC236}">
                <a16:creationId xmlns:a16="http://schemas.microsoft.com/office/drawing/2014/main" id="{6D3B5A7A-FA71-45F6-B598-E0C3B7283D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128" y="1628441"/>
            <a:ext cx="1138620" cy="8858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9" name="Item 1 Title">
            <a:extLst>
              <a:ext uri="{FF2B5EF4-FFF2-40B4-BE49-F238E27FC236}">
                <a16:creationId xmlns:a16="http://schemas.microsoft.com/office/drawing/2014/main" id="{799131B7-F763-47D6-93E0-5165F0A51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507" y="1628442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0" name="Item 1 Text">
            <a:extLst>
              <a:ext uri="{FF2B5EF4-FFF2-40B4-BE49-F238E27FC236}">
                <a16:creationId xmlns:a16="http://schemas.microsoft.com/office/drawing/2014/main" id="{2D24E43C-2F40-4506-AF1F-B9C3166E8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6298" y="2009131"/>
            <a:ext cx="2618125" cy="505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1" name="Item 2">
            <a:extLst>
              <a:ext uri="{FF2B5EF4-FFF2-40B4-BE49-F238E27FC236}">
                <a16:creationId xmlns:a16="http://schemas.microsoft.com/office/drawing/2014/main" id="{74774B04-A3DF-4AA9-9343-BB068D544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0370" y="1623264"/>
            <a:ext cx="1138620" cy="8910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2" name="Item 2 Title">
            <a:extLst>
              <a:ext uri="{FF2B5EF4-FFF2-40B4-BE49-F238E27FC236}">
                <a16:creationId xmlns:a16="http://schemas.microsoft.com/office/drawing/2014/main" id="{3531EBBF-C805-4E8A-9227-766EB6C3A8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82750" y="1623265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3" name="Item 2 Text">
            <a:extLst>
              <a:ext uri="{FF2B5EF4-FFF2-40B4-BE49-F238E27FC236}">
                <a16:creationId xmlns:a16="http://schemas.microsoft.com/office/drawing/2014/main" id="{D7BBE6EB-6807-4CBE-BB58-5B8D9321D0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73540" y="2003955"/>
            <a:ext cx="2618125" cy="51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7" name="Item 3">
            <a:extLst>
              <a:ext uri="{FF2B5EF4-FFF2-40B4-BE49-F238E27FC236}">
                <a16:creationId xmlns:a16="http://schemas.microsoft.com/office/drawing/2014/main" id="{38486228-4BB2-43AE-9377-DBADDC1303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3128" y="2817420"/>
            <a:ext cx="1138620" cy="9449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8692B854-CADA-4E07-8BD7-69FFD6673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5507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9" name="Item 3 Text">
            <a:extLst>
              <a:ext uri="{FF2B5EF4-FFF2-40B4-BE49-F238E27FC236}">
                <a16:creationId xmlns:a16="http://schemas.microsoft.com/office/drawing/2014/main" id="{F27699BB-0AEC-44C1-B1CC-D3562D17AD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66298" y="3198109"/>
            <a:ext cx="2618125" cy="564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4" name="Item 4">
            <a:extLst>
              <a:ext uri="{FF2B5EF4-FFF2-40B4-BE49-F238E27FC236}">
                <a16:creationId xmlns:a16="http://schemas.microsoft.com/office/drawing/2014/main" id="{810A168E-980B-4151-B586-F2239D93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0370" y="2817421"/>
            <a:ext cx="1138620" cy="9449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5" name="Item 4 Title">
            <a:extLst>
              <a:ext uri="{FF2B5EF4-FFF2-40B4-BE49-F238E27FC236}">
                <a16:creationId xmlns:a16="http://schemas.microsoft.com/office/drawing/2014/main" id="{DDC595D8-EB71-43C5-84CE-CE8AB97F4A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82750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6" name="Item 4 Text">
            <a:extLst>
              <a:ext uri="{FF2B5EF4-FFF2-40B4-BE49-F238E27FC236}">
                <a16:creationId xmlns:a16="http://schemas.microsoft.com/office/drawing/2014/main" id="{A79F3471-2DC3-4DFD-93E8-16AB2BF1B5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540" y="3198110"/>
            <a:ext cx="2618125" cy="564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B2B5D48A-DCAA-4355-8D13-9B74715A0CF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C83FCD4E-D545-4E7C-8444-5C2049042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131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-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">
            <a:extLst>
              <a:ext uri="{FF2B5EF4-FFF2-40B4-BE49-F238E27FC236}">
                <a16:creationId xmlns:a16="http://schemas.microsoft.com/office/drawing/2014/main" id="{7E539BF3-9B27-418B-9CEE-4FF35DD5C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50669"/>
            <a:ext cx="8085415" cy="81399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9C6D85-6054-4333-A45C-6D56E5C8F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CCCF60EE-1BED-491D-B9BA-8143FCFB7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2743200" cy="2743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1013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5" name="Oval 3">
            <a:extLst>
              <a:ext uri="{FF2B5EF4-FFF2-40B4-BE49-F238E27FC236}">
                <a16:creationId xmlns:a16="http://schemas.microsoft.com/office/drawing/2014/main" id="{D820D5E2-D70E-40F8-996C-E42A9E056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3000" b="1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915D9C8A-79D6-45FE-A769-F81341B6A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3">
            <a:extLst>
              <a:ext uri="{FF2B5EF4-FFF2-40B4-BE49-F238E27FC236}">
                <a16:creationId xmlns:a16="http://schemas.microsoft.com/office/drawing/2014/main" id="{C18A0C12-944E-4AFB-AA08-F2D684A8D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54B1F908-AE10-43AA-BBC9-E54F6EB09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Item 1">
            <a:extLst>
              <a:ext uri="{FF2B5EF4-FFF2-40B4-BE49-F238E27FC236}">
                <a16:creationId xmlns:a16="http://schemas.microsoft.com/office/drawing/2014/main" id="{0B4A9D69-7C61-4078-8FE1-B23B404AC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0399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1" name="Item 1 Title">
            <a:extLst>
              <a:ext uri="{FF2B5EF4-FFF2-40B4-BE49-F238E27FC236}">
                <a16:creationId xmlns:a16="http://schemas.microsoft.com/office/drawing/2014/main" id="{C0436A26-D262-436C-8C61-BA2F8775F7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3919" y="151173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Item 1 Text">
            <a:extLst>
              <a:ext uri="{FF2B5EF4-FFF2-40B4-BE49-F238E27FC236}">
                <a16:creationId xmlns:a16="http://schemas.microsoft.com/office/drawing/2014/main" id="{C7E732B7-944F-455D-BC24-3A11D5A0F6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3919" y="189242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Item 2">
            <a:extLst>
              <a:ext uri="{FF2B5EF4-FFF2-40B4-BE49-F238E27FC236}">
                <a16:creationId xmlns:a16="http://schemas.microsoft.com/office/drawing/2014/main" id="{5CBD3746-18D1-47D5-987D-E36BEF9A65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0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7" name="Item 2 Title">
            <a:extLst>
              <a:ext uri="{FF2B5EF4-FFF2-40B4-BE49-F238E27FC236}">
                <a16:creationId xmlns:a16="http://schemas.microsoft.com/office/drawing/2014/main" id="{0CB2F2DC-96B3-4884-B03D-70BF73AC29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33089" y="1511740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Item 2 Text">
            <a:extLst>
              <a:ext uri="{FF2B5EF4-FFF2-40B4-BE49-F238E27FC236}">
                <a16:creationId xmlns:a16="http://schemas.microsoft.com/office/drawing/2014/main" id="{2E5E5FDF-1722-441B-A1BB-5F9859FCCD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33089" y="1892430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Item 3">
            <a:extLst>
              <a:ext uri="{FF2B5EF4-FFF2-40B4-BE49-F238E27FC236}">
                <a16:creationId xmlns:a16="http://schemas.microsoft.com/office/drawing/2014/main" id="{56842972-1C06-42FE-85E3-B7FBE5A02A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9200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Item 3 Title">
            <a:extLst>
              <a:ext uri="{FF2B5EF4-FFF2-40B4-BE49-F238E27FC236}">
                <a16:creationId xmlns:a16="http://schemas.microsoft.com/office/drawing/2014/main" id="{95264F1E-DEC9-41B7-93B3-E9C4B85C4C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3308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0" name="Item 3 Text">
            <a:extLst>
              <a:ext uri="{FF2B5EF4-FFF2-40B4-BE49-F238E27FC236}">
                <a16:creationId xmlns:a16="http://schemas.microsoft.com/office/drawing/2014/main" id="{0AEC987B-A3A3-4497-9D60-7BD66C3516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3308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Item 4">
            <a:extLst>
              <a:ext uri="{FF2B5EF4-FFF2-40B4-BE49-F238E27FC236}">
                <a16:creationId xmlns:a16="http://schemas.microsoft.com/office/drawing/2014/main" id="{D5780A37-62F6-43AD-AFF9-5BA34D6003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0399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Item 4 Title">
            <a:extLst>
              <a:ext uri="{FF2B5EF4-FFF2-40B4-BE49-F238E27FC236}">
                <a16:creationId xmlns:a16="http://schemas.microsoft.com/office/drawing/2014/main" id="{6AB04380-4CBA-4305-9BED-012A97108E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391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D395DBD5-7C77-4F82-9C58-E1B8D4A9E47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391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7" name="Page Number">
            <a:extLst>
              <a:ext uri="{FF2B5EF4-FFF2-40B4-BE49-F238E27FC236}">
                <a16:creationId xmlns:a16="http://schemas.microsoft.com/office/drawing/2014/main" id="{337385C6-202F-425F-831F-B84FAA6ED34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8" name="WSE logo">
            <a:extLst>
              <a:ext uri="{FF2B5EF4-FFF2-40B4-BE49-F238E27FC236}">
                <a16:creationId xmlns:a16="http://schemas.microsoft.com/office/drawing/2014/main" id="{933E971C-40DA-474D-96B8-B83B54C0B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8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9A560EA5-1934-452F-B7DA-9D16BD1F8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ADC3E0FB-FCB4-4F19-88D7-CB30CFF0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2" y="2402483"/>
            <a:ext cx="2770963" cy="1771489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1567"/>
              <a:gd name="connsiteY0" fmla="*/ 2293938 h 4089401"/>
              <a:gd name="connsiteX1" fmla="*/ 5301567 w 5301567"/>
              <a:gd name="connsiteY1" fmla="*/ 0 h 4089401"/>
              <a:gd name="connsiteX2" fmla="*/ 5299186 w 5301567"/>
              <a:gd name="connsiteY2" fmla="*/ 1763713 h 4089401"/>
              <a:gd name="connsiteX3" fmla="*/ 2381 w 5301567"/>
              <a:gd name="connsiteY3" fmla="*/ 4089401 h 4089401"/>
              <a:gd name="connsiteX4" fmla="*/ 0 w 5301567"/>
              <a:gd name="connsiteY4" fmla="*/ 2293938 h 4089401"/>
              <a:gd name="connsiteX0" fmla="*/ 0 w 5301796"/>
              <a:gd name="connsiteY0" fmla="*/ 2293938 h 4089401"/>
              <a:gd name="connsiteX1" fmla="*/ 5301567 w 5301796"/>
              <a:gd name="connsiteY1" fmla="*/ 0 h 4089401"/>
              <a:gd name="connsiteX2" fmla="*/ 5301567 w 5301796"/>
              <a:gd name="connsiteY2" fmla="*/ 1782763 h 4089401"/>
              <a:gd name="connsiteX3" fmla="*/ 2381 w 5301796"/>
              <a:gd name="connsiteY3" fmla="*/ 4089401 h 4089401"/>
              <a:gd name="connsiteX4" fmla="*/ 0 w 5301796"/>
              <a:gd name="connsiteY4" fmla="*/ 2293938 h 4089401"/>
              <a:gd name="connsiteX0" fmla="*/ 0 w 5306397"/>
              <a:gd name="connsiteY0" fmla="*/ 2293938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293938 h 4089401"/>
              <a:gd name="connsiteX0" fmla="*/ 0 w 5306397"/>
              <a:gd name="connsiteY0" fmla="*/ 2305845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305845 h 408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6397" h="4089401">
                <a:moveTo>
                  <a:pt x="0" y="2305845"/>
                </a:moveTo>
                <a:lnTo>
                  <a:pt x="5301567" y="0"/>
                </a:lnTo>
                <a:cubicBezTo>
                  <a:pt x="5300773" y="587904"/>
                  <a:pt x="5307123" y="1192478"/>
                  <a:pt x="5306329" y="1780382"/>
                </a:cubicBezTo>
                <a:lnTo>
                  <a:pt x="2381" y="4089401"/>
                </a:lnTo>
                <a:cubicBezTo>
                  <a:pt x="0" y="3489326"/>
                  <a:pt x="2381" y="2905920"/>
                  <a:pt x="0" y="2305845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91C4870C-A169-4B4B-86B5-7832B8F99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2179" y="1404647"/>
            <a:ext cx="2762363" cy="1772176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8711"/>
              <a:gd name="connsiteY0" fmla="*/ 230187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1875 h 4103688"/>
              <a:gd name="connsiteX0" fmla="*/ 4384 w 5313095"/>
              <a:gd name="connsiteY0" fmla="*/ 2301875 h 4094163"/>
              <a:gd name="connsiteX1" fmla="*/ 5313095 w 5313095"/>
              <a:gd name="connsiteY1" fmla="*/ 0 h 4094163"/>
              <a:gd name="connsiteX2" fmla="*/ 5303570 w 5313095"/>
              <a:gd name="connsiteY2" fmla="*/ 1778000 h 4094163"/>
              <a:gd name="connsiteX3" fmla="*/ 415 w 5313095"/>
              <a:gd name="connsiteY3" fmla="*/ 4094163 h 4094163"/>
              <a:gd name="connsiteX4" fmla="*/ 4384 w 5313095"/>
              <a:gd name="connsiteY4" fmla="*/ 2301875 h 4094163"/>
              <a:gd name="connsiteX0" fmla="*/ 0 w 5308711"/>
              <a:gd name="connsiteY0" fmla="*/ 2301875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1875 h 4090988"/>
              <a:gd name="connsiteX0" fmla="*/ 0 w 5308711"/>
              <a:gd name="connsiteY0" fmla="*/ 2309019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9019 h 4090988"/>
              <a:gd name="connsiteX0" fmla="*/ 0 w 5308711"/>
              <a:gd name="connsiteY0" fmla="*/ 2299494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299494 h 4090988"/>
              <a:gd name="connsiteX0" fmla="*/ 0 w 5318236"/>
              <a:gd name="connsiteY0" fmla="*/ 2299494 h 4090988"/>
              <a:gd name="connsiteX1" fmla="*/ 5318236 w 5318236"/>
              <a:gd name="connsiteY1" fmla="*/ 0 h 4090988"/>
              <a:gd name="connsiteX2" fmla="*/ 5308711 w 5318236"/>
              <a:gd name="connsiteY2" fmla="*/ 1778000 h 4090988"/>
              <a:gd name="connsiteX3" fmla="*/ 11906 w 5318236"/>
              <a:gd name="connsiteY3" fmla="*/ 4090988 h 4090988"/>
              <a:gd name="connsiteX4" fmla="*/ 0 w 5318236"/>
              <a:gd name="connsiteY4" fmla="*/ 2299494 h 4090988"/>
              <a:gd name="connsiteX0" fmla="*/ 0 w 5315855"/>
              <a:gd name="connsiteY0" fmla="*/ 2304257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4257 h 4090988"/>
              <a:gd name="connsiteX0" fmla="*/ 0 w 5315855"/>
              <a:gd name="connsiteY0" fmla="*/ 2301876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1876 h 4090988"/>
              <a:gd name="connsiteX0" fmla="*/ 0 w 5313474"/>
              <a:gd name="connsiteY0" fmla="*/ 2301876 h 4090988"/>
              <a:gd name="connsiteX1" fmla="*/ 5313474 w 5313474"/>
              <a:gd name="connsiteY1" fmla="*/ 0 h 4090988"/>
              <a:gd name="connsiteX2" fmla="*/ 5303949 w 5313474"/>
              <a:gd name="connsiteY2" fmla="*/ 1778000 h 4090988"/>
              <a:gd name="connsiteX3" fmla="*/ 7144 w 5313474"/>
              <a:gd name="connsiteY3" fmla="*/ 4090988 h 4090988"/>
              <a:gd name="connsiteX4" fmla="*/ 0 w 5313474"/>
              <a:gd name="connsiteY4" fmla="*/ 2301876 h 409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3474" h="4090988">
                <a:moveTo>
                  <a:pt x="0" y="2301876"/>
                </a:moveTo>
                <a:lnTo>
                  <a:pt x="5313474" y="0"/>
                </a:lnTo>
                <a:lnTo>
                  <a:pt x="5303949" y="1778000"/>
                </a:lnTo>
                <a:lnTo>
                  <a:pt x="7144" y="4090988"/>
                </a:lnTo>
                <a:cubicBezTo>
                  <a:pt x="4763" y="3490913"/>
                  <a:pt x="2381" y="2901951"/>
                  <a:pt x="0" y="2301876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AB05CE-AAB5-4E94-B8A8-28D45053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3580" y="2400422"/>
            <a:ext cx="2770963" cy="775714"/>
          </a:xfrm>
          <a:prstGeom prst="rect">
            <a:avLst/>
          </a:prstGeom>
          <a:solidFill>
            <a:srgbClr val="69ACE5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46CADE-1C6D-4552-A437-5CC28BD58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919" y="3399634"/>
            <a:ext cx="2790306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D3218B-5651-4A6C-9CC0-32F9EBE3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3" y="1401896"/>
            <a:ext cx="2791318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93BD0AF0-ECDA-41BB-BDBF-FABB50E876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50230" y="1401897"/>
            <a:ext cx="4869303" cy="3221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75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E41B4165-89DA-4676-9A75-DB1A210A05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54281" y="1905000"/>
            <a:ext cx="4865053" cy="2270348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9" name="Info 1">
            <a:extLst>
              <a:ext uri="{FF2B5EF4-FFF2-40B4-BE49-F238E27FC236}">
                <a16:creationId xmlns:a16="http://schemas.microsoft.com/office/drawing/2014/main" id="{7A4EBD99-E28A-467C-B8D7-DE90097836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623" y="154427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0" name="Info 1 Text">
            <a:extLst>
              <a:ext uri="{FF2B5EF4-FFF2-40B4-BE49-F238E27FC236}">
                <a16:creationId xmlns:a16="http://schemas.microsoft.com/office/drawing/2014/main" id="{BEA326F2-4A47-4163-A88D-30223B697F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33075" y="154427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nfo 2">
            <a:extLst>
              <a:ext uri="{FF2B5EF4-FFF2-40B4-BE49-F238E27FC236}">
                <a16:creationId xmlns:a16="http://schemas.microsoft.com/office/drawing/2014/main" id="{879C946B-2418-4E80-B1B2-ED3029968E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623" y="253803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9" name="Info 2 Text">
            <a:extLst>
              <a:ext uri="{FF2B5EF4-FFF2-40B4-BE49-F238E27FC236}">
                <a16:creationId xmlns:a16="http://schemas.microsoft.com/office/drawing/2014/main" id="{5FE1DA00-8AD9-4506-895A-25E0FFF3A8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33075" y="253803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0" name="Info 3">
            <a:extLst>
              <a:ext uri="{FF2B5EF4-FFF2-40B4-BE49-F238E27FC236}">
                <a16:creationId xmlns:a16="http://schemas.microsoft.com/office/drawing/2014/main" id="{D8A0AFDE-8EFC-4A53-A922-179064B43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4942" y="3535187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1" name="Info 3 Text">
            <a:extLst>
              <a:ext uri="{FF2B5EF4-FFF2-40B4-BE49-F238E27FC236}">
                <a16:creationId xmlns:a16="http://schemas.microsoft.com/office/drawing/2014/main" id="{882D6DBF-7708-4AFA-B28F-215C8BC93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20394" y="3535187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723690-B358-4783-A959-78E05177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ge Number">
            <a:extLst>
              <a:ext uri="{FF2B5EF4-FFF2-40B4-BE49-F238E27FC236}">
                <a16:creationId xmlns:a16="http://schemas.microsoft.com/office/drawing/2014/main" id="{D99FFF48-9513-4D94-ADAF-4FDF160E3F9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3" name="WSE logo">
            <a:extLst>
              <a:ext uri="{FF2B5EF4-FFF2-40B4-BE49-F238E27FC236}">
                <a16:creationId xmlns:a16="http://schemas.microsoft.com/office/drawing/2014/main" id="{C1400C22-623A-4FAB-86C9-A0AE2AD8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006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">
            <a:extLst>
              <a:ext uri="{FF2B5EF4-FFF2-40B4-BE49-F238E27FC236}">
                <a16:creationId xmlns:a16="http://schemas.microsoft.com/office/drawing/2014/main" id="{0301AFB8-AD89-4017-8E38-5FA5A13A1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E255FC-7EAC-49AE-B880-3463FB551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918769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DD1A5E-29DF-40B0-B20F-2459F3AA2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2320636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0CD46C-4A36-4CDC-9D1D-1390A6EB9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3722503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2B94E1-30E5-44FA-8B76-A43E3E2A5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5124370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EFB757-BCA3-44BC-B989-9E92DA2E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6526237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435767-DD64-408F-8630-7219C1A17321}"/>
              </a:ext>
            </a:extLst>
          </p:cNvPr>
          <p:cNvSpPr>
            <a:spLocks noChangeAspect="1"/>
          </p:cNvSpPr>
          <p:nvPr userDrawn="1"/>
        </p:nvSpPr>
        <p:spPr>
          <a:xfrm>
            <a:off x="918768" y="1900414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B3AC26-84C9-490E-9619-E641A51B50D6}"/>
              </a:ext>
            </a:extLst>
          </p:cNvPr>
          <p:cNvSpPr>
            <a:spLocks noChangeAspect="1"/>
          </p:cNvSpPr>
          <p:nvPr userDrawn="1"/>
        </p:nvSpPr>
        <p:spPr>
          <a:xfrm>
            <a:off x="2320635" y="1900414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8C4E82-CF2F-4A0F-B40D-397DB0934816}"/>
              </a:ext>
            </a:extLst>
          </p:cNvPr>
          <p:cNvSpPr>
            <a:spLocks noChangeAspect="1"/>
          </p:cNvSpPr>
          <p:nvPr userDrawn="1"/>
        </p:nvSpPr>
        <p:spPr>
          <a:xfrm>
            <a:off x="3722503" y="1899732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D93624-4E7A-42A1-AB9F-87F48C59434F}"/>
              </a:ext>
            </a:extLst>
          </p:cNvPr>
          <p:cNvSpPr>
            <a:spLocks noChangeAspect="1"/>
          </p:cNvSpPr>
          <p:nvPr userDrawn="1"/>
        </p:nvSpPr>
        <p:spPr>
          <a:xfrm>
            <a:off x="5124370" y="1899732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128184-D09F-4D76-9EDE-FE4A52B4AE01}"/>
              </a:ext>
            </a:extLst>
          </p:cNvPr>
          <p:cNvSpPr>
            <a:spLocks noChangeAspect="1"/>
          </p:cNvSpPr>
          <p:nvPr userDrawn="1"/>
        </p:nvSpPr>
        <p:spPr>
          <a:xfrm>
            <a:off x="6526237" y="1892417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 Title">
            <a:extLst>
              <a:ext uri="{FF2B5EF4-FFF2-40B4-BE49-F238E27FC236}">
                <a16:creationId xmlns:a16="http://schemas.microsoft.com/office/drawing/2014/main" id="{13C8E0C2-242B-4771-9412-328CD75759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3472" y="3021980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3" name="Item 1 Text">
            <a:extLst>
              <a:ext uri="{FF2B5EF4-FFF2-40B4-BE49-F238E27FC236}">
                <a16:creationId xmlns:a16="http://schemas.microsoft.com/office/drawing/2014/main" id="{DD12D595-2255-4364-8EC7-4903FEC6759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01629" y="3801008"/>
            <a:ext cx="1934737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5" name="Item 2 Title">
            <a:extLst>
              <a:ext uri="{FF2B5EF4-FFF2-40B4-BE49-F238E27FC236}">
                <a16:creationId xmlns:a16="http://schemas.microsoft.com/office/drawing/2014/main" id="{6981DB86-04CB-46BF-944C-7F1D632119A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35340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0" name="Item 2 Text">
            <a:extLst>
              <a:ext uri="{FF2B5EF4-FFF2-40B4-BE49-F238E27FC236}">
                <a16:creationId xmlns:a16="http://schemas.microsoft.com/office/drawing/2014/main" id="{48AB996C-F7C9-4DE3-A4CA-5381A37B77F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209657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6" name="Item 3 Title">
            <a:extLst>
              <a:ext uri="{FF2B5EF4-FFF2-40B4-BE49-F238E27FC236}">
                <a16:creationId xmlns:a16="http://schemas.microsoft.com/office/drawing/2014/main" id="{07B9589E-F6AC-4251-8200-299CB8CE0A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7208" y="3025804"/>
            <a:ext cx="1064915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C70E3A5C-0D02-431F-B04E-5A18A53E52C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3607363" y="3801007"/>
            <a:ext cx="1938528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7" name="Item 4 Title">
            <a:extLst>
              <a:ext uri="{FF2B5EF4-FFF2-40B4-BE49-F238E27FC236}">
                <a16:creationId xmlns:a16="http://schemas.microsoft.com/office/drawing/2014/main" id="{D1014B6A-F5E5-456C-B2FA-F5B5CFD6EA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30285" y="3021980"/>
            <a:ext cx="1095951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D036508F-55C5-4315-A1A5-4C37028E396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008996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9" name="Item 5 Title">
            <a:extLst>
              <a:ext uri="{FF2B5EF4-FFF2-40B4-BE49-F238E27FC236}">
                <a16:creationId xmlns:a16="http://schemas.microsoft.com/office/drawing/2014/main" id="{10724EF9-B96D-46CD-9CDE-1437737309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40942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4" name="Item 5 Text">
            <a:extLst>
              <a:ext uri="{FF2B5EF4-FFF2-40B4-BE49-F238E27FC236}">
                <a16:creationId xmlns:a16="http://schemas.microsoft.com/office/drawing/2014/main" id="{52B76C6E-8844-4031-9443-DAA924981D1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415259" y="3801007"/>
            <a:ext cx="1938528" cy="4154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33E3FD-BE40-4756-A413-7A11B0F55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Page Number">
            <a:extLst>
              <a:ext uri="{FF2B5EF4-FFF2-40B4-BE49-F238E27FC236}">
                <a16:creationId xmlns:a16="http://schemas.microsoft.com/office/drawing/2014/main" id="{81251A57-6F56-45E2-8E48-61C5F222D161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3" name="WSE logo">
            <a:extLst>
              <a:ext uri="{FF2B5EF4-FFF2-40B4-BE49-F238E27FC236}">
                <a16:creationId xmlns:a16="http://schemas.microsoft.com/office/drawing/2014/main" id="{5183B704-1ED3-426C-B12C-6BD74D72F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476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or Proce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5CE5-BF88-EC4B-A5BB-C91694E1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12" y="59798"/>
            <a:ext cx="8096246" cy="942358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56D86C-B76F-7D41-865B-669A58A40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7C9E05-905F-4239-BA70-7805F39E253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2413" y="1257854"/>
            <a:ext cx="8366125" cy="36220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caption</a:t>
            </a:r>
          </a:p>
        </p:txBody>
      </p:sp>
      <p:grpSp>
        <p:nvGrpSpPr>
          <p:cNvPr id="46" name="Group 45" descr="Timeline image">
            <a:extLst>
              <a:ext uri="{FF2B5EF4-FFF2-40B4-BE49-F238E27FC236}">
                <a16:creationId xmlns:a16="http://schemas.microsoft.com/office/drawing/2014/main" id="{12EE74DF-9333-4546-8B0E-F0FCE41F51A0}"/>
              </a:ext>
            </a:extLst>
          </p:cNvPr>
          <p:cNvGrpSpPr/>
          <p:nvPr userDrawn="1"/>
        </p:nvGrpSpPr>
        <p:grpSpPr>
          <a:xfrm>
            <a:off x="149313" y="2937932"/>
            <a:ext cx="8818280" cy="394138"/>
            <a:chOff x="149313" y="2937932"/>
            <a:chExt cx="8818280" cy="394138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8F8E5DEB-0CA8-7C40-9940-93D22D38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9313" y="2937932"/>
              <a:ext cx="8818280" cy="394138"/>
            </a:xfrm>
            <a:prstGeom prst="rightArrow">
              <a:avLst/>
            </a:prstGeom>
            <a:solidFill>
              <a:srgbClr val="0B2D7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3E08E7-D1BF-8A47-9C1F-7E6E6F13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1676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25AC6-6A04-2540-873A-C34F7415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905964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FDF4F6-7F79-2E4D-A0A1-3DCFEC7CD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160762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DECA228-EC9A-4E43-9304-017BEA28D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405050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957417-2040-534F-8BB0-66A9FC17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589693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01EAEE-2200-4047-AC6E-D68F83AC9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838579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053514-B4E5-7649-9105-BD559F8A4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057411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32" name="Table or Image">
            <a:extLst>
              <a:ext uri="{FF2B5EF4-FFF2-40B4-BE49-F238E27FC236}">
                <a16:creationId xmlns:a16="http://schemas.microsoft.com/office/drawing/2014/main" id="{B55C9193-8997-F045-A5BC-B8BDD1896AEC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5185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 algn="l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able or Image">
            <a:extLst>
              <a:ext uri="{FF2B5EF4-FFF2-40B4-BE49-F238E27FC236}">
                <a16:creationId xmlns:a16="http://schemas.microsoft.com/office/drawing/2014/main" id="{49945C77-72E2-A747-BC22-94D2E7C0C3A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487766" y="3453795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able or Image">
            <a:extLst>
              <a:ext uri="{FF2B5EF4-FFF2-40B4-BE49-F238E27FC236}">
                <a16:creationId xmlns:a16="http://schemas.microsoft.com/office/drawing/2014/main" id="{68532B39-F878-4F4A-8FB7-1E4ABE4E43A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271021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able or Image">
            <a:extLst>
              <a:ext uri="{FF2B5EF4-FFF2-40B4-BE49-F238E27FC236}">
                <a16:creationId xmlns:a16="http://schemas.microsoft.com/office/drawing/2014/main" id="{5987319A-6708-164D-B069-C9A27D3CF99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939395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0" name="Table or Image">
            <a:extLst>
              <a:ext uri="{FF2B5EF4-FFF2-40B4-BE49-F238E27FC236}">
                <a16:creationId xmlns:a16="http://schemas.microsoft.com/office/drawing/2014/main" id="{03B445B3-CA64-E748-8A75-A4006779359D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516857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3" name="Table or Image">
            <a:extLst>
              <a:ext uri="{FF2B5EF4-FFF2-40B4-BE49-F238E27FC236}">
                <a16:creationId xmlns:a16="http://schemas.microsoft.com/office/drawing/2014/main" id="{01884091-B2D7-4C45-86BC-7D4F74E79C27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397756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4" name="Table or Image">
            <a:extLst>
              <a:ext uri="{FF2B5EF4-FFF2-40B4-BE49-F238E27FC236}">
                <a16:creationId xmlns:a16="http://schemas.microsoft.com/office/drawing/2014/main" id="{BCCA4455-3AE1-1943-AD67-2A4DFA99E39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585928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Citation">
            <a:extLst>
              <a:ext uri="{FF2B5EF4-FFF2-40B4-BE49-F238E27FC236}">
                <a16:creationId xmlns:a16="http://schemas.microsoft.com/office/drawing/2014/main" id="{DEE35AFB-A4A5-BF4E-9555-0CBD73E0D7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16256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Adapted/Reprinted from [APA reference].</a:t>
            </a:r>
          </a:p>
        </p:txBody>
      </p:sp>
      <p:pic>
        <p:nvPicPr>
          <p:cNvPr id="27" name="WSE logo">
            <a:extLst>
              <a:ext uri="{FF2B5EF4-FFF2-40B4-BE49-F238E27FC236}">
                <a16:creationId xmlns:a16="http://schemas.microsoft.com/office/drawing/2014/main" id="{978592AB-D8FE-E649-9B9F-6BB4F13FB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29" name="Page Number">
            <a:extLst>
              <a:ext uri="{FF2B5EF4-FFF2-40B4-BE49-F238E27FC236}">
                <a16:creationId xmlns:a16="http://schemas.microsoft.com/office/drawing/2014/main" id="{5B0C4C21-CAD5-874E-9CB4-3D5DA2A82B8E}"/>
              </a:ext>
            </a:extLst>
          </p:cNvPr>
          <p:cNvSpPr txBox="1"/>
          <p:nvPr userDrawn="1"/>
        </p:nvSpPr>
        <p:spPr>
          <a:xfrm>
            <a:off x="8133198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3342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4E74D57-75EE-47EE-BA67-188DFE918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8C10952F-BEB3-4B15-B210-69BD49BEFC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C2B6F8-5270-4AAC-84AB-07CDF49EF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65742" y="1730102"/>
            <a:ext cx="825191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F6A1D8-A2CC-4923-A16C-DDC0AE265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2" idx="6"/>
          </p:cNvCxnSpPr>
          <p:nvPr userDrawn="1"/>
        </p:nvCxnSpPr>
        <p:spPr>
          <a:xfrm flipH="1" flipV="1">
            <a:off x="3066098" y="2826265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A94BF1-70EF-4657-9FD2-7268FCDD2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263362" y="3318701"/>
            <a:ext cx="827570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6D69FB-8A1F-404E-954A-39D19CE8E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70651" y="3318701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3F1246-E233-4D62-8729-6E01225C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1" idx="6"/>
          </p:cNvCxnSpPr>
          <p:nvPr userDrawn="1"/>
        </p:nvCxnSpPr>
        <p:spPr>
          <a:xfrm>
            <a:off x="5273557" y="2828843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1E2D7D-D261-4A75-B9BC-0BBF0469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070651" y="1724945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9" name="Овал 14">
            <a:extLst>
              <a:ext uri="{FF2B5EF4-FFF2-40B4-BE49-F238E27FC236}">
                <a16:creationId xmlns:a16="http://schemas.microsoft.com/office/drawing/2014/main" id="{4AA732B5-FC4B-4A01-AFB1-F5DEB4AE2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32721" y="1924589"/>
            <a:ext cx="1899731" cy="1899728"/>
          </a:xfrm>
          <a:prstGeom prst="ellipse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Овал 14">
            <a:extLst>
              <a:ext uri="{FF2B5EF4-FFF2-40B4-BE49-F238E27FC236}">
                <a16:creationId xmlns:a16="http://schemas.microsoft.com/office/drawing/2014/main" id="{2AF27178-6C1A-4F27-A92C-C18958EBB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1525301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Овал 14">
            <a:extLst>
              <a:ext uri="{FF2B5EF4-FFF2-40B4-BE49-F238E27FC236}">
                <a16:creationId xmlns:a16="http://schemas.microsoft.com/office/drawing/2014/main" id="{BE0CD8D1-17DB-40F6-A65E-4DCA16673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153045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" name="Овал 14">
            <a:extLst>
              <a:ext uri="{FF2B5EF4-FFF2-40B4-BE49-F238E27FC236}">
                <a16:creationId xmlns:a16="http://schemas.microsoft.com/office/drawing/2014/main" id="{DBF77BC9-726B-446A-B583-7B15877E0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81165" y="263177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Овал 14">
            <a:extLst>
              <a:ext uri="{FF2B5EF4-FFF2-40B4-BE49-F238E27FC236}">
                <a16:creationId xmlns:a16="http://schemas.microsoft.com/office/drawing/2014/main" id="{76B86DC7-34B6-4403-88DE-EA9DD47F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6809" y="262662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Овал 14">
            <a:extLst>
              <a:ext uri="{FF2B5EF4-FFF2-40B4-BE49-F238E27FC236}">
                <a16:creationId xmlns:a16="http://schemas.microsoft.com/office/drawing/2014/main" id="{F641A164-CB54-4FBB-8A1F-C73AFBF78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372794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Овал 14">
            <a:extLst>
              <a:ext uri="{FF2B5EF4-FFF2-40B4-BE49-F238E27FC236}">
                <a16:creationId xmlns:a16="http://schemas.microsoft.com/office/drawing/2014/main" id="{499DA529-A0FF-4067-8AEF-3FDE2C3A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3733097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Chart Title">
            <a:extLst>
              <a:ext uri="{FF2B5EF4-FFF2-40B4-BE49-F238E27FC236}">
                <a16:creationId xmlns:a16="http://schemas.microsoft.com/office/drawing/2014/main" id="{7ED65BE2-48E9-41D2-AD5F-16BB3D7278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28821" y="2513840"/>
            <a:ext cx="1886358" cy="6147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Add Title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FED8E20B-6C3E-473E-BA6C-6A8BF54389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919" y="1525970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ext">
            <a:extLst>
              <a:ext uri="{FF2B5EF4-FFF2-40B4-BE49-F238E27FC236}">
                <a16:creationId xmlns:a16="http://schemas.microsoft.com/office/drawing/2014/main" id="{2A5E3286-0F43-4B4B-83AD-89ECE01046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0342" y="2617088"/>
            <a:ext cx="1998760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6C886B0A-F7FB-443C-8E9D-431704D361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3918" y="3718966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1200382F-6E85-4643-BB97-D08B303CAF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08613" y="1521484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Item 5 Text">
            <a:extLst>
              <a:ext uri="{FF2B5EF4-FFF2-40B4-BE49-F238E27FC236}">
                <a16:creationId xmlns:a16="http://schemas.microsoft.com/office/drawing/2014/main" id="{A7860D47-F00A-4556-8C9B-6F0BF7E0FE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78161" y="2619200"/>
            <a:ext cx="200286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6 Text">
            <a:extLst>
              <a:ext uri="{FF2B5EF4-FFF2-40B4-BE49-F238E27FC236}">
                <a16:creationId xmlns:a16="http://schemas.microsoft.com/office/drawing/2014/main" id="{84A6D190-21EB-4D6C-B656-9DBD1F0A60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613" y="3723452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" name="Page Number">
            <a:extLst>
              <a:ext uri="{FF2B5EF4-FFF2-40B4-BE49-F238E27FC236}">
                <a16:creationId xmlns:a16="http://schemas.microsoft.com/office/drawing/2014/main" id="{04C681CD-365D-47CC-8E66-4F0907AE9E9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8" name="WSE logo">
            <a:extLst>
              <a:ext uri="{FF2B5EF4-FFF2-40B4-BE49-F238E27FC236}">
                <a16:creationId xmlns:a16="http://schemas.microsoft.com/office/drawing/2014/main" id="{0CEDB7AD-CD61-4E2F-A8BB-6836F873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651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r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688A55F-975D-4F71-93A6-A10CD71A8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23189"/>
            <a:ext cx="8085415" cy="84147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4" name="Statistic 1 Title">
            <a:extLst>
              <a:ext uri="{FF2B5EF4-FFF2-40B4-BE49-F238E27FC236}">
                <a16:creationId xmlns:a16="http://schemas.microsoft.com/office/drawing/2014/main" id="{A2828BA5-8825-421A-93CA-412CC2166D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2777" y="1351987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Statistic 1 Text">
            <a:extLst>
              <a:ext uri="{FF2B5EF4-FFF2-40B4-BE49-F238E27FC236}">
                <a16:creationId xmlns:a16="http://schemas.microsoft.com/office/drawing/2014/main" id="{9AACFF7D-2C0A-4B7F-AF8F-7484D3D4FD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92777" y="1629279"/>
            <a:ext cx="1894469" cy="3873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0" name="Bar 1">
            <a:extLst>
              <a:ext uri="{FF2B5EF4-FFF2-40B4-BE49-F238E27FC236}">
                <a16:creationId xmlns:a16="http://schemas.microsoft.com/office/drawing/2014/main" id="{93D57781-D93A-442A-96CE-A747726F174D}"/>
              </a:ext>
            </a:extLst>
          </p:cNvPr>
          <p:cNvSpPr/>
          <p:nvPr userDrawn="1"/>
        </p:nvSpPr>
        <p:spPr>
          <a:xfrm>
            <a:off x="3479956" y="1410845"/>
            <a:ext cx="3684449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1" name="Statistic 1">
            <a:extLst>
              <a:ext uri="{FF2B5EF4-FFF2-40B4-BE49-F238E27FC236}">
                <a16:creationId xmlns:a16="http://schemas.microsoft.com/office/drawing/2014/main" id="{D6B9C495-8208-4219-982B-220ABA0EE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1317" y="1466497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6" name="Statistic 2 Title">
            <a:extLst>
              <a:ext uri="{FF2B5EF4-FFF2-40B4-BE49-F238E27FC236}">
                <a16:creationId xmlns:a16="http://schemas.microsoft.com/office/drawing/2014/main" id="{D3EBB2D5-A2D5-4365-859D-51DA028D3D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92777" y="2435733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7" name="Statistic 2 Text">
            <a:extLst>
              <a:ext uri="{FF2B5EF4-FFF2-40B4-BE49-F238E27FC236}">
                <a16:creationId xmlns:a16="http://schemas.microsoft.com/office/drawing/2014/main" id="{7BC65CCB-9363-4D63-A4D4-DD49F03D14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92777" y="2713026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Bar 2">
            <a:extLst>
              <a:ext uri="{FF2B5EF4-FFF2-40B4-BE49-F238E27FC236}">
                <a16:creationId xmlns:a16="http://schemas.microsoft.com/office/drawing/2014/main" id="{3F19ABFC-9EDB-4279-9B2E-370828358ADD}"/>
              </a:ext>
            </a:extLst>
          </p:cNvPr>
          <p:cNvSpPr/>
          <p:nvPr userDrawn="1"/>
        </p:nvSpPr>
        <p:spPr>
          <a:xfrm>
            <a:off x="3471258" y="2466942"/>
            <a:ext cx="3696046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2" name="Statistic 2">
            <a:extLst>
              <a:ext uri="{FF2B5EF4-FFF2-40B4-BE49-F238E27FC236}">
                <a16:creationId xmlns:a16="http://schemas.microsoft.com/office/drawing/2014/main" id="{D690B0D4-8B26-487C-8441-16F00BBA0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1317" y="251710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8" name="Statistic 3 Title">
            <a:extLst>
              <a:ext uri="{FF2B5EF4-FFF2-40B4-BE49-F238E27FC236}">
                <a16:creationId xmlns:a16="http://schemas.microsoft.com/office/drawing/2014/main" id="{63C7A322-1A38-4A5A-B964-E5BE146FBD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92777" y="3521301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9" name="Statistic 3 Text">
            <a:extLst>
              <a:ext uri="{FF2B5EF4-FFF2-40B4-BE49-F238E27FC236}">
                <a16:creationId xmlns:a16="http://schemas.microsoft.com/office/drawing/2014/main" id="{4F0EDD56-AE2E-40F4-940B-756962CEFE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92777" y="3805908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0" name="Bar 3">
            <a:extLst>
              <a:ext uri="{FF2B5EF4-FFF2-40B4-BE49-F238E27FC236}">
                <a16:creationId xmlns:a16="http://schemas.microsoft.com/office/drawing/2014/main" id="{7528A176-E210-49E6-95A5-644F8EDF274A}"/>
              </a:ext>
            </a:extLst>
          </p:cNvPr>
          <p:cNvSpPr/>
          <p:nvPr userDrawn="1"/>
        </p:nvSpPr>
        <p:spPr>
          <a:xfrm>
            <a:off x="3474157" y="3578339"/>
            <a:ext cx="3690248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3" name="Statistic 3">
            <a:extLst>
              <a:ext uri="{FF2B5EF4-FFF2-40B4-BE49-F238E27FC236}">
                <a16:creationId xmlns:a16="http://schemas.microsoft.com/office/drawing/2014/main" id="{FE09346B-1C78-4805-9F48-8CD3F17FAE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1317" y="363581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E0E137-7C7D-4AE8-9803-F4EF3CB1D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8463118-2D51-43BB-B06A-C167F59A370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D2618F72-DEAB-49F5-8AE3-9710A790B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992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1691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076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268DE600-90A7-4B6B-BFFA-EA2C6E8071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20418538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15095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69ACE5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bg2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69ACE5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1"/>
            <a:endParaRPr lang="en-US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351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865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209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add title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495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741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11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994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add title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68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42DFC6F8-F82A-4114-AF17-42AD3A68F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7254" y="107119"/>
            <a:ext cx="42620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9F9A7C-CFE6-4689-B094-29307EAE2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4840" y="96515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8DA302DD-2F66-408A-AD8F-F13AE0B7E7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7255" y="1343025"/>
            <a:ext cx="4329545" cy="29930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BCC896-FFF3-426B-9D11-0F27346676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5555"/>
            <a:ext cx="3849291" cy="3880471"/>
          </a:xfrm>
          <a:custGeom>
            <a:avLst/>
            <a:gdLst>
              <a:gd name="connsiteX0" fmla="*/ 0 w 3644900"/>
              <a:gd name="connsiteY0" fmla="*/ 0 h 5029200"/>
              <a:gd name="connsiteX1" fmla="*/ 3644900 w 3644900"/>
              <a:gd name="connsiteY1" fmla="*/ 0 h 5029200"/>
              <a:gd name="connsiteX2" fmla="*/ 3644900 w 3644900"/>
              <a:gd name="connsiteY2" fmla="*/ 5029200 h 5029200"/>
              <a:gd name="connsiteX3" fmla="*/ 0 w 36449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900" h="5029200">
                <a:moveTo>
                  <a:pt x="0" y="0"/>
                </a:moveTo>
                <a:lnTo>
                  <a:pt x="3644900" y="0"/>
                </a:lnTo>
                <a:lnTo>
                  <a:pt x="3644900" y="5029200"/>
                </a:lnTo>
                <a:lnTo>
                  <a:pt x="0" y="50292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9" name="Picture Citation">
            <a:extLst>
              <a:ext uri="{FF2B5EF4-FFF2-40B4-BE49-F238E27FC236}">
                <a16:creationId xmlns:a16="http://schemas.microsoft.com/office/drawing/2014/main" id="{5DDDCA7F-5C0D-4D05-AFA8-052A81B4C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336026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5FF3179F-903F-4802-ACAB-83CB211F68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D62DDA77-9FC9-45C0-9D2C-19564EE2F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3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5673" y="325582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23560" y="151826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555673" y="1835727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7662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5073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79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52" r:id="rId15"/>
    <p:sldLayoutId id="2147483754" r:id="rId16"/>
    <p:sldLayoutId id="2147483756" r:id="rId17"/>
    <p:sldLayoutId id="2147483757" r:id="rId18"/>
    <p:sldLayoutId id="2147483758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83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90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53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91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github.com/features/copilot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51.png"/><Relationship Id="rId5" Type="http://schemas.microsoft.com/office/2007/relationships/media" Target="../media/media3.mp4"/><Relationship Id="rId10" Type="http://schemas.openxmlformats.org/officeDocument/2006/relationships/image" Target="../media/image58.png"/><Relationship Id="rId4" Type="http://schemas.openxmlformats.org/officeDocument/2006/relationships/video" Target="../media/media2.mp4"/><Relationship Id="rId9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72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7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b3DWXqwey4?feature=oembed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vr9AMWEU-c?feature=oembed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s://sites.google.com/princeton.edu/cos597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7251B-D83A-F9A4-DE00-EB2C6494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51" y="1859179"/>
            <a:ext cx="8208498" cy="544124"/>
          </a:xfrm>
        </p:spPr>
        <p:txBody>
          <a:bodyPr>
            <a:normAutofit fontScale="90000"/>
          </a:bodyPr>
          <a:lstStyle/>
          <a:p>
            <a:r>
              <a:rPr lang="en"/>
              <a:t>Connecting Language </a:t>
            </a:r>
            <a:br>
              <a:rPr lang="en"/>
            </a:br>
            <a:r>
              <a:rPr lang="en"/>
              <a:t>to the World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308EF-D725-2D39-CF3C-25705AE63A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/>
              <a:t>CSCI 601-471/671 (NLP: Self-Supervised Models)</a:t>
            </a:r>
          </a:p>
          <a:p>
            <a:endParaRPr lang="en-US" sz="2400"/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2FCCEF-5B0D-5663-7F59-61B3DB258DC2}"/>
              </a:ext>
            </a:extLst>
          </p:cNvPr>
          <p:cNvSpPr txBox="1"/>
          <p:nvPr/>
        </p:nvSpPr>
        <p:spPr>
          <a:xfrm>
            <a:off x="2420471" y="474084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https://self-</a:t>
            </a:r>
            <a:r>
              <a:rPr lang="en-US" err="1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supervised.cs.jhu.edu</a:t>
            </a:r>
            <a:r>
              <a:rPr lang="en-US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/sp2024/</a:t>
            </a:r>
          </a:p>
        </p:txBody>
      </p:sp>
    </p:spTree>
    <p:extLst>
      <p:ext uri="{BB962C8B-B14F-4D97-AF65-F5344CB8AC3E}">
        <p14:creationId xmlns:p14="http://schemas.microsoft.com/office/powerpoint/2010/main" val="2905596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89DB2-8A98-7F9E-41DF-4543BCF35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Birds of View of Speech Tasks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86A0E-CDF3-12BD-A30D-53A801CC84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The progress in speech/audio is not as mature as areas. </a:t>
            </a:r>
          </a:p>
          <a:p>
            <a:r>
              <a:rPr lang="en-US"/>
              <a:t>There are various modality connections: </a:t>
            </a:r>
          </a:p>
          <a:p>
            <a:pPr lvl="1"/>
            <a:r>
              <a:rPr lang="en-US"/>
              <a:t>Speech/audio to text, Speech/audio to image, Text to speech/audio, Image to speech/audio, … </a:t>
            </a:r>
          </a:p>
          <a:p>
            <a:r>
              <a:rPr lang="en-US"/>
              <a:t>Recording audio is quite tricky: </a:t>
            </a:r>
          </a:p>
          <a:p>
            <a:pPr lvl="1"/>
            <a:r>
              <a:rPr lang="en-US"/>
              <a:t>Each microphone is different</a:t>
            </a:r>
          </a:p>
          <a:p>
            <a:pPr lvl="1"/>
            <a:r>
              <a:rPr lang="en-US"/>
              <a:t>Each room is different </a:t>
            </a:r>
          </a:p>
          <a:p>
            <a:pPr lvl="1"/>
            <a:r>
              <a:rPr lang="en-US"/>
              <a:t>Multiple audio sources (e.g., group of people)</a:t>
            </a:r>
          </a:p>
          <a:p>
            <a:pPr lvl="1"/>
            <a:r>
              <a:rPr lang="en-US"/>
              <a:t>… </a:t>
            </a:r>
          </a:p>
          <a:p>
            <a:r>
              <a:rPr lang="en-US"/>
              <a:t>There are tons of sounds in the world that are not easily captured. 	</a:t>
            </a:r>
          </a:p>
          <a:p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93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FC865-E56B-73C6-E4D8-2B63A477F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E5263-9124-C663-15B9-26A6AD548D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Audio/speech via Transformers? </a:t>
            </a:r>
          </a:p>
          <a:p>
            <a:endParaRPr lang="en-US"/>
          </a:p>
          <a:p>
            <a:r>
              <a:rPr lang="en-US"/>
              <a:t>Use the same old recipe: pre-process and feed it directly. </a:t>
            </a:r>
          </a:p>
          <a:p>
            <a:endParaRPr lang="en-US"/>
          </a:p>
          <a:p>
            <a:r>
              <a:rPr lang="en-US"/>
              <a:t>How far are we from solving it? Quite far!! </a:t>
            </a:r>
          </a:p>
        </p:txBody>
      </p:sp>
    </p:spTree>
    <p:extLst>
      <p:ext uri="{BB962C8B-B14F-4D97-AF65-F5344CB8AC3E}">
        <p14:creationId xmlns:p14="http://schemas.microsoft.com/office/powerpoint/2010/main" val="1858841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EAB206-CB59-941E-2992-D5933DF292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6000"/>
              <a:t>LMs and </a:t>
            </a:r>
            <a:br>
              <a:rPr lang="en-US" sz="6000"/>
            </a:br>
            <a:r>
              <a:rPr lang="en-US" sz="6000"/>
              <a:t>Code Generation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29D7E-96B2-4313-A6AB-EAF788351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7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F0F3E-FBB3-9E83-8D83-FC69A3FF8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" y="107119"/>
            <a:ext cx="9015983" cy="857542"/>
          </a:xfrm>
        </p:spPr>
        <p:txBody>
          <a:bodyPr/>
          <a:lstStyle/>
          <a:p>
            <a:r>
              <a:rPr lang="en-US"/>
              <a:t>How many people have used </a:t>
            </a:r>
            <a:r>
              <a:rPr lang="en-US" err="1"/>
              <a:t>Github</a:t>
            </a:r>
            <a:r>
              <a:rPr lang="en-US"/>
              <a:t> </a:t>
            </a:r>
            <a:r>
              <a:rPr lang="en-US" err="1"/>
              <a:t>CoPilot</a:t>
            </a:r>
            <a:r>
              <a:rPr lang="en-US"/>
              <a:t>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E780D-F795-9E14-B3A1-575E09EEFD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F496C7-1034-9DC5-255B-34DE1561156C}"/>
              </a:ext>
            </a:extLst>
          </p:cNvPr>
          <p:cNvSpPr txBox="1"/>
          <p:nvPr/>
        </p:nvSpPr>
        <p:spPr>
          <a:xfrm>
            <a:off x="2093976" y="4758208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hlinkClick r:id="rId2"/>
              </a:rPr>
              <a:t>https://github.com/features/copilot</a:t>
            </a:r>
            <a:r>
              <a:rPr lang="en-US" sz="1200"/>
              <a:t> </a:t>
            </a:r>
          </a:p>
        </p:txBody>
      </p:sp>
      <p:pic>
        <p:nvPicPr>
          <p:cNvPr id="1026" name="Picture 2" descr="Using GitHub Copilot in VSCode and XCode | by Raisya Nasution | Stackademic">
            <a:extLst>
              <a:ext uri="{FF2B5EF4-FFF2-40B4-BE49-F238E27FC236}">
                <a16:creationId xmlns:a16="http://schemas.microsoft.com/office/drawing/2014/main" id="{8D9EEE02-DCFE-D431-C294-C62F8AE79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572" y="1472609"/>
            <a:ext cx="6464808" cy="291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090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2810" rIns="0" bIns="0" rtlCol="0">
            <a:spAutoFit/>
          </a:bodyPr>
          <a:lstStyle/>
          <a:p>
            <a:pPr marL="2651743">
              <a:lnSpc>
                <a:spcPct val="100000"/>
              </a:lnSpc>
              <a:spcBef>
                <a:spcPts val="43"/>
              </a:spcBef>
            </a:pPr>
            <a:r>
              <a:t>Some</a:t>
            </a:r>
            <a:r>
              <a:rPr spc="-61"/>
              <a:t> </a:t>
            </a:r>
            <a:r>
              <a:rPr spc="-5"/>
              <a:t>examples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2E45469-3A0C-2DD8-5E5C-EEEE70D6D1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447705" y="1030943"/>
            <a:ext cx="4414573" cy="1390564"/>
            <a:chOff x="983692" y="2266801"/>
            <a:chExt cx="9706610" cy="3057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3692" y="2266801"/>
              <a:ext cx="9706510" cy="30574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3110" y="2371510"/>
              <a:ext cx="9287675" cy="263866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4408585" y="2451292"/>
            <a:ext cx="4414573" cy="2376522"/>
            <a:chOff x="9692740" y="5389815"/>
            <a:chExt cx="9706610" cy="522541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92740" y="5389815"/>
              <a:ext cx="9706510" cy="52249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02157" y="5494524"/>
              <a:ext cx="9287675" cy="480613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296564" y="4926680"/>
            <a:ext cx="4414528" cy="165083"/>
          </a:xfrm>
          <a:prstGeom prst="rect">
            <a:avLst/>
          </a:prstGeom>
        </p:spPr>
        <p:txBody>
          <a:bodyPr vert="horz" wrap="square" lIns="0" tIns="3466" rIns="0" bIns="0" rtlCol="0">
            <a:spAutoFit/>
          </a:bodyPr>
          <a:lstStyle/>
          <a:p>
            <a:pPr marL="5776" algn="ctr">
              <a:spcBef>
                <a:spcPts val="27"/>
              </a:spcBef>
            </a:pPr>
            <a:r>
              <a:rPr lang="en-US" sz="1050"/>
              <a:t>Evaluating Large Language Models Trained on Code, 2021</a:t>
            </a:r>
            <a:endParaRPr sz="887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177AE-6B88-15A2-21DE-81628485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Idea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A8D92-D7CB-1DA4-51B3-13DB5119AD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The story is the same as what we have seen before! 😮</a:t>
            </a:r>
          </a:p>
          <a:p>
            <a:endParaRPr lang="en-US"/>
          </a:p>
          <a:p>
            <a:r>
              <a:rPr lang="en-US"/>
              <a:t>1. Pre-train on web-scale text/code data (what we have seen before)</a:t>
            </a:r>
          </a:p>
          <a:p>
            <a:r>
              <a:rPr lang="en-US"/>
              <a:t>2. More pre-training on a lot of [potentially, noisy] code data </a:t>
            </a:r>
            <a:r>
              <a:rPr lang="en-US">
                <a:solidFill>
                  <a:srgbClr val="C00000"/>
                </a:solidFill>
              </a:rPr>
              <a:t>(new)</a:t>
            </a:r>
          </a:p>
          <a:p>
            <a:r>
              <a:rPr lang="en-US"/>
              <a:t>3. Fine-tune on smaller but cleaner data </a:t>
            </a:r>
            <a:r>
              <a:rPr lang="en-US">
                <a:solidFill>
                  <a:srgbClr val="C00000"/>
                </a:solidFill>
              </a:rPr>
              <a:t>(new)</a:t>
            </a:r>
            <a:endParaRPr lang="en-US"/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id="{B46CE0C9-F2BB-7D8E-A0A4-0DC3944B843B}"/>
              </a:ext>
            </a:extLst>
          </p:cNvPr>
          <p:cNvSpPr txBox="1"/>
          <p:nvPr/>
        </p:nvSpPr>
        <p:spPr>
          <a:xfrm>
            <a:off x="2296564" y="4926680"/>
            <a:ext cx="4414528" cy="165083"/>
          </a:xfrm>
          <a:prstGeom prst="rect">
            <a:avLst/>
          </a:prstGeom>
        </p:spPr>
        <p:txBody>
          <a:bodyPr vert="horz" wrap="square" lIns="0" tIns="3466" rIns="0" bIns="0" rtlCol="0">
            <a:spAutoFit/>
          </a:bodyPr>
          <a:lstStyle/>
          <a:p>
            <a:pPr marL="5776" algn="ctr">
              <a:spcBef>
                <a:spcPts val="27"/>
              </a:spcBef>
            </a:pPr>
            <a:r>
              <a:rPr lang="en-US" sz="1050"/>
              <a:t>Evaluating Large Language Models Trained on Code, 2021</a:t>
            </a:r>
            <a:endParaRPr sz="887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803557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8E110-51B3-0996-346B-2B998FBC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Setup: Pre-train on Code Data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1D1F5-98EC-40E0-BD06-1CD69A2C85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Start with GPT-3 that is already pre-trained to on text and code. </a:t>
            </a:r>
          </a:p>
          <a:p>
            <a:endParaRPr lang="en-US"/>
          </a:p>
          <a:p>
            <a:r>
              <a:rPr lang="en-US" b="1"/>
              <a:t>Codex: </a:t>
            </a:r>
            <a:r>
              <a:rPr lang="en-US"/>
              <a:t>Starting from GPT-3, do continued training on code data. </a:t>
            </a:r>
          </a:p>
          <a:p>
            <a:pPr lvl="1"/>
            <a:r>
              <a:rPr lang="en-US"/>
              <a:t>Training data: 160GB of Python code (unlabeled!!)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The goal is to evaluate model for: </a:t>
            </a:r>
          </a:p>
          <a:p>
            <a:pPr lvl="1"/>
            <a:r>
              <a:rPr lang="en-US"/>
              <a:t>Generating code from doc-string (implementing an idea)</a:t>
            </a:r>
          </a:p>
          <a:p>
            <a:pPr lvl="1"/>
            <a:r>
              <a:rPr lang="en-US"/>
              <a:t>Generating doc-string from code (explaining code)</a:t>
            </a:r>
          </a:p>
          <a:p>
            <a:pPr lvl="1"/>
            <a:endParaRPr lang="en-US"/>
          </a:p>
          <a:p>
            <a:r>
              <a:rPr lang="en-US"/>
              <a:t>Why should this work?</a:t>
            </a:r>
          </a:p>
          <a:p>
            <a:pPr lvl="1"/>
            <a:r>
              <a:rPr lang="en-US"/>
              <a:t>Human written code often comes with comments (i.e., free supervision)!! 😍</a:t>
            </a:r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id="{3C408E7F-0CEA-B69C-219B-0FAF60A5F4DB}"/>
              </a:ext>
            </a:extLst>
          </p:cNvPr>
          <p:cNvSpPr txBox="1"/>
          <p:nvPr/>
        </p:nvSpPr>
        <p:spPr>
          <a:xfrm>
            <a:off x="2296564" y="4926680"/>
            <a:ext cx="4414528" cy="165083"/>
          </a:xfrm>
          <a:prstGeom prst="rect">
            <a:avLst/>
          </a:prstGeom>
        </p:spPr>
        <p:txBody>
          <a:bodyPr vert="horz" wrap="square" lIns="0" tIns="3466" rIns="0" bIns="0" rtlCol="0">
            <a:spAutoFit/>
          </a:bodyPr>
          <a:lstStyle/>
          <a:p>
            <a:pPr marL="5776" algn="ctr">
              <a:spcBef>
                <a:spcPts val="27"/>
              </a:spcBef>
            </a:pPr>
            <a:r>
              <a:rPr lang="en-US" sz="1050"/>
              <a:t>Evaluating Large Language Models Trained on Code, 2021</a:t>
            </a:r>
            <a:endParaRPr sz="887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997217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61179-15E4-C5BD-E6D6-E428202E6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Fine-tuning on Clean[er]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86836-9940-101E-3A22-CA633526F6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0982" y="1390650"/>
            <a:ext cx="4756728" cy="3077573"/>
          </a:xfrm>
        </p:spPr>
        <p:txBody>
          <a:bodyPr/>
          <a:lstStyle/>
          <a:p>
            <a:r>
              <a:rPr lang="en-US"/>
              <a:t>Competitive Programming (10,000 problems)</a:t>
            </a:r>
          </a:p>
          <a:p>
            <a:pPr lvl="1"/>
            <a:r>
              <a:rPr lang="en-US"/>
              <a:t>Problem descriptions as docstrings</a:t>
            </a:r>
          </a:p>
          <a:p>
            <a:pPr lvl="1"/>
            <a:r>
              <a:rPr lang="en-US"/>
              <a:t>These have unit test coverage</a:t>
            </a:r>
          </a:p>
          <a:p>
            <a:endParaRPr lang="en-US"/>
          </a:p>
          <a:p>
            <a:r>
              <a:rPr lang="en-US"/>
              <a:t>Continuous Integration (40,000 functions)</a:t>
            </a:r>
          </a:p>
          <a:p>
            <a:pPr lvl="1"/>
            <a:r>
              <a:rPr lang="en-US"/>
              <a:t>“Developers regularly merge code changes into a central repository, after which automated builds and tests are run.”</a:t>
            </a:r>
          </a:p>
          <a:p>
            <a:pPr lvl="1"/>
            <a:r>
              <a:rPr lang="en-US"/>
              <a:t>These come with free test functions.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F0D9005D-850D-11ED-7C2F-1CCD8DDE8797}"/>
              </a:ext>
            </a:extLst>
          </p:cNvPr>
          <p:cNvPicPr/>
          <p:nvPr/>
        </p:nvPicPr>
        <p:blipFill rotWithShape="1">
          <a:blip r:embed="rId2" cstate="print"/>
          <a:srcRect r="31628" b="9360"/>
          <a:stretch/>
        </p:blipFill>
        <p:spPr>
          <a:xfrm>
            <a:off x="1652954" y="3980446"/>
            <a:ext cx="2305551" cy="858839"/>
          </a:xfrm>
          <a:prstGeom prst="rect">
            <a:avLst/>
          </a:prstGeom>
        </p:spPr>
      </p:pic>
      <p:sp>
        <p:nvSpPr>
          <p:cNvPr id="7" name="object 9">
            <a:extLst>
              <a:ext uri="{FF2B5EF4-FFF2-40B4-BE49-F238E27FC236}">
                <a16:creationId xmlns:a16="http://schemas.microsoft.com/office/drawing/2014/main" id="{6FCF00C1-6E06-BC2E-CD22-4277184BE995}"/>
              </a:ext>
            </a:extLst>
          </p:cNvPr>
          <p:cNvSpPr txBox="1"/>
          <p:nvPr/>
        </p:nvSpPr>
        <p:spPr>
          <a:xfrm>
            <a:off x="2296564" y="4926680"/>
            <a:ext cx="4414528" cy="165083"/>
          </a:xfrm>
          <a:prstGeom prst="rect">
            <a:avLst/>
          </a:prstGeom>
        </p:spPr>
        <p:txBody>
          <a:bodyPr vert="horz" wrap="square" lIns="0" tIns="3466" rIns="0" bIns="0" rtlCol="0">
            <a:spAutoFit/>
          </a:bodyPr>
          <a:lstStyle/>
          <a:p>
            <a:pPr marL="5776" algn="ctr">
              <a:spcBef>
                <a:spcPts val="27"/>
              </a:spcBef>
            </a:pPr>
            <a:r>
              <a:rPr lang="en-US" sz="1050"/>
              <a:t>Evaluating Large Language Models Trained on Code, 2021</a:t>
            </a:r>
            <a:endParaRPr sz="887">
              <a:latin typeface="Arial MT"/>
              <a:cs typeface="Arial MT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1807CC3E-5708-3B69-F0C6-B9E931902511}"/>
              </a:ext>
            </a:extLst>
          </p:cNvPr>
          <p:cNvSpPr/>
          <p:nvPr/>
        </p:nvSpPr>
        <p:spPr>
          <a:xfrm>
            <a:off x="4862853" y="1423118"/>
            <a:ext cx="244857" cy="2888056"/>
          </a:xfrm>
          <a:prstGeom prst="rightBrace">
            <a:avLst>
              <a:gd name="adj1" fmla="val 29487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F91FE8A-B18F-0FF1-C197-38F73A46DC76}"/>
              </a:ext>
            </a:extLst>
          </p:cNvPr>
          <p:cNvSpPr txBox="1">
            <a:spLocks/>
          </p:cNvSpPr>
          <p:nvPr/>
        </p:nvSpPr>
        <p:spPr>
          <a:xfrm>
            <a:off x="5178583" y="1341764"/>
            <a:ext cx="3596328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92C74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92C7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They also do additional filtering. </a:t>
            </a:r>
          </a:p>
          <a:p>
            <a:r>
              <a:rPr lang="en-US"/>
              <a:t>Filter out:</a:t>
            </a:r>
          </a:p>
          <a:p>
            <a:pPr lvl="1"/>
            <a:r>
              <a:rPr lang="en-US"/>
              <a:t>Low-quality docstring</a:t>
            </a:r>
          </a:p>
          <a:p>
            <a:pPr lvl="1"/>
            <a:r>
              <a:rPr lang="en-US"/>
              <a:t>Stateful functions that may be missing variables outside them.</a:t>
            </a:r>
          </a:p>
          <a:p>
            <a:pPr lvl="1"/>
            <a:endParaRPr lang="en-US"/>
          </a:p>
          <a:p>
            <a:r>
              <a:rPr lang="en-US"/>
              <a:t>Approach:</a:t>
            </a:r>
          </a:p>
          <a:p>
            <a:pPr lvl="1"/>
            <a:r>
              <a:rPr lang="en-US"/>
              <a:t>Use Codex-12B to generate 100 samples per problem, discard the problem if no generation passes.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26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C0EA0-441A-6283-70DD-051728642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6EAE6-CE71-A29F-C955-A778010577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164 hand-written problems</a:t>
            </a:r>
          </a:p>
          <a:p>
            <a:pPr lvl="1"/>
            <a:r>
              <a:rPr lang="en-US"/>
              <a:t>Hand-written to avoid overlap with the training data (“training data leakage”)</a:t>
            </a:r>
          </a:p>
          <a:p>
            <a:pPr lvl="2"/>
            <a:r>
              <a:rPr lang="en-US"/>
              <a:t>Although in practice it’s hard to control for this. </a:t>
            </a:r>
          </a:p>
          <a:p>
            <a:pPr lvl="1"/>
            <a:r>
              <a:rPr lang="en-US"/>
              <a:t>Evaluates language comprehension, reasoning, algorithms and simple math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id="{91FD0EA5-2939-8C53-566D-60EBBD8C9A2F}"/>
              </a:ext>
            </a:extLst>
          </p:cNvPr>
          <p:cNvSpPr txBox="1"/>
          <p:nvPr/>
        </p:nvSpPr>
        <p:spPr>
          <a:xfrm>
            <a:off x="2296564" y="4926680"/>
            <a:ext cx="4414528" cy="165083"/>
          </a:xfrm>
          <a:prstGeom prst="rect">
            <a:avLst/>
          </a:prstGeom>
        </p:spPr>
        <p:txBody>
          <a:bodyPr vert="horz" wrap="square" lIns="0" tIns="3466" rIns="0" bIns="0" rtlCol="0">
            <a:spAutoFit/>
          </a:bodyPr>
          <a:lstStyle/>
          <a:p>
            <a:pPr marL="5776" algn="ctr">
              <a:spcBef>
                <a:spcPts val="27"/>
              </a:spcBef>
            </a:pPr>
            <a:r>
              <a:rPr lang="en-US" sz="1050"/>
              <a:t>Evaluating Large Language Models Trained on Code, 2021</a:t>
            </a:r>
            <a:endParaRPr sz="887">
              <a:latin typeface="Arial MT"/>
              <a:cs typeface="Arial M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A014AF-57C1-DE89-1269-9FF1B7DE20A4}"/>
              </a:ext>
            </a:extLst>
          </p:cNvPr>
          <p:cNvSpPr txBox="1"/>
          <p:nvPr/>
        </p:nvSpPr>
        <p:spPr>
          <a:xfrm>
            <a:off x="524666" y="2929436"/>
            <a:ext cx="8431781" cy="1292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300">
                <a:latin typeface="Consolas" panose="020B0609020204030204" pitchFamily="49" charset="0"/>
                <a:cs typeface="Consolas" panose="020B0609020204030204" pitchFamily="49" charset="0"/>
              </a:rPr>
              <a:t>“Check if two words have the same characters.”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300">
                <a:latin typeface="Consolas" panose="020B0609020204030204" pitchFamily="49" charset="0"/>
                <a:cs typeface="Consolas" panose="020B0609020204030204" pitchFamily="49" charset="0"/>
              </a:rPr>
              <a:t>“Return median of elements in the list l.”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300">
                <a:latin typeface="Consolas" panose="020B0609020204030204" pitchFamily="49" charset="0"/>
                <a:cs typeface="Consolas" panose="020B0609020204030204" pitchFamily="49" charset="0"/>
              </a:rPr>
              <a:t>“</a:t>
            </a:r>
            <a:r>
              <a:rPr lang="en-US" sz="1300" err="1">
                <a:latin typeface="Consolas" panose="020B0609020204030204" pitchFamily="49" charset="0"/>
                <a:cs typeface="Consolas" panose="020B0609020204030204" pitchFamily="49" charset="0"/>
              </a:rPr>
              <a:t>sum_to_n</a:t>
            </a:r>
            <a:r>
              <a:rPr lang="en-US" sz="1300">
                <a:latin typeface="Consolas" panose="020B0609020204030204" pitchFamily="49" charset="0"/>
                <a:cs typeface="Consolas" panose="020B0609020204030204" pitchFamily="49" charset="0"/>
              </a:rPr>
              <a:t> is a function that sums numbers from 1 to n.”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300">
                <a:latin typeface="Consolas" panose="020B0609020204030204" pitchFamily="49" charset="0"/>
                <a:cs typeface="Consolas" panose="020B0609020204030204" pitchFamily="49" charset="0"/>
              </a:rPr>
              <a:t>“Given a non-empty list of integers </a:t>
            </a:r>
            <a:r>
              <a:rPr lang="en-US" sz="1300" err="1">
                <a:latin typeface="Consolas" panose="020B0609020204030204" pitchFamily="49" charset="0"/>
                <a:cs typeface="Consolas" panose="020B0609020204030204" pitchFamily="49" charset="0"/>
              </a:rPr>
              <a:t>lst</a:t>
            </a:r>
            <a:r>
              <a:rPr lang="en-US" sz="1300">
                <a:latin typeface="Consolas" panose="020B0609020204030204" pitchFamily="49" charset="0"/>
                <a:cs typeface="Consolas" panose="020B0609020204030204" pitchFamily="49" charset="0"/>
              </a:rPr>
              <a:t>. add the even elements that are at odd indices.”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300">
                <a:latin typeface="Consolas" panose="020B0609020204030204" pitchFamily="49" charset="0"/>
                <a:cs typeface="Consolas" panose="020B0609020204030204" pitchFamily="49" charset="0"/>
              </a:rPr>
              <a:t>“Return true if a given number is prime, and false otherwise.”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300">
                <a:latin typeface="Consolas" panose="020B0609020204030204" pitchFamily="49" charset="0"/>
                <a:cs typeface="Consolas" panose="020B0609020204030204" pitchFamily="49" charset="0"/>
              </a:rPr>
              <a:t>“Return n-</a:t>
            </a:r>
            <a:r>
              <a:rPr lang="en-US" sz="1300" err="1">
                <a:latin typeface="Consolas" panose="020B0609020204030204" pitchFamily="49" charset="0"/>
                <a:cs typeface="Consolas" panose="020B0609020204030204" pitchFamily="49" charset="0"/>
              </a:rPr>
              <a:t>th</a:t>
            </a:r>
            <a:r>
              <a:rPr lang="en-US" sz="1300">
                <a:latin typeface="Consolas" panose="020B0609020204030204" pitchFamily="49" charset="0"/>
                <a:cs typeface="Consolas" panose="020B0609020204030204" pitchFamily="49" charset="0"/>
              </a:rPr>
              <a:t> Fibonacci number.”</a:t>
            </a:r>
          </a:p>
        </p:txBody>
      </p:sp>
    </p:spTree>
    <p:extLst>
      <p:ext uri="{BB962C8B-B14F-4D97-AF65-F5344CB8AC3E}">
        <p14:creationId xmlns:p14="http://schemas.microsoft.com/office/powerpoint/2010/main" val="2409193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C0EA0-441A-6283-70DD-051728642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6EAE6-CE71-A29F-C955-A778010577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Format:</a:t>
            </a:r>
          </a:p>
          <a:p>
            <a:pPr lvl="1"/>
            <a:r>
              <a:rPr lang="en-US"/>
              <a:t>function signature</a:t>
            </a:r>
          </a:p>
          <a:p>
            <a:pPr lvl="1"/>
            <a:r>
              <a:rPr lang="en-US"/>
              <a:t>docstring with examples</a:t>
            </a:r>
          </a:p>
          <a:p>
            <a:pPr lvl="1"/>
            <a:r>
              <a:rPr lang="en-US"/>
              <a:t>unit-tests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id="{91FD0EA5-2939-8C53-566D-60EBBD8C9A2F}"/>
              </a:ext>
            </a:extLst>
          </p:cNvPr>
          <p:cNvSpPr txBox="1"/>
          <p:nvPr/>
        </p:nvSpPr>
        <p:spPr>
          <a:xfrm>
            <a:off x="2296564" y="4926680"/>
            <a:ext cx="4414528" cy="165083"/>
          </a:xfrm>
          <a:prstGeom prst="rect">
            <a:avLst/>
          </a:prstGeom>
        </p:spPr>
        <p:txBody>
          <a:bodyPr vert="horz" wrap="square" lIns="0" tIns="3466" rIns="0" bIns="0" rtlCol="0">
            <a:spAutoFit/>
          </a:bodyPr>
          <a:lstStyle/>
          <a:p>
            <a:pPr marL="5776" algn="ctr">
              <a:spcBef>
                <a:spcPts val="27"/>
              </a:spcBef>
            </a:pPr>
            <a:r>
              <a:rPr lang="en-US" sz="1050"/>
              <a:t>Evaluating Large Language Models Trained on Code, 2021</a:t>
            </a:r>
            <a:endParaRPr sz="887">
              <a:latin typeface="Arial MT"/>
              <a:cs typeface="Arial MT"/>
            </a:endParaRPr>
          </a:p>
        </p:txBody>
      </p:sp>
      <p:grpSp>
        <p:nvGrpSpPr>
          <p:cNvPr id="5" name="object 4">
            <a:extLst>
              <a:ext uri="{FF2B5EF4-FFF2-40B4-BE49-F238E27FC236}">
                <a16:creationId xmlns:a16="http://schemas.microsoft.com/office/drawing/2014/main" id="{4917D093-23A9-E299-A6B1-DE1FD24983DE}"/>
              </a:ext>
            </a:extLst>
          </p:cNvPr>
          <p:cNvGrpSpPr/>
          <p:nvPr/>
        </p:nvGrpSpPr>
        <p:grpSpPr>
          <a:xfrm>
            <a:off x="4741503" y="993864"/>
            <a:ext cx="3892136" cy="2131621"/>
            <a:chOff x="10424747" y="2185272"/>
            <a:chExt cx="8557895" cy="4686935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C427FC86-A38C-E811-0F6F-1ADDC6A4584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24747" y="2185272"/>
              <a:ext cx="8557267" cy="4686687"/>
            </a:xfrm>
            <a:prstGeom prst="rect">
              <a:avLst/>
            </a:prstGeom>
          </p:spPr>
        </p:pic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402EBDD2-F4D3-F5F9-D3DE-32086B78292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34168" y="2289981"/>
              <a:ext cx="8138431" cy="4267852"/>
            </a:xfrm>
            <a:prstGeom prst="rect">
              <a:avLst/>
            </a:prstGeom>
          </p:spPr>
        </p:pic>
      </p:grpSp>
      <p:grpSp>
        <p:nvGrpSpPr>
          <p:cNvPr id="9" name="object 7">
            <a:extLst>
              <a:ext uri="{FF2B5EF4-FFF2-40B4-BE49-F238E27FC236}">
                <a16:creationId xmlns:a16="http://schemas.microsoft.com/office/drawing/2014/main" id="{1F43008F-B88E-A6BB-6C32-BBE1021FAF20}"/>
              </a:ext>
            </a:extLst>
          </p:cNvPr>
          <p:cNvGrpSpPr/>
          <p:nvPr/>
        </p:nvGrpSpPr>
        <p:grpSpPr>
          <a:xfrm>
            <a:off x="1033352" y="3230790"/>
            <a:ext cx="4094007" cy="1482980"/>
            <a:chOff x="2271393" y="7103750"/>
            <a:chExt cx="9001760" cy="3260725"/>
          </a:xfrm>
        </p:grpSpPr>
        <p:pic>
          <p:nvPicPr>
            <p:cNvPr id="10" name="object 8">
              <a:extLst>
                <a:ext uri="{FF2B5EF4-FFF2-40B4-BE49-F238E27FC236}">
                  <a16:creationId xmlns:a16="http://schemas.microsoft.com/office/drawing/2014/main" id="{D4C58206-932C-B175-112E-AB6EF5E1F0F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71393" y="7103750"/>
              <a:ext cx="9001479" cy="3260644"/>
            </a:xfrm>
            <a:prstGeom prst="rect">
              <a:avLst/>
            </a:prstGeom>
          </p:spPr>
        </p:pic>
        <p:pic>
          <p:nvPicPr>
            <p:cNvPr id="11" name="object 9">
              <a:extLst>
                <a:ext uri="{FF2B5EF4-FFF2-40B4-BE49-F238E27FC236}">
                  <a16:creationId xmlns:a16="http://schemas.microsoft.com/office/drawing/2014/main" id="{66DD12D2-2B2E-DE0C-9FCD-DBB5F000486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80811" y="7208459"/>
              <a:ext cx="8582644" cy="2841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4965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EAB206-CB59-941E-2992-D5933DF292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6000"/>
              <a:t>Transformers for Speech and Audio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29D7E-96B2-4313-A6AB-EAF788351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9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C0EA0-441A-6283-70DD-051728642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6EAE6-CE71-A29F-C955-A778010577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The traditional NLP metrics are not necessarily good for code generation.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Instead, they measure functional correctness. </a:t>
            </a:r>
          </a:p>
          <a:p>
            <a:pPr lvl="1"/>
            <a:r>
              <a:rPr lang="en-US"/>
              <a:t>Whether the generated code (ignoring its details) passes all unit tests </a:t>
            </a:r>
          </a:p>
          <a:p>
            <a:pPr lvl="1"/>
            <a:r>
              <a:rPr lang="en-US"/>
              <a:t>This is the way humans evaluate correctness of the code rather than its content.</a:t>
            </a:r>
          </a:p>
          <a:p>
            <a:pPr lvl="1"/>
            <a:endParaRPr lang="en-US"/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id="{91FD0EA5-2939-8C53-566D-60EBBD8C9A2F}"/>
              </a:ext>
            </a:extLst>
          </p:cNvPr>
          <p:cNvSpPr txBox="1"/>
          <p:nvPr/>
        </p:nvSpPr>
        <p:spPr>
          <a:xfrm>
            <a:off x="2296564" y="4926680"/>
            <a:ext cx="4414528" cy="165083"/>
          </a:xfrm>
          <a:prstGeom prst="rect">
            <a:avLst/>
          </a:prstGeom>
        </p:spPr>
        <p:txBody>
          <a:bodyPr vert="horz" wrap="square" lIns="0" tIns="3466" rIns="0" bIns="0" rtlCol="0">
            <a:spAutoFit/>
          </a:bodyPr>
          <a:lstStyle/>
          <a:p>
            <a:pPr marL="5776" algn="ctr">
              <a:spcBef>
                <a:spcPts val="27"/>
              </a:spcBef>
            </a:pPr>
            <a:r>
              <a:rPr lang="en-US" sz="1050"/>
              <a:t>Evaluating Large Language Models Trained on Code, 2021</a:t>
            </a:r>
            <a:endParaRPr sz="887">
              <a:latin typeface="Arial MT"/>
              <a:cs typeface="Arial MT"/>
            </a:endParaRPr>
          </a:p>
        </p:txBody>
      </p:sp>
      <p:grpSp>
        <p:nvGrpSpPr>
          <p:cNvPr id="5" name="object 5">
            <a:extLst>
              <a:ext uri="{FF2B5EF4-FFF2-40B4-BE49-F238E27FC236}">
                <a16:creationId xmlns:a16="http://schemas.microsoft.com/office/drawing/2014/main" id="{D685AC26-0703-6408-1295-EF9F8E4153D3}"/>
              </a:ext>
            </a:extLst>
          </p:cNvPr>
          <p:cNvGrpSpPr/>
          <p:nvPr/>
        </p:nvGrpSpPr>
        <p:grpSpPr>
          <a:xfrm>
            <a:off x="6004401" y="2193911"/>
            <a:ext cx="1577705" cy="1005307"/>
            <a:chOff x="15851830" y="6286818"/>
            <a:chExt cx="3469004" cy="2210435"/>
          </a:xfrm>
        </p:grpSpPr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A7708C17-3844-0467-339C-93154F4557E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51830" y="6286818"/>
              <a:ext cx="3468461" cy="2209886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E759F64D-407B-F0D8-7AB6-C1CB71DA749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61248" y="6391527"/>
              <a:ext cx="3049626" cy="1791051"/>
            </a:xfrm>
            <a:prstGeom prst="rect">
              <a:avLst/>
            </a:prstGeom>
          </p:spPr>
        </p:pic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9F003DFA-773C-5E39-B13B-DAFF63ECB614}"/>
              </a:ext>
            </a:extLst>
          </p:cNvPr>
          <p:cNvSpPr txBox="1"/>
          <p:nvPr/>
        </p:nvSpPr>
        <p:spPr>
          <a:xfrm>
            <a:off x="6441478" y="3101617"/>
            <a:ext cx="703513" cy="17845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114">
                <a:latin typeface="Arial MT"/>
                <a:cs typeface="Arial MT"/>
              </a:rPr>
              <a:t>BLEU</a:t>
            </a:r>
            <a:r>
              <a:rPr sz="1114" spc="-14">
                <a:latin typeface="Arial MT"/>
                <a:cs typeface="Arial MT"/>
              </a:rPr>
              <a:t> </a:t>
            </a:r>
            <a:r>
              <a:rPr sz="1114" spc="25">
                <a:latin typeface="Arial MT"/>
                <a:cs typeface="Arial MT"/>
              </a:rPr>
              <a:t>=</a:t>
            </a:r>
            <a:r>
              <a:rPr sz="1114" spc="-11">
                <a:latin typeface="Arial MT"/>
                <a:cs typeface="Arial MT"/>
              </a:rPr>
              <a:t> 81</a:t>
            </a:r>
            <a:endParaRPr sz="1114">
              <a:latin typeface="Arial MT"/>
              <a:cs typeface="Arial MT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EB45A03-711B-A216-DC6A-38E6BD333984}"/>
              </a:ext>
            </a:extLst>
          </p:cNvPr>
          <p:cNvSpPr txBox="1"/>
          <p:nvPr/>
        </p:nvSpPr>
        <p:spPr>
          <a:xfrm>
            <a:off x="6079673" y="2004745"/>
            <a:ext cx="1426953" cy="17845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114" b="1"/>
              <a:t>Non-equivalent</a:t>
            </a:r>
            <a:r>
              <a:rPr sz="1114" b="1" spc="82"/>
              <a:t> </a:t>
            </a:r>
            <a:r>
              <a:rPr sz="1114" b="1" spc="-9"/>
              <a:t>code</a:t>
            </a:r>
            <a:endParaRPr sz="1114"/>
          </a:p>
        </p:txBody>
      </p: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A256AE56-10CD-C0E6-9238-22ABCE513EBD}"/>
              </a:ext>
            </a:extLst>
          </p:cNvPr>
          <p:cNvGrpSpPr/>
          <p:nvPr/>
        </p:nvGrpSpPr>
        <p:grpSpPr>
          <a:xfrm>
            <a:off x="3895957" y="2012712"/>
            <a:ext cx="1694669" cy="1367461"/>
            <a:chOff x="11215857" y="5888404"/>
            <a:chExt cx="3726179" cy="3006725"/>
          </a:xfrm>
        </p:grpSpPr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8B6832BF-D0A3-72EA-B83B-7AFFEB7E3AC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15857" y="5888404"/>
              <a:ext cx="3725570" cy="3006714"/>
            </a:xfrm>
            <a:prstGeom prst="rect">
              <a:avLst/>
            </a:prstGeom>
          </p:spPr>
        </p:pic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5C0EAB74-94C9-2A74-4389-450FFAE6E22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25274" y="5993113"/>
              <a:ext cx="3306734" cy="2587879"/>
            </a:xfrm>
            <a:prstGeom prst="rect">
              <a:avLst/>
            </a:prstGeom>
          </p:spPr>
        </p:pic>
      </p:grpSp>
      <p:sp>
        <p:nvSpPr>
          <p:cNvPr id="13" name="object 13">
            <a:extLst>
              <a:ext uri="{FF2B5EF4-FFF2-40B4-BE49-F238E27FC236}">
                <a16:creationId xmlns:a16="http://schemas.microsoft.com/office/drawing/2014/main" id="{F815D258-EA1A-EE74-C0F7-8581017E85EA}"/>
              </a:ext>
            </a:extLst>
          </p:cNvPr>
          <p:cNvSpPr txBox="1"/>
          <p:nvPr/>
        </p:nvSpPr>
        <p:spPr>
          <a:xfrm>
            <a:off x="4391499" y="3282816"/>
            <a:ext cx="703513" cy="17845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114">
                <a:latin typeface="Arial MT"/>
                <a:cs typeface="Arial MT"/>
              </a:rPr>
              <a:t>BLEU</a:t>
            </a:r>
            <a:r>
              <a:rPr sz="1114" spc="-14">
                <a:latin typeface="Arial MT"/>
                <a:cs typeface="Arial MT"/>
              </a:rPr>
              <a:t> </a:t>
            </a:r>
            <a:r>
              <a:rPr sz="1114" spc="25">
                <a:latin typeface="Arial MT"/>
                <a:cs typeface="Arial MT"/>
              </a:rPr>
              <a:t>=</a:t>
            </a:r>
            <a:r>
              <a:rPr sz="1114" spc="-11">
                <a:latin typeface="Arial MT"/>
                <a:cs typeface="Arial MT"/>
              </a:rPr>
              <a:t> 66</a:t>
            </a:r>
            <a:endParaRPr sz="1114">
              <a:latin typeface="Arial MT"/>
              <a:cs typeface="Arial MT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3EDB8719-8A2B-B695-FB5F-84DEBC7840CC}"/>
              </a:ext>
            </a:extLst>
          </p:cNvPr>
          <p:cNvSpPr txBox="1"/>
          <p:nvPr/>
        </p:nvSpPr>
        <p:spPr>
          <a:xfrm>
            <a:off x="4192417" y="1823546"/>
            <a:ext cx="1101477" cy="17845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114" b="1"/>
              <a:t>Equivalent</a:t>
            </a:r>
            <a:r>
              <a:rPr sz="1114" b="1" spc="-55"/>
              <a:t> </a:t>
            </a:r>
            <a:r>
              <a:rPr sz="1114" b="1" spc="-9"/>
              <a:t>code</a:t>
            </a:r>
            <a:endParaRPr sz="1114"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A8BED79F-1C4F-15FD-8E46-CA48958CC77D}"/>
              </a:ext>
            </a:extLst>
          </p:cNvPr>
          <p:cNvGrpSpPr/>
          <p:nvPr/>
        </p:nvGrpSpPr>
        <p:grpSpPr>
          <a:xfrm>
            <a:off x="997547" y="2145001"/>
            <a:ext cx="1456410" cy="937151"/>
            <a:chOff x="13710880" y="3071468"/>
            <a:chExt cx="3202305" cy="2060575"/>
          </a:xfrm>
        </p:grpSpPr>
        <p:pic>
          <p:nvPicPr>
            <p:cNvPr id="16" name="object 16">
              <a:extLst>
                <a:ext uri="{FF2B5EF4-FFF2-40B4-BE49-F238E27FC236}">
                  <a16:creationId xmlns:a16="http://schemas.microsoft.com/office/drawing/2014/main" id="{FFB5E32A-B079-35C5-2AD2-2F017763F91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10880" y="3071468"/>
              <a:ext cx="3202219" cy="2060473"/>
            </a:xfrm>
            <a:prstGeom prst="rect">
              <a:avLst/>
            </a:prstGeom>
          </p:spPr>
        </p:pic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2C2D240D-2432-BAA9-557B-217DBCB0EDF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920298" y="3176177"/>
              <a:ext cx="2783384" cy="1641482"/>
            </a:xfrm>
            <a:prstGeom prst="rect">
              <a:avLst/>
            </a:prstGeom>
          </p:spPr>
        </p:pic>
      </p:grpSp>
      <p:sp>
        <p:nvSpPr>
          <p:cNvPr id="18" name="object 18">
            <a:extLst>
              <a:ext uri="{FF2B5EF4-FFF2-40B4-BE49-F238E27FC236}">
                <a16:creationId xmlns:a16="http://schemas.microsoft.com/office/drawing/2014/main" id="{7B464C66-1C8D-4C82-AB3A-CA8A8FA9E0C7}"/>
              </a:ext>
            </a:extLst>
          </p:cNvPr>
          <p:cNvSpPr txBox="1"/>
          <p:nvPr/>
        </p:nvSpPr>
        <p:spPr>
          <a:xfrm>
            <a:off x="1181567" y="1955834"/>
            <a:ext cx="1088481" cy="17845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114" b="1"/>
              <a:t>Reference</a:t>
            </a:r>
            <a:r>
              <a:rPr sz="1114" b="1" spc="89"/>
              <a:t> </a:t>
            </a:r>
            <a:r>
              <a:rPr sz="1114" b="1" spc="-9"/>
              <a:t>code</a:t>
            </a:r>
            <a:endParaRPr sz="1114"/>
          </a:p>
        </p:txBody>
      </p:sp>
    </p:spTree>
    <p:extLst>
      <p:ext uri="{BB962C8B-B14F-4D97-AF65-F5344CB8AC3E}">
        <p14:creationId xmlns:p14="http://schemas.microsoft.com/office/powerpoint/2010/main" val="3670425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C0EA0-441A-6283-70DD-051728642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6EAE6-CE71-A29F-C955-A778010577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2768" y="1390650"/>
            <a:ext cx="8085415" cy="3077573"/>
          </a:xfrm>
        </p:spPr>
        <p:txBody>
          <a:bodyPr/>
          <a:lstStyle/>
          <a:p>
            <a:r>
              <a:rPr lang="en-US"/>
              <a:t>Given a prompt, generate k samples</a:t>
            </a:r>
          </a:p>
          <a:p>
            <a:pPr lvl="1"/>
            <a:r>
              <a:rPr lang="en-US"/>
              <a:t>For each, sample tokens until a stop sequence is encountered</a:t>
            </a:r>
          </a:p>
          <a:p>
            <a:endParaRPr lang="en-US"/>
          </a:p>
          <a:p>
            <a:r>
              <a:rPr lang="en-US" b="1" err="1"/>
              <a:t>pass@k</a:t>
            </a:r>
            <a:r>
              <a:rPr lang="en-US"/>
              <a:t>: the probability that </a:t>
            </a:r>
            <a:r>
              <a:rPr lang="en-US" b="1"/>
              <a:t>at least one </a:t>
            </a:r>
            <a:r>
              <a:rPr lang="en-US"/>
              <a:t>of the top k-generated code samples for a problem passes the unit tests.</a:t>
            </a:r>
          </a:p>
          <a:p>
            <a:pPr lvl="1"/>
            <a:r>
              <a:rPr lang="en-US"/>
              <a:t>How do you compute this? </a:t>
            </a:r>
          </a:p>
          <a:p>
            <a:pPr lvl="2"/>
            <a:r>
              <a:rPr lang="en-US"/>
              <a:t>Think about it! ;-) 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id="{91FD0EA5-2939-8C53-566D-60EBBD8C9A2F}"/>
              </a:ext>
            </a:extLst>
          </p:cNvPr>
          <p:cNvSpPr txBox="1"/>
          <p:nvPr/>
        </p:nvSpPr>
        <p:spPr>
          <a:xfrm>
            <a:off x="2296564" y="4926680"/>
            <a:ext cx="4414528" cy="165083"/>
          </a:xfrm>
          <a:prstGeom prst="rect">
            <a:avLst/>
          </a:prstGeom>
        </p:spPr>
        <p:txBody>
          <a:bodyPr vert="horz" wrap="square" lIns="0" tIns="3466" rIns="0" bIns="0" rtlCol="0">
            <a:spAutoFit/>
          </a:bodyPr>
          <a:lstStyle/>
          <a:p>
            <a:pPr marL="5776" algn="ctr">
              <a:spcBef>
                <a:spcPts val="27"/>
              </a:spcBef>
            </a:pPr>
            <a:r>
              <a:rPr lang="en-US" sz="1050"/>
              <a:t>Evaluating Large Language Models Trained on Code, 2021</a:t>
            </a:r>
            <a:endParaRPr sz="887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113222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9A340-A810-EAAE-47A9-23DC4C22D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B0E67-8BA0-476F-9888-BF10C1C22A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1064" y="1390650"/>
            <a:ext cx="5031402" cy="3077573"/>
          </a:xfrm>
        </p:spPr>
        <p:txBody>
          <a:bodyPr/>
          <a:lstStyle/>
          <a:p>
            <a:r>
              <a:rPr lang="en-US"/>
              <a:t>Scaling improves the results </a:t>
            </a:r>
          </a:p>
          <a:p>
            <a:endParaRPr lang="en-US"/>
          </a:p>
          <a:p>
            <a:r>
              <a:rPr lang="en-US"/>
              <a:t>Just pre-training code (Codex) gives a major boost. </a:t>
            </a:r>
          </a:p>
          <a:p>
            <a:endParaRPr lang="en-US"/>
          </a:p>
          <a:p>
            <a:r>
              <a:rPr lang="en-US"/>
              <a:t>Reranking heuristics: </a:t>
            </a:r>
          </a:p>
          <a:p>
            <a:pPr marL="342900" lvl="1" indent="0">
              <a:buNone/>
            </a:pPr>
            <a:r>
              <a:rPr lang="en-US" sz="1400"/>
              <a:t>Generate 100 samples per problem and selecting the sample with the highest mean log-probability or by selecting the sample that passes the unit tests (oracle).</a:t>
            </a:r>
          </a:p>
        </p:txBody>
      </p:sp>
      <p:pic>
        <p:nvPicPr>
          <p:cNvPr id="5" name="Picture 4" descr="A graph of a number of numbers and a line&#10;&#10;Description automatically generated">
            <a:extLst>
              <a:ext uri="{FF2B5EF4-FFF2-40B4-BE49-F238E27FC236}">
                <a16:creationId xmlns:a16="http://schemas.microsoft.com/office/drawing/2014/main" id="{4DB6F0DF-96BE-B3B0-9C86-E97669F20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465" y="1657972"/>
            <a:ext cx="3554036" cy="2464991"/>
          </a:xfrm>
          <a:prstGeom prst="rect">
            <a:avLst/>
          </a:prstGeom>
        </p:spPr>
      </p:pic>
      <p:sp>
        <p:nvSpPr>
          <p:cNvPr id="6" name="object 9">
            <a:extLst>
              <a:ext uri="{FF2B5EF4-FFF2-40B4-BE49-F238E27FC236}">
                <a16:creationId xmlns:a16="http://schemas.microsoft.com/office/drawing/2014/main" id="{7B53FD8C-5A5C-FBDB-C3C9-92DD9D53B794}"/>
              </a:ext>
            </a:extLst>
          </p:cNvPr>
          <p:cNvSpPr txBox="1"/>
          <p:nvPr/>
        </p:nvSpPr>
        <p:spPr>
          <a:xfrm>
            <a:off x="2296564" y="4926680"/>
            <a:ext cx="4414528" cy="165083"/>
          </a:xfrm>
          <a:prstGeom prst="rect">
            <a:avLst/>
          </a:prstGeom>
        </p:spPr>
        <p:txBody>
          <a:bodyPr vert="horz" wrap="square" lIns="0" tIns="3466" rIns="0" bIns="0" rtlCol="0">
            <a:spAutoFit/>
          </a:bodyPr>
          <a:lstStyle/>
          <a:p>
            <a:pPr marL="5776" algn="ctr">
              <a:spcBef>
                <a:spcPts val="27"/>
              </a:spcBef>
            </a:pPr>
            <a:r>
              <a:rPr lang="en-US" sz="1050"/>
              <a:t>Evaluating Large Language Models Trained on Code, 2021</a:t>
            </a:r>
            <a:endParaRPr sz="887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998554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37EE3-224B-B5C1-9808-AD3C11FA5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Results: w/ Open-source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D59FC-C399-B675-3F19-86B0D1C7C1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4038081" cy="3077573"/>
          </a:xfrm>
        </p:spPr>
        <p:txBody>
          <a:bodyPr/>
          <a:lstStyle/>
          <a:p>
            <a:r>
              <a:rPr lang="en-US"/>
              <a:t>Existing open-source models (GPT-J and GPT-Neo) know a surprising amount about code generation!! </a:t>
            </a:r>
          </a:p>
          <a:p>
            <a:endParaRPr lang="en-US"/>
          </a:p>
          <a:p>
            <a:r>
              <a:rPr lang="en-US"/>
              <a:t>Reason: The Pile (used for GPT-J) contains a lot of code: 8% GitHub code, along with natural language data</a:t>
            </a:r>
          </a:p>
        </p:txBody>
      </p:sp>
      <p:pic>
        <p:nvPicPr>
          <p:cNvPr id="5" name="Picture 4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2C3CBE9D-9C07-7538-33C2-2715ADBD5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736" y="964661"/>
            <a:ext cx="3924635" cy="3752850"/>
          </a:xfrm>
          <a:prstGeom prst="rect">
            <a:avLst/>
          </a:prstGeom>
        </p:spPr>
      </p:pic>
      <p:sp>
        <p:nvSpPr>
          <p:cNvPr id="6" name="object 9">
            <a:extLst>
              <a:ext uri="{FF2B5EF4-FFF2-40B4-BE49-F238E27FC236}">
                <a16:creationId xmlns:a16="http://schemas.microsoft.com/office/drawing/2014/main" id="{36B44A38-66B5-B08C-B9BE-8D4B138DA298}"/>
              </a:ext>
            </a:extLst>
          </p:cNvPr>
          <p:cNvSpPr txBox="1"/>
          <p:nvPr/>
        </p:nvSpPr>
        <p:spPr>
          <a:xfrm>
            <a:off x="2296564" y="4926680"/>
            <a:ext cx="4414528" cy="165083"/>
          </a:xfrm>
          <a:prstGeom prst="rect">
            <a:avLst/>
          </a:prstGeom>
        </p:spPr>
        <p:txBody>
          <a:bodyPr vert="horz" wrap="square" lIns="0" tIns="3466" rIns="0" bIns="0" rtlCol="0">
            <a:spAutoFit/>
          </a:bodyPr>
          <a:lstStyle/>
          <a:p>
            <a:pPr marL="5776" algn="ctr">
              <a:spcBef>
                <a:spcPts val="27"/>
              </a:spcBef>
            </a:pPr>
            <a:r>
              <a:rPr lang="en-US" sz="1050"/>
              <a:t>Evaluating Large Language Models Trained on Code, 2021</a:t>
            </a:r>
            <a:endParaRPr sz="887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592033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6CE54-C437-3B56-639F-900F66D0C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Result: Degradation with Length </a:t>
            </a:r>
          </a:p>
        </p:txBody>
      </p:sp>
      <p:pic>
        <p:nvPicPr>
          <p:cNvPr id="4" name="Picture 3" descr="A graph with a line&#10;&#10;Description automatically generated">
            <a:extLst>
              <a:ext uri="{FF2B5EF4-FFF2-40B4-BE49-F238E27FC236}">
                <a16:creationId xmlns:a16="http://schemas.microsoft.com/office/drawing/2014/main" id="{55A00FA6-2321-3F79-B2AD-A53FD6B48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270145"/>
            <a:ext cx="4758534" cy="3198078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79D2673-F8B3-B104-2D5A-F2E4DBB7FA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20" y="1390650"/>
            <a:ext cx="3470814" cy="3077573"/>
          </a:xfrm>
        </p:spPr>
        <p:txBody>
          <a:bodyPr/>
          <a:lstStyle/>
          <a:p>
            <a:r>
              <a:rPr lang="en-US"/>
              <a:t>The longer the inputs instructions are, the lower the model performance is.  </a:t>
            </a:r>
          </a:p>
        </p:txBody>
      </p:sp>
    </p:spTree>
    <p:extLst>
      <p:ext uri="{BB962C8B-B14F-4D97-AF65-F5344CB8AC3E}">
        <p14:creationId xmlns:p14="http://schemas.microsoft.com/office/powerpoint/2010/main" val="632868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C6D08-D035-9890-3418-C405877CA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EBF7D-FDF3-77BF-87BE-1D9907AF57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Our focus: building a bridge between natural language and code. </a:t>
            </a:r>
          </a:p>
          <a:p>
            <a:endParaRPr lang="en-US"/>
          </a:p>
          <a:p>
            <a:r>
              <a:rPr lang="en-US"/>
              <a:t>Turns out the ideas in prior chapters go a long way! </a:t>
            </a:r>
          </a:p>
          <a:p>
            <a:endParaRPr lang="en-US"/>
          </a:p>
          <a:p>
            <a:r>
              <a:rPr lang="en-US"/>
              <a:t>The importance of this is more than just increasing the productivity of programmers! </a:t>
            </a:r>
          </a:p>
          <a:p>
            <a:r>
              <a:rPr lang="en-US"/>
              <a:t>In the next part, we will use this bridge to enable LMs speak to do various things! 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91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EAB206-CB59-941E-2992-D5933DF292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6000"/>
              <a:t>Connecting Language </a:t>
            </a:r>
            <a:br>
              <a:rPr lang="en-US" sz="6000"/>
            </a:br>
            <a:r>
              <a:rPr lang="en-US" sz="6000"/>
              <a:t>to Actions/Tools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29D7E-96B2-4313-A6AB-EAF788351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BB5CD-F1FB-20ED-C7F7-446A5006E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Leverage LLMs for Real-World Tasks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6E135C-80D7-88DE-B7C5-7BB016C76784}"/>
              </a:ext>
            </a:extLst>
          </p:cNvPr>
          <p:cNvSpPr/>
          <p:nvPr/>
        </p:nvSpPr>
        <p:spPr>
          <a:xfrm>
            <a:off x="2615946" y="2556006"/>
            <a:ext cx="1302524" cy="84085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LLM</a:t>
            </a:r>
          </a:p>
        </p:txBody>
      </p:sp>
      <p:pic>
        <p:nvPicPr>
          <p:cNvPr id="7" name="Picture 6" descr="A green circle with a white circle&#10;&#10;Description automatically generated">
            <a:extLst>
              <a:ext uri="{FF2B5EF4-FFF2-40B4-BE49-F238E27FC236}">
                <a16:creationId xmlns:a16="http://schemas.microsoft.com/office/drawing/2014/main" id="{289D1CC6-E230-E2E1-1B2D-D6FD19E2F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21" t="11851" r="40019" b="70062"/>
          <a:stretch/>
        </p:blipFill>
        <p:spPr>
          <a:xfrm>
            <a:off x="722517" y="2598670"/>
            <a:ext cx="673372" cy="6806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91BCEC-8026-7846-589C-DC915761658D}"/>
              </a:ext>
            </a:extLst>
          </p:cNvPr>
          <p:cNvSpPr txBox="1"/>
          <p:nvPr/>
        </p:nvSpPr>
        <p:spPr>
          <a:xfrm>
            <a:off x="339625" y="3424862"/>
            <a:ext cx="1437828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/>
              <a:t>Put this book on the table.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DE0EF9-D943-6EB9-C6B6-38453972F35E}"/>
              </a:ext>
            </a:extLst>
          </p:cNvPr>
          <p:cNvCxnSpPr>
            <a:cxnSpLocks/>
          </p:cNvCxnSpPr>
          <p:nvPr/>
        </p:nvCxnSpPr>
        <p:spPr>
          <a:xfrm>
            <a:off x="1481349" y="2946677"/>
            <a:ext cx="102165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Robot Cartoon Theme PNG Images | PSD Free Download - Pikbest">
            <a:extLst>
              <a:ext uri="{FF2B5EF4-FFF2-40B4-BE49-F238E27FC236}">
                <a16:creationId xmlns:a16="http://schemas.microsoft.com/office/drawing/2014/main" id="{9CA51A9F-E260-CF75-3163-818207910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826" y="2354356"/>
            <a:ext cx="1129553" cy="11295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F22636-2620-2784-B7B2-B962CEB8B1E4}"/>
              </a:ext>
            </a:extLst>
          </p:cNvPr>
          <p:cNvSpPr txBox="1"/>
          <p:nvPr/>
        </p:nvSpPr>
        <p:spPr>
          <a:xfrm>
            <a:off x="5234268" y="1188943"/>
            <a:ext cx="2154891" cy="1477328"/>
          </a:xfrm>
          <a:prstGeom prst="rect">
            <a:avLst/>
          </a:prstGeom>
          <a:noFill/>
          <a:ln w="12700">
            <a:solidFill>
              <a:srgbClr val="4472C4"/>
            </a:solidFill>
            <a:prstDash val="dash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0033B3"/>
                </a:solidFill>
                <a:latin typeface="Consolas"/>
              </a:rPr>
              <a:t>def </a:t>
            </a:r>
            <a:r>
              <a:rPr lang="en-US" sz="1000">
                <a:solidFill>
                  <a:srgbClr val="00627A"/>
                </a:solidFill>
                <a:latin typeface="Consolas"/>
              </a:rPr>
              <a:t>grab</a:t>
            </a:r>
            <a:r>
              <a:rPr lang="en-US" sz="1000">
                <a:solidFill>
                  <a:srgbClr val="080808"/>
                </a:solidFill>
                <a:latin typeface="Consolas"/>
              </a:rPr>
              <a:t>(</a:t>
            </a:r>
            <a:r>
              <a:rPr lang="en-US" sz="1000">
                <a:solidFill>
                  <a:srgbClr val="808080"/>
                </a:solidFill>
                <a:latin typeface="Consolas"/>
              </a:rPr>
              <a:t>obj</a:t>
            </a:r>
            <a:r>
              <a:rPr lang="en-US" sz="1000">
                <a:solidFill>
                  <a:srgbClr val="080808"/>
                </a:solidFill>
                <a:latin typeface="Consolas"/>
              </a:rPr>
              <a:t>):</a:t>
            </a:r>
            <a:br>
              <a:rPr lang="en-US" sz="1000">
                <a:solidFill>
                  <a:srgbClr val="080808"/>
                </a:solidFill>
                <a:latin typeface="Consolas"/>
              </a:rPr>
            </a:br>
            <a:r>
              <a:rPr lang="en-US" sz="1000">
                <a:solidFill>
                  <a:srgbClr val="080808"/>
                </a:solidFill>
                <a:latin typeface="Consolas"/>
              </a:rPr>
              <a:t>    </a:t>
            </a:r>
            <a:r>
              <a:rPr lang="en-US" sz="1000" i="1">
                <a:solidFill>
                  <a:srgbClr val="8C8C8C"/>
                </a:solidFill>
                <a:latin typeface="Consolas"/>
              </a:rPr>
              <a:t># grab the target object</a:t>
            </a:r>
            <a:br>
              <a:rPr lang="en-US" sz="1000" i="1">
                <a:solidFill>
                  <a:srgbClr val="8C8C8C"/>
                </a:solidFill>
                <a:latin typeface="Consolas"/>
              </a:rPr>
            </a:br>
            <a:r>
              <a:rPr lang="en-US" sz="1000" i="1">
                <a:solidFill>
                  <a:srgbClr val="8C8C8C"/>
                </a:solidFill>
                <a:latin typeface="Consolas"/>
              </a:rPr>
              <a:t>   </a:t>
            </a:r>
            <a:r>
              <a:rPr lang="en-US" sz="1000">
                <a:solidFill>
                  <a:srgbClr val="080808"/>
                </a:solidFill>
                <a:latin typeface="Consolas"/>
              </a:rPr>
              <a:t> ...</a:t>
            </a:r>
          </a:p>
          <a:p>
            <a:r>
              <a:rPr lang="en-US" sz="1000">
                <a:solidFill>
                  <a:srgbClr val="0033B3"/>
                </a:solidFill>
                <a:latin typeface="Consolas"/>
              </a:rPr>
              <a:t>def </a:t>
            </a:r>
            <a:r>
              <a:rPr lang="en-US" sz="1000" err="1">
                <a:solidFill>
                  <a:srgbClr val="00627A"/>
                </a:solidFill>
                <a:latin typeface="Consolas"/>
              </a:rPr>
              <a:t>move_ahead</a:t>
            </a:r>
            <a:r>
              <a:rPr lang="en-US" sz="1000">
                <a:solidFill>
                  <a:srgbClr val="080808"/>
                </a:solidFill>
                <a:latin typeface="Consolas"/>
              </a:rPr>
              <a:t>(</a:t>
            </a:r>
            <a:r>
              <a:rPr lang="en-US" sz="1000" err="1">
                <a:solidFill>
                  <a:srgbClr val="808080"/>
                </a:solidFill>
                <a:latin typeface="Consolas"/>
              </a:rPr>
              <a:t>dist</a:t>
            </a:r>
            <a:r>
              <a:rPr lang="en-US" sz="1000">
                <a:solidFill>
                  <a:srgbClr val="080808"/>
                </a:solidFill>
                <a:latin typeface="Consolas"/>
              </a:rPr>
              <a:t>):</a:t>
            </a:r>
            <a:br>
              <a:rPr lang="en-US" sz="1000">
                <a:solidFill>
                  <a:srgbClr val="080808"/>
                </a:solidFill>
                <a:latin typeface="Consolas"/>
              </a:rPr>
            </a:br>
            <a:r>
              <a:rPr lang="en-US" sz="1000">
                <a:solidFill>
                  <a:srgbClr val="080808"/>
                </a:solidFill>
                <a:latin typeface="Consolas"/>
              </a:rPr>
              <a:t>    </a:t>
            </a:r>
            <a:r>
              <a:rPr lang="en-US" sz="1000" i="1">
                <a:solidFill>
                  <a:srgbClr val="8C8C8C"/>
                </a:solidFill>
                <a:latin typeface="Consolas"/>
              </a:rPr>
              <a:t># move ahead by </a:t>
            </a:r>
            <a:r>
              <a:rPr lang="en-US" sz="1000" i="1" err="1">
                <a:solidFill>
                  <a:srgbClr val="8C8C8C"/>
                </a:solidFill>
                <a:latin typeface="Consolas"/>
              </a:rPr>
              <a:t>dist</a:t>
            </a:r>
            <a:br>
              <a:rPr lang="en-US" sz="1000" i="1">
                <a:solidFill>
                  <a:srgbClr val="8C8C8C"/>
                </a:solidFill>
                <a:latin typeface="Consolas"/>
              </a:rPr>
            </a:br>
            <a:r>
              <a:rPr lang="en-US" sz="1000" i="1">
                <a:solidFill>
                  <a:srgbClr val="8C8C8C"/>
                </a:solidFill>
                <a:latin typeface="Consolas"/>
              </a:rPr>
              <a:t>    </a:t>
            </a:r>
            <a:r>
              <a:rPr lang="en-US" sz="1000">
                <a:solidFill>
                  <a:srgbClr val="080808"/>
                </a:solidFill>
                <a:latin typeface="Consolas"/>
              </a:rPr>
              <a:t>...</a:t>
            </a:r>
            <a:endParaRPr lang="en-US"/>
          </a:p>
          <a:p>
            <a:r>
              <a:rPr lang="en-US" sz="1000">
                <a:solidFill>
                  <a:srgbClr val="0033B3"/>
                </a:solidFill>
                <a:latin typeface="Consolas"/>
              </a:rPr>
              <a:t>def </a:t>
            </a:r>
            <a:r>
              <a:rPr lang="en-US" sz="1000">
                <a:solidFill>
                  <a:srgbClr val="00627A"/>
                </a:solidFill>
                <a:latin typeface="Consolas"/>
              </a:rPr>
              <a:t>put</a:t>
            </a:r>
            <a:r>
              <a:rPr lang="en-US" sz="1000">
                <a:solidFill>
                  <a:srgbClr val="080808"/>
                </a:solidFill>
                <a:latin typeface="Consolas"/>
              </a:rPr>
              <a:t>(</a:t>
            </a:r>
            <a:r>
              <a:rPr lang="en-US" sz="1000">
                <a:solidFill>
                  <a:srgbClr val="808080"/>
                </a:solidFill>
                <a:latin typeface="Consolas"/>
              </a:rPr>
              <a:t>obj</a:t>
            </a:r>
            <a:r>
              <a:rPr lang="en-US" sz="1000">
                <a:solidFill>
                  <a:srgbClr val="080808"/>
                </a:solidFill>
                <a:latin typeface="Consolas"/>
              </a:rPr>
              <a:t>, </a:t>
            </a:r>
            <a:r>
              <a:rPr lang="en-US" sz="1000">
                <a:solidFill>
                  <a:srgbClr val="808080"/>
                </a:solidFill>
                <a:latin typeface="Consolas"/>
              </a:rPr>
              <a:t>loc</a:t>
            </a:r>
            <a:r>
              <a:rPr lang="en-US" sz="1000">
                <a:solidFill>
                  <a:srgbClr val="080808"/>
                </a:solidFill>
                <a:latin typeface="Consolas"/>
              </a:rPr>
              <a:t>):</a:t>
            </a:r>
            <a:br>
              <a:rPr lang="en-US" sz="1000">
                <a:solidFill>
                  <a:srgbClr val="080808"/>
                </a:solidFill>
                <a:latin typeface="Consolas"/>
              </a:rPr>
            </a:br>
            <a:r>
              <a:rPr lang="en-US" sz="1000">
                <a:solidFill>
                  <a:srgbClr val="080808"/>
                </a:solidFill>
                <a:latin typeface="Consolas"/>
              </a:rPr>
              <a:t>    </a:t>
            </a:r>
            <a:r>
              <a:rPr lang="en-US" sz="1000" i="1">
                <a:solidFill>
                  <a:srgbClr val="8C8C8C"/>
                </a:solidFill>
                <a:latin typeface="Consolas"/>
              </a:rPr>
              <a:t># put the object at loc</a:t>
            </a:r>
            <a:br>
              <a:rPr lang="en-US" sz="1000" i="1">
                <a:solidFill>
                  <a:srgbClr val="8C8C8C"/>
                </a:solidFill>
                <a:latin typeface="Consolas"/>
              </a:rPr>
            </a:br>
            <a:r>
              <a:rPr lang="en-US" sz="1000" i="1">
                <a:solidFill>
                  <a:srgbClr val="8C8C8C"/>
                </a:solidFill>
                <a:latin typeface="Consolas"/>
              </a:rPr>
              <a:t>    </a:t>
            </a:r>
            <a:r>
              <a:rPr lang="en-US" sz="1000">
                <a:solidFill>
                  <a:srgbClr val="080808"/>
                </a:solidFill>
                <a:latin typeface="Consolas"/>
              </a:rPr>
              <a:t>...</a:t>
            </a:r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AB1D65-3839-1FBD-8FC3-9FA87D6A90ED}"/>
              </a:ext>
            </a:extLst>
          </p:cNvPr>
          <p:cNvCxnSpPr>
            <a:cxnSpLocks/>
          </p:cNvCxnSpPr>
          <p:nvPr/>
        </p:nvCxnSpPr>
        <p:spPr>
          <a:xfrm flipH="1" flipV="1">
            <a:off x="7562457" y="1932546"/>
            <a:ext cx="799303" cy="5154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A9E4F09-7066-C4D5-2644-6B3B4F21496A}"/>
              </a:ext>
            </a:extLst>
          </p:cNvPr>
          <p:cNvSpPr txBox="1"/>
          <p:nvPr/>
        </p:nvSpPr>
        <p:spPr>
          <a:xfrm>
            <a:off x="5595182" y="2769317"/>
            <a:ext cx="1437828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50" b="1"/>
              <a:t>Available Actions/APIS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EC0932-2E66-F405-0859-DEF182015047}"/>
              </a:ext>
            </a:extLst>
          </p:cNvPr>
          <p:cNvCxnSpPr>
            <a:cxnSpLocks/>
          </p:cNvCxnSpPr>
          <p:nvPr/>
        </p:nvCxnSpPr>
        <p:spPr>
          <a:xfrm flipH="1">
            <a:off x="4049412" y="1954958"/>
            <a:ext cx="1012213" cy="8628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CCB046B-132F-18C9-6D35-EEBD2AFD7B25}"/>
              </a:ext>
            </a:extLst>
          </p:cNvPr>
          <p:cNvSpPr txBox="1"/>
          <p:nvPr/>
        </p:nvSpPr>
        <p:spPr>
          <a:xfrm>
            <a:off x="5077384" y="3396501"/>
            <a:ext cx="2591919" cy="1169551"/>
          </a:xfrm>
          <a:prstGeom prst="rect">
            <a:avLst/>
          </a:prstGeom>
          <a:noFill/>
          <a:ln w="12700">
            <a:solidFill>
              <a:srgbClr val="4472C4"/>
            </a:solidFill>
            <a:prstDash val="dash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0033B3"/>
                </a:solidFill>
                <a:latin typeface="Consolas"/>
              </a:rPr>
              <a:t>def </a:t>
            </a:r>
            <a:r>
              <a:rPr lang="en-US" sz="1000" err="1">
                <a:solidFill>
                  <a:srgbClr val="00627A"/>
                </a:solidFill>
                <a:latin typeface="Consolas"/>
              </a:rPr>
              <a:t>put_book</a:t>
            </a:r>
            <a:r>
              <a:rPr lang="en-US" sz="1000">
                <a:solidFill>
                  <a:srgbClr val="080808"/>
                </a:solidFill>
                <a:latin typeface="Consolas"/>
              </a:rPr>
              <a:t>(book, shelf):</a:t>
            </a:r>
            <a:br>
              <a:rPr lang="en-US" sz="1000">
                <a:solidFill>
                  <a:srgbClr val="080808"/>
                </a:solidFill>
                <a:latin typeface="Consolas"/>
              </a:rPr>
            </a:br>
            <a:r>
              <a:rPr lang="en-US" sz="1000">
                <a:solidFill>
                  <a:srgbClr val="080808"/>
                </a:solidFill>
                <a:latin typeface="Consolas"/>
              </a:rPr>
              <a:t>    </a:t>
            </a:r>
            <a:r>
              <a:rPr lang="en-US" sz="1000" i="1">
                <a:solidFill>
                  <a:srgbClr val="8C8C8C"/>
                </a:solidFill>
                <a:latin typeface="Consolas"/>
              </a:rPr>
              <a:t># grab the book</a:t>
            </a:r>
            <a:br>
              <a:rPr lang="en-US" sz="1000" i="1">
                <a:solidFill>
                  <a:srgbClr val="8C8C8C"/>
                </a:solidFill>
                <a:latin typeface="Consolas"/>
              </a:rPr>
            </a:br>
            <a:r>
              <a:rPr lang="en-US" sz="1000" i="1">
                <a:solidFill>
                  <a:srgbClr val="8C8C8C"/>
                </a:solidFill>
                <a:latin typeface="Consolas"/>
              </a:rPr>
              <a:t>    </a:t>
            </a:r>
            <a:r>
              <a:rPr lang="en-US" sz="1000">
                <a:solidFill>
                  <a:srgbClr val="080808"/>
                </a:solidFill>
                <a:latin typeface="Consolas"/>
              </a:rPr>
              <a:t>grab(book)</a:t>
            </a:r>
            <a:br>
              <a:rPr lang="en-US" sz="1000">
                <a:solidFill>
                  <a:srgbClr val="080808"/>
                </a:solidFill>
                <a:latin typeface="Consolas"/>
              </a:rPr>
            </a:br>
            <a:r>
              <a:rPr lang="en-US" sz="1000">
                <a:solidFill>
                  <a:srgbClr val="080808"/>
                </a:solidFill>
                <a:latin typeface="Consolas"/>
              </a:rPr>
              <a:t>    </a:t>
            </a:r>
            <a:r>
              <a:rPr lang="en-US" sz="1000" i="1">
                <a:solidFill>
                  <a:srgbClr val="8C8C8C"/>
                </a:solidFill>
                <a:latin typeface="Consolas"/>
              </a:rPr>
              <a:t># move ahead by 1 meter</a:t>
            </a:r>
            <a:br>
              <a:rPr lang="en-US" sz="1000" i="1">
                <a:solidFill>
                  <a:srgbClr val="8C8C8C"/>
                </a:solidFill>
                <a:latin typeface="Consolas"/>
              </a:rPr>
            </a:br>
            <a:r>
              <a:rPr lang="en-US" sz="1000" i="1">
                <a:solidFill>
                  <a:srgbClr val="8C8C8C"/>
                </a:solidFill>
                <a:latin typeface="Consolas"/>
              </a:rPr>
              <a:t>    </a:t>
            </a:r>
            <a:r>
              <a:rPr lang="en-US" sz="1000" err="1">
                <a:solidFill>
                  <a:srgbClr val="080808"/>
                </a:solidFill>
                <a:latin typeface="Consolas"/>
              </a:rPr>
              <a:t>move_ahead</a:t>
            </a:r>
            <a:r>
              <a:rPr lang="en-US" sz="1000">
                <a:solidFill>
                  <a:srgbClr val="080808"/>
                </a:solidFill>
                <a:latin typeface="Consolas"/>
              </a:rPr>
              <a:t>(</a:t>
            </a:r>
            <a:r>
              <a:rPr lang="en-US" sz="1000">
                <a:solidFill>
                  <a:srgbClr val="1750EB"/>
                </a:solidFill>
                <a:latin typeface="Consolas"/>
              </a:rPr>
              <a:t>1</a:t>
            </a:r>
            <a:r>
              <a:rPr lang="en-US" sz="1000">
                <a:solidFill>
                  <a:srgbClr val="080808"/>
                </a:solidFill>
                <a:latin typeface="Consolas"/>
              </a:rPr>
              <a:t>)</a:t>
            </a:r>
            <a:br>
              <a:rPr lang="en-US" sz="1000">
                <a:solidFill>
                  <a:srgbClr val="080808"/>
                </a:solidFill>
                <a:latin typeface="Consolas"/>
              </a:rPr>
            </a:br>
            <a:r>
              <a:rPr lang="en-US" sz="1000">
                <a:solidFill>
                  <a:srgbClr val="080808"/>
                </a:solidFill>
                <a:latin typeface="Consolas"/>
              </a:rPr>
              <a:t>    </a:t>
            </a:r>
            <a:r>
              <a:rPr lang="en-US" sz="1000" i="1">
                <a:solidFill>
                  <a:srgbClr val="8C8C8C"/>
                </a:solidFill>
                <a:latin typeface="Consolas"/>
              </a:rPr>
              <a:t># put the book at the shelf</a:t>
            </a:r>
            <a:br>
              <a:rPr lang="en-US" sz="1000" i="1">
                <a:solidFill>
                  <a:srgbClr val="8C8C8C"/>
                </a:solidFill>
                <a:latin typeface="Consolas"/>
              </a:rPr>
            </a:br>
            <a:r>
              <a:rPr lang="en-US" sz="1000" i="1">
                <a:solidFill>
                  <a:srgbClr val="8C8C8C"/>
                </a:solidFill>
                <a:latin typeface="Consolas"/>
              </a:rPr>
              <a:t>    </a:t>
            </a:r>
            <a:r>
              <a:rPr lang="en-US" sz="1000">
                <a:solidFill>
                  <a:srgbClr val="080808"/>
                </a:solidFill>
                <a:latin typeface="Consolas"/>
              </a:rPr>
              <a:t>put(book, shelf)</a:t>
            </a:r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76E099D-27DD-C612-D888-47428B6AEB07}"/>
              </a:ext>
            </a:extLst>
          </p:cNvPr>
          <p:cNvCxnSpPr>
            <a:cxnSpLocks/>
          </p:cNvCxnSpPr>
          <p:nvPr/>
        </p:nvCxnSpPr>
        <p:spPr>
          <a:xfrm>
            <a:off x="4064304" y="3204414"/>
            <a:ext cx="926404" cy="7563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5F7A8A4-7D5D-9381-BC13-3B4E50461A65}"/>
              </a:ext>
            </a:extLst>
          </p:cNvPr>
          <p:cNvCxnSpPr>
            <a:cxnSpLocks/>
          </p:cNvCxnSpPr>
          <p:nvPr/>
        </p:nvCxnSpPr>
        <p:spPr>
          <a:xfrm flipV="1">
            <a:off x="7762247" y="3445340"/>
            <a:ext cx="584620" cy="5827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DACE286-D9D1-8297-3210-05207354D281}"/>
              </a:ext>
            </a:extLst>
          </p:cNvPr>
          <p:cNvSpPr txBox="1"/>
          <p:nvPr/>
        </p:nvSpPr>
        <p:spPr>
          <a:xfrm>
            <a:off x="5656815" y="4713538"/>
            <a:ext cx="1437828" cy="2539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50" b="1"/>
              <a:t>Policies/Programs</a:t>
            </a:r>
          </a:p>
        </p:txBody>
      </p:sp>
    </p:spTree>
    <p:extLst>
      <p:ext uri="{BB962C8B-B14F-4D97-AF65-F5344CB8AC3E}">
        <p14:creationId xmlns:p14="http://schemas.microsoft.com/office/powerpoint/2010/main" val="2120246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50EBBEF-4496-7893-9FD5-348A3A3D7EA0}"/>
              </a:ext>
            </a:extLst>
          </p:cNvPr>
          <p:cNvSpPr/>
          <p:nvPr/>
        </p:nvSpPr>
        <p:spPr>
          <a:xfrm>
            <a:off x="2615946" y="2556006"/>
            <a:ext cx="1302524" cy="84085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LLM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9D91BB4-FA0D-4B3C-6EE1-13DA2EC12CEA}"/>
              </a:ext>
            </a:extLst>
          </p:cNvPr>
          <p:cNvCxnSpPr>
            <a:cxnSpLocks/>
          </p:cNvCxnSpPr>
          <p:nvPr/>
        </p:nvCxnSpPr>
        <p:spPr>
          <a:xfrm flipV="1">
            <a:off x="3978350" y="1893328"/>
            <a:ext cx="1156631" cy="694334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69B8069-4F8E-086B-8572-AF3508211EA8}"/>
              </a:ext>
            </a:extLst>
          </p:cNvPr>
          <p:cNvSpPr/>
          <p:nvPr/>
        </p:nvSpPr>
        <p:spPr>
          <a:xfrm>
            <a:off x="5218966" y="1503699"/>
            <a:ext cx="1438358" cy="8408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Tool/Action1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5CACB42-1B3A-5538-F4A4-F6F2F9D2EACF}"/>
              </a:ext>
            </a:extLst>
          </p:cNvPr>
          <p:cNvCxnSpPr>
            <a:cxnSpLocks/>
          </p:cNvCxnSpPr>
          <p:nvPr/>
        </p:nvCxnSpPr>
        <p:spPr>
          <a:xfrm flipH="1">
            <a:off x="4002455" y="1977911"/>
            <a:ext cx="1156631" cy="692375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AE76B78-9D9E-88FC-A22C-661CD7BEAD9D}"/>
              </a:ext>
            </a:extLst>
          </p:cNvPr>
          <p:cNvSpPr txBox="1"/>
          <p:nvPr/>
        </p:nvSpPr>
        <p:spPr>
          <a:xfrm>
            <a:off x="2284446" y="1377983"/>
            <a:ext cx="1857623" cy="2539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 b="1"/>
              <a:t>Planning:</a:t>
            </a:r>
            <a:endParaRPr lang="en-US" sz="105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9DB9748-236B-E3FF-4B0A-83617EBCAA2E}"/>
              </a:ext>
            </a:extLst>
          </p:cNvPr>
          <p:cNvCxnSpPr>
            <a:cxnSpLocks/>
          </p:cNvCxnSpPr>
          <p:nvPr/>
        </p:nvCxnSpPr>
        <p:spPr>
          <a:xfrm>
            <a:off x="1486952" y="2901853"/>
            <a:ext cx="102165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AEFA3057-C6AB-9E83-632A-EE667BC8B6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21" t="11851" r="40019" b="70062"/>
          <a:stretch/>
        </p:blipFill>
        <p:spPr>
          <a:xfrm>
            <a:off x="722517" y="2598670"/>
            <a:ext cx="673372" cy="680633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27ECEE7-EDDF-A135-877B-20226DF02FDB}"/>
              </a:ext>
            </a:extLst>
          </p:cNvPr>
          <p:cNvCxnSpPr>
            <a:cxnSpLocks/>
          </p:cNvCxnSpPr>
          <p:nvPr/>
        </p:nvCxnSpPr>
        <p:spPr>
          <a:xfrm flipH="1">
            <a:off x="1486952" y="3013494"/>
            <a:ext cx="102165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97DCCA3-E136-339C-81A0-CB25FEC9D391}"/>
              </a:ext>
            </a:extLst>
          </p:cNvPr>
          <p:cNvCxnSpPr>
            <a:cxnSpLocks/>
          </p:cNvCxnSpPr>
          <p:nvPr/>
        </p:nvCxnSpPr>
        <p:spPr>
          <a:xfrm flipV="1">
            <a:off x="4002455" y="2889635"/>
            <a:ext cx="1156631" cy="12218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0CF269A-1970-80E5-DCF8-72A8EADA9239}"/>
              </a:ext>
            </a:extLst>
          </p:cNvPr>
          <p:cNvSpPr/>
          <p:nvPr/>
        </p:nvSpPr>
        <p:spPr>
          <a:xfrm>
            <a:off x="5218966" y="2568184"/>
            <a:ext cx="1438358" cy="8408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Tool/Action 2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2533898-B12F-746A-F39F-FCAB64AE2BBE}"/>
              </a:ext>
            </a:extLst>
          </p:cNvPr>
          <p:cNvCxnSpPr>
            <a:cxnSpLocks/>
          </p:cNvCxnSpPr>
          <p:nvPr/>
        </p:nvCxnSpPr>
        <p:spPr>
          <a:xfrm flipH="1">
            <a:off x="4002455" y="2994803"/>
            <a:ext cx="1156631" cy="3781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91DEDB3-E01C-FBF7-6505-6378F6F82384}"/>
              </a:ext>
            </a:extLst>
          </p:cNvPr>
          <p:cNvCxnSpPr>
            <a:cxnSpLocks/>
          </p:cNvCxnSpPr>
          <p:nvPr/>
        </p:nvCxnSpPr>
        <p:spPr>
          <a:xfrm>
            <a:off x="3978350" y="3338901"/>
            <a:ext cx="1180736" cy="516086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2F04BFF-EFE1-A55C-3BD6-9140F219A618}"/>
              </a:ext>
            </a:extLst>
          </p:cNvPr>
          <p:cNvSpPr/>
          <p:nvPr/>
        </p:nvSpPr>
        <p:spPr>
          <a:xfrm>
            <a:off x="5218966" y="3718905"/>
            <a:ext cx="1438358" cy="8408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Tool/Action 3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FAB303F-9EC5-1636-2190-71D556458EBF}"/>
              </a:ext>
            </a:extLst>
          </p:cNvPr>
          <p:cNvCxnSpPr>
            <a:cxnSpLocks/>
          </p:cNvCxnSpPr>
          <p:nvPr/>
        </p:nvCxnSpPr>
        <p:spPr>
          <a:xfrm flipH="1" flipV="1">
            <a:off x="3918469" y="3421524"/>
            <a:ext cx="1194278" cy="531860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4" name="TextBox 353">
            <a:extLst>
              <a:ext uri="{FF2B5EF4-FFF2-40B4-BE49-F238E27FC236}">
                <a16:creationId xmlns:a16="http://schemas.microsoft.com/office/drawing/2014/main" id="{6E67C56A-A708-0167-499C-6739CE79D02B}"/>
              </a:ext>
            </a:extLst>
          </p:cNvPr>
          <p:cNvSpPr txBox="1"/>
          <p:nvPr/>
        </p:nvSpPr>
        <p:spPr>
          <a:xfrm>
            <a:off x="4289545" y="1378504"/>
            <a:ext cx="1857623" cy="2539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 b="1"/>
              <a:t>Execution:</a:t>
            </a:r>
          </a:p>
        </p:txBody>
      </p:sp>
      <p:cxnSp>
        <p:nvCxnSpPr>
          <p:cNvPr id="356" name="Straight Connector 355">
            <a:extLst>
              <a:ext uri="{FF2B5EF4-FFF2-40B4-BE49-F238E27FC236}">
                <a16:creationId xmlns:a16="http://schemas.microsoft.com/office/drawing/2014/main" id="{19A325D2-372C-3A98-AAB7-7BCCF0B22F17}"/>
              </a:ext>
            </a:extLst>
          </p:cNvPr>
          <p:cNvCxnSpPr>
            <a:cxnSpLocks/>
          </p:cNvCxnSpPr>
          <p:nvPr/>
        </p:nvCxnSpPr>
        <p:spPr>
          <a:xfrm>
            <a:off x="4237556" y="760608"/>
            <a:ext cx="0" cy="39223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>
            <a:extLst>
              <a:ext uri="{FF2B5EF4-FFF2-40B4-BE49-F238E27FC236}">
                <a16:creationId xmlns:a16="http://schemas.microsoft.com/office/drawing/2014/main" id="{A19F05A3-AD36-342A-5391-F5C073AC0778}"/>
              </a:ext>
            </a:extLst>
          </p:cNvPr>
          <p:cNvCxnSpPr>
            <a:cxnSpLocks/>
          </p:cNvCxnSpPr>
          <p:nvPr/>
        </p:nvCxnSpPr>
        <p:spPr>
          <a:xfrm>
            <a:off x="2096075" y="789216"/>
            <a:ext cx="0" cy="39223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TextBox 361">
            <a:extLst>
              <a:ext uri="{FF2B5EF4-FFF2-40B4-BE49-F238E27FC236}">
                <a16:creationId xmlns:a16="http://schemas.microsoft.com/office/drawing/2014/main" id="{6B53793B-020B-7B59-65B7-AF74EF51EDD5}"/>
              </a:ext>
            </a:extLst>
          </p:cNvPr>
          <p:cNvSpPr txBox="1"/>
          <p:nvPr/>
        </p:nvSpPr>
        <p:spPr>
          <a:xfrm>
            <a:off x="563743" y="1379789"/>
            <a:ext cx="1437828" cy="2539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 b="1"/>
              <a:t>User Interaction:</a:t>
            </a: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C3C815BC-DF01-B82B-E4B1-27B1A9795805}"/>
              </a:ext>
            </a:extLst>
          </p:cNvPr>
          <p:cNvSpPr txBox="1"/>
          <p:nvPr/>
        </p:nvSpPr>
        <p:spPr>
          <a:xfrm>
            <a:off x="6830228" y="1782990"/>
            <a:ext cx="1979328" cy="2539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/>
              <a:t>Robot Actions</a:t>
            </a:r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08CC04B4-7B3B-BC0E-8BF9-0FAFF78F3294}"/>
              </a:ext>
            </a:extLst>
          </p:cNvPr>
          <p:cNvSpPr txBox="1"/>
          <p:nvPr/>
        </p:nvSpPr>
        <p:spPr>
          <a:xfrm>
            <a:off x="6830228" y="2786495"/>
            <a:ext cx="1979328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/>
              <a:t>App Tools (e.g., map, weather)</a:t>
            </a:r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C53510A1-7B65-A586-64A7-6BCB0E14E7B3}"/>
              </a:ext>
            </a:extLst>
          </p:cNvPr>
          <p:cNvSpPr txBox="1"/>
          <p:nvPr/>
        </p:nvSpPr>
        <p:spPr>
          <a:xfrm>
            <a:off x="6830228" y="4000831"/>
            <a:ext cx="1979328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/>
              <a:t>Web Navigation APIs (e.g., click, type, select)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96A9F7-2D78-0E78-3D15-FDFCF792F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/>
              <a:t>Leverage LLMs for Real-World Tasks</a:t>
            </a: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BEF407-1A75-6985-A68B-9A069B17F112}"/>
              </a:ext>
            </a:extLst>
          </p:cNvPr>
          <p:cNvSpPr txBox="1"/>
          <p:nvPr/>
        </p:nvSpPr>
        <p:spPr>
          <a:xfrm>
            <a:off x="339625" y="3587347"/>
            <a:ext cx="1437828" cy="1092607"/>
          </a:xfrm>
          <a:prstGeom prst="rect">
            <a:avLst/>
          </a:prstGeom>
          <a:noFill/>
          <a:ln>
            <a:solidFill>
              <a:schemeClr val="bg2"/>
            </a:solidFill>
            <a:prstDash val="dash"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Char char="•"/>
            </a:pPr>
            <a:r>
              <a:rPr lang="en-US" sz="1050"/>
              <a:t>Make me a cup of coffee</a:t>
            </a:r>
            <a:endParaRPr lang="en-US"/>
          </a:p>
          <a:p>
            <a:pPr marL="171450" indent="-171450">
              <a:buChar char="•"/>
            </a:pPr>
            <a:r>
              <a:rPr lang="en-US" sz="1100"/>
              <a:t>Plan a 2-day trip to DC</a:t>
            </a:r>
          </a:p>
          <a:p>
            <a:pPr marL="171450" indent="-171450">
              <a:buChar char="•"/>
            </a:pPr>
            <a:r>
              <a:rPr lang="en-US" sz="1100"/>
              <a:t>Buy my favorite snacks 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AEA28C-9CE5-A2D4-2AA6-BD485C74A963}"/>
              </a:ext>
            </a:extLst>
          </p:cNvPr>
          <p:cNvSpPr txBox="1"/>
          <p:nvPr/>
        </p:nvSpPr>
        <p:spPr>
          <a:xfrm>
            <a:off x="2530374" y="3598553"/>
            <a:ext cx="1437828" cy="1061829"/>
          </a:xfrm>
          <a:prstGeom prst="rect">
            <a:avLst/>
          </a:prstGeom>
          <a:noFill/>
          <a:ln>
            <a:solidFill>
              <a:schemeClr val="bg2"/>
            </a:solidFill>
            <a:prstDash val="dash"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>
                <a:solidFill>
                  <a:srgbClr val="0033B3"/>
                </a:solidFill>
                <a:latin typeface="Consolas"/>
              </a:rPr>
              <a:t>def </a:t>
            </a:r>
            <a:r>
              <a:rPr lang="en-US" sz="1050" err="1">
                <a:solidFill>
                  <a:srgbClr val="00627A"/>
                </a:solidFill>
                <a:latin typeface="Consolas"/>
              </a:rPr>
              <a:t>make_coffe</a:t>
            </a:r>
            <a:r>
              <a:rPr lang="en-US" sz="1050">
                <a:solidFill>
                  <a:srgbClr val="00627A"/>
                </a:solidFill>
                <a:latin typeface="Consolas"/>
              </a:rPr>
              <a:t>()</a:t>
            </a:r>
            <a:br>
              <a:rPr lang="en-US" sz="1050">
                <a:latin typeface="Consolas"/>
              </a:rPr>
            </a:br>
            <a:r>
              <a:rPr lang="en-US" sz="1050">
                <a:solidFill>
                  <a:srgbClr val="080808"/>
                </a:solidFill>
                <a:latin typeface="Consolas"/>
              </a:rPr>
              <a:t>...</a:t>
            </a:r>
          </a:p>
          <a:p>
            <a:r>
              <a:rPr lang="en-US" sz="1050">
                <a:solidFill>
                  <a:srgbClr val="0033B3"/>
                </a:solidFill>
                <a:latin typeface="Consolas"/>
              </a:rPr>
              <a:t>def </a:t>
            </a:r>
            <a:r>
              <a:rPr lang="en-US" sz="1050" err="1">
                <a:solidFill>
                  <a:srgbClr val="00627A"/>
                </a:solidFill>
                <a:latin typeface="Consolas"/>
              </a:rPr>
              <a:t>plan_route</a:t>
            </a:r>
            <a:r>
              <a:rPr lang="en-US" sz="1050">
                <a:solidFill>
                  <a:srgbClr val="080808"/>
                </a:solidFill>
                <a:latin typeface="Consolas"/>
              </a:rPr>
              <a:t>():</a:t>
            </a:r>
            <a:br>
              <a:rPr lang="en-US" sz="1050" i="1">
                <a:latin typeface="Consolas"/>
              </a:rPr>
            </a:br>
            <a:r>
              <a:rPr lang="en-US" sz="1050">
                <a:solidFill>
                  <a:srgbClr val="080808"/>
                </a:solidFill>
                <a:latin typeface="Consolas"/>
              </a:rPr>
              <a:t>...</a:t>
            </a:r>
            <a:endParaRPr lang="en-US" sz="1050"/>
          </a:p>
          <a:p>
            <a:r>
              <a:rPr lang="en-US" sz="1050">
                <a:solidFill>
                  <a:srgbClr val="0033B3"/>
                </a:solidFill>
                <a:latin typeface="Consolas"/>
              </a:rPr>
              <a:t>def </a:t>
            </a:r>
            <a:r>
              <a:rPr lang="en-US" sz="1050" err="1">
                <a:solidFill>
                  <a:srgbClr val="00627A"/>
                </a:solidFill>
                <a:latin typeface="Consolas"/>
              </a:rPr>
              <a:t>buy_snacks</a:t>
            </a:r>
            <a:r>
              <a:rPr lang="en-US" sz="1050">
                <a:solidFill>
                  <a:srgbClr val="080808"/>
                </a:solidFill>
                <a:latin typeface="Consolas"/>
              </a:rPr>
              <a:t>():</a:t>
            </a:r>
            <a:endParaRPr lang="en-US" sz="1050"/>
          </a:p>
          <a:p>
            <a:r>
              <a:rPr lang="en-US" sz="1050">
                <a:solidFill>
                  <a:srgbClr val="00627A"/>
                </a:solidFill>
                <a:latin typeface="Consolas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320933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FFE49-1DF4-64F4-AEB3-8C52073B1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LLMs as Backbones for Planners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447F0-E530-ECBB-4C94-6F5EB1B0A6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en-US">
                <a:latin typeface="Tahoma"/>
                <a:ea typeface="Tahoma"/>
                <a:cs typeface="Tahoma"/>
              </a:rPr>
              <a:t>Rich parametric knowledge about commonsense and procedures</a:t>
            </a:r>
          </a:p>
          <a:p>
            <a:pPr marL="229870" indent="-229870"/>
            <a:r>
              <a:rPr lang="en-US">
                <a:latin typeface="Tahoma"/>
                <a:ea typeface="Tahoma"/>
                <a:cs typeface="Tahoma"/>
              </a:rPr>
              <a:t>Impressive capabilities of zero-shot/few-shot code generation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69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B12E8-BC24-A931-22C9-12D77520D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Dealing with Audio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8BAD2-E642-6709-2CCD-D77810B889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4038081" cy="3077573"/>
          </a:xfrm>
        </p:spPr>
        <p:txBody>
          <a:bodyPr/>
          <a:lstStyle/>
          <a:p>
            <a:r>
              <a:rPr lang="en-US"/>
              <a:t>Audio is originally continuous wave. </a:t>
            </a:r>
          </a:p>
          <a:p>
            <a:endParaRPr lang="en-US"/>
          </a:p>
        </p:txBody>
      </p:sp>
      <p:pic>
        <p:nvPicPr>
          <p:cNvPr id="5126" name="Picture 6" descr="Image result for sound wave diagram | Sound science, Sound physics, Physics  lessons">
            <a:extLst>
              <a:ext uri="{FF2B5EF4-FFF2-40B4-BE49-F238E27FC236}">
                <a16:creationId xmlns:a16="http://schemas.microsoft.com/office/drawing/2014/main" id="{846E929A-1D2E-0B1D-68A5-017D7ACFF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942" y="1137731"/>
            <a:ext cx="3409139" cy="306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061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41F9E-D451-E71F-47E9-B78D0D559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/>
              <a:t>LMs as Planners: Procedural and Commonsense Knowledge</a:t>
            </a:r>
          </a:p>
        </p:txBody>
      </p:sp>
      <p:pic>
        <p:nvPicPr>
          <p:cNvPr id="4" name="Picture 3" descr="A diagram of a process&#10;&#10;Description automatically generated">
            <a:extLst>
              <a:ext uri="{FF2B5EF4-FFF2-40B4-BE49-F238E27FC236}">
                <a16:creationId xmlns:a16="http://schemas.microsoft.com/office/drawing/2014/main" id="{01CDA1DE-A884-CBE2-7176-09FFC78BB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29" r="155" b="1552"/>
          <a:stretch/>
        </p:blipFill>
        <p:spPr>
          <a:xfrm>
            <a:off x="1100305" y="1172516"/>
            <a:ext cx="7340800" cy="362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42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41F9E-D451-E71F-47E9-B78D0D559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/>
              <a:t>LMs as Planners: Procedural and Commonsense Knowledge</a:t>
            </a:r>
            <a:endParaRPr lang="en-US" b="0">
              <a:solidFill>
                <a:srgbClr val="000000"/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48EC817-D72D-2F0F-41B2-64493E08BC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51" b="1168"/>
          <a:stretch/>
        </p:blipFill>
        <p:spPr>
          <a:xfrm>
            <a:off x="975335" y="1079652"/>
            <a:ext cx="7190253" cy="368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10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321359-B3CB-3347-B75C-D160CB934366}"/>
              </a:ext>
            </a:extLst>
          </p:cNvPr>
          <p:cNvSpPr txBox="1"/>
          <p:nvPr/>
        </p:nvSpPr>
        <p:spPr>
          <a:xfrm>
            <a:off x="376807" y="1259735"/>
            <a:ext cx="40918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/>
              <a:t>Visual Programming: Compositional visual reasoning without training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322645-7D5D-1468-8455-62F46008069E}"/>
              </a:ext>
            </a:extLst>
          </p:cNvPr>
          <p:cNvSpPr txBox="1"/>
          <p:nvPr/>
        </p:nvSpPr>
        <p:spPr>
          <a:xfrm>
            <a:off x="4572000" y="1262467"/>
            <a:ext cx="4572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err="1"/>
              <a:t>ViperGPT</a:t>
            </a:r>
            <a:r>
              <a:rPr lang="en-US" sz="1050"/>
              <a:t>: Visual Inference via Python Execution for Reasoning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0893E2-DF28-E59D-005A-3E6169413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126" y="1678076"/>
            <a:ext cx="3465120" cy="3037913"/>
          </a:xfrm>
          <a:prstGeom prst="rect">
            <a:avLst/>
          </a:prstGeom>
        </p:spPr>
      </p:pic>
      <p:pic>
        <p:nvPicPr>
          <p:cNvPr id="1026" name="Picture 2" descr="Paper Qual Fig">
            <a:extLst>
              <a:ext uri="{FF2B5EF4-FFF2-40B4-BE49-F238E27FC236}">
                <a16:creationId xmlns:a16="http://schemas.microsoft.com/office/drawing/2014/main" id="{8C174ECA-B01C-216D-6563-406177C03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7" y="1678076"/>
            <a:ext cx="4122051" cy="286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7C77896-C9EA-339C-DE22-3E2C2BFA4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07" y="107119"/>
            <a:ext cx="8767193" cy="857542"/>
          </a:xfrm>
        </p:spPr>
        <p:txBody>
          <a:bodyPr lIns="91440" tIns="45720" rIns="91440" bIns="45720" anchor="b"/>
          <a:lstStyle/>
          <a:p>
            <a:r>
              <a:rPr lang="en-US" sz="2800"/>
              <a:t>LLM as Planners: Composing Tools via Code Generation</a:t>
            </a:r>
          </a:p>
        </p:txBody>
      </p:sp>
    </p:spTree>
    <p:extLst>
      <p:ext uri="{BB962C8B-B14F-4D97-AF65-F5344CB8AC3E}">
        <p14:creationId xmlns:p14="http://schemas.microsoft.com/office/powerpoint/2010/main" val="9641869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2BDCA-00F8-D662-3864-BBE25D831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Application: Embodied Planning</a:t>
            </a:r>
            <a:endParaRPr lang="en-US" err="1"/>
          </a:p>
        </p:txBody>
      </p:sp>
      <p:pic>
        <p:nvPicPr>
          <p:cNvPr id="4" name="Picture 3" descr="A diagram of a robot&#10;&#10;Description automatically generated">
            <a:extLst>
              <a:ext uri="{FF2B5EF4-FFF2-40B4-BE49-F238E27FC236}">
                <a16:creationId xmlns:a16="http://schemas.microsoft.com/office/drawing/2014/main" id="{C5490EBB-CB34-ECB4-57E1-47251BEB3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355" y="1361515"/>
            <a:ext cx="4200540" cy="2991971"/>
          </a:xfrm>
          <a:prstGeom prst="rect">
            <a:avLst/>
          </a:prstGeom>
        </p:spPr>
      </p:pic>
      <p:pic>
        <p:nvPicPr>
          <p:cNvPr id="5" name="Picture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3444CFD1-A83F-7FBA-C709-A2C184E0B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79" y="1361514"/>
            <a:ext cx="3507442" cy="3378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51DE64-BF45-6DFA-91E1-E00020060BA5}"/>
              </a:ext>
            </a:extLst>
          </p:cNvPr>
          <p:cNvSpPr txBox="1"/>
          <p:nvPr/>
        </p:nvSpPr>
        <p:spPr>
          <a:xfrm>
            <a:off x="4422131" y="1158881"/>
            <a:ext cx="4091837" cy="2539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50"/>
              <a:t>Few-Shot Grounded Planning for Embodied Agents with LLMs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CF9837-F15F-37A3-10A4-996B177B61A0}"/>
              </a:ext>
            </a:extLst>
          </p:cNvPr>
          <p:cNvSpPr txBox="1"/>
          <p:nvPr/>
        </p:nvSpPr>
        <p:spPr>
          <a:xfrm>
            <a:off x="326381" y="1158881"/>
            <a:ext cx="4091837" cy="2539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50"/>
              <a:t>Generating Situated Robot Task Plans using LLMs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31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2BDCA-00F8-D662-3864-BBE25D831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Application: Vision-Language Agents</a:t>
            </a:r>
            <a:endParaRPr lang="en-US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1DE64-BF45-6DFA-91E1-E00020060BA5}"/>
              </a:ext>
            </a:extLst>
          </p:cNvPr>
          <p:cNvSpPr txBox="1"/>
          <p:nvPr/>
        </p:nvSpPr>
        <p:spPr>
          <a:xfrm>
            <a:off x="4422131" y="1158881"/>
            <a:ext cx="4091837" cy="2539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50"/>
              <a:t>Few-Shot Grounded Planning for Embodied Agents with LLMs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CF9837-F15F-37A3-10A4-996B177B61A0}"/>
              </a:ext>
            </a:extLst>
          </p:cNvPr>
          <p:cNvSpPr txBox="1"/>
          <p:nvPr/>
        </p:nvSpPr>
        <p:spPr>
          <a:xfrm>
            <a:off x="242337" y="1411014"/>
            <a:ext cx="1536896" cy="5770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50"/>
              <a:t>MM-</a:t>
            </a:r>
            <a:r>
              <a:rPr lang="en-US" sz="1050" err="1"/>
              <a:t>ReAct</a:t>
            </a:r>
            <a:r>
              <a:rPr lang="en-US" sz="1050"/>
              <a:t>: Connecting LLM to Vision Experts</a:t>
            </a:r>
            <a:endParaRPr lang="en-US" err="1"/>
          </a:p>
        </p:txBody>
      </p:sp>
      <p:pic>
        <p:nvPicPr>
          <p:cNvPr id="6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5204AC1-0CEC-19B4-C3BB-21A03BF22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856" y="963531"/>
            <a:ext cx="6962828" cy="389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90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DD019-D264-0517-14DB-61C61A9F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Application: Web Agents</a:t>
            </a:r>
            <a:endParaRPr lang="en-US"/>
          </a:p>
        </p:txBody>
      </p:sp>
      <p:pic>
        <p:nvPicPr>
          <p:cNvPr id="4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2B0483AB-63EB-D340-7C12-BA5589CC4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440" y="2570850"/>
            <a:ext cx="6372225" cy="187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77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94A9D083-FBFD-F3A5-3E1F-BACFE93D1A0D}"/>
              </a:ext>
            </a:extLst>
          </p:cNvPr>
          <p:cNvSpPr txBox="1">
            <a:spLocks/>
          </p:cNvSpPr>
          <p:nvPr/>
        </p:nvSpPr>
        <p:spPr>
          <a:xfrm>
            <a:off x="628650" y="114724"/>
            <a:ext cx="7886700" cy="5898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F7E63-ADE2-BCF9-B571-EC4FE2B5D390}"/>
              </a:ext>
            </a:extLst>
          </p:cNvPr>
          <p:cNvSpPr txBox="1"/>
          <p:nvPr/>
        </p:nvSpPr>
        <p:spPr>
          <a:xfrm>
            <a:off x="454495" y="913426"/>
            <a:ext cx="824583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err="1"/>
              <a:t>AssistGPT</a:t>
            </a:r>
            <a:r>
              <a:rPr lang="en-US" sz="1050"/>
              <a:t>: A General Multi-modal Assistant that can Plan, Execute, Inspect, and Learn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708535-08B0-40D3-AE0A-127B52995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866" y="1282290"/>
            <a:ext cx="5019282" cy="37540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731186-B9F9-192A-9802-3BF521A6AF0D}"/>
              </a:ext>
            </a:extLst>
          </p:cNvPr>
          <p:cNvSpPr/>
          <p:nvPr/>
        </p:nvSpPr>
        <p:spPr>
          <a:xfrm>
            <a:off x="1816641" y="3960103"/>
            <a:ext cx="5582087" cy="109436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90FDB7-1126-C297-EB3A-A3A6BB819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>
                <a:solidFill>
                  <a:schemeClr val="accent1"/>
                </a:solidFill>
              </a:rPr>
              <a:t>Tool Using with </a:t>
            </a:r>
            <a:r>
              <a:rPr lang="en-US" sz="3200"/>
              <a:t>Self-Assessment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E445A7-D84E-B193-E2C2-BFE9D0D587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95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90827884-C483-C4B0-7668-27A7B535C62D}"/>
              </a:ext>
            </a:extLst>
          </p:cNvPr>
          <p:cNvSpPr txBox="1">
            <a:spLocks/>
          </p:cNvSpPr>
          <p:nvPr/>
        </p:nvSpPr>
        <p:spPr>
          <a:xfrm>
            <a:off x="628650" y="207190"/>
            <a:ext cx="7886700" cy="5898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50" b="1">
                <a:solidFill>
                  <a:schemeClr val="accent1"/>
                </a:solidFill>
              </a:rPr>
              <a:t>Applications </a:t>
            </a:r>
            <a:r>
              <a:rPr lang="en-US" sz="2550"/>
              <a:t>: Robotics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E4ED08-22FE-4F4B-92AF-E9CCA2E76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95" y="1106304"/>
            <a:ext cx="8641410" cy="3594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9B9375-2D9F-7A18-4AB2-AD8CC36D9B39}"/>
              </a:ext>
            </a:extLst>
          </p:cNvPr>
          <p:cNvSpPr txBox="1"/>
          <p:nvPr/>
        </p:nvSpPr>
        <p:spPr>
          <a:xfrm>
            <a:off x="325659" y="754243"/>
            <a:ext cx="848232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/>
              <a:t>Instruct2Act: Mapping Multi-modality Instructions to Robotic Actions with Large Language Model </a:t>
            </a:r>
          </a:p>
        </p:txBody>
      </p:sp>
    </p:spTree>
    <p:extLst>
      <p:ext uri="{BB962C8B-B14F-4D97-AF65-F5344CB8AC3E}">
        <p14:creationId xmlns:p14="http://schemas.microsoft.com/office/powerpoint/2010/main" val="330153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F2CA72-DB13-CC62-0203-A314A575A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71" y="1302465"/>
            <a:ext cx="8525458" cy="3515947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8FDD507C-6BF9-AA5C-D6A3-2A68B69471C8}"/>
              </a:ext>
            </a:extLst>
          </p:cNvPr>
          <p:cNvSpPr txBox="1">
            <a:spLocks/>
          </p:cNvSpPr>
          <p:nvPr/>
        </p:nvSpPr>
        <p:spPr>
          <a:xfrm>
            <a:off x="628650" y="238012"/>
            <a:ext cx="7886700" cy="5898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50" b="1">
                <a:solidFill>
                  <a:schemeClr val="accent1"/>
                </a:solidFill>
              </a:rPr>
              <a:t>Applications</a:t>
            </a:r>
            <a:r>
              <a:rPr lang="en-US" sz="2550"/>
              <a:t>: </a:t>
            </a:r>
            <a:r>
              <a:rPr lang="en-US" altLang="zh-CN" sz="2550"/>
              <a:t>Multi-Channel Video</a:t>
            </a:r>
            <a:r>
              <a:rPr lang="en-US" sz="2550"/>
              <a:t> Understanding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EA1194-9E02-F654-97B9-00893DF52A47}"/>
              </a:ext>
            </a:extLst>
          </p:cNvPr>
          <p:cNvSpPr txBox="1"/>
          <p:nvPr/>
        </p:nvSpPr>
        <p:spPr>
          <a:xfrm>
            <a:off x="735376" y="861575"/>
            <a:ext cx="76677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/>
              <a:t>ChatVideo: A </a:t>
            </a:r>
            <a:r>
              <a:rPr lang="en-US" sz="1050" err="1"/>
              <a:t>Tracklet</a:t>
            </a:r>
            <a:r>
              <a:rPr lang="en-US" sz="1050"/>
              <a:t>-centric Multimodal and Versatile Video Understanding System</a:t>
            </a:r>
          </a:p>
        </p:txBody>
      </p:sp>
    </p:spTree>
    <p:extLst>
      <p:ext uri="{BB962C8B-B14F-4D97-AF65-F5344CB8AC3E}">
        <p14:creationId xmlns:p14="http://schemas.microsoft.com/office/powerpoint/2010/main" val="11503835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9D-543F-C215-3CC0-996533A3A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65" y="107119"/>
            <a:ext cx="9010436" cy="857542"/>
          </a:xfrm>
        </p:spPr>
        <p:txBody>
          <a:bodyPr/>
          <a:lstStyle/>
          <a:p>
            <a:r>
              <a:rPr lang="en-US" err="1"/>
              <a:t>SayCan</a:t>
            </a:r>
            <a:r>
              <a:rPr lang="en-US"/>
              <a:t>: Grounding Language in Affordances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4B4D8E0-A15F-9CB8-1364-E4FE1DB91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28" b="3124"/>
          <a:stretch/>
        </p:blipFill>
        <p:spPr>
          <a:xfrm>
            <a:off x="685800" y="1146810"/>
            <a:ext cx="7772400" cy="35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80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B12E8-BC24-A931-22C9-12D77520D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Dealing with Audio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8BAD2-E642-6709-2CCD-D77810B889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4038081" cy="3077573"/>
          </a:xfrm>
        </p:spPr>
        <p:txBody>
          <a:bodyPr/>
          <a:lstStyle/>
          <a:p>
            <a:r>
              <a:rPr lang="en-US"/>
              <a:t>Audio is originally continuous wave. </a:t>
            </a:r>
          </a:p>
          <a:p>
            <a:r>
              <a:rPr lang="en-US"/>
              <a:t>When recording it, we sample from it.</a:t>
            </a:r>
          </a:p>
          <a:p>
            <a:r>
              <a:rPr lang="en-US"/>
              <a:t>The choice of sampling rate determines the fidelity of the recording. </a:t>
            </a:r>
          </a:p>
          <a:p>
            <a:r>
              <a:rPr lang="en-US"/>
              <a:t>If the sampling rate is too low, the digital sound will be muffled. </a:t>
            </a:r>
          </a:p>
          <a:p>
            <a:r>
              <a:rPr lang="en-US"/>
              <a:t>Nyquist limit: the minimum rate.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5124" name="Picture 4" descr="Digital Audio Basics: Audio Sample Rate and Bit Depth">
            <a:extLst>
              <a:ext uri="{FF2B5EF4-FFF2-40B4-BE49-F238E27FC236}">
                <a16:creationId xmlns:a16="http://schemas.microsoft.com/office/drawing/2014/main" id="{2DB9D86F-2863-2235-7805-7251039BA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2"/>
          <a:stretch/>
        </p:blipFill>
        <p:spPr bwMode="auto">
          <a:xfrm>
            <a:off x="4495333" y="964661"/>
            <a:ext cx="4448034" cy="417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553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9D-543F-C215-3CC0-996533A3A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65" y="107119"/>
            <a:ext cx="9010436" cy="857542"/>
          </a:xfrm>
        </p:spPr>
        <p:txBody>
          <a:bodyPr/>
          <a:lstStyle/>
          <a:p>
            <a:r>
              <a:rPr lang="en-US" err="1"/>
              <a:t>SayCan</a:t>
            </a:r>
            <a:r>
              <a:rPr lang="en-US"/>
              <a:t>: Grounding Language in Affordances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00C78-4AAC-C386-EED5-399231BDF6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211C23D-A3B7-CB54-50DD-9C5D1BBE0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77" b="4307"/>
          <a:stretch/>
        </p:blipFill>
        <p:spPr>
          <a:xfrm>
            <a:off x="706582" y="1078962"/>
            <a:ext cx="7772400" cy="363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251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F9DCC-B013-E5B4-2770-FF4520D65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SayCan</a:t>
            </a:r>
            <a:r>
              <a:rPr lang="en-US"/>
              <a:t> + Chain-of-Thought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39C51-877D-83AC-5329-34017E97C9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4A33A3B-F814-54F7-6BA5-C346F1DDEF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0" t="25643" r="8522" b="6623"/>
          <a:stretch/>
        </p:blipFill>
        <p:spPr>
          <a:xfrm>
            <a:off x="751618" y="1189821"/>
            <a:ext cx="7180528" cy="330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309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41F9E-D451-E71F-47E9-B78D0D559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PaLM</a:t>
            </a:r>
            <a:r>
              <a:rPr lang="en-US"/>
              <a:t>-E: Embodied Multimodal LM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A8AE0-0113-C4EB-977C-1DA38C8B7E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1690CBC-5DE7-B1B6-D86B-0CAA698C5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36" b="7350"/>
          <a:stretch/>
        </p:blipFill>
        <p:spPr>
          <a:xfrm>
            <a:off x="443429" y="1233526"/>
            <a:ext cx="7772400" cy="33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989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EAB206-CB59-941E-2992-D5933DF292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/>
          <a:lstStyle/>
          <a:p>
            <a:pPr algn="ctr"/>
            <a:r>
              <a:rPr lang="en-US" sz="4400"/>
              <a:t>Planning with </a:t>
            </a:r>
            <a:br>
              <a:rPr lang="en-US" sz="4400"/>
            </a:br>
            <a:r>
              <a:rPr lang="en-US" sz="4400"/>
              <a:t>Environment Feedback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29D7E-96B2-4313-A6AB-EAF788351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1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C6BC2-E007-3B4C-80C5-268A04F2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Language models as (autoregressive) planners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9D6EF-402F-B637-6444-81781BC62E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A sign with black text&#10;&#10;Description automatically generated">
            <a:extLst>
              <a:ext uri="{FF2B5EF4-FFF2-40B4-BE49-F238E27FC236}">
                <a16:creationId xmlns:a16="http://schemas.microsoft.com/office/drawing/2014/main" id="{54DB5D73-06AE-7655-2179-6274F159E58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b="951"/>
          <a:stretch/>
        </p:blipFill>
        <p:spPr>
          <a:xfrm>
            <a:off x="0" y="1131888"/>
            <a:ext cx="2141538" cy="13287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B8E22-7BF0-508A-0F39-C57C5AD32A1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889FC7-E91A-EAF9-84ED-33D434B0DD98}"/>
              </a:ext>
            </a:extLst>
          </p:cNvPr>
          <p:cNvSpPr txBox="1"/>
          <p:nvPr/>
        </p:nvSpPr>
        <p:spPr>
          <a:xfrm>
            <a:off x="7319797" y="4594930"/>
            <a:ext cx="1418978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25">
                <a:latin typeface="Arial" panose="020B0604020202020204" pitchFamily="34" charset="0"/>
                <a:cs typeface="Arial" panose="020B0604020202020204" pitchFamily="34" charset="0"/>
              </a:rPr>
              <a:t>Huang et al. (2022)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A2599C-A797-D0DE-9EE0-40E730479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810" y="43546"/>
            <a:ext cx="1123080" cy="860957"/>
          </a:xfrm>
          <a:prstGeom prst="rect">
            <a:avLst/>
          </a:prstGeom>
        </p:spPr>
      </p:pic>
      <p:pic>
        <p:nvPicPr>
          <p:cNvPr id="15" name="Picture 14" descr="A white rectangle with black text&#10;&#10;Description automatically generated">
            <a:extLst>
              <a:ext uri="{FF2B5EF4-FFF2-40B4-BE49-F238E27FC236}">
                <a16:creationId xmlns:a16="http://schemas.microsoft.com/office/drawing/2014/main" id="{9CA954F2-6834-425F-E055-EC9365CBAD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0"/>
          <a:stretch/>
        </p:blipFill>
        <p:spPr>
          <a:xfrm>
            <a:off x="531017" y="3529820"/>
            <a:ext cx="2289334" cy="3568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2F11455-0D6B-7A4E-AD24-10D54B879400}"/>
              </a:ext>
            </a:extLst>
          </p:cNvPr>
          <p:cNvSpPr txBox="1"/>
          <p:nvPr/>
        </p:nvSpPr>
        <p:spPr>
          <a:xfrm>
            <a:off x="1372596" y="2819896"/>
            <a:ext cx="651140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5">
                <a:latin typeface="Arial" panose="020B0604020202020204" pitchFamily="34" charset="0"/>
                <a:cs typeface="Arial" panose="020B0604020202020204" pitchFamily="34" charset="0"/>
              </a:rPr>
              <a:t>LLM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4C9B289-8228-C8CB-2719-1BE89C9E3144}"/>
              </a:ext>
            </a:extLst>
          </p:cNvPr>
          <p:cNvCxnSpPr>
            <a:cxnSpLocks/>
          </p:cNvCxnSpPr>
          <p:nvPr/>
        </p:nvCxnSpPr>
        <p:spPr>
          <a:xfrm>
            <a:off x="1675682" y="2467762"/>
            <a:ext cx="0" cy="3952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1B4D71F-CBAF-466F-ADD2-6617A6435AF8}"/>
              </a:ext>
            </a:extLst>
          </p:cNvPr>
          <p:cNvCxnSpPr>
            <a:cxnSpLocks/>
          </p:cNvCxnSpPr>
          <p:nvPr/>
        </p:nvCxnSpPr>
        <p:spPr>
          <a:xfrm flipH="1">
            <a:off x="1675683" y="3177687"/>
            <a:ext cx="1" cy="3595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23" descr="A room with a bed and a table&#10;&#10;Description automatically generated with medium confidence">
            <a:extLst>
              <a:ext uri="{FF2B5EF4-FFF2-40B4-BE49-F238E27FC236}">
                <a16:creationId xmlns:a16="http://schemas.microsoft.com/office/drawing/2014/main" id="{C47CEBF8-933A-6428-DB67-E2226DFDE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241" y="3942755"/>
            <a:ext cx="2129790" cy="1066673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2FAC29E-03EC-A319-783E-959033FB9BAA}"/>
              </a:ext>
            </a:extLst>
          </p:cNvPr>
          <p:cNvCxnSpPr>
            <a:stCxn id="15" idx="2"/>
            <a:endCxn id="24" idx="1"/>
          </p:cNvCxnSpPr>
          <p:nvPr/>
        </p:nvCxnSpPr>
        <p:spPr>
          <a:xfrm>
            <a:off x="1675684" y="3886713"/>
            <a:ext cx="1016558" cy="5893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098D10C-B843-1059-E6A4-A5A97319E73F}"/>
              </a:ext>
            </a:extLst>
          </p:cNvPr>
          <p:cNvCxnSpPr/>
          <p:nvPr/>
        </p:nvCxnSpPr>
        <p:spPr>
          <a:xfrm>
            <a:off x="2063948" y="4032647"/>
            <a:ext cx="240030" cy="24146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D6706E2-4D0B-CDDA-FFA1-BB0EB41FBDFC}"/>
              </a:ext>
            </a:extLst>
          </p:cNvPr>
          <p:cNvCxnSpPr>
            <a:cxnSpLocks/>
          </p:cNvCxnSpPr>
          <p:nvPr/>
        </p:nvCxnSpPr>
        <p:spPr>
          <a:xfrm flipH="1">
            <a:off x="2063948" y="4032647"/>
            <a:ext cx="240030" cy="24146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white rectangle with black text&#10;&#10;Description automatically generated">
            <a:extLst>
              <a:ext uri="{FF2B5EF4-FFF2-40B4-BE49-F238E27FC236}">
                <a16:creationId xmlns:a16="http://schemas.microsoft.com/office/drawing/2014/main" id="{DDA898DF-9699-8E7A-EF43-7D990E3F01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0"/>
          <a:stretch/>
        </p:blipFill>
        <p:spPr>
          <a:xfrm>
            <a:off x="3427333" y="1264686"/>
            <a:ext cx="2289334" cy="356892"/>
          </a:xfrm>
          <a:prstGeom prst="rect">
            <a:avLst/>
          </a:prstGeom>
        </p:spPr>
      </p:pic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84223E8C-3473-E747-7484-98F482E64816}"/>
              </a:ext>
            </a:extLst>
          </p:cNvPr>
          <p:cNvSpPr/>
          <p:nvPr/>
        </p:nvSpPr>
        <p:spPr>
          <a:xfrm>
            <a:off x="3637597" y="2078831"/>
            <a:ext cx="1868805" cy="660079"/>
          </a:xfrm>
          <a:prstGeom prst="round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bg2">
                    <a:lumMod val="10000"/>
                  </a:schemeClr>
                </a:solidFill>
              </a:rPr>
              <a:t>All possible actions</a:t>
            </a:r>
          </a:p>
          <a:p>
            <a:pPr algn="ctr"/>
            <a:r>
              <a:rPr lang="en-US" sz="1050">
                <a:solidFill>
                  <a:schemeClr val="bg2">
                    <a:lumMod val="10000"/>
                  </a:schemeClr>
                </a:solidFill>
              </a:rPr>
              <a:t>in the environment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75D212D-3F31-547E-BB8E-103DEC99C93B}"/>
              </a:ext>
            </a:extLst>
          </p:cNvPr>
          <p:cNvCxnSpPr>
            <a:cxnSpLocks/>
          </p:cNvCxnSpPr>
          <p:nvPr/>
        </p:nvCxnSpPr>
        <p:spPr>
          <a:xfrm flipH="1">
            <a:off x="4572000" y="1593556"/>
            <a:ext cx="1" cy="457253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DB1F47B-883C-2787-230F-D7CE0AC4CA92}"/>
              </a:ext>
            </a:extLst>
          </p:cNvPr>
          <p:cNvCxnSpPr>
            <a:cxnSpLocks/>
          </p:cNvCxnSpPr>
          <p:nvPr/>
        </p:nvCxnSpPr>
        <p:spPr>
          <a:xfrm>
            <a:off x="4571999" y="2777258"/>
            <a:ext cx="0" cy="325761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A black and white rectangle with black text&#10;&#10;Description automatically generated">
            <a:extLst>
              <a:ext uri="{FF2B5EF4-FFF2-40B4-BE49-F238E27FC236}">
                <a16:creationId xmlns:a16="http://schemas.microsoft.com/office/drawing/2014/main" id="{EE160C9C-762D-5474-1177-435EC0313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3991" y="3103019"/>
            <a:ext cx="2416016" cy="373336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5CE4F87-700A-DE82-35F8-370851666676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4136231" y="3476355"/>
            <a:ext cx="435768" cy="6770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" name="Picture 44" descr="A white sign with black text&#10;&#10;Description automatically generated">
            <a:extLst>
              <a:ext uri="{FF2B5EF4-FFF2-40B4-BE49-F238E27FC236}">
                <a16:creationId xmlns:a16="http://schemas.microsoft.com/office/drawing/2014/main" id="{6A54C34A-C811-CE44-318D-66DECDE3FC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7605" y="1156072"/>
            <a:ext cx="2298469" cy="142311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4775DD4-15D3-3166-335D-A1140A515A49}"/>
              </a:ext>
            </a:extLst>
          </p:cNvPr>
          <p:cNvSpPr txBox="1"/>
          <p:nvPr/>
        </p:nvSpPr>
        <p:spPr>
          <a:xfrm>
            <a:off x="7016708" y="2924124"/>
            <a:ext cx="651140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5">
                <a:latin typeface="Arial" panose="020B0604020202020204" pitchFamily="34" charset="0"/>
                <a:cs typeface="Arial" panose="020B0604020202020204" pitchFamily="34" charset="0"/>
              </a:rPr>
              <a:t>LLM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9C94819-C41E-F223-C5A3-20C0D65A0821}"/>
              </a:ext>
            </a:extLst>
          </p:cNvPr>
          <p:cNvCxnSpPr>
            <a:cxnSpLocks/>
          </p:cNvCxnSpPr>
          <p:nvPr/>
        </p:nvCxnSpPr>
        <p:spPr>
          <a:xfrm>
            <a:off x="7319794" y="2571990"/>
            <a:ext cx="0" cy="3952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AFC9B7F-8049-0E1D-0E71-A6008BF0EA04}"/>
              </a:ext>
            </a:extLst>
          </p:cNvPr>
          <p:cNvCxnSpPr>
            <a:cxnSpLocks/>
          </p:cNvCxnSpPr>
          <p:nvPr/>
        </p:nvCxnSpPr>
        <p:spPr>
          <a:xfrm flipH="1">
            <a:off x="7319795" y="3281914"/>
            <a:ext cx="1" cy="3595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2323FFD-B008-47D9-29E2-258A7DBD860D}"/>
              </a:ext>
            </a:extLst>
          </p:cNvPr>
          <p:cNvSpPr txBox="1"/>
          <p:nvPr/>
        </p:nvSpPr>
        <p:spPr>
          <a:xfrm>
            <a:off x="7163982" y="3643398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/>
              <a:t>…</a:t>
            </a:r>
          </a:p>
        </p:txBody>
      </p:sp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905B38E8-9799-2B48-2CF6-66661BD6F7A8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152287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3" grpId="0" animBg="1"/>
      <p:bldP spid="4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860E6-99E9-7B86-E9F7-AECCE453E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Language models as (autoregressive) planners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F79886-8773-CF5E-39FC-D91AACF273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rowse_internet">
            <a:hlinkClick r:id="" action="ppaction://media"/>
            <a:extLst>
              <a:ext uri="{FF2B5EF4-FFF2-40B4-BE49-F238E27FC236}">
                <a16:creationId xmlns:a16="http://schemas.microsoft.com/office/drawing/2014/main" id="{8C13D5C3-E968-09EC-258C-A7F0EC35C008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433513"/>
            <a:ext cx="3033713" cy="22764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E3BC1-55F3-333A-CB76-8ACC3FF4DE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empty_dishwasher">
            <a:hlinkClick r:id="" action="ppaction://media"/>
            <a:extLst>
              <a:ext uri="{FF2B5EF4-FFF2-40B4-BE49-F238E27FC236}">
                <a16:creationId xmlns:a16="http://schemas.microsoft.com/office/drawing/2014/main" id="{82244A21-364D-FB15-2758-4C3F7B3D347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4039" y="1404543"/>
            <a:ext cx="3033395" cy="2275046"/>
          </a:xfrm>
          <a:prstGeom prst="rect">
            <a:avLst/>
          </a:prstGeom>
        </p:spPr>
      </p:pic>
      <p:pic>
        <p:nvPicPr>
          <p:cNvPr id="7" name="organize_closet">
            <a:hlinkClick r:id="" action="ppaction://media"/>
            <a:extLst>
              <a:ext uri="{FF2B5EF4-FFF2-40B4-BE49-F238E27FC236}">
                <a16:creationId xmlns:a16="http://schemas.microsoft.com/office/drawing/2014/main" id="{BEAEDE16-040F-8AFB-6543-F4B4364E232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67436" y="1404543"/>
            <a:ext cx="3033395" cy="22750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995554-C8C7-FCFE-85AB-345FAAECFA89}"/>
              </a:ext>
            </a:extLst>
          </p:cNvPr>
          <p:cNvSpPr txBox="1"/>
          <p:nvPr/>
        </p:nvSpPr>
        <p:spPr>
          <a:xfrm>
            <a:off x="2140134" y="3725071"/>
            <a:ext cx="12939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Avenir Book" panose="02000503020000020003" pitchFamily="2" charset="0"/>
              </a:rPr>
              <a:t>Empty Dishwasher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F03A8-978C-A804-1340-7DF828E3E030}"/>
              </a:ext>
            </a:extLst>
          </p:cNvPr>
          <p:cNvSpPr txBox="1"/>
          <p:nvPr/>
        </p:nvSpPr>
        <p:spPr>
          <a:xfrm>
            <a:off x="5276734" y="3679589"/>
            <a:ext cx="1156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Avenir Book" panose="02000503020000020003" pitchFamily="2" charset="0"/>
              </a:rPr>
              <a:t>Organize Closet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3F8CBE-53B2-F138-C315-0D227C2975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3810" y="43546"/>
            <a:ext cx="1123080" cy="860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7EDA9D-0B01-52F6-832C-DC74B8ACFFBB}"/>
              </a:ext>
            </a:extLst>
          </p:cNvPr>
          <p:cNvSpPr txBox="1"/>
          <p:nvPr/>
        </p:nvSpPr>
        <p:spPr>
          <a:xfrm>
            <a:off x="7319797" y="4594930"/>
            <a:ext cx="1418978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25">
                <a:latin typeface="Arial" panose="020B0604020202020204" pitchFamily="34" charset="0"/>
                <a:cs typeface="Arial" panose="020B0604020202020204" pitchFamily="34" charset="0"/>
              </a:rPr>
              <a:t>Huang et al. (2022)</a:t>
            </a:r>
          </a:p>
        </p:txBody>
      </p:sp>
      <p:sp>
        <p:nvSpPr>
          <p:cNvPr id="12" name="Google Shape;138;g1501cc781cf_0_0">
            <a:extLst>
              <a:ext uri="{FF2B5EF4-FFF2-40B4-BE49-F238E27FC236}">
                <a16:creationId xmlns:a16="http://schemas.microsoft.com/office/drawing/2014/main" id="{9D3C6B09-182B-3A34-EF3D-D64309204B9F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255459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C6BC2-E007-3B4C-80C5-268A04F2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Language models as (autoregressive) planners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6CCB1-5B81-EF7A-473C-346151E701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A sign with black text&#10;&#10;Description automatically generated">
            <a:extLst>
              <a:ext uri="{FF2B5EF4-FFF2-40B4-BE49-F238E27FC236}">
                <a16:creationId xmlns:a16="http://schemas.microsoft.com/office/drawing/2014/main" id="{54DB5D73-06AE-7655-2179-6274F159E58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b="951"/>
          <a:stretch/>
        </p:blipFill>
        <p:spPr>
          <a:xfrm>
            <a:off x="0" y="1131888"/>
            <a:ext cx="2141538" cy="13287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B8E22-7BF0-508A-0F39-C57C5AD32A1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889FC7-E91A-EAF9-84ED-33D434B0DD98}"/>
              </a:ext>
            </a:extLst>
          </p:cNvPr>
          <p:cNvSpPr txBox="1"/>
          <p:nvPr/>
        </p:nvSpPr>
        <p:spPr>
          <a:xfrm>
            <a:off x="7319797" y="4594930"/>
            <a:ext cx="1418978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25">
                <a:latin typeface="Arial" panose="020B0604020202020204" pitchFamily="34" charset="0"/>
                <a:cs typeface="Arial" panose="020B0604020202020204" pitchFamily="34" charset="0"/>
              </a:rPr>
              <a:t>Huang et al. (2022)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A2599C-A797-D0DE-9EE0-40E730479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810" y="43546"/>
            <a:ext cx="1123080" cy="860957"/>
          </a:xfrm>
          <a:prstGeom prst="rect">
            <a:avLst/>
          </a:prstGeom>
        </p:spPr>
      </p:pic>
      <p:pic>
        <p:nvPicPr>
          <p:cNvPr id="15" name="Picture 14" descr="A white rectangle with black text&#10;&#10;Description automatically generated">
            <a:extLst>
              <a:ext uri="{FF2B5EF4-FFF2-40B4-BE49-F238E27FC236}">
                <a16:creationId xmlns:a16="http://schemas.microsoft.com/office/drawing/2014/main" id="{9CA954F2-6834-425F-E055-EC9365CBAD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00"/>
          <a:stretch/>
        </p:blipFill>
        <p:spPr>
          <a:xfrm>
            <a:off x="531017" y="3529820"/>
            <a:ext cx="2289334" cy="3568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2F11455-0D6B-7A4E-AD24-10D54B879400}"/>
              </a:ext>
            </a:extLst>
          </p:cNvPr>
          <p:cNvSpPr txBox="1"/>
          <p:nvPr/>
        </p:nvSpPr>
        <p:spPr>
          <a:xfrm>
            <a:off x="1372596" y="2819896"/>
            <a:ext cx="651140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5">
                <a:latin typeface="Arial" panose="020B0604020202020204" pitchFamily="34" charset="0"/>
                <a:cs typeface="Arial" panose="020B0604020202020204" pitchFamily="34" charset="0"/>
              </a:rPr>
              <a:t>LLM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4C9B289-8228-C8CB-2719-1BE89C9E3144}"/>
              </a:ext>
            </a:extLst>
          </p:cNvPr>
          <p:cNvCxnSpPr>
            <a:cxnSpLocks/>
          </p:cNvCxnSpPr>
          <p:nvPr/>
        </p:nvCxnSpPr>
        <p:spPr>
          <a:xfrm>
            <a:off x="1675682" y="2467762"/>
            <a:ext cx="0" cy="3952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1B4D71F-CBAF-466F-ADD2-6617A6435AF8}"/>
              </a:ext>
            </a:extLst>
          </p:cNvPr>
          <p:cNvCxnSpPr>
            <a:cxnSpLocks/>
          </p:cNvCxnSpPr>
          <p:nvPr/>
        </p:nvCxnSpPr>
        <p:spPr>
          <a:xfrm flipH="1">
            <a:off x="1675683" y="3177687"/>
            <a:ext cx="1" cy="3595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23" descr="A room with a bed and a table&#10;&#10;Description automatically generated with medium confidence">
            <a:extLst>
              <a:ext uri="{FF2B5EF4-FFF2-40B4-BE49-F238E27FC236}">
                <a16:creationId xmlns:a16="http://schemas.microsoft.com/office/drawing/2014/main" id="{C47CEBF8-933A-6428-DB67-E2226DFDED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2241" y="3942755"/>
            <a:ext cx="2129790" cy="1066673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2FAC29E-03EC-A319-783E-959033FB9BAA}"/>
              </a:ext>
            </a:extLst>
          </p:cNvPr>
          <p:cNvCxnSpPr>
            <a:stCxn id="15" idx="2"/>
            <a:endCxn id="24" idx="1"/>
          </p:cNvCxnSpPr>
          <p:nvPr/>
        </p:nvCxnSpPr>
        <p:spPr>
          <a:xfrm>
            <a:off x="1675684" y="3886713"/>
            <a:ext cx="1016558" cy="5893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098D10C-B843-1059-E6A4-A5A97319E73F}"/>
              </a:ext>
            </a:extLst>
          </p:cNvPr>
          <p:cNvCxnSpPr/>
          <p:nvPr/>
        </p:nvCxnSpPr>
        <p:spPr>
          <a:xfrm>
            <a:off x="2063948" y="4032647"/>
            <a:ext cx="240030" cy="24146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D6706E2-4D0B-CDDA-FFA1-BB0EB41FBDFC}"/>
              </a:ext>
            </a:extLst>
          </p:cNvPr>
          <p:cNvCxnSpPr>
            <a:cxnSpLocks/>
          </p:cNvCxnSpPr>
          <p:nvPr/>
        </p:nvCxnSpPr>
        <p:spPr>
          <a:xfrm flipH="1">
            <a:off x="2063948" y="4032647"/>
            <a:ext cx="240030" cy="24146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white rectangle with black text&#10;&#10;Description automatically generated">
            <a:extLst>
              <a:ext uri="{FF2B5EF4-FFF2-40B4-BE49-F238E27FC236}">
                <a16:creationId xmlns:a16="http://schemas.microsoft.com/office/drawing/2014/main" id="{DDA898DF-9699-8E7A-EF43-7D990E3F01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00"/>
          <a:stretch/>
        </p:blipFill>
        <p:spPr>
          <a:xfrm>
            <a:off x="3427333" y="1264686"/>
            <a:ext cx="2289334" cy="356892"/>
          </a:xfrm>
          <a:prstGeom prst="rect">
            <a:avLst/>
          </a:prstGeom>
        </p:spPr>
      </p:pic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84223E8C-3473-E747-7484-98F482E64816}"/>
              </a:ext>
            </a:extLst>
          </p:cNvPr>
          <p:cNvSpPr/>
          <p:nvPr/>
        </p:nvSpPr>
        <p:spPr>
          <a:xfrm>
            <a:off x="3637597" y="2078831"/>
            <a:ext cx="1868805" cy="660079"/>
          </a:xfrm>
          <a:prstGeom prst="round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bg2">
                    <a:lumMod val="10000"/>
                  </a:schemeClr>
                </a:solidFill>
              </a:rPr>
              <a:t>All possible actions</a:t>
            </a:r>
          </a:p>
          <a:p>
            <a:pPr algn="ctr"/>
            <a:r>
              <a:rPr lang="en-US" sz="1050">
                <a:solidFill>
                  <a:schemeClr val="bg2">
                    <a:lumMod val="10000"/>
                  </a:schemeClr>
                </a:solidFill>
              </a:rPr>
              <a:t>in the environment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75D212D-3F31-547E-BB8E-103DEC99C93B}"/>
              </a:ext>
            </a:extLst>
          </p:cNvPr>
          <p:cNvCxnSpPr>
            <a:cxnSpLocks/>
          </p:cNvCxnSpPr>
          <p:nvPr/>
        </p:nvCxnSpPr>
        <p:spPr>
          <a:xfrm flipH="1">
            <a:off x="4572000" y="1593556"/>
            <a:ext cx="1" cy="457253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DB1F47B-883C-2787-230F-D7CE0AC4CA92}"/>
              </a:ext>
            </a:extLst>
          </p:cNvPr>
          <p:cNvCxnSpPr>
            <a:cxnSpLocks/>
          </p:cNvCxnSpPr>
          <p:nvPr/>
        </p:nvCxnSpPr>
        <p:spPr>
          <a:xfrm>
            <a:off x="4571999" y="2777258"/>
            <a:ext cx="0" cy="325761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A black and white rectangle with black text&#10;&#10;Description automatically generated">
            <a:extLst>
              <a:ext uri="{FF2B5EF4-FFF2-40B4-BE49-F238E27FC236}">
                <a16:creationId xmlns:a16="http://schemas.microsoft.com/office/drawing/2014/main" id="{EE160C9C-762D-5474-1177-435EC0313A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3991" y="3103019"/>
            <a:ext cx="2416016" cy="373336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5CE4F87-700A-DE82-35F8-370851666676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4136231" y="3476355"/>
            <a:ext cx="435768" cy="6770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" name="Picture 44" descr="A white sign with black text&#10;&#10;Description automatically generated">
            <a:extLst>
              <a:ext uri="{FF2B5EF4-FFF2-40B4-BE49-F238E27FC236}">
                <a16:creationId xmlns:a16="http://schemas.microsoft.com/office/drawing/2014/main" id="{6A54C34A-C811-CE44-318D-66DECDE3FC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7605" y="1156072"/>
            <a:ext cx="2298469" cy="142311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4775DD4-15D3-3166-335D-A1140A515A49}"/>
              </a:ext>
            </a:extLst>
          </p:cNvPr>
          <p:cNvSpPr txBox="1"/>
          <p:nvPr/>
        </p:nvSpPr>
        <p:spPr>
          <a:xfrm>
            <a:off x="7016708" y="2924124"/>
            <a:ext cx="651140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5">
                <a:latin typeface="Arial" panose="020B0604020202020204" pitchFamily="34" charset="0"/>
                <a:cs typeface="Arial" panose="020B0604020202020204" pitchFamily="34" charset="0"/>
              </a:rPr>
              <a:t>LLM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9C94819-C41E-F223-C5A3-20C0D65A0821}"/>
              </a:ext>
            </a:extLst>
          </p:cNvPr>
          <p:cNvCxnSpPr>
            <a:cxnSpLocks/>
          </p:cNvCxnSpPr>
          <p:nvPr/>
        </p:nvCxnSpPr>
        <p:spPr>
          <a:xfrm>
            <a:off x="7319794" y="2571990"/>
            <a:ext cx="0" cy="3952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AFC9B7F-8049-0E1D-0E71-A6008BF0EA04}"/>
              </a:ext>
            </a:extLst>
          </p:cNvPr>
          <p:cNvCxnSpPr>
            <a:cxnSpLocks/>
          </p:cNvCxnSpPr>
          <p:nvPr/>
        </p:nvCxnSpPr>
        <p:spPr>
          <a:xfrm flipH="1">
            <a:off x="7319795" y="3281914"/>
            <a:ext cx="1" cy="3595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2323FFD-B008-47D9-29E2-258A7DBD860D}"/>
              </a:ext>
            </a:extLst>
          </p:cNvPr>
          <p:cNvSpPr txBox="1"/>
          <p:nvPr/>
        </p:nvSpPr>
        <p:spPr>
          <a:xfrm>
            <a:off x="7163982" y="3643398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/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41C0A3-D763-D8AE-E81A-C8954F602212}"/>
              </a:ext>
            </a:extLst>
          </p:cNvPr>
          <p:cNvSpPr txBox="1"/>
          <p:nvPr/>
        </p:nvSpPr>
        <p:spPr>
          <a:xfrm>
            <a:off x="4895960" y="3922130"/>
            <a:ext cx="17540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Avenir Book" panose="02000503020000020003" pitchFamily="2" charset="0"/>
              </a:rPr>
              <a:t>No environment feedback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9834F55-6B3E-E763-50EF-B7889492DA94}"/>
              </a:ext>
            </a:extLst>
          </p:cNvPr>
          <p:cNvCxnSpPr>
            <a:cxnSpLocks/>
          </p:cNvCxnSpPr>
          <p:nvPr/>
        </p:nvCxnSpPr>
        <p:spPr>
          <a:xfrm flipV="1">
            <a:off x="4505328" y="3788873"/>
            <a:ext cx="696670" cy="3665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F0E98F-2CCA-3066-B664-6D0D91A392E9}"/>
              </a:ext>
            </a:extLst>
          </p:cNvPr>
          <p:cNvSpPr txBox="1"/>
          <p:nvPr/>
        </p:nvSpPr>
        <p:spPr>
          <a:xfrm>
            <a:off x="5181509" y="3554020"/>
            <a:ext cx="360996" cy="4385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5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E13894-0E47-E559-BCA9-2AE1ACB194A2}"/>
              </a:ext>
            </a:extLst>
          </p:cNvPr>
          <p:cNvSpPr txBox="1"/>
          <p:nvPr/>
        </p:nvSpPr>
        <p:spPr>
          <a:xfrm>
            <a:off x="5464776" y="1919810"/>
            <a:ext cx="360996" cy="4385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5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Google Shape;138;g1501cc781cf_0_0">
            <a:extLst>
              <a:ext uri="{FF2B5EF4-FFF2-40B4-BE49-F238E27FC236}">
                <a16:creationId xmlns:a16="http://schemas.microsoft.com/office/drawing/2014/main" id="{A7201149-5605-31B9-B18D-917D4774A29B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410775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637B1-9037-56EF-3DE3-78D48CB13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Interactive planner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94136-5676-A72C-DB63-7311434D41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24193-8FC3-9FE2-2EF7-D34F0549906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Content Placeholder 9" descr="A diagram of a computer program&#10;&#10;Description automatically generated">
            <a:extLst>
              <a:ext uri="{FF2B5EF4-FFF2-40B4-BE49-F238E27FC236}">
                <a16:creationId xmlns:a16="http://schemas.microsoft.com/office/drawing/2014/main" id="{17E113E4-ACBD-8B68-57EF-F267966CDCB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3724" b="18555"/>
          <a:stretch/>
        </p:blipFill>
        <p:spPr>
          <a:xfrm>
            <a:off x="0" y="2600325"/>
            <a:ext cx="3095625" cy="2143125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44525C-A283-BCFB-286D-22A8154A14EE}"/>
              </a:ext>
            </a:extLst>
          </p:cNvPr>
          <p:cNvSpPr/>
          <p:nvPr/>
        </p:nvSpPr>
        <p:spPr>
          <a:xfrm>
            <a:off x="2914650" y="4621609"/>
            <a:ext cx="425258" cy="314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DC9EC6-CD75-470D-F82D-69F0332F01DC}"/>
              </a:ext>
            </a:extLst>
          </p:cNvPr>
          <p:cNvSpPr/>
          <p:nvPr/>
        </p:nvSpPr>
        <p:spPr>
          <a:xfrm>
            <a:off x="1561358" y="4621609"/>
            <a:ext cx="568909" cy="314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5" name="Picture 4" descr="A diagram of a planner&#10;&#10;Description automatically generated">
            <a:extLst>
              <a:ext uri="{FF2B5EF4-FFF2-40B4-BE49-F238E27FC236}">
                <a16:creationId xmlns:a16="http://schemas.microsoft.com/office/drawing/2014/main" id="{364913AB-ACF8-2288-8807-CB1FFD1A0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680" y="780304"/>
            <a:ext cx="3417370" cy="16672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FD458C-66F7-F2A7-C623-A7D0BF15EA2C}"/>
              </a:ext>
            </a:extLst>
          </p:cNvPr>
          <p:cNvSpPr txBox="1"/>
          <p:nvPr/>
        </p:nvSpPr>
        <p:spPr>
          <a:xfrm>
            <a:off x="6494015" y="2346654"/>
            <a:ext cx="1601721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5">
                <a:latin typeface="Avenir Book" panose="02000503020000020003" pitchFamily="2" charset="0"/>
              </a:rPr>
              <a:t>Dasgupta et al. (2022)</a:t>
            </a:r>
          </a:p>
        </p:txBody>
      </p:sp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CC652204-BF51-1A49-40C2-B5E8E8F1C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564" y="2576091"/>
            <a:ext cx="3840073" cy="21917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7710CB-17EE-A964-E272-B3C06725A708}"/>
              </a:ext>
            </a:extLst>
          </p:cNvPr>
          <p:cNvSpPr txBox="1"/>
          <p:nvPr/>
        </p:nvSpPr>
        <p:spPr>
          <a:xfrm>
            <a:off x="6951566" y="4681572"/>
            <a:ext cx="1358064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5">
                <a:latin typeface="Avenir Book" panose="02000503020000020003" pitchFamily="2" charset="0"/>
              </a:rPr>
              <a:t>Wang et al. (2023)</a:t>
            </a: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6A3080D9-512C-9DBE-EFE2-9365F323E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970" y="922386"/>
            <a:ext cx="3368993" cy="15251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41BDB8-CD29-412E-1487-5068D315BD7F}"/>
              </a:ext>
            </a:extLst>
          </p:cNvPr>
          <p:cNvSpPr txBox="1"/>
          <p:nvPr/>
        </p:nvSpPr>
        <p:spPr>
          <a:xfrm>
            <a:off x="3066395" y="4681572"/>
            <a:ext cx="106182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>
                <a:latin typeface="Avenir Book" panose="02000503020000020003" pitchFamily="2" charset="0"/>
              </a:rPr>
              <a:t>Li et al. (2022)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0AE13E-D3CB-BD7A-9323-43B4B03A65AE}"/>
              </a:ext>
            </a:extLst>
          </p:cNvPr>
          <p:cNvSpPr txBox="1"/>
          <p:nvPr/>
        </p:nvSpPr>
        <p:spPr>
          <a:xfrm>
            <a:off x="2788797" y="2348998"/>
            <a:ext cx="1452741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>
                <a:latin typeface="Avenir Book" panose="02000503020000020003" pitchFamily="2" charset="0"/>
              </a:rPr>
              <a:t>Sharma et al. (2021)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29ABF5-4681-7B4E-B824-46189B99A815}"/>
              </a:ext>
            </a:extLst>
          </p:cNvPr>
          <p:cNvSpPr/>
          <p:nvPr/>
        </p:nvSpPr>
        <p:spPr>
          <a:xfrm>
            <a:off x="787395" y="911165"/>
            <a:ext cx="1882939" cy="233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5A9F953-FC79-6257-2218-CDE64A188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3810" y="43546"/>
            <a:ext cx="1123080" cy="860957"/>
          </a:xfrm>
          <a:prstGeom prst="rect">
            <a:avLst/>
          </a:prstGeom>
        </p:spPr>
      </p:pic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FD7C5074-F253-3F14-3350-0F5516399C19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30599374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13BC553B-9A96-40F0-54C2-277C82D14F6B}"/>
              </a:ext>
            </a:extLst>
          </p:cNvPr>
          <p:cNvSpPr txBox="1"/>
          <p:nvPr/>
        </p:nvSpPr>
        <p:spPr>
          <a:xfrm>
            <a:off x="3416416" y="1781675"/>
            <a:ext cx="106345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Avenir Book" panose="02000503020000020003" pitchFamily="2" charset="0"/>
              </a:rPr>
              <a:t>Reflection</a:t>
            </a:r>
          </a:p>
          <a:p>
            <a:pPr algn="ctr"/>
            <a:endParaRPr lang="en-US" sz="1050">
              <a:latin typeface="Avenir Book" panose="02000503020000020003" pitchFamily="2" charset="0"/>
            </a:endParaRPr>
          </a:p>
          <a:p>
            <a:pPr algn="ctr"/>
            <a:r>
              <a:rPr lang="en-US" sz="1050">
                <a:latin typeface="Avenir Book" panose="02000503020000020003" pitchFamily="2" charset="0"/>
              </a:rPr>
              <a:t>Memory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2637B1-9037-56EF-3DE3-78D48CB13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Interactive planner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BE164B-A360-AA30-C8B2-23E0E9F4E6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24193-8FC3-9FE2-2EF7-D34F0549906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44525C-A283-BCFB-286D-22A8154A14EE}"/>
              </a:ext>
            </a:extLst>
          </p:cNvPr>
          <p:cNvSpPr/>
          <p:nvPr/>
        </p:nvSpPr>
        <p:spPr>
          <a:xfrm>
            <a:off x="2794635" y="4606327"/>
            <a:ext cx="1068196" cy="314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DC9EC6-CD75-470D-F82D-69F0332F01DC}"/>
              </a:ext>
            </a:extLst>
          </p:cNvPr>
          <p:cNvSpPr/>
          <p:nvPr/>
        </p:nvSpPr>
        <p:spPr>
          <a:xfrm>
            <a:off x="5311826" y="4657762"/>
            <a:ext cx="1062990" cy="314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04F738-4C77-DAB2-B30F-44E3535A588B}"/>
              </a:ext>
            </a:extLst>
          </p:cNvPr>
          <p:cNvSpPr txBox="1"/>
          <p:nvPr/>
        </p:nvSpPr>
        <p:spPr>
          <a:xfrm>
            <a:off x="1486880" y="2022870"/>
            <a:ext cx="4716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Avenir Book" panose="02000503020000020003" pitchFamily="2" charset="0"/>
              </a:rPr>
              <a:t>Goal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64A365-70B0-6051-BE7D-2D350BE27329}"/>
              </a:ext>
            </a:extLst>
          </p:cNvPr>
          <p:cNvSpPr txBox="1"/>
          <p:nvPr/>
        </p:nvSpPr>
        <p:spPr>
          <a:xfrm>
            <a:off x="1405441" y="1326058"/>
            <a:ext cx="9236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Avenir Book" panose="02000503020000020003" pitchFamily="2" charset="0"/>
              </a:rPr>
              <a:t>Observation</a:t>
            </a:r>
          </a:p>
        </p:txBody>
      </p:sp>
      <p:pic>
        <p:nvPicPr>
          <p:cNvPr id="21" name="Picture 20" descr="A room with a bed and a table&#10;&#10;Description automatically generated with medium confidence">
            <a:extLst>
              <a:ext uri="{FF2B5EF4-FFF2-40B4-BE49-F238E27FC236}">
                <a16:creationId xmlns:a16="http://schemas.microsoft.com/office/drawing/2014/main" id="{D9F471E3-929E-68AE-7384-952EF9F51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38" y="1624790"/>
            <a:ext cx="2129790" cy="106667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C42A6D0-B0FC-CB20-A4AA-B610E2F39BA7}"/>
              </a:ext>
            </a:extLst>
          </p:cNvPr>
          <p:cNvSpPr/>
          <p:nvPr/>
        </p:nvSpPr>
        <p:spPr>
          <a:xfrm>
            <a:off x="2430304" y="1860233"/>
            <a:ext cx="1028700" cy="59578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LLM</a:t>
            </a:r>
          </a:p>
        </p:txBody>
      </p: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54C25F45-9770-D9DF-D8D4-718CE7175D69}"/>
              </a:ext>
            </a:extLst>
          </p:cNvPr>
          <p:cNvCxnSpPr>
            <a:stCxn id="21" idx="0"/>
            <a:endCxn id="20" idx="3"/>
          </p:cNvCxnSpPr>
          <p:nvPr/>
        </p:nvCxnSpPr>
        <p:spPr>
          <a:xfrm rot="16200000" flipV="1">
            <a:off x="3799476" y="-17368"/>
            <a:ext cx="171774" cy="3112541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3DE6A72-D06C-9F86-2FE3-0CE2E763A00F}"/>
              </a:ext>
            </a:extLst>
          </p:cNvPr>
          <p:cNvCxnSpPr>
            <a:stCxn id="17" idx="3"/>
            <a:endCxn id="22" idx="1"/>
          </p:cNvCxnSpPr>
          <p:nvPr/>
        </p:nvCxnSpPr>
        <p:spPr>
          <a:xfrm>
            <a:off x="1958484" y="2149828"/>
            <a:ext cx="471820" cy="8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93A9D38-916A-6B17-F81F-4AA5FA41C379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1867267" y="1579974"/>
            <a:ext cx="563037" cy="4088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DB1435D-B8B4-6545-2224-BBB126B7132E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2944654" y="2456021"/>
            <a:ext cx="0" cy="4029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75DC6A1-F2E8-7E6D-6107-72E1E9685594}"/>
              </a:ext>
            </a:extLst>
          </p:cNvPr>
          <p:cNvSpPr txBox="1"/>
          <p:nvPr/>
        </p:nvSpPr>
        <p:spPr>
          <a:xfrm>
            <a:off x="2567284" y="1175410"/>
            <a:ext cx="20810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Avenir Book" panose="02000503020000020003" pitchFamily="2" charset="0"/>
              </a:rPr>
              <a:t>Description (e.g., scene graphs)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87B5D0B-234F-7C25-6586-8133D187CEA3}"/>
              </a:ext>
            </a:extLst>
          </p:cNvPr>
          <p:cNvSpPr txBox="1"/>
          <p:nvPr/>
        </p:nvSpPr>
        <p:spPr>
          <a:xfrm>
            <a:off x="1842377" y="2786974"/>
            <a:ext cx="22045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Avenir Book" panose="02000503020000020003" pitchFamily="2" charset="0"/>
              </a:rPr>
              <a:t>Feature / high-level plans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F10B1AD-51A8-EE2B-4B50-19E40AB78D71}"/>
              </a:ext>
            </a:extLst>
          </p:cNvPr>
          <p:cNvSpPr/>
          <p:nvPr/>
        </p:nvSpPr>
        <p:spPr>
          <a:xfrm>
            <a:off x="2430304" y="3320310"/>
            <a:ext cx="1028700" cy="595789"/>
          </a:xfrm>
          <a:prstGeom prst="rect">
            <a:avLst/>
          </a:prstGeom>
          <a:solidFill>
            <a:srgbClr val="FF99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Policy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DCD002F-5FED-35CE-7185-1648EA73B36F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2944654" y="3063973"/>
            <a:ext cx="0" cy="2563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892C508B-7AC2-33C2-3755-2B6435D65636}"/>
              </a:ext>
            </a:extLst>
          </p:cNvPr>
          <p:cNvCxnSpPr>
            <a:cxnSpLocks/>
            <a:stCxn id="21" idx="2"/>
            <a:endCxn id="41" idx="3"/>
          </p:cNvCxnSpPr>
          <p:nvPr/>
        </p:nvCxnSpPr>
        <p:spPr>
          <a:xfrm rot="5400000">
            <a:off x="3986948" y="2163520"/>
            <a:ext cx="926742" cy="1982629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F742CC1-45B0-47AD-2551-D82B157CD92D}"/>
              </a:ext>
            </a:extLst>
          </p:cNvPr>
          <p:cNvSpPr txBox="1"/>
          <p:nvPr/>
        </p:nvSpPr>
        <p:spPr>
          <a:xfrm>
            <a:off x="3510638" y="3317067"/>
            <a:ext cx="15135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Avenir Book" panose="02000503020000020003" pitchFamily="2" charset="0"/>
              </a:rPr>
              <a:t>Raw obs. (e.g., image)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F811B84-365D-24FA-DCC7-AA89446A11EF}"/>
              </a:ext>
            </a:extLst>
          </p:cNvPr>
          <p:cNvCxnSpPr>
            <a:cxnSpLocks/>
            <a:stCxn id="41" idx="2"/>
          </p:cNvCxnSpPr>
          <p:nvPr/>
        </p:nvCxnSpPr>
        <p:spPr>
          <a:xfrm>
            <a:off x="2944654" y="3916099"/>
            <a:ext cx="0" cy="2563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0254496-5574-1EC3-C65D-8FEE2CEFAA52}"/>
              </a:ext>
            </a:extLst>
          </p:cNvPr>
          <p:cNvSpPr txBox="1"/>
          <p:nvPr/>
        </p:nvSpPr>
        <p:spPr>
          <a:xfrm>
            <a:off x="2517816" y="4112383"/>
            <a:ext cx="8536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Avenir Book" panose="02000503020000020003" pitchFamily="2" charset="0"/>
              </a:rPr>
              <a:t>Action</a:t>
            </a:r>
          </a:p>
        </p:txBody>
      </p: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7F49460D-56AB-0B40-36A6-877E51C2D7B4}"/>
              </a:ext>
            </a:extLst>
          </p:cNvPr>
          <p:cNvCxnSpPr>
            <a:cxnSpLocks/>
            <a:endCxn id="21" idx="3"/>
          </p:cNvCxnSpPr>
          <p:nvPr/>
        </p:nvCxnSpPr>
        <p:spPr>
          <a:xfrm flipV="1">
            <a:off x="3239211" y="2158127"/>
            <a:ext cx="3267317" cy="2092756"/>
          </a:xfrm>
          <a:prstGeom prst="bentConnector3">
            <a:avLst>
              <a:gd name="adj1" fmla="val 105247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32BCCA4A-C02F-2D50-6B49-473CE6CA299D}"/>
              </a:ext>
            </a:extLst>
          </p:cNvPr>
          <p:cNvCxnSpPr>
            <a:cxnSpLocks/>
            <a:stCxn id="21" idx="1"/>
            <a:endCxn id="22" idx="3"/>
          </p:cNvCxnSpPr>
          <p:nvPr/>
        </p:nvCxnSpPr>
        <p:spPr>
          <a:xfrm rot="10800000" flipV="1">
            <a:off x="3459005" y="2158126"/>
            <a:ext cx="917734" cy="1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953C14A3-7CC5-808D-02E5-B5192BE07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810" y="43546"/>
            <a:ext cx="1123080" cy="860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E3454-575B-2951-B6E6-A4E3260D2C94}"/>
              </a:ext>
            </a:extLst>
          </p:cNvPr>
          <p:cNvSpPr txBox="1"/>
          <p:nvPr/>
        </p:nvSpPr>
        <p:spPr>
          <a:xfrm>
            <a:off x="3078663" y="2982438"/>
            <a:ext cx="13869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Courier" pitchFamily="2" charset="0"/>
              </a:rPr>
              <a:t>“Go to kitchen”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070378-F3BD-A5A9-7BA4-3CF16B599A86}"/>
              </a:ext>
            </a:extLst>
          </p:cNvPr>
          <p:cNvSpPr txBox="1"/>
          <p:nvPr/>
        </p:nvSpPr>
        <p:spPr>
          <a:xfrm>
            <a:off x="3167513" y="3994545"/>
            <a:ext cx="1066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Courier" pitchFamily="2" charset="0"/>
              </a:rPr>
              <a:t>“Turn left”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85440E-3F49-8C21-A20D-D6BAF57C2444}"/>
              </a:ext>
            </a:extLst>
          </p:cNvPr>
          <p:cNvSpPr txBox="1"/>
          <p:nvPr/>
        </p:nvSpPr>
        <p:spPr>
          <a:xfrm>
            <a:off x="6144921" y="1299055"/>
            <a:ext cx="18598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>
                <a:latin typeface="Avenir Book" panose="02000503020000020003" pitchFamily="2" charset="0"/>
              </a:rPr>
              <a:t>History: </a:t>
            </a:r>
            <a:r>
              <a:rPr lang="en-US" sz="1050">
                <a:latin typeface="Avenir Book" panose="02000503020000020003" pitchFamily="2" charset="0"/>
              </a:rPr>
              <a:t>actions taken so far</a:t>
            </a:r>
          </a:p>
          <a:p>
            <a:r>
              <a:rPr lang="en-US" sz="1050" b="1">
                <a:latin typeface="Avenir Book" panose="02000503020000020003" pitchFamily="2" charset="0"/>
              </a:rPr>
              <a:t>Progress: </a:t>
            </a:r>
            <a:r>
              <a:rPr lang="en-US" sz="1050">
                <a:latin typeface="Avenir Book" panose="02000503020000020003" pitchFamily="2" charset="0"/>
              </a:rPr>
              <a:t>I have done xxx</a:t>
            </a:r>
          </a:p>
          <a:p>
            <a:r>
              <a:rPr lang="en-US" sz="1050" b="1">
                <a:latin typeface="Avenir Book" panose="02000503020000020003" pitchFamily="2" charset="0"/>
              </a:rPr>
              <a:t>Failures: </a:t>
            </a:r>
            <a:r>
              <a:rPr lang="en-US" sz="1050">
                <a:latin typeface="Avenir Book" panose="02000503020000020003" pitchFamily="2" charset="0"/>
              </a:rPr>
              <a:t>I couldn’t find xxx</a:t>
            </a:r>
          </a:p>
          <a:p>
            <a:r>
              <a:rPr lang="en-US" sz="1050">
                <a:latin typeface="Avenir Book" panose="02000503020000020003" pitchFamily="2" charset="0"/>
              </a:rPr>
              <a:t>…</a:t>
            </a:r>
          </a:p>
        </p:txBody>
      </p:sp>
      <p:sp>
        <p:nvSpPr>
          <p:cNvPr id="8" name="Google Shape;138;g1501cc781cf_0_0">
            <a:extLst>
              <a:ext uri="{FF2B5EF4-FFF2-40B4-BE49-F238E27FC236}">
                <a16:creationId xmlns:a16="http://schemas.microsoft.com/office/drawing/2014/main" id="{84221B4F-2BCF-17F7-0E98-4F3FC940F79E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407337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17" grpId="0"/>
      <p:bldP spid="20" grpId="0"/>
      <p:bldP spid="22" grpId="0" animBg="1"/>
      <p:bldP spid="36" grpId="0"/>
      <p:bldP spid="38" grpId="0"/>
      <p:bldP spid="41" grpId="0" animBg="1"/>
      <p:bldP spid="49" grpId="0"/>
      <p:bldP spid="53" grpId="0"/>
      <p:bldP spid="3" grpId="0"/>
      <p:bldP spid="5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EAB206-CB59-941E-2992-D5933DF292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/>
          <a:lstStyle/>
          <a:p>
            <a:pPr algn="ctr"/>
            <a:r>
              <a:rPr lang="en-US" sz="4400"/>
              <a:t>Sustained Embodied Reasoning in Rich Environments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29D7E-96B2-4313-A6AB-EAF788351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3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E4456-4479-28E6-53A8-272D0B5A5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Spectrogram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11A02-8F5B-2DCE-6853-CE604BFC8B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3112" y="1517110"/>
            <a:ext cx="2712380" cy="3077573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A spectrogram shows the </a:t>
            </a:r>
            <a:r>
              <a:rPr lang="en-US" b="1"/>
              <a:t>frequency content (y-axis) </a:t>
            </a:r>
            <a:r>
              <a:rPr lang="en-US"/>
              <a:t>of an audio signal as it changes over time.</a:t>
            </a:r>
          </a:p>
          <a:p>
            <a:r>
              <a:rPr lang="en-US"/>
              <a:t>In spectrogram,</a:t>
            </a:r>
            <a:r>
              <a:rPr lang="en-US" b="1"/>
              <a:t> magnitude </a:t>
            </a:r>
            <a:r>
              <a:rPr lang="en-US"/>
              <a:t>of the sound is shown by </a:t>
            </a:r>
            <a:r>
              <a:rPr lang="en-US" b="1"/>
              <a:t>color-coding</a:t>
            </a:r>
            <a:r>
              <a:rPr lang="en-US"/>
              <a:t>. </a:t>
            </a:r>
          </a:p>
        </p:txBody>
      </p:sp>
      <p:pic>
        <p:nvPicPr>
          <p:cNvPr id="7172" name="Picture 4" descr="A Gentle Introduction to Audio Classification With Tensorflow | by Dimitre  Oliveira | Towards AI">
            <a:extLst>
              <a:ext uri="{FF2B5EF4-FFF2-40B4-BE49-F238E27FC236}">
                <a16:creationId xmlns:a16="http://schemas.microsoft.com/office/drawing/2014/main" id="{C09B610A-E5A7-3CA2-20D2-A47A8E79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492" y="964661"/>
            <a:ext cx="5887498" cy="38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5ADF31-9E8B-08D6-996B-2880722F2458}"/>
              </a:ext>
            </a:extLst>
          </p:cNvPr>
          <p:cNvSpPr txBox="1"/>
          <p:nvPr/>
        </p:nvSpPr>
        <p:spPr>
          <a:xfrm>
            <a:off x="1527242" y="4835723"/>
            <a:ext cx="64014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https://</a:t>
            </a:r>
            <a:r>
              <a:rPr lang="en-US" err="1"/>
              <a:t>huggingface.co</a:t>
            </a:r>
            <a:r>
              <a:rPr lang="en-US"/>
              <a:t>/learn/audio-course/</a:t>
            </a:r>
            <a:r>
              <a:rPr lang="en-US" err="1"/>
              <a:t>en</a:t>
            </a:r>
            <a:r>
              <a:rPr lang="en-US"/>
              <a:t>/chapter1/</a:t>
            </a:r>
            <a:r>
              <a:rPr lang="en-US" err="1"/>
              <a:t>audio_data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730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B30E-7493-08C9-26E7-79FBBA255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Limits in LLMs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7CD9C-9C41-1782-7F1F-4DA6FE5DBD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Social reasoning: understanding humans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82247-9DBE-A44C-FA84-D85140A36C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" name="Picture 2" descr="30,956 Heavy Box Stock Photos, Pictures &amp; Royalty-Free Images - iStock">
            <a:extLst>
              <a:ext uri="{FF2B5EF4-FFF2-40B4-BE49-F238E27FC236}">
                <a16:creationId xmlns:a16="http://schemas.microsoft.com/office/drawing/2014/main" id="{D1F6D515-2057-5F85-D233-95CA00EC4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83" y="1394226"/>
            <a:ext cx="5233652" cy="348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46323D-B537-C7C9-A1BB-542860A60ECD}"/>
              </a:ext>
            </a:extLst>
          </p:cNvPr>
          <p:cNvSpPr txBox="1"/>
          <p:nvPr/>
        </p:nvSpPr>
        <p:spPr>
          <a:xfrm>
            <a:off x="5778720" y="2353152"/>
            <a:ext cx="26436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latin typeface="Avenir Book" panose="02000503020000020003" pitchFamily="2" charset="0"/>
              </a:rPr>
              <a:t>Does this person need help?</a:t>
            </a:r>
          </a:p>
        </p:txBody>
      </p:sp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FD1BE86F-2FEE-400B-6262-32B74173F20C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330434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0E1D1E4D-6435-B267-8303-609EB5417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568" y="3112409"/>
            <a:ext cx="1771650" cy="14478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98A14F5C-0DDF-5F14-F472-E2FA21794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858" y="994164"/>
            <a:ext cx="5019675" cy="3848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CF535F-FBD1-F7E7-71EF-87A60A951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World models and agent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813E6-60C0-72BF-1C6D-7442FC2A3F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0C0B5-F8B6-8CFE-0CFA-959F245EF0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669DEF2A-8B80-BFE7-932F-543F85C1D690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314920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24251-9028-2460-D57B-97C18F74C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Simulators as world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FFDBE-E910-7610-817F-B0C8732739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62048"/>
            <a:ext cx="8085415" cy="3077573"/>
          </a:xfrm>
        </p:spPr>
        <p:txBody>
          <a:bodyPr/>
          <a:lstStyle/>
          <a:p>
            <a:r>
              <a:rPr lang="en-US"/>
              <a:t>Physics engines / embodied simulators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701EAC-67C9-F645-DA2B-E78D0D1D39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AB604-D5C5-2211-B5BD-F4EB5CA16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02" y="2960531"/>
            <a:ext cx="2685844" cy="17316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6A9B6-1CE8-0252-4F63-38149B82C13C}"/>
              </a:ext>
            </a:extLst>
          </p:cNvPr>
          <p:cNvSpPr txBox="1"/>
          <p:nvPr/>
        </p:nvSpPr>
        <p:spPr>
          <a:xfrm>
            <a:off x="1402262" y="2760217"/>
            <a:ext cx="120738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b="1" err="1">
                <a:latin typeface="Avenir Book" panose="02000503020000020003" pitchFamily="2" charset="0"/>
                <a:cs typeface="Arial" panose="020B0604020202020204" pitchFamily="34" charset="0"/>
              </a:rPr>
              <a:t>iGibson</a:t>
            </a:r>
            <a:r>
              <a:rPr lang="en-US" sz="1500" b="1">
                <a:latin typeface="Avenir Book" panose="02000503020000020003" pitchFamily="2" charset="0"/>
                <a:cs typeface="Arial" panose="020B0604020202020204" pitchFamily="34" charset="0"/>
              </a:rPr>
              <a:t> 2.0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40076-6592-C19D-8CA2-9C75C6D4AF37}"/>
              </a:ext>
            </a:extLst>
          </p:cNvPr>
          <p:cNvSpPr txBox="1"/>
          <p:nvPr/>
        </p:nvSpPr>
        <p:spPr>
          <a:xfrm>
            <a:off x="2241317" y="4643279"/>
            <a:ext cx="1106393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25">
                <a:latin typeface="Arial" panose="020B0604020202020204" pitchFamily="34" charset="0"/>
                <a:cs typeface="Arial" panose="020B0604020202020204" pitchFamily="34" charset="0"/>
              </a:rPr>
              <a:t>Li et al. (2021)</a:t>
            </a:r>
          </a:p>
        </p:txBody>
      </p:sp>
      <p:pic>
        <p:nvPicPr>
          <p:cNvPr id="10" name="Picture 9" descr="A picture containing kitchen, indoor, appliance, stainless&#10;&#10;Description automatically generated">
            <a:extLst>
              <a:ext uri="{FF2B5EF4-FFF2-40B4-BE49-F238E27FC236}">
                <a16:creationId xmlns:a16="http://schemas.microsoft.com/office/drawing/2014/main" id="{CD980FB0-6F2C-9F59-214D-95FC7BD6B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305" y="1605575"/>
            <a:ext cx="3551204" cy="10167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DB07DB-1C00-0360-EA1A-674BC95B4352}"/>
              </a:ext>
            </a:extLst>
          </p:cNvPr>
          <p:cNvSpPr txBox="1"/>
          <p:nvPr/>
        </p:nvSpPr>
        <p:spPr>
          <a:xfrm>
            <a:off x="6037195" y="1362679"/>
            <a:ext cx="10919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b="1">
                <a:latin typeface="Avenir Book" panose="02000503020000020003" pitchFamily="2" charset="0"/>
                <a:cs typeface="Arial" panose="020B0604020202020204" pitchFamily="34" charset="0"/>
              </a:rPr>
              <a:t>AI2-THOR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AAF5ED-3C0F-9962-AB30-FF471C8F4BE7}"/>
              </a:ext>
            </a:extLst>
          </p:cNvPr>
          <p:cNvSpPr txBox="1"/>
          <p:nvPr/>
        </p:nvSpPr>
        <p:spPr>
          <a:xfrm>
            <a:off x="7092741" y="2578822"/>
            <a:ext cx="1354858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25" err="1">
                <a:latin typeface="Arial" panose="020B0604020202020204" pitchFamily="34" charset="0"/>
                <a:cs typeface="Arial" panose="020B0604020202020204" pitchFamily="34" charset="0"/>
              </a:rPr>
              <a:t>Kolve</a:t>
            </a:r>
            <a:r>
              <a:rPr lang="en-US" sz="1125">
                <a:latin typeface="Arial" panose="020B0604020202020204" pitchFamily="34" charset="0"/>
                <a:cs typeface="Arial" panose="020B0604020202020204" pitchFamily="34" charset="0"/>
              </a:rPr>
              <a:t> et al. (2017)</a:t>
            </a:r>
          </a:p>
        </p:txBody>
      </p:sp>
      <p:pic>
        <p:nvPicPr>
          <p:cNvPr id="13" name="Picture 12" descr="A picture containing text, indoor, floor, table&#10;&#10;Description automatically generated">
            <a:extLst>
              <a:ext uri="{FF2B5EF4-FFF2-40B4-BE49-F238E27FC236}">
                <a16:creationId xmlns:a16="http://schemas.microsoft.com/office/drawing/2014/main" id="{F5C9AE11-4A9F-CD41-4F48-F182CF37A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308" y="2951554"/>
            <a:ext cx="2297565" cy="1731662"/>
          </a:xfrm>
          <a:prstGeom prst="rect">
            <a:avLst/>
          </a:prstGeom>
        </p:spPr>
      </p:pic>
      <p:pic>
        <p:nvPicPr>
          <p:cNvPr id="14" name="Picture 13" descr="A room with a table and chairs&#10;&#10;Description automatically generated with low confidence">
            <a:extLst>
              <a:ext uri="{FF2B5EF4-FFF2-40B4-BE49-F238E27FC236}">
                <a16:creationId xmlns:a16="http://schemas.microsoft.com/office/drawing/2014/main" id="{04B8243B-2FF6-CC04-0A1C-C512AF097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9787" y="3000553"/>
            <a:ext cx="2533650" cy="16573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498200-64D7-44D2-5364-629C9ADB7A57}"/>
              </a:ext>
            </a:extLst>
          </p:cNvPr>
          <p:cNvSpPr txBox="1"/>
          <p:nvPr/>
        </p:nvSpPr>
        <p:spPr>
          <a:xfrm>
            <a:off x="4018541" y="2738990"/>
            <a:ext cx="11737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b="1">
                <a:latin typeface="Avenir Book" panose="02000503020000020003" pitchFamily="2" charset="0"/>
                <a:cs typeface="Arial" panose="020B0604020202020204" pitchFamily="34" charset="0"/>
              </a:rPr>
              <a:t>Habitat 2.0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1D79A8-B17C-C6B7-F60E-C560529A60D2}"/>
              </a:ext>
            </a:extLst>
          </p:cNvPr>
          <p:cNvSpPr txBox="1"/>
          <p:nvPr/>
        </p:nvSpPr>
        <p:spPr>
          <a:xfrm>
            <a:off x="6464961" y="2734824"/>
            <a:ext cx="13869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b="1" err="1">
                <a:latin typeface="Avenir Book" panose="02000503020000020003" pitchFamily="2" charset="0"/>
                <a:cs typeface="Arial" panose="020B0604020202020204" pitchFamily="34" charset="0"/>
              </a:rPr>
              <a:t>ThreeDWorld</a:t>
            </a:r>
            <a:endParaRPr lang="en-US" sz="1500" b="1"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671ED1-FF7F-A7AB-7785-0408AB15E9A7}"/>
              </a:ext>
            </a:extLst>
          </p:cNvPr>
          <p:cNvSpPr txBox="1"/>
          <p:nvPr/>
        </p:nvSpPr>
        <p:spPr>
          <a:xfrm>
            <a:off x="7293621" y="4624628"/>
            <a:ext cx="1266693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25">
                <a:latin typeface="Arial" panose="020B0604020202020204" pitchFamily="34" charset="0"/>
                <a:cs typeface="Arial" panose="020B0604020202020204" pitchFamily="34" charset="0"/>
              </a:rPr>
              <a:t>Gan et al. (2020)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8C0EED-54B2-36CF-26A2-6DD7BE57AE5D}"/>
              </a:ext>
            </a:extLst>
          </p:cNvPr>
          <p:cNvSpPr txBox="1"/>
          <p:nvPr/>
        </p:nvSpPr>
        <p:spPr>
          <a:xfrm>
            <a:off x="4609091" y="4643279"/>
            <a:ext cx="1282723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25" err="1">
                <a:latin typeface="Arial" panose="020B0604020202020204" pitchFamily="34" charset="0"/>
                <a:cs typeface="Arial" panose="020B0604020202020204" pitchFamily="34" charset="0"/>
              </a:rPr>
              <a:t>Szot</a:t>
            </a:r>
            <a:r>
              <a:rPr lang="en-US" sz="1125">
                <a:latin typeface="Arial" panose="020B0604020202020204" pitchFamily="34" charset="0"/>
                <a:cs typeface="Arial" panose="020B0604020202020204" pitchFamily="34" charset="0"/>
              </a:rPr>
              <a:t> et al. (2021)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7E6438-410D-EA50-DE64-5B56E370DC8F}"/>
              </a:ext>
            </a:extLst>
          </p:cNvPr>
          <p:cNvSpPr txBox="1"/>
          <p:nvPr/>
        </p:nvSpPr>
        <p:spPr>
          <a:xfrm>
            <a:off x="2126740" y="1380308"/>
            <a:ext cx="9428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b="1" err="1">
                <a:latin typeface="Avenir Book" panose="02000503020000020003" pitchFamily="2" charset="0"/>
                <a:cs typeface="Arial" panose="020B0604020202020204" pitchFamily="34" charset="0"/>
              </a:rPr>
              <a:t>MuJoCo</a:t>
            </a:r>
            <a:endParaRPr lang="en-US" sz="1500" b="1"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DeepMind Releases MuJoCo Menagerie: Collection of Simulated Robots for  Machine Learning - Christian Kromme">
            <a:extLst>
              <a:ext uri="{FF2B5EF4-FFF2-40B4-BE49-F238E27FC236}">
                <a16:creationId xmlns:a16="http://schemas.microsoft.com/office/drawing/2014/main" id="{9E6C86DA-09B1-9FA1-1DD2-CFC69BC68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31"/>
          <a:stretch/>
        </p:blipFill>
        <p:spPr bwMode="auto">
          <a:xfrm>
            <a:off x="809152" y="1619529"/>
            <a:ext cx="3551204" cy="100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23E24A9-8C45-D2A5-0CA9-207589372342}"/>
              </a:ext>
            </a:extLst>
          </p:cNvPr>
          <p:cNvSpPr txBox="1"/>
          <p:nvPr/>
        </p:nvSpPr>
        <p:spPr>
          <a:xfrm>
            <a:off x="2959576" y="2584846"/>
            <a:ext cx="1559699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25">
                <a:latin typeface="Arial" panose="020B0604020202020204" pitchFamily="34" charset="0"/>
                <a:cs typeface="Arial" panose="020B0604020202020204" pitchFamily="34" charset="0"/>
              </a:rPr>
              <a:t>Todorov et al. (2012)</a:t>
            </a:r>
          </a:p>
        </p:txBody>
      </p:sp>
      <p:sp>
        <p:nvSpPr>
          <p:cNvPr id="8" name="Google Shape;138;g1501cc781cf_0_0">
            <a:extLst>
              <a:ext uri="{FF2B5EF4-FFF2-40B4-BE49-F238E27FC236}">
                <a16:creationId xmlns:a16="http://schemas.microsoft.com/office/drawing/2014/main" id="{F016B328-E5F5-1CC0-CD5C-7B466F58ADCB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29206579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24251-9028-2460-D57B-97C18F74C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Simulators as world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FFDBE-E910-7610-817F-B0C8732739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76335"/>
            <a:ext cx="8085415" cy="3077573"/>
          </a:xfrm>
        </p:spPr>
        <p:txBody>
          <a:bodyPr/>
          <a:lstStyle/>
          <a:p>
            <a:r>
              <a:rPr lang="en-US"/>
              <a:t>Embodied simulators + synthetic humans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701EAC-67C9-F645-DA2B-E78D0D1D39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20" name="many_room.mp4" descr="many_room.mp4">
            <a:extLst>
              <a:ext uri="{FF2B5EF4-FFF2-40B4-BE49-F238E27FC236}">
                <a16:creationId xmlns:a16="http://schemas.microsoft.com/office/drawing/2014/main" id="{B3246B04-FCDB-08A1-5D70-4F15A86D2111}"/>
              </a:ext>
            </a:extLst>
          </p:cNvPr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35.987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49" y="1878783"/>
            <a:ext cx="4543010" cy="2555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output_fetch">
            <a:hlinkClick r:id="" action="ppaction://media"/>
            <a:extLst>
              <a:ext uri="{FF2B5EF4-FFF2-40B4-BE49-F238E27FC236}">
                <a16:creationId xmlns:a16="http://schemas.microsoft.com/office/drawing/2014/main" id="{95F16CA9-E2C6-1639-960A-9972D831F23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98124" y="1689965"/>
            <a:ext cx="4384319" cy="29228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171F1D9-B904-545E-5D97-CF42944C7CDC}"/>
              </a:ext>
            </a:extLst>
          </p:cNvPr>
          <p:cNvSpPr txBox="1"/>
          <p:nvPr/>
        </p:nvSpPr>
        <p:spPr>
          <a:xfrm>
            <a:off x="1539075" y="1552740"/>
            <a:ext cx="16273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b="1" err="1">
                <a:latin typeface="Avenir Book" panose="02000503020000020003" pitchFamily="2" charset="0"/>
                <a:cs typeface="Arial" panose="020B0604020202020204" pitchFamily="34" charset="0"/>
              </a:rPr>
              <a:t>VirtualHome</a:t>
            </a:r>
            <a:r>
              <a:rPr lang="en-US" sz="1500" b="1">
                <a:latin typeface="Avenir Book" panose="02000503020000020003" pitchFamily="2" charset="0"/>
                <a:cs typeface="Arial" panose="020B0604020202020204" pitchFamily="34" charset="0"/>
              </a:rPr>
              <a:t> 2.0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C830B2-DB9B-8AB1-2DDB-35F1FE6D87BD}"/>
              </a:ext>
            </a:extLst>
          </p:cNvPr>
          <p:cNvSpPr txBox="1"/>
          <p:nvPr/>
        </p:nvSpPr>
        <p:spPr>
          <a:xfrm>
            <a:off x="6516904" y="1369020"/>
            <a:ext cx="11737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b="1">
                <a:latin typeface="Avenir Book" panose="02000503020000020003" pitchFamily="2" charset="0"/>
                <a:cs typeface="Arial" panose="020B0604020202020204" pitchFamily="34" charset="0"/>
              </a:rPr>
              <a:t>Habitat 3.0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A43800-9783-B8EA-B613-97CAE1C350F8}"/>
              </a:ext>
            </a:extLst>
          </p:cNvPr>
          <p:cNvSpPr txBox="1"/>
          <p:nvPr/>
        </p:nvSpPr>
        <p:spPr>
          <a:xfrm>
            <a:off x="3333440" y="4473003"/>
            <a:ext cx="1282723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5"/>
              <a:t>Puig et al. (2021)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AE9AC8-B749-2289-A161-67AF0455183F}"/>
              </a:ext>
            </a:extLst>
          </p:cNvPr>
          <p:cNvSpPr txBox="1"/>
          <p:nvPr/>
        </p:nvSpPr>
        <p:spPr>
          <a:xfrm>
            <a:off x="7877134" y="4612844"/>
            <a:ext cx="1282723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5"/>
              <a:t>Puig et al. (2023)</a:t>
            </a:r>
          </a:p>
        </p:txBody>
      </p:sp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FBBBB78F-9F15-84B4-8461-3B35BECDFBF4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100947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4C751-1E33-FF1B-F7D7-6448E2EBF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 prediction for robot planning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08A30B-9518-3C9F-D46C-056D178B29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9A29F-2C08-1588-D0EE-D66E9B7AEE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8" name="fractal_word">
            <a:hlinkClick r:id="" action="ppaction://media"/>
            <a:extLst>
              <a:ext uri="{FF2B5EF4-FFF2-40B4-BE49-F238E27FC236}">
                <a16:creationId xmlns:a16="http://schemas.microsoft.com/office/drawing/2014/main" id="{EA531552-FE2C-3AA9-FB98-1014633E2E34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58863"/>
            <a:ext cx="5330825" cy="355282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914702-6254-5AF9-F735-C337FAF43889}"/>
              </a:ext>
            </a:extLst>
          </p:cNvPr>
          <p:cNvSpPr txBox="1"/>
          <p:nvPr/>
        </p:nvSpPr>
        <p:spPr>
          <a:xfrm>
            <a:off x="5880736" y="4716117"/>
            <a:ext cx="12570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Yang et al. (2023)</a:t>
            </a:r>
          </a:p>
        </p:txBody>
      </p:sp>
      <p:pic>
        <p:nvPicPr>
          <p:cNvPr id="6" name="fractal_word">
            <a:hlinkClick r:id="" action="ppaction://media"/>
            <a:extLst>
              <a:ext uri="{FF2B5EF4-FFF2-40B4-BE49-F238E27FC236}">
                <a16:creationId xmlns:a16="http://schemas.microsoft.com/office/drawing/2014/main" id="{F0D2D9FF-E61D-8239-00F0-938B5EF48A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8015" y="1020141"/>
            <a:ext cx="5543964" cy="3695976"/>
          </a:xfrm>
          <a:prstGeom prst="rect">
            <a:avLst/>
          </a:prstGeom>
        </p:spPr>
      </p:pic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D73917A9-80B2-6819-8344-3CA49B19FD18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284669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0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0C952C-186B-8827-134E-F2BE75D13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479ACF-9DC9-6A9F-F203-845E240226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model&#10;&#10;Description automatically generated">
            <a:extLst>
              <a:ext uri="{FF2B5EF4-FFF2-40B4-BE49-F238E27FC236}">
                <a16:creationId xmlns:a16="http://schemas.microsoft.com/office/drawing/2014/main" id="{791D569F-E97B-72FB-1B02-7A4BE891F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18289"/>
            <a:ext cx="7772400" cy="4541070"/>
          </a:xfrm>
          <a:prstGeom prst="rect">
            <a:avLst/>
          </a:prstGeom>
        </p:spPr>
      </p:pic>
      <p:sp>
        <p:nvSpPr>
          <p:cNvPr id="2" name="Google Shape;138;g1501cc781cf_0_0">
            <a:extLst>
              <a:ext uri="{FF2B5EF4-FFF2-40B4-BE49-F238E27FC236}">
                <a16:creationId xmlns:a16="http://schemas.microsoft.com/office/drawing/2014/main" id="{15BB2D73-6ECE-64E0-ADD0-22D0FBEAF835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32474594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76BF9-460A-2EF4-FB55-0C6F603DC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Humans represent agents differently from objects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05A795-FB22-19ED-5CFB-504AF84745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0408F-0191-092C-3BC7-88A40B4586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Warneken &amp; Tomasello, 2006">
            <a:extLst>
              <a:ext uri="{FF2B5EF4-FFF2-40B4-BE49-F238E27FC236}">
                <a16:creationId xmlns:a16="http://schemas.microsoft.com/office/drawing/2014/main" id="{49499C91-CBC1-6113-7983-D7DD8827EA43}"/>
              </a:ext>
            </a:extLst>
          </p:cNvPr>
          <p:cNvSpPr txBox="1"/>
          <p:nvPr/>
        </p:nvSpPr>
        <p:spPr>
          <a:xfrm>
            <a:off x="5380236" y="4851062"/>
            <a:ext cx="1985434" cy="21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0092" tIns="20092" rIns="20092" bIns="20092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3200"/>
            </a:lvl1pPr>
          </a:lstStyle>
          <a:p>
            <a:r>
              <a:rPr lang="en-US" sz="1125">
                <a:latin typeface="Arial" panose="020B0604020202020204" pitchFamily="34" charset="0"/>
                <a:cs typeface="Arial" panose="020B0604020202020204" pitchFamily="34" charset="0"/>
              </a:rPr>
              <a:t>Heider</a:t>
            </a:r>
            <a:r>
              <a:rPr sz="1125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125">
                <a:latin typeface="Arial" panose="020B0604020202020204" pitchFamily="34" charset="0"/>
                <a:cs typeface="Arial" panose="020B0604020202020204" pitchFamily="34" charset="0"/>
              </a:rPr>
              <a:t>Simmel (1944)</a:t>
            </a:r>
          </a:p>
        </p:txBody>
      </p:sp>
      <p:pic>
        <p:nvPicPr>
          <p:cNvPr id="7" name="hs_short" descr="hs_short">
            <a:hlinkClick r:id="" action="ppaction://media"/>
            <a:extLst>
              <a:ext uri="{FF2B5EF4-FFF2-40B4-BE49-F238E27FC236}">
                <a16:creationId xmlns:a16="http://schemas.microsoft.com/office/drawing/2014/main" id="{EE96EA64-EAE3-41BC-8FC1-7C4AB54D67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3141" y="970038"/>
            <a:ext cx="5217719" cy="391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6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76BF9-460A-2EF4-FB55-0C6F603DC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Humans represent agents differently from objects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C89A8E-4A3B-E340-D8E0-C5A6408D0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0408F-0191-092C-3BC7-88A40B4586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9F7134-4BF5-67E2-BCC5-9E5488F61E23}"/>
              </a:ext>
            </a:extLst>
          </p:cNvPr>
          <p:cNvSpPr txBox="1"/>
          <p:nvPr/>
        </p:nvSpPr>
        <p:spPr>
          <a:xfrm>
            <a:off x="1126620" y="3245196"/>
            <a:ext cx="204895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b="1">
                <a:latin typeface="Avenir Book" panose="02000503020000020003" pitchFamily="2" charset="0"/>
                <a:cs typeface="Arial" panose="020B0604020202020204" pitchFamily="34" charset="0"/>
              </a:rPr>
              <a:t>Moral judgment</a:t>
            </a:r>
          </a:p>
          <a:p>
            <a:pPr algn="l"/>
            <a:r>
              <a:rPr lang="en-US" sz="1050">
                <a:latin typeface="Avenir Book" panose="02000503020000020003" pitchFamily="2" charset="0"/>
                <a:cs typeface="Arial" panose="020B0604020202020204" pitchFamily="34" charset="0"/>
              </a:rPr>
              <a:t>	good guy, bully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A45BCA-206A-3DA0-4A65-26A31D6FF6C1}"/>
              </a:ext>
            </a:extLst>
          </p:cNvPr>
          <p:cNvSpPr txBox="1"/>
          <p:nvPr/>
        </p:nvSpPr>
        <p:spPr>
          <a:xfrm>
            <a:off x="1126619" y="2125468"/>
            <a:ext cx="26773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>
                <a:latin typeface="Avenir Book" panose="02000503020000020003" pitchFamily="2" charset="0"/>
                <a:cs typeface="Arial" panose="020B0604020202020204" pitchFamily="34" charset="0"/>
              </a:rPr>
              <a:t>Goals</a:t>
            </a:r>
          </a:p>
          <a:p>
            <a:r>
              <a:rPr lang="en-US" sz="1050">
                <a:latin typeface="Avenir Book" panose="02000503020000020003" pitchFamily="2" charset="0"/>
                <a:cs typeface="Arial" panose="020B0604020202020204" pitchFamily="34" charset="0"/>
              </a:rPr>
              <a:t>	helping, hurting, escaping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918060-B86B-9C7A-EC2A-104F9BC5F021}"/>
              </a:ext>
            </a:extLst>
          </p:cNvPr>
          <p:cNvSpPr txBox="1"/>
          <p:nvPr/>
        </p:nvSpPr>
        <p:spPr>
          <a:xfrm>
            <a:off x="1126620" y="2671162"/>
            <a:ext cx="20954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>
                <a:latin typeface="Avenir Book" panose="02000503020000020003" pitchFamily="2" charset="0"/>
                <a:cs typeface="Arial" panose="020B0604020202020204" pitchFamily="34" charset="0"/>
              </a:rPr>
              <a:t>Relationships</a:t>
            </a:r>
          </a:p>
          <a:p>
            <a:r>
              <a:rPr lang="en-US" sz="1050">
                <a:latin typeface="Avenir Book" panose="02000503020000020003" pitchFamily="2" charset="0"/>
                <a:cs typeface="Arial" panose="020B0604020202020204" pitchFamily="34" charset="0"/>
              </a:rPr>
              <a:t>	friends, enemies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001D13-837D-2E80-1C9F-3B0AB90560FE}"/>
              </a:ext>
            </a:extLst>
          </p:cNvPr>
          <p:cNvSpPr txBox="1"/>
          <p:nvPr/>
        </p:nvSpPr>
        <p:spPr>
          <a:xfrm>
            <a:off x="4755645" y="3854321"/>
            <a:ext cx="3625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Avenir Book" panose="02000503020000020003" pitchFamily="2" charset="0"/>
                <a:cs typeface="Arial" panose="020B0604020202020204" pitchFamily="34" charset="0"/>
              </a:rPr>
              <a:t>(size / velocity / angle…)</a:t>
            </a:r>
          </a:p>
          <a:p>
            <a:r>
              <a:rPr lang="en-US" sz="1050">
                <a:latin typeface="Avenir Book" panose="02000503020000020003" pitchFamily="2" charset="0"/>
                <a:cs typeface="Arial" panose="020B0604020202020204" pitchFamily="34" charset="0"/>
              </a:rPr>
              <a:t>A big triangle moves back and forth, while a small triangle and a small circle rotate 360°…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3DCB52-FEAC-DF1C-935F-0FDADD8E867C}"/>
              </a:ext>
            </a:extLst>
          </p:cNvPr>
          <p:cNvSpPr txBox="1"/>
          <p:nvPr/>
        </p:nvSpPr>
        <p:spPr>
          <a:xfrm>
            <a:off x="1126619" y="1693662"/>
            <a:ext cx="199040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>
                <a:latin typeface="Avenir Book" panose="02000503020000020003" pitchFamily="2" charset="0"/>
                <a:cs typeface="Arial" panose="020B0604020202020204" pitchFamily="34" charset="0"/>
              </a:rPr>
              <a:t>Strengths</a:t>
            </a:r>
          </a:p>
          <a:p>
            <a:r>
              <a:rPr lang="en-US" sz="1050">
                <a:latin typeface="Avenir Book" panose="02000503020000020003" pitchFamily="2" charset="0"/>
                <a:cs typeface="Arial" panose="020B0604020202020204" pitchFamily="34" charset="0"/>
              </a:rPr>
              <a:t>	strong, weak</a:t>
            </a:r>
            <a:endParaRPr lang="en-US" sz="1050">
              <a:latin typeface="Avenir Book" panose="02000503020000020003" pitchFamily="2" charset="0"/>
            </a:endParaRPr>
          </a:p>
        </p:txBody>
      </p:sp>
      <p:pic>
        <p:nvPicPr>
          <p:cNvPr id="12" name="hs_short_helping" descr="hs_short_helping">
            <a:hlinkClick r:id="" action="ppaction://media"/>
            <a:extLst>
              <a:ext uri="{FF2B5EF4-FFF2-40B4-BE49-F238E27FC236}">
                <a16:creationId xmlns:a16="http://schemas.microsoft.com/office/drawing/2014/main" id="{D816DB00-EA9E-2426-FA61-BA56F4926C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5645" y="1125320"/>
            <a:ext cx="3514985" cy="263623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608CD71-E94C-73EF-E636-B7AA3EAF17A2}"/>
              </a:ext>
            </a:extLst>
          </p:cNvPr>
          <p:cNvCxnSpPr>
            <a:cxnSpLocks/>
          </p:cNvCxnSpPr>
          <p:nvPr/>
        </p:nvCxnSpPr>
        <p:spPr>
          <a:xfrm flipH="1">
            <a:off x="4152052" y="2571750"/>
            <a:ext cx="3164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138;g1501cc781cf_0_0">
            <a:extLst>
              <a:ext uri="{FF2B5EF4-FFF2-40B4-BE49-F238E27FC236}">
                <a16:creationId xmlns:a16="http://schemas.microsoft.com/office/drawing/2014/main" id="{6F5C7AB1-E93A-2B5F-0450-1F960C0BA325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268925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4AC27-4A60-DB57-9261-3EB6315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Level-0 agent models for embodied tasks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66B99C-B9C9-3783-26DC-6A2BC17774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328CF-EFA8-3B2A-7C52-336E216BDE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4A17C18D-6E81-8A46-6568-85061F2C633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425575"/>
            <a:ext cx="3117850" cy="2389188"/>
          </a:xfrm>
        </p:spPr>
      </p:pic>
      <p:pic>
        <p:nvPicPr>
          <p:cNvPr id="35" name="Picture 34" descr="cute robot cartoon doodle hand drawn concept design vector art kawaii  illustration 2036661 Vector Art at Vecteezy">
            <a:extLst>
              <a:ext uri="{FF2B5EF4-FFF2-40B4-BE49-F238E27FC236}">
                <a16:creationId xmlns:a16="http://schemas.microsoft.com/office/drawing/2014/main" id="{FEA9FA70-91A3-224B-14C9-698E116FE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t="8994" r="11999" b="7153"/>
          <a:stretch/>
        </p:blipFill>
        <p:spPr bwMode="auto">
          <a:xfrm>
            <a:off x="4195774" y="2798767"/>
            <a:ext cx="1250807" cy="142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F3536CAF-684D-258E-BA28-4D3AAC5F32CC}"/>
              </a:ext>
            </a:extLst>
          </p:cNvPr>
          <p:cNvCxnSpPr/>
          <p:nvPr/>
        </p:nvCxnSpPr>
        <p:spPr>
          <a:xfrm flipV="1">
            <a:off x="5254943" y="1563722"/>
            <a:ext cx="1303020" cy="853220"/>
          </a:xfrm>
          <a:prstGeom prst="curvedConnector3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A9366D5C-DC46-6E81-0C6C-67C51BF50DCA}"/>
              </a:ext>
            </a:extLst>
          </p:cNvPr>
          <p:cNvCxnSpPr>
            <a:cxnSpLocks/>
          </p:cNvCxnSpPr>
          <p:nvPr/>
        </p:nvCxnSpPr>
        <p:spPr>
          <a:xfrm flipV="1">
            <a:off x="5262979" y="2296331"/>
            <a:ext cx="1354991" cy="120611"/>
          </a:xfrm>
          <a:prstGeom prst="curvedConnector3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46EF892E-AB92-74C7-F718-4C7C54BB414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08734" y="1514938"/>
            <a:ext cx="1148213" cy="655797"/>
          </a:xfrm>
          <a:prstGeom prst="curvedConnector3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5D888820-0780-CE45-3DD3-54FC6425E2DC}"/>
              </a:ext>
            </a:extLst>
          </p:cNvPr>
          <p:cNvSpPr/>
          <p:nvPr/>
        </p:nvSpPr>
        <p:spPr>
          <a:xfrm>
            <a:off x="6557962" y="1495141"/>
            <a:ext cx="151925" cy="15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7C539A7-B1DC-74AA-A4EC-A382AC19D10B}"/>
              </a:ext>
            </a:extLst>
          </p:cNvPr>
          <p:cNvSpPr txBox="1"/>
          <p:nvPr/>
        </p:nvSpPr>
        <p:spPr>
          <a:xfrm>
            <a:off x="6709887" y="1425222"/>
            <a:ext cx="4716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Avenir Book" panose="02000503020000020003" pitchFamily="2" charset="0"/>
              </a:rPr>
              <a:t>Goal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406D9C-9FD1-71CC-68F0-7F3EF0BD9B58}"/>
              </a:ext>
            </a:extLst>
          </p:cNvPr>
          <p:cNvSpPr txBox="1"/>
          <p:nvPr/>
        </p:nvSpPr>
        <p:spPr>
          <a:xfrm>
            <a:off x="4165663" y="2271410"/>
            <a:ext cx="9701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Avenir Book" panose="02000503020000020003" pitchFamily="2" charset="0"/>
              </a:rPr>
              <a:t>Current state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5A1E03-C8F3-4815-9DF7-98464D660E05}"/>
              </a:ext>
            </a:extLst>
          </p:cNvPr>
          <p:cNvSpPr txBox="1"/>
          <p:nvPr/>
        </p:nvSpPr>
        <p:spPr>
          <a:xfrm>
            <a:off x="5459585" y="2555812"/>
            <a:ext cx="20585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Avenir Book" panose="02000503020000020003" pitchFamily="2" charset="0"/>
              </a:rPr>
              <a:t>Simulate plans via world model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1DD5C1-0B0E-B718-FE87-BC011BDF5D74}"/>
              </a:ext>
            </a:extLst>
          </p:cNvPr>
          <p:cNvSpPr txBox="1"/>
          <p:nvPr/>
        </p:nvSpPr>
        <p:spPr>
          <a:xfrm>
            <a:off x="5459585" y="2867410"/>
            <a:ext cx="14734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Avenir Book" panose="02000503020000020003" pitchFamily="2" charset="0"/>
              </a:rPr>
              <a:t>Choose the best plan</a:t>
            </a:r>
          </a:p>
        </p:txBody>
      </p:sp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44AA5A62-B8DB-6399-D612-9D920D4CAFE2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330036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/>
      <p:bldP spid="49" grpId="0"/>
      <p:bldP spid="5" grpId="0"/>
      <p:bldP spid="3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4AC27-4A60-DB57-9261-3EB631573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610081" cy="857542"/>
          </a:xfrm>
        </p:spPr>
        <p:txBody>
          <a:bodyPr/>
          <a:lstStyle/>
          <a:p>
            <a:r>
              <a:rPr lang="en-US"/>
              <a:t>Level-1 agent models for social reasoning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9E61A-200E-15C1-F1D6-0C9A221D42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328CF-EFA8-3B2A-7C52-336E216BDE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35" name="Picture 34" descr="cute robot cartoon doodle hand drawn concept design vector art kawaii  illustration 2036661 Vector Art at Vecteezy">
            <a:extLst>
              <a:ext uri="{FF2B5EF4-FFF2-40B4-BE49-F238E27FC236}">
                <a16:creationId xmlns:a16="http://schemas.microsoft.com/office/drawing/2014/main" id="{FEA9FA70-91A3-224B-14C9-698E116FE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t="8994" r="11999" b="7153"/>
          <a:stretch/>
        </p:blipFill>
        <p:spPr bwMode="auto">
          <a:xfrm>
            <a:off x="1805724" y="3185474"/>
            <a:ext cx="1431625" cy="163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22FC06A-4E02-2AFE-B0A1-191B8B915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484" y="1688248"/>
            <a:ext cx="1144964" cy="114496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54190F0-C3A8-F163-218E-57E0B164B0E9}"/>
              </a:ext>
            </a:extLst>
          </p:cNvPr>
          <p:cNvSpPr txBox="1"/>
          <p:nvPr/>
        </p:nvSpPr>
        <p:spPr>
          <a:xfrm>
            <a:off x="1967389" y="2978944"/>
            <a:ext cx="912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An observer</a:t>
            </a:r>
          </a:p>
        </p:txBody>
      </p:sp>
      <p:pic>
        <p:nvPicPr>
          <p:cNvPr id="2052" name="Picture 4" descr="Coffee shop - Free food and restaurant icons">
            <a:extLst>
              <a:ext uri="{FF2B5EF4-FFF2-40B4-BE49-F238E27FC236}">
                <a16:creationId xmlns:a16="http://schemas.microsoft.com/office/drawing/2014/main" id="{3CB7AF25-CBF2-D11A-842A-9C071AAAE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219" y="2405998"/>
            <a:ext cx="690677" cy="69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ffice center - Free buildings icons">
            <a:extLst>
              <a:ext uri="{FF2B5EF4-FFF2-40B4-BE49-F238E27FC236}">
                <a16:creationId xmlns:a16="http://schemas.microsoft.com/office/drawing/2014/main" id="{2F1B8EB7-2241-7226-C8C3-17D4D4EBB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481" y="1051512"/>
            <a:ext cx="808154" cy="80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A7CE1330-759E-56F7-A57E-66653AF018D5}"/>
              </a:ext>
            </a:extLst>
          </p:cNvPr>
          <p:cNvCxnSpPr>
            <a:cxnSpLocks/>
          </p:cNvCxnSpPr>
          <p:nvPr/>
        </p:nvCxnSpPr>
        <p:spPr>
          <a:xfrm flipV="1">
            <a:off x="4572000" y="2125007"/>
            <a:ext cx="516955" cy="271446"/>
          </a:xfrm>
          <a:prstGeom prst="curvedConnector3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349B3F2-D4C7-A55A-C9DE-61662B0EA9BF}"/>
              </a:ext>
            </a:extLst>
          </p:cNvPr>
          <p:cNvSpPr txBox="1"/>
          <p:nvPr/>
        </p:nvSpPr>
        <p:spPr>
          <a:xfrm>
            <a:off x="6260896" y="1994333"/>
            <a:ext cx="18614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Goal: Office or coffee shop?</a:t>
            </a:r>
          </a:p>
        </p:txBody>
      </p:sp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0E8A22F8-7652-A0BD-6FA6-0FC3AFFFCA1E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269240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91541-F244-77CA-F43B-ABA78FB72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Spectrogram: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00D97-F334-DC4F-6FFD-246911E048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Waveform and Spectrogram Video using python [wav file]">
            <a:hlinkClick r:id="" action="ppaction://media"/>
            <a:extLst>
              <a:ext uri="{FF2B5EF4-FFF2-40B4-BE49-F238E27FC236}">
                <a16:creationId xmlns:a16="http://schemas.microsoft.com/office/drawing/2014/main" id="{5C72EE38-E622-7CC9-3044-96C84C14651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49878" y="980176"/>
            <a:ext cx="5295629" cy="39717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64D065-799D-8864-00CE-8D05D7D3F96B}"/>
              </a:ext>
            </a:extLst>
          </p:cNvPr>
          <p:cNvSpPr txBox="1"/>
          <p:nvPr/>
        </p:nvSpPr>
        <p:spPr>
          <a:xfrm>
            <a:off x="1527242" y="4835723"/>
            <a:ext cx="64014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https://</a:t>
            </a:r>
            <a:r>
              <a:rPr lang="en-US" err="1"/>
              <a:t>huggingface.co</a:t>
            </a:r>
            <a:r>
              <a:rPr lang="en-US"/>
              <a:t>/learn/audio-course/</a:t>
            </a:r>
            <a:r>
              <a:rPr lang="en-US" err="1"/>
              <a:t>en</a:t>
            </a:r>
            <a:r>
              <a:rPr lang="en-US"/>
              <a:t>/chapter1/</a:t>
            </a:r>
            <a:r>
              <a:rPr lang="en-US" err="1"/>
              <a:t>audio_data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0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4AC27-4A60-DB57-9261-3EB6315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Level-1 agent models for social reasoning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323AC3-AF0F-DCFE-E898-4B7319342C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328CF-EFA8-3B2A-7C52-336E216BDE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35" name="Picture 34" descr="cute robot cartoon doodle hand drawn concept design vector art kawaii  illustration 2036661 Vector Art at Vecteezy">
            <a:extLst>
              <a:ext uri="{FF2B5EF4-FFF2-40B4-BE49-F238E27FC236}">
                <a16:creationId xmlns:a16="http://schemas.microsoft.com/office/drawing/2014/main" id="{FEA9FA70-91A3-224B-14C9-698E116FE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t="8994" r="11999" b="7153"/>
          <a:stretch/>
        </p:blipFill>
        <p:spPr bwMode="auto">
          <a:xfrm>
            <a:off x="4073933" y="3749345"/>
            <a:ext cx="1126737" cy="128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E60A0D6F-3127-B004-E76E-4712D26FE030}"/>
              </a:ext>
            </a:extLst>
          </p:cNvPr>
          <p:cNvSpPr/>
          <p:nvPr/>
        </p:nvSpPr>
        <p:spPr>
          <a:xfrm rot="10800000" flipH="1" flipV="1">
            <a:off x="4924487" y="3202014"/>
            <a:ext cx="932304" cy="722662"/>
          </a:xfrm>
          <a:prstGeom prst="wedgeRoundRectCallout">
            <a:avLst>
              <a:gd name="adj1" fmla="val -40566"/>
              <a:gd name="adj2" fmla="val 58846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BA526E4-25D8-E531-AABF-113E30A24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588" y="3253298"/>
            <a:ext cx="576102" cy="576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24ACF1-93BE-4789-B0FD-BA886C9AB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545" y="2187706"/>
            <a:ext cx="3298200" cy="252841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859262C-F386-972C-2844-2EFFCC80B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635" y="891541"/>
            <a:ext cx="2678694" cy="2057400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BA80C13-361A-90EA-F353-A475F83AF01E}"/>
              </a:ext>
            </a:extLst>
          </p:cNvPr>
          <p:cNvCxnSpPr>
            <a:cxnSpLocks/>
          </p:cNvCxnSpPr>
          <p:nvPr/>
        </p:nvCxnSpPr>
        <p:spPr>
          <a:xfrm flipV="1">
            <a:off x="3351848" y="2907792"/>
            <a:ext cx="994410" cy="722663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0C31F78-E809-DE56-C808-CD192858F45A}"/>
              </a:ext>
            </a:extLst>
          </p:cNvPr>
          <p:cNvSpPr txBox="1"/>
          <p:nvPr/>
        </p:nvSpPr>
        <p:spPr>
          <a:xfrm>
            <a:off x="5678690" y="4032110"/>
            <a:ext cx="37877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venir Book" panose="02000503020000020003" pitchFamily="2" charset="0"/>
              </a:rPr>
              <a:t>Theory of Mind: mapping actions to mental state</a:t>
            </a:r>
          </a:p>
        </p:txBody>
      </p:sp>
      <p:sp>
        <p:nvSpPr>
          <p:cNvPr id="9" name="Google Shape;138;g1501cc781cf_0_0">
            <a:extLst>
              <a:ext uri="{FF2B5EF4-FFF2-40B4-BE49-F238E27FC236}">
                <a16:creationId xmlns:a16="http://schemas.microsoft.com/office/drawing/2014/main" id="{7BC2C7C8-4712-61AF-4544-6262A2F8CD3C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353659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0E1D1E4D-6435-B267-8303-609EB5417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568" y="3112409"/>
            <a:ext cx="1771650" cy="14478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98A14F5C-0DDF-5F14-F472-E2FA21794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858" y="994164"/>
            <a:ext cx="5019675" cy="3848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CF535F-FBD1-F7E7-71EF-87A60A951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D44B9-7586-648C-F94E-39592F49B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0C0B5-F8B6-8CFE-0CFA-959F245EF0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623C69C0-3AD6-B348-5FD8-CE25F0C3CF23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76313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0C0B5-F8B6-8CFE-0CFA-959F245EF0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F535F-FBD1-F7E7-71EF-87A60A951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A8D411-A07D-BDFA-639D-61E0BB5E33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00C995-41B5-4F48-08C2-B37E743E0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80" y="2166274"/>
            <a:ext cx="3298200" cy="2528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6BBD81-EC5B-96C1-0FA5-204481F88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69" y="870109"/>
            <a:ext cx="3291941" cy="252841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AD9B86-05B8-92B6-858F-6552877F3AE2}"/>
              </a:ext>
            </a:extLst>
          </p:cNvPr>
          <p:cNvCxnSpPr/>
          <p:nvPr/>
        </p:nvCxnSpPr>
        <p:spPr>
          <a:xfrm flipV="1">
            <a:off x="3403283" y="3398520"/>
            <a:ext cx="956786" cy="210503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037CF930-C16F-CA70-493A-FBF0FC706BB0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296249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A76BD8-6D8D-035D-BF1B-C88A00BF02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sz="3600"/>
              <a:t>Another issue is interaction with more then one agents</a:t>
            </a:r>
          </a:p>
        </p:txBody>
      </p:sp>
    </p:spTree>
    <p:extLst>
      <p:ext uri="{BB962C8B-B14F-4D97-AF65-F5344CB8AC3E}">
        <p14:creationId xmlns:p14="http://schemas.microsoft.com/office/powerpoint/2010/main" val="33568561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C6BC2-E007-3B4C-80C5-268A04F2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Multi-agent planning and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43683-4CA8-1D36-4576-706609FCB1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Multi-agent collaboration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B8E22-7BF0-508A-0F39-C57C5AD32A1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15" name="Picture 14" descr="A diagram of a robot&#10;&#10;Description automatically generated">
            <a:extLst>
              <a:ext uri="{FF2B5EF4-FFF2-40B4-BE49-F238E27FC236}">
                <a16:creationId xmlns:a16="http://schemas.microsoft.com/office/drawing/2014/main" id="{1326000C-39D9-140C-2106-BAAA08E20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09" y="1627555"/>
            <a:ext cx="8532657" cy="28164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806309-4B97-B9F3-2166-69D3414EE247}"/>
              </a:ext>
            </a:extLst>
          </p:cNvPr>
          <p:cNvSpPr txBox="1"/>
          <p:nvPr/>
        </p:nvSpPr>
        <p:spPr>
          <a:xfrm>
            <a:off x="7207489" y="4471086"/>
            <a:ext cx="13099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Mandi et al. (2023)</a:t>
            </a:r>
          </a:p>
        </p:txBody>
      </p:sp>
      <p:sp>
        <p:nvSpPr>
          <p:cNvPr id="6" name="Google Shape;138;g1501cc781cf_0_0">
            <a:extLst>
              <a:ext uri="{FF2B5EF4-FFF2-40B4-BE49-F238E27FC236}">
                <a16:creationId xmlns:a16="http://schemas.microsoft.com/office/drawing/2014/main" id="{D024E806-1D4D-709E-0DB2-99CEF46D37AA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32708354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DA251-5EB2-FF32-C13C-0F5AD42CD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Multi-agent planning and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ECF36-3F80-7BCB-4F60-8390DD20B7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Human-AI cooperation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DFDA6-8ECB-6ACD-EF76-56D058DA791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11" name="Picture 10" descr="A person standing in a room&#10;&#10;Description automatically generated">
            <a:extLst>
              <a:ext uri="{FF2B5EF4-FFF2-40B4-BE49-F238E27FC236}">
                <a16:creationId xmlns:a16="http://schemas.microsoft.com/office/drawing/2014/main" id="{B9B4BDB2-E970-BBBE-27AA-8DA3CE031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52" y="1417071"/>
            <a:ext cx="8480097" cy="26156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2D9CA0-93C5-2FE1-D7AB-B94B21571E25}"/>
              </a:ext>
            </a:extLst>
          </p:cNvPr>
          <p:cNvSpPr txBox="1"/>
          <p:nvPr/>
        </p:nvSpPr>
        <p:spPr>
          <a:xfrm>
            <a:off x="7211610" y="4303253"/>
            <a:ext cx="13244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Zhang et al. (2023)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96A8E1-B0FF-CEFB-F20D-362D6910C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810" y="43546"/>
            <a:ext cx="1123080" cy="860957"/>
          </a:xfrm>
          <a:prstGeom prst="rect">
            <a:avLst/>
          </a:prstGeom>
        </p:spPr>
      </p:pic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3B21F48A-0323-D036-E440-CD173FA62992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29191203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C6BC2-E007-3B4C-80C5-268A04F2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Multi-agent planning and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43683-4CA8-1D36-4576-706609FCB1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Social interaction between </a:t>
            </a:r>
            <a:r>
              <a:rPr lang="en-US" i="1"/>
              <a:t>multiple</a:t>
            </a:r>
            <a:r>
              <a:rPr lang="en-US"/>
              <a:t> simulated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B8E22-7BF0-508A-0F39-C57C5AD32A1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F991251E-3ACA-5E32-F89F-9265BB838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604" y="1379645"/>
            <a:ext cx="6495383" cy="35036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0E7F0A-EA1B-541C-9485-B9342900F97B}"/>
              </a:ext>
            </a:extLst>
          </p:cNvPr>
          <p:cNvSpPr txBox="1"/>
          <p:nvPr/>
        </p:nvSpPr>
        <p:spPr>
          <a:xfrm>
            <a:off x="7678215" y="4606328"/>
            <a:ext cx="12186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Park et al. (2023)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529702-CEA3-2FD7-071C-5BEEA52DC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810" y="43546"/>
            <a:ext cx="1123080" cy="860957"/>
          </a:xfrm>
          <a:prstGeom prst="rect">
            <a:avLst/>
          </a:prstGeom>
        </p:spPr>
      </p:pic>
      <p:sp>
        <p:nvSpPr>
          <p:cNvPr id="6" name="Google Shape;138;g1501cc781cf_0_0">
            <a:extLst>
              <a:ext uri="{FF2B5EF4-FFF2-40B4-BE49-F238E27FC236}">
                <a16:creationId xmlns:a16="http://schemas.microsoft.com/office/drawing/2014/main" id="{7FA9873A-D6C2-07A5-A8B7-6F7BF881D17A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6575881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C6BC2-E007-3B4C-80C5-268A04F2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Multi-agent planning and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43683-4CA8-1D36-4576-706609FCB1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Social interaction between </a:t>
            </a:r>
            <a:r>
              <a:rPr lang="en-US" i="1"/>
              <a:t>multiple</a:t>
            </a:r>
            <a:r>
              <a:rPr lang="en-US"/>
              <a:t> simulated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B8E22-7BF0-508A-0F39-C57C5AD32A1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E7F0A-EA1B-541C-9485-B9342900F97B}"/>
              </a:ext>
            </a:extLst>
          </p:cNvPr>
          <p:cNvSpPr txBox="1"/>
          <p:nvPr/>
        </p:nvSpPr>
        <p:spPr>
          <a:xfrm>
            <a:off x="7678215" y="4606328"/>
            <a:ext cx="12186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Park et al. (2023)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529702-CEA3-2FD7-071C-5BEEA52DC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810" y="43546"/>
            <a:ext cx="1123080" cy="8609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2566B5-61F7-143B-956F-BCE5905A2A25}"/>
              </a:ext>
            </a:extLst>
          </p:cNvPr>
          <p:cNvSpPr txBox="1"/>
          <p:nvPr/>
        </p:nvSpPr>
        <p:spPr>
          <a:xfrm>
            <a:off x="512642" y="1810003"/>
            <a:ext cx="329354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75">
                <a:solidFill>
                  <a:srgbClr val="7030A0"/>
                </a:solidFill>
                <a:latin typeface="Avenir Book" panose="02000503020000020003" pitchFamily="2" charset="0"/>
              </a:rPr>
              <a:t>Persona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75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75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</a:rPr>
              <a:t>Social relationships with other agents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94C4F-4898-D136-D766-F72300E6506D}"/>
              </a:ext>
            </a:extLst>
          </p:cNvPr>
          <p:cNvSpPr txBox="1"/>
          <p:nvPr/>
        </p:nvSpPr>
        <p:spPr>
          <a:xfrm>
            <a:off x="3661998" y="1810003"/>
            <a:ext cx="440626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rgbClr val="7030A0"/>
                </a:solidFill>
                <a:latin typeface="Avenir Book" panose="02000503020000020003" pitchFamily="2" charset="0"/>
              </a:rPr>
              <a:t>John Lin is a pharmacy shopkeeper at the Willow Market and Pharmacy who loves to help people</a:t>
            </a:r>
            <a:r>
              <a:rPr lang="en-US" sz="1050">
                <a:latin typeface="Avenir Book" panose="02000503020000020003" pitchFamily="2" charset="0"/>
              </a:rPr>
              <a:t>.</a:t>
            </a:r>
          </a:p>
          <a:p>
            <a:r>
              <a:rPr lang="en-US" sz="1050">
                <a:latin typeface="Avenir Book" panose="02000503020000020003" pitchFamily="2" charset="0"/>
              </a:rPr>
              <a:t>…</a:t>
            </a:r>
          </a:p>
          <a:p>
            <a:r>
              <a:rPr lang="en-US" sz="105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</a:rPr>
              <a:t>John Lin is living with his wife, Mei Lin, who is a college professor, ands on, Eddy Lin, who is a student studying music theory</a:t>
            </a:r>
          </a:p>
        </p:txBody>
      </p:sp>
      <p:sp>
        <p:nvSpPr>
          <p:cNvPr id="9" name="Google Shape;138;g1501cc781cf_0_0">
            <a:extLst>
              <a:ext uri="{FF2B5EF4-FFF2-40B4-BE49-F238E27FC236}">
                <a16:creationId xmlns:a16="http://schemas.microsoft.com/office/drawing/2014/main" id="{0E6C9115-6FFA-722A-6108-6B32FBDBB565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121374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19FFF-0620-22DB-2223-B2239A36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Multi-agent planning and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936CF-31FC-5608-C678-4A6D45C725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Social interaction between </a:t>
            </a:r>
            <a:r>
              <a:rPr lang="en-US" i="1"/>
              <a:t>multiple</a:t>
            </a:r>
            <a:r>
              <a:rPr lang="en-US"/>
              <a:t> simulated agents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7CE3B-7D0A-8F83-40C2-09319F90A8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2E4E41-B88D-E234-EAB8-0F8D8D1D5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49" y="1474443"/>
            <a:ext cx="6853714" cy="3104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F00FB4-6268-222D-79D4-AD7CFFA5B260}"/>
              </a:ext>
            </a:extLst>
          </p:cNvPr>
          <p:cNvSpPr txBox="1"/>
          <p:nvPr/>
        </p:nvSpPr>
        <p:spPr>
          <a:xfrm>
            <a:off x="7678215" y="4606328"/>
            <a:ext cx="12186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Park et al. (2023)</a:t>
            </a:r>
          </a:p>
        </p:txBody>
      </p:sp>
      <p:pic>
        <p:nvPicPr>
          <p:cNvPr id="8" name="Picture 7" descr="A text on a white background&#10;&#10;Description automatically generated">
            <a:extLst>
              <a:ext uri="{FF2B5EF4-FFF2-40B4-BE49-F238E27FC236}">
                <a16:creationId xmlns:a16="http://schemas.microsoft.com/office/drawing/2014/main" id="{9824553D-F797-84A5-1ABB-4759CA208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857" y="1648599"/>
            <a:ext cx="2501796" cy="9613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71BBF3-6EE1-8BE9-B07D-F4C52D3A1588}"/>
              </a:ext>
            </a:extLst>
          </p:cNvPr>
          <p:cNvSpPr txBox="1"/>
          <p:nvPr/>
        </p:nvSpPr>
        <p:spPr>
          <a:xfrm>
            <a:off x="3050168" y="1378833"/>
            <a:ext cx="17171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Avenir Book" panose="02000503020000020003" pitchFamily="2" charset="0"/>
              </a:rPr>
              <a:t>A day in the life (persona)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9A7CDE-F595-6E2F-586F-3F75C6CB7D67}"/>
              </a:ext>
            </a:extLst>
          </p:cNvPr>
          <p:cNvSpPr txBox="1"/>
          <p:nvPr/>
        </p:nvSpPr>
        <p:spPr>
          <a:xfrm>
            <a:off x="6573857" y="1371600"/>
            <a:ext cx="19159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Avenir Book" panose="02000503020000020003" pitchFamily="2" charset="0"/>
              </a:rPr>
              <a:t>Conversation (social relation)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78028E-3F25-46E6-44D3-CEA9B10AB9D4}"/>
              </a:ext>
            </a:extLst>
          </p:cNvPr>
          <p:cNvSpPr/>
          <p:nvPr/>
        </p:nvSpPr>
        <p:spPr>
          <a:xfrm>
            <a:off x="3244691" y="1745520"/>
            <a:ext cx="960120" cy="270034"/>
          </a:xfrm>
          <a:prstGeom prst="rect">
            <a:avLst/>
          </a:prstGeom>
          <a:noFill/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900130E-8C8A-3323-2B41-FBDA9B2239BA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4204812" y="1517333"/>
            <a:ext cx="2369045" cy="363205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Google Shape;138;g1501cc781cf_0_0">
            <a:extLst>
              <a:ext uri="{FF2B5EF4-FFF2-40B4-BE49-F238E27FC236}">
                <a16:creationId xmlns:a16="http://schemas.microsoft.com/office/drawing/2014/main" id="{2BB50127-AE25-35E5-0FE0-6FC00286EF84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248500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E64AE-B2A9-1A50-F47D-475DD0F71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AD9E4-06DC-26FB-F43F-FE98668B86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/>
              <a:t>Model-based reasoning</a:t>
            </a:r>
          </a:p>
          <a:p>
            <a:pPr lvl="1"/>
            <a:r>
              <a:rPr lang="en-US"/>
              <a:t>Data-efficient</a:t>
            </a:r>
          </a:p>
          <a:p>
            <a:pPr lvl="1"/>
            <a:r>
              <a:rPr lang="en-US"/>
              <a:t>Generalizes to new scenarios well </a:t>
            </a:r>
          </a:p>
          <a:p>
            <a:endParaRPr lang="en-US"/>
          </a:p>
          <a:p>
            <a:r>
              <a:rPr lang="en-US"/>
              <a:t>Traditionally, world models and agent models are all domain specific</a:t>
            </a:r>
          </a:p>
          <a:p>
            <a:endParaRPr lang="en-US"/>
          </a:p>
          <a:p>
            <a:r>
              <a:rPr lang="en-US"/>
              <a:t>Can we leverage the open-endedness of LMs to construct world and agent models?</a:t>
            </a:r>
          </a:p>
          <a:p>
            <a:endParaRPr lang="en-US"/>
          </a:p>
          <a:p>
            <a:r>
              <a:rPr lang="en-US"/>
              <a:t>Language models as backend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EF42E-D53B-1B57-FC5A-C0D5F7577D9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11DD3B-94BC-CD39-E0C6-34E4CD99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44"/>
          <a:stretch/>
        </p:blipFill>
        <p:spPr>
          <a:xfrm>
            <a:off x="5807419" y="265694"/>
            <a:ext cx="2528887" cy="18586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EC1D9B-338B-CBCC-F904-A0E82EC25505}"/>
              </a:ext>
            </a:extLst>
          </p:cNvPr>
          <p:cNvSpPr/>
          <p:nvPr/>
        </p:nvSpPr>
        <p:spPr>
          <a:xfrm>
            <a:off x="5628374" y="1375886"/>
            <a:ext cx="1242485" cy="784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A89DFDCF-13A3-4D2A-CD9B-3AA589E64E06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421861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CDDE0-FF90-BF16-7D3E-5DEEB324E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Spectrogram: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246B5-9F67-ECDC-D448-5A7718677A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nline Media 5" descr="Dial Up Modem Handshake Sound - Spectrogram">
            <a:hlinkClick r:id="" action="ppaction://media"/>
            <a:extLst>
              <a:ext uri="{FF2B5EF4-FFF2-40B4-BE49-F238E27FC236}">
                <a16:creationId xmlns:a16="http://schemas.microsoft.com/office/drawing/2014/main" id="{65943EE3-E4B5-A590-6F41-2853F8ABE0F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68877" y="1085715"/>
            <a:ext cx="6552157" cy="37019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3DB050-D844-E417-C38A-E9C1CD0102D3}"/>
              </a:ext>
            </a:extLst>
          </p:cNvPr>
          <p:cNvSpPr txBox="1"/>
          <p:nvPr/>
        </p:nvSpPr>
        <p:spPr>
          <a:xfrm>
            <a:off x="1527242" y="4835723"/>
            <a:ext cx="64014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https://</a:t>
            </a:r>
            <a:r>
              <a:rPr lang="en-US" err="1"/>
              <a:t>huggingface.co</a:t>
            </a:r>
            <a:r>
              <a:rPr lang="en-US"/>
              <a:t>/learn/audio-course/</a:t>
            </a:r>
            <a:r>
              <a:rPr lang="en-US" err="1"/>
              <a:t>en</a:t>
            </a:r>
            <a:r>
              <a:rPr lang="en-US"/>
              <a:t>/chapter1/</a:t>
            </a:r>
            <a:r>
              <a:rPr lang="en-US" err="1"/>
              <a:t>audio_data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6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88E8A-69A0-E59E-D1B0-08D34A890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ABA07-4731-6BD1-BB7B-A3580CF9AE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83616"/>
            <a:ext cx="8085415" cy="3077573"/>
          </a:xfrm>
        </p:spPr>
        <p:txBody>
          <a:bodyPr>
            <a:normAutofit/>
          </a:bodyPr>
          <a:lstStyle/>
          <a:p>
            <a:r>
              <a:rPr lang="en-US"/>
              <a:t>Language models as the backend for world models and agent models, supporting model-based reasoning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1466C-D6CC-B4F5-40B9-2C12265CB32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971368-110E-7883-9E07-16DF707F1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747"/>
          <a:stretch/>
        </p:blipFill>
        <p:spPr>
          <a:xfrm>
            <a:off x="916764" y="1691207"/>
            <a:ext cx="2863709" cy="2727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5EDD5-2CEF-8248-F988-766C2D20C7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51"/>
          <a:stretch/>
        </p:blipFill>
        <p:spPr>
          <a:xfrm>
            <a:off x="4240285" y="1988820"/>
            <a:ext cx="3738104" cy="27272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3ABC30-4B57-A819-D5FF-41660B240D93}"/>
              </a:ext>
            </a:extLst>
          </p:cNvPr>
          <p:cNvSpPr txBox="1"/>
          <p:nvPr/>
        </p:nvSpPr>
        <p:spPr>
          <a:xfrm>
            <a:off x="4366414" y="1711821"/>
            <a:ext cx="28520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Avenir Book" panose="02000503020000020003" pitchFamily="2" charset="0"/>
              </a:rPr>
              <a:t>LM backend: more general and open-ended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8CED18-4B43-2690-407B-5F4586FE4AB2}"/>
              </a:ext>
            </a:extLst>
          </p:cNvPr>
          <p:cNvSpPr txBox="1"/>
          <p:nvPr/>
        </p:nvSpPr>
        <p:spPr>
          <a:xfrm>
            <a:off x="1418236" y="1711821"/>
            <a:ext cx="16578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Avenir Book" panose="02000503020000020003" pitchFamily="2" charset="0"/>
              </a:rPr>
              <a:t>Conventional paradigms</a:t>
            </a:r>
          </a:p>
        </p:txBody>
      </p:sp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6BF92F25-C7C3-95EF-EA68-3A3B356D6CF4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202676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88E8A-69A0-E59E-D1B0-08D34A890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ABA07-4731-6BD1-BB7B-A3580CF9AE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Language models as the backend for world models and agent models, supporting model-based reasoning</a:t>
            </a:r>
          </a:p>
          <a:p>
            <a:r>
              <a:rPr lang="en-US"/>
              <a:t>While language alone is not sufficient for many tasks, language models can be connected with models operating on other modalities to achieve multimodal capacity</a:t>
            </a:r>
          </a:p>
          <a:p>
            <a:r>
              <a:rPr lang="en-US"/>
              <a:t>There is still a need for manually crafted components (such as belief / memory modules) or conventional methods (such as classical planning)</a:t>
            </a:r>
          </a:p>
          <a:p>
            <a:r>
              <a:rPr lang="en-US"/>
              <a:t>Enhancing the language model backend</a:t>
            </a:r>
          </a:p>
          <a:p>
            <a:pPr lvl="1"/>
            <a:r>
              <a:rPr lang="en-US"/>
              <a:t>Multimodality?</a:t>
            </a:r>
          </a:p>
          <a:p>
            <a:pPr lvl="1"/>
            <a:r>
              <a:rPr lang="en-US"/>
              <a:t>Single-model or modular design?</a:t>
            </a:r>
          </a:p>
          <a:p>
            <a:pPr lvl="1"/>
            <a:r>
              <a:rPr lang="en-US"/>
              <a:t>… </a:t>
            </a:r>
          </a:p>
          <a:p>
            <a:pPr lvl="1"/>
            <a:endParaRPr lang="en-US"/>
          </a:p>
          <a:p>
            <a:r>
              <a:rPr lang="en-US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1466C-D6CC-B4F5-40B9-2C12265CB32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0013" y="6510338"/>
            <a:ext cx="142398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EB3AA6-2BBE-DF40-B54D-BE85588B60DE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EC81E85C-D8C1-DB8D-B8FB-8E7F954583B4}"/>
              </a:ext>
            </a:extLst>
          </p:cNvPr>
          <p:cNvSpPr txBox="1"/>
          <p:nvPr/>
        </p:nvSpPr>
        <p:spPr>
          <a:xfrm>
            <a:off x="-87464" y="484214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"Language Models meet World Models"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Zhiting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Hu and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Tianmin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Shu, 2023</a:t>
            </a:r>
          </a:p>
        </p:txBody>
      </p:sp>
    </p:spTree>
    <p:extLst>
      <p:ext uri="{BB962C8B-B14F-4D97-AF65-F5344CB8AC3E}">
        <p14:creationId xmlns:p14="http://schemas.microsoft.com/office/powerpoint/2010/main" val="77778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E7A69-4603-BC58-6D8B-FD1F81FA9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Envisioning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8724-77CE-97A8-997F-50B476CF4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More modalities — combinations of video (2D, 3D), text, code, etc. </a:t>
            </a:r>
          </a:p>
          <a:p>
            <a:r>
              <a:rPr lang="en-US"/>
              <a:t>Large models and more efficient scaling </a:t>
            </a:r>
          </a:p>
          <a:p>
            <a:r>
              <a:rPr lang="en-US"/>
              <a:t>More breath — more data and more types of data </a:t>
            </a:r>
          </a:p>
          <a:p>
            <a:r>
              <a:rPr lang="en-US"/>
              <a:t>Interaction with physical world — models with hands and actuators </a:t>
            </a:r>
          </a:p>
          <a:p>
            <a:r>
              <a:rPr lang="en-US"/>
              <a:t>Better personalization — these agents should serve your 🫵 needs </a:t>
            </a:r>
          </a:p>
          <a:p>
            <a:r>
              <a:rPr lang="en-US"/>
              <a:t>Better human-machine teaming </a:t>
            </a:r>
          </a:p>
          <a:p>
            <a:pPr lvl="1"/>
            <a:r>
              <a:rPr lang="en-US" err="1"/>
              <a:t>CoPilot</a:t>
            </a:r>
            <a:r>
              <a:rPr lang="en-US"/>
              <a:t> for coding</a:t>
            </a:r>
          </a:p>
          <a:p>
            <a:pPr lvl="1"/>
            <a:r>
              <a:rPr lang="en-US" err="1"/>
              <a:t>CoPilot</a:t>
            </a:r>
            <a:r>
              <a:rPr lang="en-US"/>
              <a:t> for writing</a:t>
            </a:r>
          </a:p>
          <a:p>
            <a:pPr lvl="1"/>
            <a:r>
              <a:rPr lang="en-US"/>
              <a:t>….</a:t>
            </a:r>
          </a:p>
          <a:p>
            <a:pPr lvl="1"/>
            <a:r>
              <a:rPr lang="en-US" err="1"/>
              <a:t>CoPilot</a:t>
            </a:r>
            <a:r>
              <a:rPr lang="en-US"/>
              <a:t> for life!!!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41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BA9FAE-B80F-2E08-B4C2-8ED76EB5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18F5A-1078-6FAD-5020-3DEECAF7FC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ct val="114999"/>
              </a:lnSpc>
            </a:pPr>
            <a:r>
              <a:rPr lang="en-US">
                <a:hlinkClick r:id="rId2"/>
              </a:rPr>
              <a:t>https://sites.google.com/princeton.edu/cos597f</a:t>
            </a:r>
            <a:r>
              <a:rPr lang="en-US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01506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113B3-C622-52FE-8101-EB5C7CBA6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Feeding Speech to Transformer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8693-3B65-7BB7-3834-9431318F37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20" y="1390650"/>
            <a:ext cx="3802070" cy="3077573"/>
          </a:xfrm>
        </p:spPr>
        <p:txBody>
          <a:bodyPr/>
          <a:lstStyle/>
          <a:p>
            <a:r>
              <a:rPr lang="en-US"/>
              <a:t>Turn your data into a format that can be processed by Transformer. </a:t>
            </a:r>
          </a:p>
          <a:p>
            <a:endParaRPr lang="en-US"/>
          </a:p>
        </p:txBody>
      </p:sp>
      <p:pic>
        <p:nvPicPr>
          <p:cNvPr id="10242" name="Picture 2" descr="The transformer with audio input and output">
            <a:extLst>
              <a:ext uri="{FF2B5EF4-FFF2-40B4-BE49-F238E27FC236}">
                <a16:creationId xmlns:a16="http://schemas.microsoft.com/office/drawing/2014/main" id="{0CF82FBA-E267-63D3-D6B5-DFEB6FAFD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186" y="1215957"/>
            <a:ext cx="4283345" cy="356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116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3672E-1386-20FE-70B0-2BA60D94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Audio Spectrogram Transformer (AST)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396EB-5AC2-5557-3516-3723DC37A2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20" y="1390650"/>
            <a:ext cx="3843528" cy="3077573"/>
          </a:xfrm>
        </p:spPr>
        <p:txBody>
          <a:bodyPr/>
          <a:lstStyle/>
          <a:p>
            <a:r>
              <a:rPr lang="en-US"/>
              <a:t>Like </a:t>
            </a:r>
            <a:r>
              <a:rPr lang="en-US" err="1"/>
              <a:t>ViT</a:t>
            </a:r>
            <a:r>
              <a:rPr lang="en-US"/>
              <a:t>, AST splits the spectrogram into a sequence of partially overlapping 16×16 images. </a:t>
            </a:r>
          </a:p>
          <a:p>
            <a:r>
              <a:rPr lang="en-US"/>
              <a:t>This sequence of patches is then projected into a sequence of embeddings, and these are given to the transformer encoder. </a:t>
            </a:r>
          </a:p>
          <a:p>
            <a:r>
              <a:rPr lang="en-US"/>
              <a:t>On top of this is a simple classification layer with sigmoid activation to map the hidden-states to classification probabilities.</a:t>
            </a:r>
          </a:p>
        </p:txBody>
      </p:sp>
      <p:pic>
        <p:nvPicPr>
          <p:cNvPr id="11266" name="Picture 2" descr="The audio spectrogram transformer works on a sequence of patches taken from the spectrogram">
            <a:extLst>
              <a:ext uri="{FF2B5EF4-FFF2-40B4-BE49-F238E27FC236}">
                <a16:creationId xmlns:a16="http://schemas.microsoft.com/office/drawing/2014/main" id="{ED059852-9321-2039-A7EA-16563B519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r="3151"/>
          <a:stretch/>
        </p:blipFill>
        <p:spPr bwMode="auto">
          <a:xfrm>
            <a:off x="4377447" y="973931"/>
            <a:ext cx="4717915" cy="416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10403D-56E2-585A-54D4-0F090393C47A}"/>
              </a:ext>
            </a:extLst>
          </p:cNvPr>
          <p:cNvSpPr txBox="1"/>
          <p:nvPr/>
        </p:nvSpPr>
        <p:spPr>
          <a:xfrm>
            <a:off x="335054" y="4740323"/>
            <a:ext cx="373110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/>
              <a:t>AST: Audio Spectrogram Transformer, 2021</a:t>
            </a:r>
          </a:p>
        </p:txBody>
      </p:sp>
    </p:spTree>
    <p:extLst>
      <p:ext uri="{BB962C8B-B14F-4D97-AF65-F5344CB8AC3E}">
        <p14:creationId xmlns:p14="http://schemas.microsoft.com/office/powerpoint/2010/main" val="403855327"/>
      </p:ext>
    </p:extLst>
  </p:cSld>
  <p:clrMapOvr>
    <a:masterClrMapping/>
  </p:clrMapOvr>
</p:sld>
</file>

<file path=ppt/theme/theme1.xml><?xml version="1.0" encoding="utf-8"?>
<a:theme xmlns:a="http://schemas.openxmlformats.org/drawingml/2006/main" name="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1DA3CB7E-C32A-49A7-98EB-D75F62038548}"/>
    </a:ext>
  </a:extLst>
</a:theme>
</file>

<file path=ppt/theme/theme2.xml><?xml version="1.0" encoding="utf-8"?>
<a:theme xmlns:a="http://schemas.openxmlformats.org/drawingml/2006/main" name="1_EP Presentation Theme - Fancy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4ACD9E1F-F7BA-4DD0-8386-01C6CAF66E67}"/>
    </a:ext>
  </a:extLst>
</a:theme>
</file>

<file path=ppt/theme/theme3.xml><?xml version="1.0" encoding="utf-8"?>
<a:theme xmlns:a="http://schemas.openxmlformats.org/drawingml/2006/main" name="2_EP Presentation Theme - Special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B8BE566C-E38C-42A4-8497-C5271E1B54DC}"/>
    </a:ext>
  </a:extLst>
</a:theme>
</file>

<file path=ppt/theme/theme4.xml><?xml version="1.0" encoding="utf-8"?>
<a:theme xmlns:a="http://schemas.openxmlformats.org/drawingml/2006/main" name="1_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A478289B-0551-445A-87D8-8747BC8109D2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2707</Words>
  <Application>Microsoft Macintosh PowerPoint</Application>
  <PresentationFormat>On-screen Show (16:9)</PresentationFormat>
  <Paragraphs>419</Paragraphs>
  <Slides>73</Slides>
  <Notes>6</Notes>
  <HiddenSlides>7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73</vt:i4>
      </vt:variant>
    </vt:vector>
  </HeadingPairs>
  <TitlesOfParts>
    <vt:vector size="90" baseType="lpstr">
      <vt:lpstr>Courier New</vt:lpstr>
      <vt:lpstr>Arial</vt:lpstr>
      <vt:lpstr>Tahoma</vt:lpstr>
      <vt:lpstr>Courier</vt:lpstr>
      <vt:lpstr>Source Sans Pro</vt:lpstr>
      <vt:lpstr>Consolas</vt:lpstr>
      <vt:lpstr>Source Serif Pro</vt:lpstr>
      <vt:lpstr>Roboto</vt:lpstr>
      <vt:lpstr>Wingdings</vt:lpstr>
      <vt:lpstr>Calibri</vt:lpstr>
      <vt:lpstr>Avenir Book</vt:lpstr>
      <vt:lpstr>Arial MT</vt:lpstr>
      <vt:lpstr>Times New Roman</vt:lpstr>
      <vt:lpstr>EP Presentation Theme - Simple</vt:lpstr>
      <vt:lpstr>1_EP Presentation Theme - Fancy</vt:lpstr>
      <vt:lpstr>2_EP Presentation Theme - Special</vt:lpstr>
      <vt:lpstr>1_EP Presentation Theme - Simple</vt:lpstr>
      <vt:lpstr>Connecting Language  to the World</vt:lpstr>
      <vt:lpstr>PowerPoint Presentation</vt:lpstr>
      <vt:lpstr>Dealing with Audio Data</vt:lpstr>
      <vt:lpstr>Dealing with Audio Data</vt:lpstr>
      <vt:lpstr>Spectrogram </vt:lpstr>
      <vt:lpstr>Spectrogram: Example</vt:lpstr>
      <vt:lpstr>Spectrogram: Example</vt:lpstr>
      <vt:lpstr>Feeding Speech to Transformer</vt:lpstr>
      <vt:lpstr>Audio Spectrogram Transformer (AST)</vt:lpstr>
      <vt:lpstr>Birds of View of Speech Tasks </vt:lpstr>
      <vt:lpstr>Summary </vt:lpstr>
      <vt:lpstr>PowerPoint Presentation</vt:lpstr>
      <vt:lpstr>How many people have used Github CoPilot? </vt:lpstr>
      <vt:lpstr>Some examples</vt:lpstr>
      <vt:lpstr>General Idea</vt:lpstr>
      <vt:lpstr>Setup: Pre-train on Code Data </vt:lpstr>
      <vt:lpstr>Fine-tuning on Clean[er] Data</vt:lpstr>
      <vt:lpstr>Evaluation</vt:lpstr>
      <vt:lpstr>Evaluation</vt:lpstr>
      <vt:lpstr>Evaluation</vt:lpstr>
      <vt:lpstr>Evaluation</vt:lpstr>
      <vt:lpstr>Results </vt:lpstr>
      <vt:lpstr>Results: w/ Open-source Models</vt:lpstr>
      <vt:lpstr>Result: Degradation with Length </vt:lpstr>
      <vt:lpstr>Summary</vt:lpstr>
      <vt:lpstr>PowerPoint Presentation</vt:lpstr>
      <vt:lpstr>Leverage LLMs for Real-World Tasks</vt:lpstr>
      <vt:lpstr>Leverage LLMs for Real-World Tasks</vt:lpstr>
      <vt:lpstr>LLMs as Backbones for Planners</vt:lpstr>
      <vt:lpstr>LMs as Planners: Procedural and Commonsense Knowledge</vt:lpstr>
      <vt:lpstr>LMs as Planners: Procedural and Commonsense Knowledge</vt:lpstr>
      <vt:lpstr>LLM as Planners: Composing Tools via Code Generation</vt:lpstr>
      <vt:lpstr>Application: Embodied Planning</vt:lpstr>
      <vt:lpstr>Application: Vision-Language Agents</vt:lpstr>
      <vt:lpstr>Application: Web Agents</vt:lpstr>
      <vt:lpstr>Tool Using with Self-Assessment</vt:lpstr>
      <vt:lpstr>PowerPoint Presentation</vt:lpstr>
      <vt:lpstr>PowerPoint Presentation</vt:lpstr>
      <vt:lpstr>SayCan: Grounding Language in Affordances</vt:lpstr>
      <vt:lpstr>SayCan: Grounding Language in Affordances</vt:lpstr>
      <vt:lpstr>SayCan + Chain-of-Thought</vt:lpstr>
      <vt:lpstr>PaLM-E: Embodied Multimodal LM</vt:lpstr>
      <vt:lpstr>PowerPoint Presentation</vt:lpstr>
      <vt:lpstr>Language models as (autoregressive) planners</vt:lpstr>
      <vt:lpstr>Language models as (autoregressive) planners</vt:lpstr>
      <vt:lpstr>Language models as (autoregressive) planners</vt:lpstr>
      <vt:lpstr>Interactive planner</vt:lpstr>
      <vt:lpstr>Interactive planner</vt:lpstr>
      <vt:lpstr>PowerPoint Presentation</vt:lpstr>
      <vt:lpstr>Limits in LLMs</vt:lpstr>
      <vt:lpstr>World models and agent models</vt:lpstr>
      <vt:lpstr>Simulators as world models</vt:lpstr>
      <vt:lpstr>Simulators as world models</vt:lpstr>
      <vt:lpstr>Video prediction for robot planning</vt:lpstr>
      <vt:lpstr>PowerPoint Presentation</vt:lpstr>
      <vt:lpstr>Humans represent agents differently from objects</vt:lpstr>
      <vt:lpstr>Humans represent agents differently from objects</vt:lpstr>
      <vt:lpstr>Level-0 agent models for embodied tasks</vt:lpstr>
      <vt:lpstr>Level-1 agent models for social reasoning</vt:lpstr>
      <vt:lpstr>Level-1 agent models for social reasoning</vt:lpstr>
      <vt:lpstr>Summary</vt:lpstr>
      <vt:lpstr>Summary</vt:lpstr>
      <vt:lpstr>PowerPoint Presentation</vt:lpstr>
      <vt:lpstr>Multi-agent planning and communication</vt:lpstr>
      <vt:lpstr>Multi-agent planning and communication</vt:lpstr>
      <vt:lpstr>Multi-agent planning and communication</vt:lpstr>
      <vt:lpstr>Multi-agent planning and communication</vt:lpstr>
      <vt:lpstr>Multi-agent planning and communication</vt:lpstr>
      <vt:lpstr>Summary</vt:lpstr>
      <vt:lpstr>Summary</vt:lpstr>
      <vt:lpstr>Summary</vt:lpstr>
      <vt:lpstr>Envisioning the future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Daniel Khashabi</cp:lastModifiedBy>
  <cp:revision>2</cp:revision>
  <cp:lastPrinted>2024-04-02T12:13:23Z</cp:lastPrinted>
  <dcterms:modified xsi:type="dcterms:W3CDTF">2024-04-09T13:31:33Z</dcterms:modified>
</cp:coreProperties>
</file>